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7" r:id="rId2"/>
    <p:sldId id="258" r:id="rId3"/>
    <p:sldId id="284" r:id="rId4"/>
    <p:sldId id="285" r:id="rId5"/>
    <p:sldId id="286" r:id="rId6"/>
    <p:sldId id="287" r:id="rId7"/>
    <p:sldId id="289" r:id="rId8"/>
    <p:sldId id="288" r:id="rId9"/>
    <p:sldId id="291" r:id="rId10"/>
    <p:sldId id="292" r:id="rId11"/>
    <p:sldId id="308" r:id="rId12"/>
    <p:sldId id="293" r:id="rId13"/>
    <p:sldId id="259" r:id="rId14"/>
    <p:sldId id="310" r:id="rId15"/>
    <p:sldId id="311" r:id="rId16"/>
    <p:sldId id="312" r:id="rId17"/>
    <p:sldId id="313" r:id="rId18"/>
    <p:sldId id="260" r:id="rId19"/>
    <p:sldId id="261" r:id="rId20"/>
    <p:sldId id="262" r:id="rId21"/>
    <p:sldId id="263" r:id="rId22"/>
    <p:sldId id="264" r:id="rId23"/>
    <p:sldId id="266" r:id="rId24"/>
    <p:sldId id="294" r:id="rId25"/>
    <p:sldId id="268" r:id="rId26"/>
    <p:sldId id="276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282" r:id="rId41"/>
    <p:sldId id="283" r:id="rId42"/>
    <p:sldId id="314" r:id="rId43"/>
    <p:sldId id="272" r:id="rId44"/>
    <p:sldId id="269" r:id="rId45"/>
    <p:sldId id="270" r:id="rId46"/>
    <p:sldId id="271" r:id="rId47"/>
    <p:sldId id="273" r:id="rId48"/>
    <p:sldId id="275" r:id="rId4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293"/>
    <a:srgbClr val="D9E9D1"/>
    <a:srgbClr val="D4E5F6"/>
    <a:srgbClr val="FFC600"/>
    <a:srgbClr val="669B41"/>
    <a:srgbClr val="A7A2A3"/>
    <a:srgbClr val="6FAC46"/>
    <a:srgbClr val="3B9F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54" autoAdjust="0"/>
  </p:normalViewPr>
  <p:slideViewPr>
    <p:cSldViewPr snapToGrid="0">
      <p:cViewPr varScale="1">
        <p:scale>
          <a:sx n="104" d="100"/>
          <a:sy n="104" d="100"/>
        </p:scale>
        <p:origin x="822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44B5D-C862-4AB8-BF9D-600060FCDEDE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758DB-3BB9-4713-9FE8-C5A68E1A15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304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这个 碑 其实就是 前缀和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758DB-3BB9-4713-9FE8-C5A68E1A15A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540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为什么没有</a:t>
            </a:r>
            <a:r>
              <a:rPr lang="en-US" altLang="zh-CN" dirty="0"/>
              <a:t>0</a:t>
            </a:r>
            <a:r>
              <a:rPr lang="zh-CN" altLang="en-US" dirty="0"/>
              <a:t>，因为我们的</a:t>
            </a:r>
            <a:r>
              <a:rPr lang="en-US" altLang="zh-CN" dirty="0"/>
              <a:t>S</a:t>
            </a:r>
            <a:r>
              <a:rPr lang="zh-CN" altLang="en-US" dirty="0"/>
              <a:t>数组其实根本没有实际意义上的</a:t>
            </a:r>
            <a:r>
              <a:rPr lang="en-US" altLang="zh-CN" dirty="0"/>
              <a:t>S[0]</a:t>
            </a:r>
          </a:p>
          <a:p>
            <a:r>
              <a:rPr lang="en-US" altLang="zh-CN" dirty="0"/>
              <a:t>S[0]</a:t>
            </a:r>
            <a:r>
              <a:rPr lang="zh-CN" altLang="en-US" dirty="0"/>
              <a:t>的意义是从起始元素开始到第</a:t>
            </a:r>
            <a:r>
              <a:rPr lang="en-US" altLang="zh-CN" dirty="0"/>
              <a:t>0</a:t>
            </a:r>
            <a:r>
              <a:rPr lang="zh-CN" altLang="en-US" dirty="0"/>
              <a:t>个元素的前缀和，代表着想要求一个元素都没有的前缀和是多少</a:t>
            </a:r>
            <a:endParaRPr lang="en-US" altLang="zh-CN" dirty="0"/>
          </a:p>
          <a:p>
            <a:r>
              <a:rPr lang="zh-CN" altLang="en-US" dirty="0"/>
              <a:t>可是我们这里的前缀和数组其实代表着</a:t>
            </a:r>
            <a:r>
              <a:rPr lang="en-US" altLang="zh-CN" dirty="0"/>
              <a:t>S[1]~S[4]</a:t>
            </a:r>
            <a:r>
              <a:rPr lang="zh-CN" altLang="en-US" dirty="0"/>
              <a:t>的前缀和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758DB-3BB9-4713-9FE8-C5A68E1A15A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491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758DB-3BB9-4713-9FE8-C5A68E1A15A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174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758DB-3BB9-4713-9FE8-C5A68E1A15A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922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758DB-3BB9-4713-9FE8-C5A68E1A15A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880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给中间几万个人同时加分，在差分数组看来，中间那几万个数据什么都没有变！只有一头一尾的边缘发生了变化！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7758DB-3BB9-4713-9FE8-C5A68E1A15A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467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7092-58E0-4210-B35E-7E7E17D60FC9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22726-B09B-4D5C-A3D4-23872D8B64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422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6306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57092-58E0-4210-B35E-7E7E17D60FC9}" type="datetimeFigureOut">
              <a:rPr lang="zh-CN" altLang="en-US" smtClean="0"/>
              <a:t>2026/10/4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22726-B09B-4D5C-A3D4-23872D8B64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25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0.png"/><Relationship Id="rId4" Type="http://schemas.openxmlformats.org/officeDocument/2006/relationships/image" Target="../media/image3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0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0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初级算法与数据结构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前缀和与差分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885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543109" y="2417825"/>
            <a:ext cx="5183505" cy="18030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前缀和</a:t>
            </a:r>
            <a:endParaRPr lang="en-US" altLang="zh-CN" sz="4400" b="1" dirty="0">
              <a:solidFill>
                <a:srgbClr val="2D4A87"/>
              </a:solidFill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dirty="0">
                <a:solidFill>
                  <a:srgbClr val="2D4A87"/>
                </a:solidFill>
                <a:latin typeface="微软雅黑"/>
                <a:cs typeface="微软雅黑"/>
              </a:rPr>
              <a:t>前缀和是一种重要的预处理</a:t>
            </a:r>
            <a:r>
              <a:rPr lang="en-US" altLang="zh-CN" sz="1400" dirty="0">
                <a:solidFill>
                  <a:srgbClr val="2D4A87"/>
                </a:solidFill>
                <a:latin typeface="微软雅黑"/>
                <a:cs typeface="微软雅黑"/>
              </a:rPr>
              <a:t>,</a:t>
            </a:r>
            <a:r>
              <a:rPr lang="zh-CN" altLang="en-US" sz="1400" dirty="0">
                <a:solidFill>
                  <a:srgbClr val="2D4A87"/>
                </a:solidFill>
                <a:latin typeface="微软雅黑"/>
                <a:cs typeface="微软雅黑"/>
              </a:rPr>
              <a:t>能大大降低</a:t>
            </a:r>
            <a:r>
              <a:rPr lang="zh-CN" altLang="en-US" sz="1400" b="1" dirty="0">
                <a:solidFill>
                  <a:srgbClr val="FF0000"/>
                </a:solidFill>
                <a:latin typeface="微软雅黑"/>
                <a:cs typeface="微软雅黑"/>
              </a:rPr>
              <a:t>查询</a:t>
            </a:r>
            <a:r>
              <a:rPr lang="zh-CN" altLang="en-US" sz="1400" dirty="0">
                <a:solidFill>
                  <a:srgbClr val="2D4A87"/>
                </a:solidFill>
                <a:latin typeface="微软雅黑"/>
                <a:cs typeface="微软雅黑"/>
              </a:rPr>
              <a:t>的时间复杂度。简单理解就是“数列的前</a:t>
            </a:r>
            <a:r>
              <a:rPr lang="en-US" altLang="zh-CN" sz="1400" dirty="0">
                <a:solidFill>
                  <a:srgbClr val="2D4A87"/>
                </a:solidFill>
                <a:latin typeface="微软雅黑"/>
                <a:cs typeface="微软雅黑"/>
              </a:rPr>
              <a:t>N</a:t>
            </a:r>
            <a:r>
              <a:rPr lang="zh-CN" altLang="en-US" sz="1400" dirty="0">
                <a:solidFill>
                  <a:srgbClr val="2D4A87"/>
                </a:solidFill>
                <a:latin typeface="微软雅黑"/>
                <a:cs typeface="微软雅黑"/>
              </a:rPr>
              <a:t>项和”</a:t>
            </a:r>
            <a:endParaRPr sz="1400" dirty="0"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36431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C907574-E4E4-BA54-BBEE-CE9C5E6EF4F6}"/>
              </a:ext>
            </a:extLst>
          </p:cNvPr>
          <p:cNvSpPr txBox="1"/>
          <p:nvPr/>
        </p:nvSpPr>
        <p:spPr>
          <a:xfrm>
            <a:off x="1020040" y="1626782"/>
            <a:ext cx="10151920" cy="29041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问题引入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： </a:t>
            </a:r>
            <a:endParaRPr lang="en-US" altLang="zh-CN" sz="24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想象这样一个场景：班里有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个学生站成一排，每个人手里都拿着自己的考试分数。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现在，班主任走过来问你：“第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名到第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25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名学生的总分是多少？”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你马上写了个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for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循环，把这些分数加起来，告诉了老师。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结果班主任又问：“那第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名到第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80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名呢？第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名到第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99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名呢？”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如果班主任问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万次，你的程序会怎样？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849A1D9-6933-3FAF-DA3C-5DF95E2C7141}"/>
                  </a:ext>
                </a:extLst>
              </p:cNvPr>
              <p:cNvSpPr txBox="1"/>
              <p:nvPr/>
            </p:nvSpPr>
            <p:spPr>
              <a:xfrm>
                <a:off x="1020040" y="4909603"/>
                <a:ext cx="10151920" cy="123059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如果每次询问都用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for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循环去挨个相加，时间复杂度是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𝑁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。询问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10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万次，程序绝对超时。在算法竞赛或海量数据处理时，我们需要一种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更低的时间复杂度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的方法。</a:t>
                </a: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849A1D9-6933-3FAF-DA3C-5DF95E2C7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040" y="4909603"/>
                <a:ext cx="10151920" cy="1230593"/>
              </a:xfrm>
              <a:prstGeom prst="rect">
                <a:avLst/>
              </a:prstGeom>
              <a:blipFill>
                <a:blip r:embed="rId4"/>
                <a:stretch>
                  <a:fillRect l="-600" b="-7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795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9303D5C-D4B2-BDD3-967F-03BF32927785}"/>
                  </a:ext>
                </a:extLst>
              </p:cNvPr>
              <p:cNvSpPr txBox="1"/>
              <p:nvPr/>
            </p:nvSpPr>
            <p:spPr>
              <a:xfrm>
                <a:off x="1060183" y="1907973"/>
                <a:ext cx="10322981" cy="220156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今天我们要学习一种强大的方法 </a:t>
                </a:r>
                <a:r>
                  <a:rPr lang="en-US" altLang="zh-CN" sz="2400" dirty="0">
                    <a:effectLst/>
                    <a:ea typeface="微软雅黑" panose="020B0503020204020204" pitchFamily="34" charset="-122"/>
                  </a:rPr>
                  <a:t>—— </a:t>
                </a:r>
                <a:r>
                  <a:rPr lang="zh-CN" altLang="en-US" sz="2400" b="1" dirty="0">
                    <a:solidFill>
                      <a:srgbClr val="FF0000"/>
                    </a:solidFill>
                    <a:effectLst/>
                    <a:ea typeface="微软雅黑" panose="020B0503020204020204" pitchFamily="34" charset="-122"/>
                  </a:rPr>
                  <a:t>前缀和（</a:t>
                </a:r>
                <a:r>
                  <a:rPr lang="en-US" altLang="zh-CN" sz="2400" b="1" dirty="0">
                    <a:solidFill>
                      <a:srgbClr val="FF0000"/>
                    </a:solidFill>
                    <a:effectLst/>
                    <a:ea typeface="微软雅黑" panose="020B0503020204020204" pitchFamily="34" charset="-122"/>
                  </a:rPr>
                  <a:t>Prefix Sum</a:t>
                </a:r>
                <a:r>
                  <a:rPr lang="zh-CN" altLang="en-US" sz="2400" b="1" dirty="0">
                    <a:solidFill>
                      <a:srgbClr val="FF0000"/>
                    </a:solidFill>
                    <a:effectLst/>
                    <a:ea typeface="微软雅黑" panose="020B0503020204020204" pitchFamily="34" charset="-122"/>
                  </a:rPr>
                  <a:t>）</a:t>
                </a:r>
                <a:endParaRPr lang="en-US" altLang="zh-CN" sz="2400" b="1" dirty="0">
                  <a:solidFill>
                    <a:srgbClr val="FF0000"/>
                  </a:solidFill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它能让你在提前做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了</a:t>
                </a:r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准备工作后，面对任何区间的求和询问，都能在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CN" sz="24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的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时间复杂度内</a:t>
                </a:r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给出答案！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9303D5C-D4B2-BDD3-967F-03BF32927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183" y="1907973"/>
                <a:ext cx="10322981" cy="2201565"/>
              </a:xfrm>
              <a:prstGeom prst="rect">
                <a:avLst/>
              </a:prstGeom>
              <a:blipFill>
                <a:blip r:embed="rId4"/>
                <a:stretch>
                  <a:fillRect l="-945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E6CB0AD0-B4B3-ED51-E7C1-E83A1F3D1DD1}"/>
              </a:ext>
            </a:extLst>
          </p:cNvPr>
          <p:cNvSpPr txBox="1"/>
          <p:nvPr/>
        </p:nvSpPr>
        <p:spPr>
          <a:xfrm>
            <a:off x="2172107" y="5234827"/>
            <a:ext cx="809913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ea typeface="微软雅黑" panose="020B0503020204020204" pitchFamily="34" charset="-122"/>
              </a:rPr>
              <a:t>接下来通过生活中的一个例子给大家去演示什么是前缀和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455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F0CBFD6-B5D5-3A1D-7ED7-852425F17FBF}"/>
              </a:ext>
            </a:extLst>
          </p:cNvPr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9E1B02B-E092-2473-4518-D4BDC2B00CD7}"/>
              </a:ext>
            </a:extLst>
          </p:cNvPr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7ABB47A5-57CD-9D10-5F12-754C37E98F9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62FFDB0E-826C-3F04-F707-34A925F6330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4570646C-BA6D-E17A-6AAA-4CE9D480F945}"/>
              </a:ext>
            </a:extLst>
          </p:cNvPr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C449253-6927-532B-5D74-431B90AB1186}"/>
              </a:ext>
            </a:extLst>
          </p:cNvPr>
          <p:cNvSpPr txBox="1"/>
          <p:nvPr/>
        </p:nvSpPr>
        <p:spPr>
          <a:xfrm>
            <a:off x="1042415" y="1572507"/>
            <a:ext cx="10107167" cy="3081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假设你现在正在公路上行驶</a:t>
            </a:r>
            <a:r>
              <a:rPr lang="zh-CN" altLang="en-US" sz="2000" dirty="0"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这条公路被路碑划分成了很多个路段。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每一段路都有自己的长度。比如第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段路长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公里，第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段路长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公里。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在每一段路跑完的终点处，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都立着一块里程碑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，上面写着从起点到这里多少公里。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比如，跑完第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段路的终点，碑上写着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跑完第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段路的终点，碑上写着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（前面加起来是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 + 20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03FD251-734E-335A-6AC4-3849854F8A69}"/>
              </a:ext>
            </a:extLst>
          </p:cNvPr>
          <p:cNvSpPr txBox="1"/>
          <p:nvPr/>
        </p:nvSpPr>
        <p:spPr>
          <a:xfrm>
            <a:off x="1042415" y="5174995"/>
            <a:ext cx="10107167" cy="965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现在，你的副驾驶给你派任务了：请帮我算一下，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段路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+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4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段路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+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5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段路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的总长度是多少？</a:t>
            </a:r>
          </a:p>
        </p:txBody>
      </p:sp>
    </p:spTree>
    <p:extLst>
      <p:ext uri="{BB962C8B-B14F-4D97-AF65-F5344CB8AC3E}">
        <p14:creationId xmlns:p14="http://schemas.microsoft.com/office/powerpoint/2010/main" val="149955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FB46684-3608-07A3-BA85-EBF695F9077B}"/>
              </a:ext>
            </a:extLst>
          </p:cNvPr>
          <p:cNvSpPr txBox="1"/>
          <p:nvPr/>
        </p:nvSpPr>
        <p:spPr>
          <a:xfrm>
            <a:off x="811400" y="1567805"/>
            <a:ext cx="10495787" cy="9612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按照常理，既然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每一段路的终点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都有现成的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里程碑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，我要算第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5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段路的总距离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很多人脑子里闪过的第一个念头肯定是：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A317D66-D1DA-9E4B-A7D5-0D9165D21909}"/>
              </a:ext>
            </a:extLst>
          </p:cNvPr>
          <p:cNvSpPr txBox="1"/>
          <p:nvPr/>
        </p:nvSpPr>
        <p:spPr>
          <a:xfrm>
            <a:off x="811400" y="2985718"/>
            <a:ext cx="10495787" cy="499624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这还不简单？直接用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5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个碑上的数字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，减去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个碑上的数字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不就行了吗？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DB93BBF-28E3-1C62-6931-94389604C7AE}"/>
              </a:ext>
            </a:extLst>
          </p:cNvPr>
          <p:cNvSpPr txBox="1"/>
          <p:nvPr/>
        </p:nvSpPr>
        <p:spPr>
          <a:xfrm>
            <a:off x="815407" y="3892897"/>
            <a:ext cx="10431625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如果你现在听了这句话，直接空降到了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个碑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的位置准备起跑。请问，你现在的</a:t>
            </a:r>
            <a:r>
              <a:rPr lang="zh-CN" altLang="en-US" sz="2000" dirty="0">
                <a:ea typeface="微软雅黑" panose="020B0503020204020204" pitchFamily="34" charset="-122"/>
              </a:rPr>
              <a:t>起点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在哪里？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如果从这个位置起步，即将跑过的第一段路是</a:t>
            </a:r>
            <a:r>
              <a:rPr lang="zh-CN" altLang="en-US" sz="2000" b="1" dirty="0"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ea typeface="微软雅黑" panose="020B0503020204020204" pitchFamily="34" charset="-122"/>
              </a:rPr>
              <a:t>4 </a:t>
            </a:r>
            <a:r>
              <a:rPr lang="zh-CN" altLang="en-US" sz="2000" b="1" dirty="0">
                <a:ea typeface="微软雅黑" panose="020B0503020204020204" pitchFamily="34" charset="-122"/>
              </a:rPr>
              <a:t>段路</a:t>
            </a:r>
            <a:r>
              <a:rPr lang="zh-CN" altLang="en-US" sz="2000" dirty="0"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ea typeface="微软雅黑" panose="020B0503020204020204" pitchFamily="34" charset="-122"/>
              </a:rPr>
              <a:t>把第 </a:t>
            </a:r>
            <a:r>
              <a:rPr lang="en-US" altLang="zh-CN" sz="2000" b="1" dirty="0">
                <a:ea typeface="微软雅黑" panose="020B0503020204020204" pitchFamily="34" charset="-122"/>
              </a:rPr>
              <a:t>3 </a:t>
            </a:r>
            <a:r>
              <a:rPr lang="zh-CN" altLang="en-US" sz="2000" b="1" dirty="0">
                <a:ea typeface="微软雅黑" panose="020B0503020204020204" pitchFamily="34" charset="-122"/>
              </a:rPr>
              <a:t>段路漏掉了！</a:t>
            </a:r>
            <a:endParaRPr lang="zh-CN" altLang="en-US" sz="2000" dirty="0">
              <a:ea typeface="微软雅黑" panose="020B0503020204020204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CD1341B8-2EB6-A5B8-2C05-E9DC1D8CC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642" y="5615841"/>
            <a:ext cx="3646634" cy="69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9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31067D-38D0-6898-4759-8D5520A7C730}"/>
              </a:ext>
            </a:extLst>
          </p:cNvPr>
          <p:cNvSpPr txBox="1"/>
          <p:nvPr/>
        </p:nvSpPr>
        <p:spPr>
          <a:xfrm>
            <a:off x="1131017" y="1868612"/>
            <a:ext cx="10140485" cy="1426865"/>
          </a:xfrm>
          <a:prstGeom prst="rect">
            <a:avLst/>
          </a:prstGeom>
          <a:solidFill>
            <a:srgbClr val="D9E9D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要想让我们的行程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完整包含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段路，起跑线到底应该画在哪里？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毫无疑问需要站在第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段路的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起点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！而在我们的高速公路上，第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段路的起点有什么标志物吗？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07F74A4-8CCE-052A-1D16-F44C1ACC57DB}"/>
              </a:ext>
            </a:extLst>
          </p:cNvPr>
          <p:cNvSpPr txBox="1"/>
          <p:nvPr/>
        </p:nvSpPr>
        <p:spPr>
          <a:xfrm>
            <a:off x="1164336" y="4061852"/>
            <a:ext cx="10140485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段路的起点，就是第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段路的终点</a:t>
            </a:r>
            <a:r>
              <a:rPr lang="zh-CN" altLang="en-US" sz="2000" dirty="0"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也是第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个里程碑的位置。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故拿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5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个碑的数字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-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个碑的数字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就可以得到答案了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78AEF97-1879-ED53-0DCB-BCD89A784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642" y="5580158"/>
            <a:ext cx="3646634" cy="69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0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B5E7DF2-2D37-07E6-610F-A8FA1F9B3357}"/>
              </a:ext>
            </a:extLst>
          </p:cNvPr>
          <p:cNvSpPr txBox="1"/>
          <p:nvPr/>
        </p:nvSpPr>
        <p:spPr>
          <a:xfrm>
            <a:off x="1025970" y="1516195"/>
            <a:ext cx="10151920" cy="15191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a typeface="微软雅黑" panose="020B0503020204020204" pitchFamily="34" charset="-122"/>
              </a:rPr>
              <a:t>问题引入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： </a:t>
            </a:r>
            <a:endParaRPr lang="en-US" altLang="zh-CN" sz="24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想象这样一个场景：班里有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n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个学生站成一排，每个人手里都拿着自己的考试分数。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班主任走过来问：“第 </a:t>
            </a:r>
            <a:r>
              <a:rPr lang="en-US" altLang="zh-CN" sz="2000" dirty="0"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名到第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j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名学生的总分是多少？”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B630D3B-3C5E-6E2A-F8CC-6761E990F96F}"/>
              </a:ext>
            </a:extLst>
          </p:cNvPr>
          <p:cNvSpPr txBox="1"/>
          <p:nvPr/>
        </p:nvSpPr>
        <p:spPr>
          <a:xfrm>
            <a:off x="1020041" y="3518208"/>
            <a:ext cx="10151920" cy="9652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我们再</a:t>
            </a:r>
            <a:r>
              <a:rPr lang="zh-CN" altLang="en-US" sz="2000" b="1" dirty="0"/>
              <a:t>来回看这个问题</a:t>
            </a:r>
            <a:r>
              <a:rPr lang="zh-CN" altLang="en-US" sz="2000" dirty="0"/>
              <a:t>：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如果我们也跟之前的公路问题一样</a:t>
            </a:r>
            <a:r>
              <a:rPr lang="zh-CN" altLang="en-US" sz="2000" b="1" dirty="0"/>
              <a:t>建立一个里程碑</a:t>
            </a:r>
            <a:r>
              <a:rPr lang="zh-CN" altLang="en-US" sz="2000" dirty="0"/>
              <a:t>的话，是不是能</a:t>
            </a:r>
            <a:r>
              <a:rPr lang="zh-CN" altLang="en-US" sz="2000" b="1" dirty="0"/>
              <a:t>更快的解决</a:t>
            </a:r>
            <a:r>
              <a:rPr lang="zh-CN" altLang="en-US" sz="2000" dirty="0"/>
              <a:t>这个问题？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9CF527F-D382-8175-A2BC-B6EBCC8B5932}"/>
                  </a:ext>
                </a:extLst>
              </p:cNvPr>
              <p:cNvSpPr txBox="1"/>
              <p:nvPr/>
            </p:nvSpPr>
            <p:spPr>
              <a:xfrm>
                <a:off x="1020042" y="4966225"/>
                <a:ext cx="10151919" cy="96128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每个人自己的真实分数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就是每一段路的长度。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我们算出的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 </a:t>
                </a:r>
                <a14:m>
                  <m:oMath xmlns:m="http://schemas.openxmlformats.org/officeDocument/2006/math">
                    <m:r>
                      <a:rPr lang="en-US" altLang="zh-CN" sz="2000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𝐢</m:t>
                    </m:r>
                  </m:oMath>
                </a14:m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名学生的总分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就是第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个里程碑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存入数组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S[]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中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)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9CF527F-D382-8175-A2BC-B6EBCC8B5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042" y="4966225"/>
                <a:ext cx="10151919" cy="961289"/>
              </a:xfrm>
              <a:prstGeom prst="rect">
                <a:avLst/>
              </a:prstGeom>
              <a:blipFill>
                <a:blip r:embed="rId4"/>
                <a:stretch>
                  <a:fillRect l="-780" b="-127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034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65AD676-4B20-CF62-761F-2EA6C8C8246C}"/>
              </a:ext>
            </a:extLst>
          </p:cNvPr>
          <p:cNvSpPr txBox="1"/>
          <p:nvPr/>
        </p:nvSpPr>
        <p:spPr>
          <a:xfrm>
            <a:off x="842415" y="1561298"/>
            <a:ext cx="10397868" cy="11817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现在，如果班主任走过来问：第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名到第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25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名学生的总分是多少？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如果没学前缀和，你会老老实实地把第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名、第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4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名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……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一直加到第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25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名（做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22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次加法） 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6B2C9CA-C592-A03A-558C-735FC32749E8}"/>
                  </a:ext>
                </a:extLst>
              </p:cNvPr>
              <p:cNvSpPr txBox="1"/>
              <p:nvPr/>
            </p:nvSpPr>
            <p:spPr>
              <a:xfrm>
                <a:off x="842414" y="3138647"/>
                <a:ext cx="10397867" cy="278223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但现在，联想到了之前公路问题的解法：</a:t>
                </a:r>
              </a:p>
              <a:p>
                <a:pPr>
                  <a:lnSpc>
                    <a:spcPct val="200000"/>
                  </a:lnSpc>
                  <a:buClr>
                    <a:srgbClr val="000000"/>
                  </a:buClr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终点碑在哪？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在第 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25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名那里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看一眼第 </a:t>
                </a:r>
                <a:r>
                  <a:rPr lang="en-US" altLang="zh-CN" b="1" dirty="0">
                    <a:effectLst/>
                    <a:ea typeface="微软雅黑" panose="020B0503020204020204" pitchFamily="34" charset="-122"/>
                  </a:rPr>
                  <a:t>25 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个里程碑（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𝐒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𝟐𝟓</m:t>
                        </m:r>
                      </m:e>
                    </m:d>
                  </m:oMath>
                </a14:m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）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altLang="zh-CN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  <a:buClr>
                    <a:srgbClr val="000000"/>
                  </a:buClr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起点碑在哪</a:t>
                </a:r>
                <a:r>
                  <a:rPr lang="en-US" altLang="zh-CN" b="1" dirty="0">
                    <a:effectLst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ea typeface="微软雅黑" panose="020B0503020204020204" pitchFamily="34" charset="-122"/>
                  </a:rPr>
                  <a:t>注意之前的错误</a:t>
                </a:r>
                <a:r>
                  <a:rPr lang="en-US" altLang="zh-CN" b="1" dirty="0">
                    <a:effectLst/>
                    <a:ea typeface="微软雅黑" panose="020B0503020204020204" pitchFamily="34" charset="-122"/>
                  </a:rPr>
                  <a:t>)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？</a:t>
                </a:r>
                <a:endParaRPr lang="en-US" altLang="zh-CN" b="1" dirty="0">
                  <a:effectLst/>
                  <a:ea typeface="微软雅黑" panose="020B0503020204020204" pitchFamily="34" charset="-122"/>
                </a:endParaRPr>
              </a:p>
              <a:p>
                <a:pPr lvl="1"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要包含第 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3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名，必须</a:t>
                </a:r>
                <a:r>
                  <a:rPr lang="zh-CN" altLang="en-US" dirty="0">
                    <a:ea typeface="微软雅黑" panose="020B0503020204020204" pitchFamily="34" charset="-122"/>
                  </a:rPr>
                  <a:t>看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在第 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3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名的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前一个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位置！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看一眼第 </a:t>
                </a:r>
                <a:r>
                  <a:rPr lang="en-US" altLang="zh-CN" b="1" dirty="0">
                    <a:effectLst/>
                    <a:ea typeface="微软雅黑" panose="020B0503020204020204" pitchFamily="34" charset="-122"/>
                  </a:rPr>
                  <a:t>2 </a:t>
                </a:r>
                <a:r>
                  <a:rPr lang="zh-CN" altLang="en-US" b="1" dirty="0">
                    <a:ea typeface="微软雅黑" panose="020B0503020204020204" pitchFamily="34" charset="-122"/>
                  </a:rPr>
                  <a:t>个里程碑（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𝑺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e>
                    </m:d>
                  </m:oMath>
                </a14:m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）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altLang="zh-CN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  <a:buClr>
                    <a:srgbClr val="000000"/>
                  </a:buClr>
                </a:pPr>
                <a:r>
                  <a:rPr lang="zh-CN" altLang="en-US" dirty="0">
                    <a:ea typeface="微软雅黑" panose="020B0503020204020204" pitchFamily="34" charset="-122"/>
                  </a:rPr>
                  <a:t>我们直接拿 </a:t>
                </a:r>
                <a:r>
                  <a:rPr lang="zh-CN" altLang="en-US" b="1" dirty="0">
                    <a:ea typeface="微软雅黑" panose="020B0503020204020204" pitchFamily="34" charset="-122"/>
                  </a:rPr>
                  <a:t>前 </a:t>
                </a:r>
                <a:r>
                  <a:rPr lang="en-US" altLang="zh-CN" b="1" dirty="0">
                    <a:ea typeface="微软雅黑" panose="020B0503020204020204" pitchFamily="34" charset="-122"/>
                  </a:rPr>
                  <a:t>25 </a:t>
                </a:r>
                <a:r>
                  <a:rPr lang="zh-CN" altLang="en-US" b="1" dirty="0">
                    <a:ea typeface="微软雅黑" panose="020B0503020204020204" pitchFamily="34" charset="-122"/>
                  </a:rPr>
                  <a:t>名的总分 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</m:oMath>
                </a14:m>
                <a:r>
                  <a:rPr lang="en-US" altLang="zh-CN" b="1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ea typeface="微软雅黑" panose="020B0503020204020204" pitchFamily="34" charset="-122"/>
                  </a:rPr>
                  <a:t>前 </a:t>
                </a:r>
                <a:r>
                  <a:rPr lang="en-US" altLang="zh-CN" b="1" dirty="0">
                    <a:ea typeface="微软雅黑" panose="020B0503020204020204" pitchFamily="34" charset="-122"/>
                  </a:rPr>
                  <a:t>2 </a:t>
                </a:r>
                <a:r>
                  <a:rPr lang="zh-CN" altLang="en-US" b="1" dirty="0">
                    <a:ea typeface="微软雅黑" panose="020B0503020204020204" pitchFamily="34" charset="-122"/>
                  </a:rPr>
                  <a:t>名的总分</a:t>
                </a:r>
                <a:r>
                  <a:rPr lang="zh-CN" altLang="en-US" dirty="0">
                    <a:ea typeface="微软雅黑" panose="020B0503020204020204" pitchFamily="34" charset="-122"/>
                  </a:rPr>
                  <a:t>。 也就是：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𝑺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𝟐𝟓</m:t>
                        </m:r>
                      </m:e>
                    </m:d>
                    <m:r>
                      <a:rPr lang="en-US" altLang="zh-CN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𝑺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e>
                    </m:d>
                    <m:r>
                      <a:rPr lang="en-US" altLang="zh-CN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dirty="0">
                    <a:ea typeface="微软雅黑" panose="020B0503020204020204" pitchFamily="34" charset="-122"/>
                  </a:rPr>
                  <a:t>就能直接得到答案。</a:t>
                </a:r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6B2C9CA-C592-A03A-558C-735FC32749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414" y="3138647"/>
                <a:ext cx="10397867" cy="2782237"/>
              </a:xfrm>
              <a:prstGeom prst="rect">
                <a:avLst/>
              </a:prstGeom>
              <a:blipFill>
                <a:blip r:embed="rId4"/>
                <a:stretch>
                  <a:fillRect l="-469" b="-2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219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0EF8472-05C3-3C5F-0423-DF57636FAB68}"/>
                  </a:ext>
                </a:extLst>
              </p:cNvPr>
              <p:cNvSpPr txBox="1"/>
              <p:nvPr/>
            </p:nvSpPr>
            <p:spPr>
              <a:xfrm>
                <a:off x="1095863" y="1455892"/>
                <a:ext cx="10000265" cy="185005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此时我们发现，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无论班主任问多长的区间，无论他问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10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万次还是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1000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万次，我们在查询的时候，则永远只需要做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一次减法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我们将原本每次提问都需要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𝑁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的时间复杂度，压缩成了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完成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0EF8472-05C3-3C5F-0423-DF57636FAB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863" y="1455892"/>
                <a:ext cx="10000265" cy="1850058"/>
              </a:xfrm>
              <a:prstGeom prst="rect">
                <a:avLst/>
              </a:prstGeom>
              <a:blipFill>
                <a:blip r:embed="rId4"/>
                <a:stretch>
                  <a:fillRect l="-671" r="-366" b="-4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3BC9E91-1A5C-BCA8-DF13-812553B81530}"/>
                  </a:ext>
                </a:extLst>
              </p:cNvPr>
              <p:cNvSpPr txBox="1"/>
              <p:nvPr/>
            </p:nvSpPr>
            <p:spPr>
              <a:xfrm>
                <a:off x="1095862" y="3544189"/>
                <a:ext cx="10000265" cy="96520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总结：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如果我们想求数组中，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从第 </a:t>
                </a:r>
                <a14:m>
                  <m:oMath xmlns:m="http://schemas.openxmlformats.org/officeDocument/2006/math">
                    <m:r>
                      <a:rPr lang="en-US" altLang="zh-CN" sz="2000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𝐋</m:t>
                    </m:r>
                  </m:oMath>
                </a14:m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个元素到第 </a:t>
                </a:r>
                <a14:m>
                  <m:oMath xmlns:m="http://schemas.openxmlformats.org/officeDocument/2006/math">
                    <m:r>
                      <a:rPr lang="en-US" altLang="zh-CN" sz="2000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𝐑</m:t>
                    </m:r>
                  </m:oMath>
                </a14:m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个元素的区间和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，我们就要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先求出前缀和数组 </a:t>
                </a:r>
                <a14:m>
                  <m:oMath xmlns:m="http://schemas.openxmlformats.org/officeDocument/2006/math">
                    <m:r>
                      <a:rPr lang="en-US" altLang="zh-CN" sz="20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𝐒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1" i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dirty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𝒊</m:t>
                        </m:r>
                      </m:e>
                    </m:d>
                    <m:r>
                      <a:rPr lang="zh-CN" altLang="en-US" sz="2000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  <m:r>
                      <a:rPr lang="en-US" altLang="zh-CN" sz="2000" b="1" i="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𝐒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1" i="1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0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𝐢</m:t>
                        </m:r>
                      </m:e>
                    </m:d>
                  </m:oMath>
                </a14:m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 代表从起始元素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ea typeface="微软雅黑" panose="020B0503020204020204" pitchFamily="34" charset="-122"/>
                  </a:rPr>
                  <a:t>开始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到第 </a:t>
                </a:r>
                <a:r>
                  <a:rPr lang="en-US" altLang="zh-CN" sz="2000" b="1" dirty="0" err="1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en-US" altLang="zh-CN" sz="2000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个元素的总和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：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3BC9E91-1A5C-BCA8-DF13-812553B81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862" y="3544189"/>
                <a:ext cx="10000265" cy="965201"/>
              </a:xfrm>
              <a:prstGeom prst="rect">
                <a:avLst/>
              </a:prstGeom>
              <a:blipFill>
                <a:blip r:embed="rId5"/>
                <a:stretch>
                  <a:fillRect l="-671" b="-10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D26C0BE-1006-C833-9DE8-47269D1B3795}"/>
                  </a:ext>
                </a:extLst>
              </p:cNvPr>
              <p:cNvSpPr txBox="1"/>
              <p:nvPr/>
            </p:nvSpPr>
            <p:spPr>
              <a:xfrm>
                <a:off x="2666753" y="4698099"/>
                <a:ext cx="6350000" cy="52322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vert="horz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altLang="zh-CN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𝑺𝒖𝒎</m:t>
                      </m:r>
                      <m:d>
                        <m:dPr>
                          <m:ctrlPr>
                            <a:rPr lang="pt-BR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  <m:r>
                            <a:rPr lang="pt-BR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pt-BR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</m:d>
                      <m:r>
                        <a:rPr lang="pt-BR" altLang="zh-CN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altLang="zh-CN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  <m:d>
                        <m:dPr>
                          <m:begChr m:val="["/>
                          <m:endChr m:val="]"/>
                          <m:ctrlPr>
                            <a:rPr lang="pt-BR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</m:d>
                      <m:r>
                        <a:rPr lang="pt-BR" altLang="zh-CN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altLang="zh-CN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  <m:d>
                        <m:dPr>
                          <m:begChr m:val="["/>
                          <m:endChr m:val="]"/>
                          <m:ctrlPr>
                            <a:rPr lang="pt-BR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  <m:r>
                            <a:rPr lang="pt-BR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altLang="zh-CN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zh-CN" alt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D26C0BE-1006-C833-9DE8-47269D1B3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6753" y="4698099"/>
                <a:ext cx="6350000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8854D1D-DCF8-24FC-20CA-E62A00D4E317}"/>
                  </a:ext>
                </a:extLst>
              </p:cNvPr>
              <p:cNvSpPr txBox="1"/>
              <p:nvPr/>
            </p:nvSpPr>
            <p:spPr>
              <a:xfrm>
                <a:off x="1095861" y="5362084"/>
                <a:ext cx="10000265" cy="9652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解释：前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R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个数的总和，减去前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L</m:t>
                    </m:r>
                    <m:r>
                      <a:rPr lang="en-US" altLang="zh-CN" sz="200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个数（即不需要的部分）的总和，剩下的就是我们要的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[L, R]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区间和。（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以上内容请记在书本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P22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中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</a:t>
                </a:r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18854D1D-DCF8-24FC-20CA-E62A00D4E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861" y="5362084"/>
                <a:ext cx="10000265" cy="965201"/>
              </a:xfrm>
              <a:prstGeom prst="rect">
                <a:avLst/>
              </a:prstGeom>
              <a:blipFill>
                <a:blip r:embed="rId7"/>
                <a:stretch>
                  <a:fillRect l="-671" b="-10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265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0EF8472-05C3-3C5F-0423-DF57636FAB68}"/>
              </a:ext>
            </a:extLst>
          </p:cNvPr>
          <p:cNvSpPr txBox="1"/>
          <p:nvPr/>
        </p:nvSpPr>
        <p:spPr>
          <a:xfrm>
            <a:off x="932242" y="1398801"/>
            <a:ext cx="10424159" cy="13486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ea typeface="微软雅黑" panose="020B0503020204020204" pitchFamily="34" charset="-122"/>
              </a:rPr>
              <a:t>而我们刚才反复提到的那个用来记录里程碑的数组 𝑆</a:t>
            </a:r>
            <a:r>
              <a:rPr lang="en-US" altLang="zh-CN" sz="2200" dirty="0">
                <a:ea typeface="微软雅黑" panose="020B0503020204020204" pitchFamily="34" charset="-122"/>
              </a:rPr>
              <a:t>[]</a:t>
            </a:r>
            <a:r>
              <a:rPr lang="zh-CN" altLang="en-US" sz="2200" dirty="0">
                <a:ea typeface="微软雅黑" panose="020B0503020204020204" pitchFamily="34" charset="-122"/>
              </a:rPr>
              <a:t>，其实就叫做：</a:t>
            </a:r>
            <a:r>
              <a:rPr lang="zh-CN" altLang="en-US" sz="2200" b="1" dirty="0">
                <a:ea typeface="微软雅黑" panose="020B0503020204020204" pitchFamily="34" charset="-122"/>
              </a:rPr>
              <a:t>前缀和数组</a:t>
            </a:r>
            <a:endParaRPr lang="en-US" altLang="zh-CN" sz="2200" b="1" dirty="0"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ea typeface="微软雅黑" panose="020B0503020204020204" pitchFamily="34" charset="-122"/>
              </a:rPr>
              <a:t>简单的来说，前缀和数组就是一个用来存储</a:t>
            </a:r>
            <a:r>
              <a:rPr lang="zh-CN" altLang="en-US" sz="2200" b="1" dirty="0">
                <a:ea typeface="微软雅黑" panose="020B0503020204020204" pitchFamily="34" charset="-122"/>
              </a:rPr>
              <a:t>累加和</a:t>
            </a:r>
            <a:r>
              <a:rPr lang="zh-CN" altLang="en-US" sz="2200" dirty="0">
                <a:ea typeface="微软雅黑" panose="020B0503020204020204" pitchFamily="34" charset="-122"/>
              </a:rPr>
              <a:t>的辅助数组。</a:t>
            </a:r>
            <a:endParaRPr lang="zh-CN" altLang="en-US" sz="2200" dirty="0">
              <a:effectLst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3BC9E91-1A5C-BCA8-DF13-812553B81530}"/>
                  </a:ext>
                </a:extLst>
              </p:cNvPr>
              <p:cNvSpPr txBox="1"/>
              <p:nvPr/>
            </p:nvSpPr>
            <p:spPr>
              <a:xfrm>
                <a:off x="2043268" y="5679158"/>
                <a:ext cx="8105463" cy="58894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14:m>
                  <m:oMath xmlns:m="http://schemas.openxmlformats.org/officeDocument/2006/math">
                    <m:r>
                      <a:rPr lang="zh-CN" altLang="en-US" sz="2400" b="1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意义</m:t>
                    </m:r>
                    <m:r>
                      <a:rPr lang="zh-CN" altLang="en-US" sz="24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  <m:r>
                      <a:rPr lang="en-US" altLang="zh-CN" sz="2400" b="1" i="0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𝐒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0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𝐢</m:t>
                        </m:r>
                      </m:e>
                    </m:d>
                  </m:oMath>
                </a14:m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 代表从起始元素</a:t>
                </a:r>
                <a:r>
                  <a:rPr lang="zh-CN" altLang="en-US" sz="2400" b="1" dirty="0">
                    <a:ea typeface="微软雅黑" panose="020B0503020204020204" pitchFamily="34" charset="-122"/>
                  </a:rPr>
                  <a:t>开始</a:t>
                </a: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到第 </a:t>
                </a:r>
                <a:r>
                  <a:rPr lang="en-US" altLang="zh-CN" sz="2400" b="1" dirty="0" err="1"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个元素的累加和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3BC9E91-1A5C-BCA8-DF13-812553B81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268" y="5679158"/>
                <a:ext cx="8105463" cy="588944"/>
              </a:xfrm>
              <a:prstGeom prst="rect">
                <a:avLst/>
              </a:prstGeom>
              <a:blipFill>
                <a:blip r:embed="rId4"/>
                <a:stretch>
                  <a:fillRect l="-752" b="-23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65733E62-92CD-2DEE-245D-F3CFD1738A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680" y="3267419"/>
            <a:ext cx="6416086" cy="101984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743469C-0D0E-6E94-3323-A5211AF8D1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680" y="4641647"/>
            <a:ext cx="6260352" cy="90077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909E283-9F9B-50C0-42D5-808E43C5BCDA}"/>
              </a:ext>
            </a:extLst>
          </p:cNvPr>
          <p:cNvSpPr/>
          <p:nvPr/>
        </p:nvSpPr>
        <p:spPr>
          <a:xfrm>
            <a:off x="2787680" y="4287268"/>
            <a:ext cx="146546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前缀和数组: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E5EA25C-6257-0CFF-D81D-EB2236C5D2FE}"/>
              </a:ext>
            </a:extLst>
          </p:cNvPr>
          <p:cNvSpPr/>
          <p:nvPr/>
        </p:nvSpPr>
        <p:spPr>
          <a:xfrm>
            <a:off x="2793029" y="2898087"/>
            <a:ext cx="100380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原数组:</a:t>
            </a:r>
          </a:p>
        </p:txBody>
      </p:sp>
    </p:spTree>
    <p:extLst>
      <p:ext uri="{BB962C8B-B14F-4D97-AF65-F5344CB8AC3E}">
        <p14:creationId xmlns:p14="http://schemas.microsoft.com/office/powerpoint/2010/main" val="341980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37DE369-896D-5375-A005-C076DEC954D7}"/>
                  </a:ext>
                </a:extLst>
              </p:cNvPr>
              <p:cNvSpPr txBox="1"/>
              <p:nvPr/>
            </p:nvSpPr>
            <p:spPr>
              <a:xfrm>
                <a:off x="846933" y="1542547"/>
                <a:ext cx="10424569" cy="96128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大家现在懂得了怎么用前缀和（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𝑺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𝑹</m:t>
                        </m:r>
                      </m:e>
                    </m:d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𝑺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）来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解决区间查询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问题，接下来，我们就来讲解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怎么建这个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某个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数组的前缀和数组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37DE369-896D-5375-A005-C076DEC95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933" y="1542547"/>
                <a:ext cx="10424569" cy="961289"/>
              </a:xfrm>
              <a:prstGeom prst="rect">
                <a:avLst/>
              </a:prstGeom>
              <a:blipFill>
                <a:blip r:embed="rId5"/>
                <a:stretch>
                  <a:fillRect l="-643" b="-10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49F034C8-21E7-5B42-9CBF-3E58D4D64DCC}"/>
              </a:ext>
            </a:extLst>
          </p:cNvPr>
          <p:cNvSpPr txBox="1"/>
          <p:nvPr/>
        </p:nvSpPr>
        <p:spPr>
          <a:xfrm>
            <a:off x="846931" y="2715567"/>
            <a:ext cx="10424569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还是刚刚那个公路的例子，只不过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你现在是给高速公路立碑的修路工人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而你的任务是立第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个里程碑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并且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前面的里程碑已经立好了，那么你会怎么做？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虽然我们确实知道每段路的长度，那难道</a:t>
            </a:r>
            <a:r>
              <a:rPr lang="zh-CN" altLang="en-US" sz="2000" dirty="0">
                <a:ea typeface="微软雅黑" panose="020B0503020204020204" pitchFamily="34" charset="-122"/>
              </a:rPr>
              <a:t>就需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要把第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en-US" altLang="zh-CN" sz="2000" dirty="0">
                <a:ea typeface="微软雅黑" panose="020B0503020204020204" pitchFamily="34" charset="-122"/>
              </a:rPr>
              <a:t>~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段路的长度全部加一遍吗？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8E67898A-AAE4-ED49-AAC7-FE989438654E}"/>
                  </a:ext>
                </a:extLst>
              </p:cNvPr>
              <p:cNvSpPr txBox="1"/>
              <p:nvPr/>
            </p:nvSpPr>
            <p:spPr>
              <a:xfrm>
                <a:off x="846932" y="4341924"/>
                <a:ext cx="10424568" cy="188955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要立第 </a:t>
                </a:r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5 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个碑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，只需要转头看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第 </a:t>
                </a:r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4 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个里程碑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上写着什么数字（比如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100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公里）</a:t>
                </a:r>
                <a:endParaRPr lang="en-US" altLang="zh-CN" sz="20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说明前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4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段路的总和是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100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了。 然后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看第 </a:t>
                </a:r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5 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段路有多长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（比如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20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公里）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直接把这两个数加起来：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100 + 20 = 120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。第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5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个碑就立好了！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即当前碑</a:t>
                </a:r>
                <a14:m>
                  <m:oMath xmlns:m="http://schemas.openxmlformats.org/officeDocument/2006/math">
                    <m:r>
                      <a:rPr lang="en-US" altLang="zh-CN" sz="2000" b="1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</m:oMath>
                </a14:m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前一个碑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</m:oMath>
                </a14:m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当前这段路的长度数据。</a:t>
                </a:r>
                <a:endParaRPr lang="zh-CN" altLang="en-US" sz="20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8E67898A-AAE4-ED49-AAC7-FE9894386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932" y="4341924"/>
                <a:ext cx="10424568" cy="1889556"/>
              </a:xfrm>
              <a:prstGeom prst="rect">
                <a:avLst/>
              </a:prstGeom>
              <a:blipFill>
                <a:blip r:embed="rId6"/>
                <a:stretch>
                  <a:fillRect l="-643" b="-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5FBF9DCC-8EAE-AB42-AAB0-603E6A2FC3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891718"/>
              </p:ext>
            </p:extLst>
          </p:nvPr>
        </p:nvGraphicFramePr>
        <p:xfrm>
          <a:off x="7540791" y="802151"/>
          <a:ext cx="3009840" cy="545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968">
                  <a:extLst>
                    <a:ext uri="{9D8B030D-6E8A-4147-A177-3AD203B41FA5}">
                      <a16:colId xmlns:a16="http://schemas.microsoft.com/office/drawing/2014/main" val="3873418917"/>
                    </a:ext>
                  </a:extLst>
                </a:gridCol>
                <a:gridCol w="601968">
                  <a:extLst>
                    <a:ext uri="{9D8B030D-6E8A-4147-A177-3AD203B41FA5}">
                      <a16:colId xmlns:a16="http://schemas.microsoft.com/office/drawing/2014/main" val="2315108584"/>
                    </a:ext>
                  </a:extLst>
                </a:gridCol>
                <a:gridCol w="601968">
                  <a:extLst>
                    <a:ext uri="{9D8B030D-6E8A-4147-A177-3AD203B41FA5}">
                      <a16:colId xmlns:a16="http://schemas.microsoft.com/office/drawing/2014/main" val="3690919557"/>
                    </a:ext>
                  </a:extLst>
                </a:gridCol>
                <a:gridCol w="601968">
                  <a:extLst>
                    <a:ext uri="{9D8B030D-6E8A-4147-A177-3AD203B41FA5}">
                      <a16:colId xmlns:a16="http://schemas.microsoft.com/office/drawing/2014/main" val="92023816"/>
                    </a:ext>
                  </a:extLst>
                </a:gridCol>
                <a:gridCol w="601968">
                  <a:extLst>
                    <a:ext uri="{9D8B030D-6E8A-4147-A177-3AD203B41FA5}">
                      <a16:colId xmlns:a16="http://schemas.microsoft.com/office/drawing/2014/main" val="3904229530"/>
                    </a:ext>
                  </a:extLst>
                </a:gridCol>
              </a:tblGrid>
              <a:tr h="54576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8559842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5D9F3824-2430-BE14-62ED-34D898DBFC09}"/>
              </a:ext>
            </a:extLst>
          </p:cNvPr>
          <p:cNvSpPr/>
          <p:nvPr/>
        </p:nvSpPr>
        <p:spPr>
          <a:xfrm>
            <a:off x="4527823" y="869381"/>
            <a:ext cx="2916183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000" b="1" dirty="0"/>
              <a:t>每段路的长度</a:t>
            </a:r>
            <a:r>
              <a:rPr lang="en-US" altLang="zh-CN" sz="2000" b="1" dirty="0"/>
              <a:t>(</a:t>
            </a:r>
            <a:r>
              <a:rPr lang="zh-CN" altLang="en-US" sz="2000" b="1" dirty="0"/>
              <a:t>原数组</a:t>
            </a:r>
            <a:r>
              <a:rPr lang="en-US" altLang="zh-CN" sz="2000" b="1" dirty="0"/>
              <a:t>)</a:t>
            </a:r>
            <a:r>
              <a:rPr lang="zh-CN" altLang="en-US" sz="20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0065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2449037" y="4724387"/>
            <a:ext cx="7947119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/>
              <a:t>a[</a:t>
            </a:r>
            <a:r>
              <a:rPr lang="en-US" altLang="zh-CN" sz="2400" b="1" dirty="0"/>
              <a:t>1</a:t>
            </a:r>
            <a:r>
              <a:rPr lang="zh-CN" altLang="en-US" sz="2400" b="1" dirty="0"/>
              <a:t>] = s[</a:t>
            </a:r>
            <a:r>
              <a:rPr lang="en-US" altLang="zh-CN" sz="2400" b="1" dirty="0"/>
              <a:t>1</a:t>
            </a:r>
            <a:r>
              <a:rPr lang="zh-CN" altLang="en-US" sz="2400" b="1" dirty="0"/>
              <a:t>]，对于 i&gt;</a:t>
            </a:r>
            <a:r>
              <a:rPr lang="en-US" altLang="zh-CN" sz="2400" b="1" dirty="0"/>
              <a:t>1</a:t>
            </a:r>
            <a:r>
              <a:rPr lang="zh-CN" altLang="en-US" sz="2400" b="1" dirty="0"/>
              <a:t> 则 s[i]= s[i-1]+ a[i]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885A127-6275-DF28-615A-5BB9455E1E23}"/>
              </a:ext>
            </a:extLst>
          </p:cNvPr>
          <p:cNvSpPr/>
          <p:nvPr/>
        </p:nvSpPr>
        <p:spPr>
          <a:xfrm>
            <a:off x="5249868" y="2668109"/>
            <a:ext cx="171874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前缀和数组 </a:t>
            </a:r>
            <a:r>
              <a:rPr lang="en-US" altLang="zh-CN" b="1" dirty="0"/>
              <a:t>S</a:t>
            </a:r>
            <a:r>
              <a:rPr lang="zh-CN" altLang="en-US" b="1" dirty="0"/>
              <a:t>: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971367D-BB5A-7930-6EC1-36A00189A8AB}"/>
              </a:ext>
            </a:extLst>
          </p:cNvPr>
          <p:cNvSpPr/>
          <p:nvPr/>
        </p:nvSpPr>
        <p:spPr>
          <a:xfrm>
            <a:off x="5255217" y="1278928"/>
            <a:ext cx="125707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原数组 </a:t>
            </a:r>
            <a:r>
              <a:rPr lang="en-US" altLang="zh-CN" b="1" dirty="0"/>
              <a:t>a</a:t>
            </a:r>
            <a:r>
              <a:rPr lang="zh-CN" altLang="en-US" b="1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33ACA33-0EE5-5B5F-000F-BAB0C90867BB}"/>
                  </a:ext>
                </a:extLst>
              </p:cNvPr>
              <p:cNvSpPr txBox="1"/>
              <p:nvPr/>
            </p:nvSpPr>
            <p:spPr>
              <a:xfrm>
                <a:off x="635213" y="1431488"/>
                <a:ext cx="4108108" cy="24617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将实例抽象到程序代码中：</a:t>
                </a:r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当前要立的碑：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𝑺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𝒊</m:t>
                        </m:r>
                      </m:e>
                    </m:d>
                  </m:oMath>
                </a14:m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(</a:t>
                </a:r>
                <a:r>
                  <a:rPr lang="zh-CN" altLang="en-US" sz="2000" b="1" dirty="0"/>
                  <a:t>前缀和数组</a:t>
                </a:r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上一个碑的数字：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𝑺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𝒊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e>
                    </m:d>
                  </m:oMath>
                </a14:m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当前这一段路的长度：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𝒊</m:t>
                        </m:r>
                      </m:e>
                    </m:d>
                  </m:oMath>
                </a14:m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原</a:t>
                </a:r>
                <a:r>
                  <a:rPr lang="zh-CN" altLang="en-US" sz="2000" b="1" dirty="0"/>
                  <a:t>数组</a:t>
                </a:r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33ACA33-0EE5-5B5F-000F-BAB0C9086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213" y="1431488"/>
                <a:ext cx="4108108" cy="2461700"/>
              </a:xfrm>
              <a:prstGeom prst="rect">
                <a:avLst/>
              </a:prstGeom>
              <a:blipFill>
                <a:blip r:embed="rId5"/>
                <a:stretch>
                  <a:fillRect l="-1484" r="-4006" b="-3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C7949575-63FB-0032-4699-00A45E90BA8B}"/>
              </a:ext>
            </a:extLst>
          </p:cNvPr>
          <p:cNvSpPr txBox="1"/>
          <p:nvPr/>
        </p:nvSpPr>
        <p:spPr>
          <a:xfrm>
            <a:off x="635213" y="5318746"/>
            <a:ext cx="10761333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虽然是正确的，例如在求区间</a:t>
            </a:r>
            <a:r>
              <a:rPr lang="en-US" altLang="zh-CN" sz="2000" dirty="0">
                <a:ea typeface="微软雅黑" panose="020B0503020204020204" pitchFamily="34" charset="-122"/>
              </a:rPr>
              <a:t>[2, 4]</a:t>
            </a:r>
            <a:r>
              <a:rPr lang="zh-CN" altLang="en-US" sz="2000" dirty="0"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ea typeface="微软雅黑" panose="020B0503020204020204" pitchFamily="34" charset="-122"/>
              </a:rPr>
              <a:t>[5, 8] </a:t>
            </a:r>
            <a:r>
              <a:rPr lang="zh-CN" altLang="en-US" sz="2000" dirty="0">
                <a:ea typeface="微软雅黑" panose="020B0503020204020204" pitchFamily="34" charset="-122"/>
              </a:rPr>
              <a:t>都能得到正确的结果。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但是这种前缀和数组在一些边界情况中需要特殊处理，例如求取区间</a:t>
            </a:r>
            <a:r>
              <a:rPr lang="en-US" altLang="zh-CN" sz="2000" dirty="0">
                <a:ea typeface="微软雅黑" panose="020B0503020204020204" pitchFamily="34" charset="-122"/>
              </a:rPr>
              <a:t>[1, 4]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8D23852-3956-1781-ABD8-367C444DEC88}"/>
                  </a:ext>
                </a:extLst>
              </p:cNvPr>
              <p:cNvSpPr txBox="1"/>
              <p:nvPr/>
            </p:nvSpPr>
            <p:spPr>
              <a:xfrm>
                <a:off x="1119645" y="4099473"/>
                <a:ext cx="9050260" cy="4001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根据当前碑</a:t>
                </a:r>
                <a14:m>
                  <m:oMath xmlns:m="http://schemas.openxmlformats.org/officeDocument/2006/math">
                    <m:r>
                      <a:rPr lang="en-US" altLang="zh-CN" sz="2000" b="1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</m:oMath>
                </a14:m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前一个碑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</m:oMath>
                </a14:m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当前这段路的长度数据，可以抽象出</a:t>
                </a:r>
                <a:r>
                  <a:rPr lang="zh-CN" altLang="en-US" sz="2000" b="1" dirty="0"/>
                  <a:t>求前缀和公式：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8D23852-3956-1781-ABD8-367C444DE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645" y="4099473"/>
                <a:ext cx="9050260" cy="400110"/>
              </a:xfrm>
              <a:prstGeom prst="rect">
                <a:avLst/>
              </a:prstGeom>
              <a:blipFill>
                <a:blip r:embed="rId6"/>
                <a:stretch>
                  <a:fillRect l="-741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AE2559DF-C809-4327-ADAE-316936D0D4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224975"/>
              </p:ext>
            </p:extLst>
          </p:nvPr>
        </p:nvGraphicFramePr>
        <p:xfrm>
          <a:off x="5249868" y="1854545"/>
          <a:ext cx="5146288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184">
                  <a:extLst>
                    <a:ext uri="{9D8B030D-6E8A-4147-A177-3AD203B41FA5}">
                      <a16:colId xmlns:a16="http://schemas.microsoft.com/office/drawing/2014/main" val="2602827819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252134606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1061760969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217295828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3307289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1578064508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3218369553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9857410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337987AA-B7F8-0173-2103-1BC7DC4DC0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401916"/>
              </p:ext>
            </p:extLst>
          </p:nvPr>
        </p:nvGraphicFramePr>
        <p:xfrm>
          <a:off x="5249868" y="3216190"/>
          <a:ext cx="5146288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184">
                  <a:extLst>
                    <a:ext uri="{9D8B030D-6E8A-4147-A177-3AD203B41FA5}">
                      <a16:colId xmlns:a16="http://schemas.microsoft.com/office/drawing/2014/main" val="2602827819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252134606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1061760969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217295828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3307289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1578064508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3218369553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11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14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22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857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020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0038AD7-4D4F-B434-5CE5-6CE4051B235A}"/>
                  </a:ext>
                </a:extLst>
              </p:cNvPr>
              <p:cNvSpPr txBox="1"/>
              <p:nvPr/>
            </p:nvSpPr>
            <p:spPr>
              <a:xfrm>
                <a:off x="775717" y="1618042"/>
                <a:ext cx="10495786" cy="147303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怎么解决这个麻烦？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方案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A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：打补丁</a:t>
                </a:r>
                <a:endParaRPr lang="en-US" altLang="zh-CN" sz="20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既然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𝑙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=1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的时候公式会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出问题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，那我就专门给它写个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if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语句呗：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0038AD7-4D4F-B434-5CE5-6CE4051B23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7" y="1618042"/>
                <a:ext cx="10495786" cy="1473032"/>
              </a:xfrm>
              <a:prstGeom prst="rect">
                <a:avLst/>
              </a:prstGeom>
              <a:blipFill>
                <a:blip r:embed="rId4"/>
                <a:stretch>
                  <a:fillRect l="-755" b="-6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C8F965CC-8587-4D2E-6C89-8C0618464C82}"/>
              </a:ext>
            </a:extLst>
          </p:cNvPr>
          <p:cNvSpPr txBox="1"/>
          <p:nvPr/>
        </p:nvSpPr>
        <p:spPr>
          <a:xfrm>
            <a:off x="1357630" y="5790379"/>
            <a:ext cx="933196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做肯定是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对的。 但是，每次查询都要多做一次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判断，代码显得不够简洁。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4C0E32B-0D63-4423-F937-39FFF85571A0}"/>
              </a:ext>
            </a:extLst>
          </p:cNvPr>
          <p:cNvSpPr txBox="1"/>
          <p:nvPr/>
        </p:nvSpPr>
        <p:spPr>
          <a:xfrm>
            <a:off x="2586673" y="3608712"/>
            <a:ext cx="7467265" cy="151323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(l ==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
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S[r];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如果从头开始算，直接返回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S[r]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即可</a:t>
            </a:r>
            <a:r>
              <a:rPr lang="ja-JP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ja-JP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{
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S[r] - S[l -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];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否则用公式</a:t>
            </a:r>
            <a:r>
              <a:rPr lang="ja-JP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ja-JP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67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E30FEEE-0DDD-A088-1F10-B1EA2DD073C2}"/>
                  </a:ext>
                </a:extLst>
              </p:cNvPr>
              <p:cNvSpPr txBox="1"/>
              <p:nvPr/>
            </p:nvSpPr>
            <p:spPr>
              <a:xfrm>
                <a:off x="775716" y="1339214"/>
                <a:ext cx="10495787" cy="23963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方案 </a:t>
                </a:r>
                <a:r>
                  <a:rPr lang="en-US" altLang="zh-CN" sz="2200" b="1" dirty="0">
                    <a:effectLst/>
                    <a:ea typeface="微软雅黑" panose="020B0503020204020204" pitchFamily="34" charset="-122"/>
                  </a:rPr>
                  <a:t>B</a:t>
                </a: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：人为多加</a:t>
                </a:r>
                <a:r>
                  <a:rPr lang="en-US" altLang="zh-CN" sz="2200" b="1" dirty="0">
                    <a:effectLst/>
                    <a:ea typeface="微软雅黑" panose="020B0503020204020204" pitchFamily="34" charset="-122"/>
                  </a:rPr>
                  <a:t>1</a:t>
                </a: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个长度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 </a:t>
                </a:r>
                <a:endParaRPr lang="en-US" altLang="zh-CN" sz="22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既然公式算到了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𝑆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，那我们不如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干脆就添加一个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𝑺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𝟎</m:t>
                        </m:r>
                      </m:e>
                    </m:d>
                  </m:oMath>
                </a14:m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，并且规定它的值为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0</a:t>
                </a:r>
                <a:r>
                  <a:rPr lang="zh-CN" altLang="en-US" sz="2000" b="1" dirty="0">
                    <a:ea typeface="微软雅黑" panose="020B0503020204020204" pitchFamily="34" charset="-122"/>
                  </a:rPr>
                  <a:t>。因为它代表“前 </a:t>
                </a:r>
                <a:r>
                  <a:rPr lang="en-US" altLang="zh-CN" sz="2000" b="1" dirty="0">
                    <a:ea typeface="微软雅黑" panose="020B0503020204020204" pitchFamily="34" charset="-122"/>
                  </a:rPr>
                  <a:t>0 </a:t>
                </a:r>
                <a:r>
                  <a:rPr lang="zh-CN" altLang="en-US" sz="2000" b="1" dirty="0">
                    <a:ea typeface="微软雅黑" panose="020B0503020204020204" pitchFamily="34" charset="-122"/>
                  </a:rPr>
                  <a:t>个元素的和”，那当然是 </a:t>
                </a:r>
                <a:r>
                  <a:rPr lang="en-US" altLang="zh-CN" sz="2000" b="1" dirty="0">
                    <a:ea typeface="微软雅黑" panose="020B0503020204020204" pitchFamily="34" charset="-122"/>
                  </a:rPr>
                  <a:t>0</a:t>
                </a:r>
                <a:r>
                  <a:rPr lang="zh-CN" altLang="en-US" sz="2000" b="1" dirty="0">
                    <a:ea typeface="微软雅黑" panose="020B0503020204020204" pitchFamily="34" charset="-122"/>
                  </a:rPr>
                  <a:t>。</a:t>
                </a:r>
                <a:endParaRPr lang="zh-CN" altLang="en-US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也就是说，我们把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𝑆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数组的长度变成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，下标从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0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（第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0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个位置放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0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此时，我们再来沿用公式计算区间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[1, 4]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的话就不会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出现问题了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E30FEEE-0DDD-A088-1F10-B1EA2DD073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1339214"/>
                <a:ext cx="10495787" cy="2396362"/>
              </a:xfrm>
              <a:prstGeom prst="rect">
                <a:avLst/>
              </a:prstGeom>
              <a:blipFill>
                <a:blip r:embed="rId5"/>
                <a:stretch>
                  <a:fillRect l="-755" b="-3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矩形 13">
            <a:extLst>
              <a:ext uri="{FF2B5EF4-FFF2-40B4-BE49-F238E27FC236}">
                <a16:creationId xmlns:a16="http://schemas.microsoft.com/office/drawing/2014/main" id="{44930081-3127-F4CD-FC4A-16256D9948EF}"/>
              </a:ext>
            </a:extLst>
          </p:cNvPr>
          <p:cNvSpPr/>
          <p:nvPr/>
        </p:nvSpPr>
        <p:spPr>
          <a:xfrm>
            <a:off x="1338017" y="5157070"/>
            <a:ext cx="171874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前缀和数组 </a:t>
            </a:r>
            <a:r>
              <a:rPr lang="en-US" altLang="zh-CN" b="1" dirty="0"/>
              <a:t>S</a:t>
            </a:r>
            <a:r>
              <a:rPr lang="zh-CN" altLang="en-US" b="1" dirty="0"/>
              <a:t>: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230BBFB-34F5-62EF-8A4E-5A9FD0CCBC51}"/>
              </a:ext>
            </a:extLst>
          </p:cNvPr>
          <p:cNvSpPr/>
          <p:nvPr/>
        </p:nvSpPr>
        <p:spPr>
          <a:xfrm>
            <a:off x="1343366" y="3816954"/>
            <a:ext cx="125707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原数组 </a:t>
            </a:r>
            <a:r>
              <a:rPr lang="en-US" altLang="zh-CN" b="1" dirty="0"/>
              <a:t>a</a:t>
            </a:r>
            <a:r>
              <a:rPr lang="zh-CN" altLang="en-US" b="1" dirty="0"/>
              <a:t>:</a:t>
            </a: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686D13B6-DDE5-E1B5-6770-E0598FF02D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541061"/>
              </p:ext>
            </p:extLst>
          </p:nvPr>
        </p:nvGraphicFramePr>
        <p:xfrm>
          <a:off x="1336247" y="4273622"/>
          <a:ext cx="5146288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184">
                  <a:extLst>
                    <a:ext uri="{9D8B030D-6E8A-4147-A177-3AD203B41FA5}">
                      <a16:colId xmlns:a16="http://schemas.microsoft.com/office/drawing/2014/main" val="2602827819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252134606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1061760969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217295828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3307289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1578064508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3218369553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9857410"/>
                  </a:ext>
                </a:extLst>
              </a:tr>
            </a:tbl>
          </a:graphicData>
        </a:graphic>
      </p:graphicFrame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DE92D10A-A1C3-C9E2-6602-74E6AD3B6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43014"/>
              </p:ext>
            </p:extLst>
          </p:nvPr>
        </p:nvGraphicFramePr>
        <p:xfrm>
          <a:off x="1344037" y="5645140"/>
          <a:ext cx="5140268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324">
                  <a:extLst>
                    <a:ext uri="{9D8B030D-6E8A-4147-A177-3AD203B41FA5}">
                      <a16:colId xmlns:a16="http://schemas.microsoft.com/office/drawing/2014/main" val="2602827819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2521346063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1061760969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2172958283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33072893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1578064508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3218369553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11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14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22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857410"/>
                  </a:ext>
                </a:extLst>
              </a:tr>
            </a:tbl>
          </a:graphicData>
        </a:graphic>
      </p:graphicFrame>
      <p:sp>
        <p:nvSpPr>
          <p:cNvPr id="18" name="矩形 17">
            <a:extLst>
              <a:ext uri="{FF2B5EF4-FFF2-40B4-BE49-F238E27FC236}">
                <a16:creationId xmlns:a16="http://schemas.microsoft.com/office/drawing/2014/main" id="{EB6FE004-D559-E6B9-D089-7C6B3A36E825}"/>
              </a:ext>
            </a:extLst>
          </p:cNvPr>
          <p:cNvSpPr/>
          <p:nvPr/>
        </p:nvSpPr>
        <p:spPr>
          <a:xfrm>
            <a:off x="6592767" y="4905302"/>
            <a:ext cx="5022344" cy="5035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在 </a:t>
            </a:r>
            <a:r>
              <a:rPr lang="en-US" altLang="zh-CN" sz="2000" dirty="0"/>
              <a:t>S </a:t>
            </a:r>
            <a:r>
              <a:rPr lang="zh-CN" altLang="en-US" sz="2000" dirty="0"/>
              <a:t>数组前添加 </a:t>
            </a:r>
            <a:r>
              <a:rPr lang="en-US" altLang="zh-CN" sz="2000" dirty="0"/>
              <a:t>0 </a:t>
            </a:r>
            <a:r>
              <a:rPr lang="zh-CN" altLang="en-US" sz="2000" dirty="0"/>
              <a:t>代表前 </a:t>
            </a:r>
            <a:r>
              <a:rPr lang="en-US" altLang="zh-CN" sz="2000" dirty="0"/>
              <a:t>0 </a:t>
            </a:r>
            <a:r>
              <a:rPr lang="zh-CN" altLang="en-US" sz="2000" dirty="0"/>
              <a:t>个元素的和。</a:t>
            </a:r>
            <a:endParaRPr lang="en-US" altLang="zh-CN" sz="2000" dirty="0"/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F44AF203-1CD3-AA50-DA89-A4FCCC76E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439599"/>
              </p:ext>
            </p:extLst>
          </p:nvPr>
        </p:nvGraphicFramePr>
        <p:xfrm>
          <a:off x="620942" y="5645140"/>
          <a:ext cx="734324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324">
                  <a:extLst>
                    <a:ext uri="{9D8B030D-6E8A-4147-A177-3AD203B41FA5}">
                      <a16:colId xmlns:a16="http://schemas.microsoft.com/office/drawing/2014/main" val="815029130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7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287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4930081-3127-F4CD-FC4A-16256D9948EF}"/>
              </a:ext>
            </a:extLst>
          </p:cNvPr>
          <p:cNvSpPr/>
          <p:nvPr/>
        </p:nvSpPr>
        <p:spPr>
          <a:xfrm>
            <a:off x="7926579" y="449110"/>
            <a:ext cx="171874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前缀和数组 </a:t>
            </a:r>
            <a:r>
              <a:rPr lang="en-US" altLang="zh-CN" b="1" dirty="0"/>
              <a:t>S</a:t>
            </a:r>
            <a:r>
              <a:rPr lang="zh-CN" altLang="en-US" b="1" dirty="0"/>
              <a:t>: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230BBFB-34F5-62EF-8A4E-5A9FD0CCBC51}"/>
              </a:ext>
            </a:extLst>
          </p:cNvPr>
          <p:cNvSpPr/>
          <p:nvPr/>
        </p:nvSpPr>
        <p:spPr>
          <a:xfrm>
            <a:off x="4839825" y="485270"/>
            <a:ext cx="125707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原数组 </a:t>
            </a:r>
            <a:r>
              <a:rPr lang="en-US" altLang="zh-CN" b="1" dirty="0"/>
              <a:t>a</a:t>
            </a:r>
            <a:r>
              <a:rPr lang="zh-CN" altLang="en-US" b="1" dirty="0"/>
              <a:t>:</a:t>
            </a: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686D13B6-DDE5-E1B5-6770-E0598FF02D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639220"/>
              </p:ext>
            </p:extLst>
          </p:nvPr>
        </p:nvGraphicFramePr>
        <p:xfrm>
          <a:off x="4832706" y="941938"/>
          <a:ext cx="2205552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184">
                  <a:extLst>
                    <a:ext uri="{9D8B030D-6E8A-4147-A177-3AD203B41FA5}">
                      <a16:colId xmlns:a16="http://schemas.microsoft.com/office/drawing/2014/main" val="2602827819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252134606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1061760969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9857410"/>
                  </a:ext>
                </a:extLst>
              </a:tr>
            </a:tbl>
          </a:graphicData>
        </a:graphic>
      </p:graphicFrame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DE92D10A-A1C3-C9E2-6602-74E6AD3B6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212525"/>
              </p:ext>
            </p:extLst>
          </p:nvPr>
        </p:nvGraphicFramePr>
        <p:xfrm>
          <a:off x="7932599" y="937180"/>
          <a:ext cx="2202972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324">
                  <a:extLst>
                    <a:ext uri="{9D8B030D-6E8A-4147-A177-3AD203B41FA5}">
                      <a16:colId xmlns:a16="http://schemas.microsoft.com/office/drawing/2014/main" val="2602827819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2521346063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1061760969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857410"/>
                  </a:ext>
                </a:extLst>
              </a:tr>
            </a:tbl>
          </a:graphicData>
        </a:graphic>
      </p:graphicFrame>
      <p:sp>
        <p:nvSpPr>
          <p:cNvPr id="18" name="矩形 17">
            <a:extLst>
              <a:ext uri="{FF2B5EF4-FFF2-40B4-BE49-F238E27FC236}">
                <a16:creationId xmlns:a16="http://schemas.microsoft.com/office/drawing/2014/main" id="{EB6FE004-D559-E6B9-D089-7C6B3A36E825}"/>
              </a:ext>
            </a:extLst>
          </p:cNvPr>
          <p:cNvSpPr/>
          <p:nvPr/>
        </p:nvSpPr>
        <p:spPr>
          <a:xfrm>
            <a:off x="709960" y="1881604"/>
            <a:ext cx="10772078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故我们可以通过公式 </a:t>
            </a:r>
            <a:r>
              <a:rPr lang="en-US" altLang="zh-CN" sz="2000" dirty="0"/>
              <a:t>S[</a:t>
            </a:r>
            <a:r>
              <a:rPr lang="en-US" altLang="zh-CN" sz="2000" dirty="0" err="1"/>
              <a:t>i</a:t>
            </a:r>
            <a:r>
              <a:rPr lang="en-US" altLang="zh-CN" sz="2000" dirty="0"/>
              <a:t>] = S[i-1] + a[</a:t>
            </a:r>
            <a:r>
              <a:rPr lang="en-US" altLang="zh-CN" sz="2000" dirty="0" err="1"/>
              <a:t>i</a:t>
            </a:r>
            <a:r>
              <a:rPr lang="en-US" altLang="zh-CN" sz="2000" dirty="0"/>
              <a:t>] </a:t>
            </a:r>
            <a:r>
              <a:rPr lang="zh-CN" altLang="en-US" sz="2000" dirty="0"/>
              <a:t>在计算完前缀和后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手动在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S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数组前添加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0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当然也可</a:t>
            </a:r>
            <a:r>
              <a:rPr lang="zh-CN" altLang="en-US" sz="2000" b="1" dirty="0"/>
              <a:t>在计算前直接令 </a:t>
            </a:r>
            <a:r>
              <a:rPr lang="en-US" altLang="zh-CN" sz="2000" b="1" dirty="0"/>
              <a:t>S[0] = 0</a:t>
            </a:r>
            <a:r>
              <a:rPr lang="zh-CN" altLang="en-US" sz="2000" dirty="0"/>
              <a:t>，不过此时就要注意公式的下标问题。</a:t>
            </a:r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F44AF203-1CD3-AA50-DA89-A4FCCC76E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647618"/>
              </p:ext>
            </p:extLst>
          </p:nvPr>
        </p:nvGraphicFramePr>
        <p:xfrm>
          <a:off x="7209504" y="937180"/>
          <a:ext cx="734324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324">
                  <a:extLst>
                    <a:ext uri="{9D8B030D-6E8A-4147-A177-3AD203B41FA5}">
                      <a16:colId xmlns:a16="http://schemas.microsoft.com/office/drawing/2014/main" val="815029130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7640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A6E0C0F3-76BC-1925-EA88-0B15678CC810}"/>
              </a:ext>
            </a:extLst>
          </p:cNvPr>
          <p:cNvSpPr txBox="1"/>
          <p:nvPr/>
        </p:nvSpPr>
        <p:spPr>
          <a:xfrm>
            <a:off x="709960" y="3132944"/>
            <a:ext cx="10772078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dirty="0">
                <a:effectLst/>
                <a:ea typeface="微软雅黑" panose="020B0503020204020204" pitchFamily="34" charset="-122"/>
              </a:rPr>
              <a:t>从数学语义上看，前缀和的递推公式 </a:t>
            </a:r>
            <a:r>
              <a:rPr 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S[</a:t>
            </a:r>
            <a:r>
              <a:rPr lang="en-US" sz="2000" b="1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 = S[i-1] + a[</a:t>
            </a:r>
            <a:r>
              <a:rPr lang="en-US" sz="2000" b="1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ja-JP" altLang="en-US" sz="2000" dirty="0">
                <a:effectLst/>
                <a:ea typeface="微软雅黑" panose="020B0503020204020204" pitchFamily="34" charset="-122"/>
              </a:rPr>
              <a:t>表达的核心逻辑是：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前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个数的总和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= 前 i-1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个数的总和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+ 第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个原始数据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。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E5971E4-2699-9BF4-8C45-215857AA709A}"/>
              </a:ext>
            </a:extLst>
          </p:cNvPr>
          <p:cNvSpPr txBox="1"/>
          <p:nvPr/>
        </p:nvSpPr>
        <p:spPr>
          <a:xfrm>
            <a:off x="709961" y="4383218"/>
            <a:ext cx="10772077" cy="1888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这意味着，公式里的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S[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a[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，它们的下标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都必须明确指向</a:t>
            </a:r>
            <a:r>
              <a:rPr lang="zh-CN" altLang="en-US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个元素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然而，如果让原数组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采用默认从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开始存数据，就会产生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下标错位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当我们在计算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S[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（前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个数的和）时，如果继续套用公式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+ a[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，由于数组从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开始，此时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a[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提取出来的其实是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i+1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个数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！计算结果自然就全错了。</a:t>
            </a:r>
          </a:p>
        </p:txBody>
      </p:sp>
    </p:spTree>
    <p:extLst>
      <p:ext uri="{BB962C8B-B14F-4D97-AF65-F5344CB8AC3E}">
        <p14:creationId xmlns:p14="http://schemas.microsoft.com/office/powerpoint/2010/main" val="383921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4930081-3127-F4CD-FC4A-16256D9948EF}"/>
              </a:ext>
            </a:extLst>
          </p:cNvPr>
          <p:cNvSpPr/>
          <p:nvPr/>
        </p:nvSpPr>
        <p:spPr>
          <a:xfrm>
            <a:off x="7926579" y="449110"/>
            <a:ext cx="171874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前缀和数组 </a:t>
            </a:r>
            <a:r>
              <a:rPr lang="en-US" altLang="zh-CN" b="1" dirty="0"/>
              <a:t>S</a:t>
            </a:r>
            <a:r>
              <a:rPr lang="zh-CN" altLang="en-US" b="1" dirty="0"/>
              <a:t>: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230BBFB-34F5-62EF-8A4E-5A9FD0CCBC51}"/>
              </a:ext>
            </a:extLst>
          </p:cNvPr>
          <p:cNvSpPr/>
          <p:nvPr/>
        </p:nvSpPr>
        <p:spPr>
          <a:xfrm>
            <a:off x="4839825" y="485270"/>
            <a:ext cx="125707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原数组 </a:t>
            </a:r>
            <a:r>
              <a:rPr lang="en-US" altLang="zh-CN" b="1" dirty="0"/>
              <a:t>a</a:t>
            </a:r>
            <a:r>
              <a:rPr lang="zh-CN" altLang="en-US" b="1" dirty="0"/>
              <a:t>:</a:t>
            </a: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686D13B6-DDE5-E1B5-6770-E0598FF02D8F}"/>
              </a:ext>
            </a:extLst>
          </p:cNvPr>
          <p:cNvGraphicFramePr>
            <a:graphicFrameLocks noGrp="1"/>
          </p:cNvGraphicFramePr>
          <p:nvPr/>
        </p:nvGraphicFramePr>
        <p:xfrm>
          <a:off x="4832706" y="941938"/>
          <a:ext cx="2205552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184">
                  <a:extLst>
                    <a:ext uri="{9D8B030D-6E8A-4147-A177-3AD203B41FA5}">
                      <a16:colId xmlns:a16="http://schemas.microsoft.com/office/drawing/2014/main" val="2602827819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252134606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1061760969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9857410"/>
                  </a:ext>
                </a:extLst>
              </a:tr>
            </a:tbl>
          </a:graphicData>
        </a:graphic>
      </p:graphicFrame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DE92D10A-A1C3-C9E2-6602-74E6AD3B62DC}"/>
              </a:ext>
            </a:extLst>
          </p:cNvPr>
          <p:cNvGraphicFramePr>
            <a:graphicFrameLocks noGrp="1"/>
          </p:cNvGraphicFramePr>
          <p:nvPr/>
        </p:nvGraphicFramePr>
        <p:xfrm>
          <a:off x="7932599" y="937180"/>
          <a:ext cx="2202972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324">
                  <a:extLst>
                    <a:ext uri="{9D8B030D-6E8A-4147-A177-3AD203B41FA5}">
                      <a16:colId xmlns:a16="http://schemas.microsoft.com/office/drawing/2014/main" val="2602827819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2521346063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1061760969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857410"/>
                  </a:ext>
                </a:extLst>
              </a:tr>
            </a:tbl>
          </a:graphicData>
        </a:graphic>
      </p:graphicFrame>
      <p:sp>
        <p:nvSpPr>
          <p:cNvPr id="18" name="矩形 17">
            <a:extLst>
              <a:ext uri="{FF2B5EF4-FFF2-40B4-BE49-F238E27FC236}">
                <a16:creationId xmlns:a16="http://schemas.microsoft.com/office/drawing/2014/main" id="{EB6FE004-D559-E6B9-D089-7C6B3A36E825}"/>
              </a:ext>
            </a:extLst>
          </p:cNvPr>
          <p:cNvSpPr/>
          <p:nvPr/>
        </p:nvSpPr>
        <p:spPr>
          <a:xfrm>
            <a:off x="709960" y="1881604"/>
            <a:ext cx="10772078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故我们可以通过公式 </a:t>
            </a:r>
            <a:r>
              <a:rPr lang="en-US" altLang="zh-CN" sz="2000" dirty="0"/>
              <a:t>S[</a:t>
            </a:r>
            <a:r>
              <a:rPr lang="en-US" altLang="zh-CN" sz="2000" dirty="0" err="1"/>
              <a:t>i</a:t>
            </a:r>
            <a:r>
              <a:rPr lang="en-US" altLang="zh-CN" sz="2000" dirty="0"/>
              <a:t>] = S[i-1] + a[</a:t>
            </a:r>
            <a:r>
              <a:rPr lang="en-US" altLang="zh-CN" sz="2000" dirty="0" err="1"/>
              <a:t>i</a:t>
            </a:r>
            <a:r>
              <a:rPr lang="en-US" altLang="zh-CN" sz="2000" dirty="0"/>
              <a:t>] </a:t>
            </a:r>
            <a:r>
              <a:rPr lang="zh-CN" altLang="en-US" sz="2000" dirty="0"/>
              <a:t>在计算完前缀和后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手动在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S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数组前添加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0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当然也可</a:t>
            </a:r>
            <a:r>
              <a:rPr lang="zh-CN" altLang="en-US" sz="2000" b="1" dirty="0"/>
              <a:t>在计算前直接令 </a:t>
            </a:r>
            <a:r>
              <a:rPr lang="en-US" altLang="zh-CN" sz="2000" b="1" dirty="0"/>
              <a:t>S[0] = 0</a:t>
            </a:r>
            <a:r>
              <a:rPr lang="zh-CN" altLang="en-US" sz="2000" dirty="0"/>
              <a:t>，不过此时就要注意公式的下标问题。</a:t>
            </a:r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F44AF203-1CD3-AA50-DA89-A4FCCC76E76E}"/>
              </a:ext>
            </a:extLst>
          </p:cNvPr>
          <p:cNvGraphicFramePr>
            <a:graphicFrameLocks noGrp="1"/>
          </p:cNvGraphicFramePr>
          <p:nvPr/>
        </p:nvGraphicFramePr>
        <p:xfrm>
          <a:off x="7209504" y="937180"/>
          <a:ext cx="734324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324">
                  <a:extLst>
                    <a:ext uri="{9D8B030D-6E8A-4147-A177-3AD203B41FA5}">
                      <a16:colId xmlns:a16="http://schemas.microsoft.com/office/drawing/2014/main" val="815029130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7640"/>
                  </a:ext>
                </a:extLst>
              </a:tr>
            </a:tbl>
          </a:graphicData>
        </a:graphic>
      </p:graphicFrame>
      <p:sp>
        <p:nvSpPr>
          <p:cNvPr id="22" name="文本框 21">
            <a:extLst>
              <a:ext uri="{FF2B5EF4-FFF2-40B4-BE49-F238E27FC236}">
                <a16:creationId xmlns:a16="http://schemas.microsoft.com/office/drawing/2014/main" id="{EE5971E4-2699-9BF4-8C45-215857AA709A}"/>
              </a:ext>
            </a:extLst>
          </p:cNvPr>
          <p:cNvSpPr txBox="1"/>
          <p:nvPr/>
        </p:nvSpPr>
        <p:spPr>
          <a:xfrm>
            <a:off x="709961" y="3314670"/>
            <a:ext cx="10772077" cy="28079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a typeface="微软雅黑" panose="020B0503020204020204" pitchFamily="34" charset="-122"/>
              </a:rPr>
              <a:t>解决这个错位有两种方案：</a:t>
            </a:r>
            <a:endParaRPr lang="zh-CN" altLang="en-US" sz="2000" dirty="0"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a typeface="微软雅黑" panose="020B0503020204020204" pitchFamily="34" charset="-122"/>
              </a:rPr>
              <a:t>方案一： </a:t>
            </a:r>
            <a:r>
              <a:rPr lang="zh-CN" altLang="en-US" sz="2000" dirty="0">
                <a:ea typeface="微软雅黑" panose="020B0503020204020204" pitchFamily="34" charset="-122"/>
              </a:rPr>
              <a:t>为了保持公式的统一，让原数组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a typeface="微软雅黑" panose="020B0503020204020204" pitchFamily="34" charset="-122"/>
              </a:rPr>
              <a:t> 不用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a[0]</a:t>
            </a:r>
            <a:r>
              <a:rPr lang="zh-CN" altLang="en-US" sz="2000" dirty="0">
                <a:ea typeface="微软雅黑" panose="020B0503020204020204" pitchFamily="34" charset="-122"/>
              </a:rPr>
              <a:t>，从下标 </a:t>
            </a:r>
            <a:r>
              <a:rPr lang="en-US" altLang="zh-CN" sz="2000" dirty="0"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a typeface="微软雅黑" panose="020B0503020204020204" pitchFamily="34" charset="-122"/>
              </a:rPr>
              <a:t>开始存储数据。这样，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a[</a:t>
            </a:r>
            <a:r>
              <a:rPr lang="en-US" altLang="zh-CN" sz="2000" dirty="0" err="1">
                <a:solidFill>
                  <a:srgbClr val="C00000"/>
                </a:solidFill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a typeface="微软雅黑" panose="020B0503020204020204" pitchFamily="34" charset="-122"/>
              </a:rPr>
              <a:t> 就等价于“第 </a:t>
            </a:r>
            <a:r>
              <a:rPr lang="en-US" altLang="zh-CN" sz="2000" dirty="0" err="1">
                <a:solidFill>
                  <a:srgbClr val="C00000"/>
                </a:solidFill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a typeface="微软雅黑" panose="020B0503020204020204" pitchFamily="34" charset="-122"/>
              </a:rPr>
              <a:t> 个数”，原始公式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S[</a:t>
            </a:r>
            <a:r>
              <a:rPr lang="en-US" altLang="zh-CN" sz="2000" dirty="0" err="1">
                <a:solidFill>
                  <a:srgbClr val="C00000"/>
                </a:solidFill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] = S[i-1] + a[</a:t>
            </a:r>
            <a:r>
              <a:rPr lang="en-US" altLang="zh-CN" sz="2000" dirty="0" err="1">
                <a:solidFill>
                  <a:srgbClr val="C00000"/>
                </a:solidFill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a typeface="微软雅黑" panose="020B0503020204020204" pitchFamily="34" charset="-122"/>
              </a:rPr>
              <a:t> 就能正常使用。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a typeface="微软雅黑" panose="020B0503020204020204" pitchFamily="34" charset="-122"/>
              </a:rPr>
              <a:t>方案二： </a:t>
            </a:r>
            <a:r>
              <a:rPr lang="zh-CN" altLang="en-US" sz="2000" dirty="0">
                <a:ea typeface="微软雅黑" panose="020B0503020204020204" pitchFamily="34" charset="-122"/>
              </a:rPr>
              <a:t>如果坚持原数组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a typeface="微软雅黑" panose="020B0503020204020204" pitchFamily="34" charset="-122"/>
              </a:rPr>
              <a:t> 从 </a:t>
            </a:r>
            <a:r>
              <a:rPr lang="en-US" altLang="zh-CN" sz="2000" dirty="0">
                <a:ea typeface="微软雅黑" panose="020B0503020204020204" pitchFamily="34" charset="-122"/>
              </a:rPr>
              <a:t>0 </a:t>
            </a:r>
            <a:r>
              <a:rPr lang="zh-CN" altLang="en-US" sz="2000" dirty="0">
                <a:ea typeface="微软雅黑" panose="020B0503020204020204" pitchFamily="34" charset="-122"/>
              </a:rPr>
              <a:t>开始存，那么为了取到正确的第 </a:t>
            </a:r>
            <a:r>
              <a:rPr lang="en-US" altLang="zh-CN" sz="2000" dirty="0" err="1">
                <a:solidFill>
                  <a:srgbClr val="C00000"/>
                </a:solidFill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a typeface="微软雅黑" panose="020B0503020204020204" pitchFamily="34" charset="-122"/>
              </a:rPr>
              <a:t> 个数，公式就要修改为：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S[</a:t>
            </a:r>
            <a:r>
              <a:rPr lang="en-US" altLang="zh-CN" sz="2000" dirty="0" err="1">
                <a:solidFill>
                  <a:srgbClr val="C00000"/>
                </a:solidFill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] = S[i-1] + a[i-1]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a typeface="微软雅黑" panose="020B0503020204020204" pitchFamily="34" charset="-122"/>
              </a:rPr>
              <a:t>为了代码的优雅与统一，一般选择让数组下标从 </a:t>
            </a:r>
            <a:r>
              <a:rPr lang="en-US" altLang="zh-CN" sz="2000" dirty="0"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a typeface="微软雅黑" panose="020B0503020204020204" pitchFamily="34" charset="-122"/>
              </a:rPr>
              <a:t>开始。</a:t>
            </a:r>
          </a:p>
        </p:txBody>
      </p:sp>
    </p:spTree>
    <p:extLst>
      <p:ext uri="{BB962C8B-B14F-4D97-AF65-F5344CB8AC3E}">
        <p14:creationId xmlns:p14="http://schemas.microsoft.com/office/powerpoint/2010/main" val="251780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1390926" y="2431495"/>
            <a:ext cx="9410148" cy="2237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2400" b="1" dirty="0">
                <a:cs typeface="微软雅黑"/>
              </a:rPr>
              <a:t>问题描述：</a:t>
            </a:r>
            <a:endParaRPr lang="en-US" altLang="zh-CN" sz="2400" b="1" dirty="0"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2000" dirty="0">
                <a:cs typeface="微软雅黑"/>
              </a:rPr>
              <a:t>输入 </a:t>
            </a:r>
            <a:r>
              <a:rPr lang="en-US" altLang="zh-CN" sz="2000" dirty="0">
                <a:cs typeface="微软雅黑"/>
              </a:rPr>
              <a:t>N </a:t>
            </a:r>
            <a:r>
              <a:rPr lang="zh-CN" altLang="en-US" sz="2000" dirty="0">
                <a:cs typeface="微软雅黑"/>
              </a:rPr>
              <a:t>个正整数放到数组 </a:t>
            </a:r>
            <a:r>
              <a:rPr lang="en-US" altLang="zh-CN" sz="2000" dirty="0">
                <a:cs typeface="微软雅黑"/>
              </a:rPr>
              <a:t>A </a:t>
            </a:r>
            <a:r>
              <a:rPr lang="zh-CN" altLang="en-US" sz="2000" dirty="0">
                <a:cs typeface="微软雅黑"/>
              </a:rPr>
              <a:t>里，现在要求一个新的数组 </a:t>
            </a:r>
            <a:r>
              <a:rPr lang="en-US" altLang="zh-CN" sz="2000" dirty="0">
                <a:cs typeface="微软雅黑"/>
              </a:rPr>
              <a:t>B</a:t>
            </a:r>
            <a:r>
              <a:rPr lang="zh-CN" altLang="en-US" sz="2000" dirty="0">
                <a:cs typeface="微软雅黑"/>
              </a:rPr>
              <a:t>，新数组的</a:t>
            </a:r>
            <a:r>
              <a:rPr lang="zh-CN" altLang="en-US" sz="2000" dirty="0">
                <a:solidFill>
                  <a:srgbClr val="FF0000"/>
                </a:solidFill>
                <a:cs typeface="微软雅黑"/>
              </a:rPr>
              <a:t>第 </a:t>
            </a:r>
            <a:r>
              <a:rPr lang="en-US" altLang="zh-CN" sz="2000" dirty="0" err="1">
                <a:solidFill>
                  <a:srgbClr val="FF0000"/>
                </a:solidFill>
                <a:cs typeface="微软雅黑"/>
              </a:rPr>
              <a:t>i</a:t>
            </a:r>
            <a:r>
              <a:rPr lang="en-US" altLang="zh-CN" sz="2000" dirty="0">
                <a:solidFill>
                  <a:srgbClr val="FF0000"/>
                </a:solidFill>
                <a:cs typeface="微软雅黑"/>
              </a:rPr>
              <a:t> </a:t>
            </a:r>
            <a:r>
              <a:rPr lang="zh-CN" altLang="en-US" sz="2000" dirty="0">
                <a:solidFill>
                  <a:srgbClr val="FF0000"/>
                </a:solidFill>
                <a:cs typeface="微软雅黑"/>
              </a:rPr>
              <a:t>个数 </a:t>
            </a:r>
            <a:r>
              <a:rPr lang="en-US" altLang="zh-CN" sz="2000" dirty="0">
                <a:solidFill>
                  <a:srgbClr val="FF0000"/>
                </a:solidFill>
                <a:cs typeface="微软雅黑"/>
              </a:rPr>
              <a:t>B[</a:t>
            </a:r>
            <a:r>
              <a:rPr lang="en-US" altLang="zh-CN" sz="2000" dirty="0" err="1">
                <a:solidFill>
                  <a:srgbClr val="FF0000"/>
                </a:solidFill>
                <a:cs typeface="微软雅黑"/>
              </a:rPr>
              <a:t>i</a:t>
            </a:r>
            <a:r>
              <a:rPr lang="en-US" altLang="zh-CN" sz="2000" dirty="0">
                <a:solidFill>
                  <a:srgbClr val="FF0000"/>
                </a:solidFill>
                <a:cs typeface="微软雅黑"/>
              </a:rPr>
              <a:t>] </a:t>
            </a:r>
            <a:r>
              <a:rPr lang="zh-CN" altLang="en-US" sz="2000" dirty="0">
                <a:solidFill>
                  <a:srgbClr val="FF0000"/>
                </a:solidFill>
                <a:cs typeface="微软雅黑"/>
              </a:rPr>
              <a:t>是原数组 </a:t>
            </a:r>
            <a:r>
              <a:rPr lang="en-US" altLang="zh-CN" sz="2000" dirty="0">
                <a:solidFill>
                  <a:srgbClr val="FF0000"/>
                </a:solidFill>
                <a:cs typeface="微软雅黑"/>
              </a:rPr>
              <a:t>A </a:t>
            </a:r>
            <a:r>
              <a:rPr lang="zh-CN" altLang="en-US" sz="2000" dirty="0">
                <a:solidFill>
                  <a:srgbClr val="FF0000"/>
                </a:solidFill>
                <a:cs typeface="微软雅黑"/>
              </a:rPr>
              <a:t>第 </a:t>
            </a:r>
            <a:r>
              <a:rPr lang="en-US" altLang="zh-CN" sz="2000" dirty="0">
                <a:solidFill>
                  <a:srgbClr val="FF0000"/>
                </a:solidFill>
                <a:cs typeface="微软雅黑"/>
              </a:rPr>
              <a:t>1 </a:t>
            </a:r>
            <a:r>
              <a:rPr lang="zh-CN" altLang="en-US" sz="2000" dirty="0">
                <a:solidFill>
                  <a:srgbClr val="FF0000"/>
                </a:solidFill>
                <a:cs typeface="微软雅黑"/>
              </a:rPr>
              <a:t>到第 </a:t>
            </a:r>
            <a:r>
              <a:rPr lang="en-US" altLang="zh-CN" sz="2000" dirty="0">
                <a:solidFill>
                  <a:srgbClr val="FF0000"/>
                </a:solidFill>
                <a:cs typeface="微软雅黑"/>
              </a:rPr>
              <a:t>i </a:t>
            </a:r>
            <a:r>
              <a:rPr lang="zh-CN" altLang="en-US" sz="2000" dirty="0">
                <a:solidFill>
                  <a:srgbClr val="FF0000"/>
                </a:solidFill>
                <a:cs typeface="微软雅黑"/>
              </a:rPr>
              <a:t>个数的和</a:t>
            </a:r>
            <a:r>
              <a:rPr lang="zh-CN" altLang="en-US" sz="2000" dirty="0">
                <a:cs typeface="微软雅黑"/>
              </a:rPr>
              <a:t>。</a:t>
            </a:r>
            <a:endParaRPr lang="en-US" altLang="zh-CN" sz="2000" dirty="0"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2000" dirty="0">
                <a:cs typeface="微软雅黑"/>
              </a:rPr>
              <a:t>先输入 </a:t>
            </a:r>
            <a:r>
              <a:rPr lang="en-US" altLang="zh-CN" sz="2000" dirty="0">
                <a:cs typeface="微软雅黑"/>
              </a:rPr>
              <a:t>N</a:t>
            </a:r>
            <a:r>
              <a:rPr lang="zh-CN" altLang="en-US" sz="2000" dirty="0">
                <a:cs typeface="微软雅黑"/>
              </a:rPr>
              <a:t>，然后输入 </a:t>
            </a:r>
            <a:r>
              <a:rPr lang="en-US" altLang="zh-CN" sz="2000" dirty="0">
                <a:cs typeface="微软雅黑"/>
              </a:rPr>
              <a:t>N </a:t>
            </a:r>
            <a:r>
              <a:rPr lang="zh-CN" altLang="en-US" sz="2000" dirty="0">
                <a:cs typeface="微软雅黑"/>
              </a:rPr>
              <a:t>个数，最后依次输出数组 </a:t>
            </a:r>
            <a:r>
              <a:rPr lang="en-US" altLang="zh-CN" sz="2000" dirty="0">
                <a:cs typeface="微软雅黑"/>
              </a:rPr>
              <a:t>B </a:t>
            </a:r>
            <a:r>
              <a:rPr lang="zh-CN" altLang="en-US" sz="2000" dirty="0">
                <a:cs typeface="微软雅黑"/>
              </a:rPr>
              <a:t>中的所有元素。</a:t>
            </a:r>
            <a:endParaRPr lang="en-US" altLang="zh-CN" sz="2000" dirty="0"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F5F81ED-0843-E78B-015A-1226EC19AD90}"/>
              </a:ext>
            </a:extLst>
          </p:cNvPr>
          <p:cNvSpPr txBox="1"/>
          <p:nvPr/>
        </p:nvSpPr>
        <p:spPr>
          <a:xfrm>
            <a:off x="1390925" y="1716548"/>
            <a:ext cx="216408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cs typeface="微软雅黑"/>
              </a:rPr>
              <a:t>前缀和练习：</a:t>
            </a:r>
            <a:endParaRPr lang="zh-CN" altLang="en-US" sz="2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BD56AE0-F475-E37F-9C6A-51471A1F2265}"/>
              </a:ext>
            </a:extLst>
          </p:cNvPr>
          <p:cNvSpPr txBox="1"/>
          <p:nvPr/>
        </p:nvSpPr>
        <p:spPr>
          <a:xfrm>
            <a:off x="3050226" y="5037044"/>
            <a:ext cx="2461075" cy="11798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zh-CN" altLang="en-US" sz="1800" b="1" dirty="0">
                <a:cs typeface="微软雅黑"/>
              </a:rPr>
              <a:t>样例输入：</a:t>
            </a:r>
            <a:endParaRPr lang="en-US" altLang="zh-CN" sz="1800" b="1" dirty="0">
              <a:cs typeface="微软雅黑"/>
            </a:endParaRPr>
          </a:p>
          <a:p>
            <a:pPr marL="12700" marR="5080">
              <a:spcBef>
                <a:spcPts val="1005"/>
              </a:spcBef>
            </a:pPr>
            <a:r>
              <a:rPr lang="en-US" altLang="zh-CN" sz="1800" b="1" dirty="0">
                <a:cs typeface="微软雅黑"/>
              </a:rPr>
              <a:t>5 </a:t>
            </a:r>
          </a:p>
          <a:p>
            <a:pPr marL="12700" marR="5080">
              <a:spcBef>
                <a:spcPts val="1005"/>
              </a:spcBef>
            </a:pPr>
            <a:r>
              <a:rPr lang="en-US" altLang="zh-CN" sz="1800" b="1" dirty="0">
                <a:cs typeface="微软雅黑"/>
              </a:rPr>
              <a:t>1 2 3 4 5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A47315C-6743-6612-9528-7874A651267E}"/>
              </a:ext>
            </a:extLst>
          </p:cNvPr>
          <p:cNvSpPr txBox="1"/>
          <p:nvPr/>
        </p:nvSpPr>
        <p:spPr>
          <a:xfrm>
            <a:off x="6712661" y="5037044"/>
            <a:ext cx="2023947" cy="7745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zh-CN" altLang="en-US" sz="1800" b="1" dirty="0">
                <a:cs typeface="微软雅黑"/>
              </a:rPr>
              <a:t>样例输出：</a:t>
            </a:r>
            <a:endParaRPr lang="en-US" altLang="zh-CN" sz="1800" b="1" dirty="0">
              <a:cs typeface="微软雅黑"/>
            </a:endParaRPr>
          </a:p>
          <a:p>
            <a:pPr marL="12700" marR="5080">
              <a:spcBef>
                <a:spcPts val="1005"/>
              </a:spcBef>
            </a:pPr>
            <a:r>
              <a:rPr lang="en-US" altLang="zh-CN" sz="1800" b="1" dirty="0">
                <a:cs typeface="微软雅黑"/>
              </a:rPr>
              <a:t>1 3 6 10 15</a:t>
            </a:r>
            <a:endParaRPr lang="zh-CN" altLang="en-US" sz="1800" b="1" dirty="0"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77765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342887" y="3554879"/>
            <a:ext cx="9488386" cy="2708755"/>
          </a:xfrm>
          <a:prstGeom prst="rect">
            <a:avLst/>
          </a:prstGeom>
          <a:solidFill>
            <a:srgbClr val="D4E5F6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S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 = A[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];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初始化第一个元素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rgbClr val="0082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for (int i = 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; i &lt; N; ++i) {</a:t>
            </a:r>
            <a:endParaRPr kumimoji="0" lang="zh-CN" altLang="zh-CN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[i] = 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S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[i - 1] + A[i];  // 计算前缀和</a:t>
            </a:r>
            <a:endParaRPr kumimoji="0" lang="zh-CN" altLang="zh-CN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   }</a:t>
            </a:r>
            <a:endParaRPr kumimoji="0" lang="zh-CN" altLang="zh-CN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DC8C2B6-62E3-F3DE-476F-33CDDE1079FF}"/>
              </a:ext>
            </a:extLst>
          </p:cNvPr>
          <p:cNvSpPr txBox="1"/>
          <p:nvPr/>
        </p:nvSpPr>
        <p:spPr>
          <a:xfrm>
            <a:off x="1342887" y="2945638"/>
            <a:ext cx="1699166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关键代码：</a:t>
            </a:r>
            <a:endParaRPr lang="zh-CN" altLang="en-US" sz="24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13B6409-08CD-19EC-FACF-39C0743C4AAE}"/>
              </a:ext>
            </a:extLst>
          </p:cNvPr>
          <p:cNvSpPr/>
          <p:nvPr/>
        </p:nvSpPr>
        <p:spPr>
          <a:xfrm>
            <a:off x="2039239" y="2272305"/>
            <a:ext cx="7947119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/>
              <a:t>a[</a:t>
            </a:r>
            <a:r>
              <a:rPr lang="en-US" altLang="zh-CN" sz="2400" b="1" dirty="0"/>
              <a:t>0</a:t>
            </a:r>
            <a:r>
              <a:rPr lang="zh-CN" altLang="en-US" sz="2400" b="1" dirty="0"/>
              <a:t>]= s[</a:t>
            </a:r>
            <a:r>
              <a:rPr lang="en-US" altLang="zh-CN" sz="2400" b="1" dirty="0"/>
              <a:t>0</a:t>
            </a:r>
            <a:r>
              <a:rPr lang="zh-CN" altLang="en-US" sz="2400" b="1" dirty="0"/>
              <a:t>]，对于 i&gt;1 则 s[i]= s[i-1]+ a[i]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C19A05B-7278-CD38-30F9-71109AC80854}"/>
              </a:ext>
            </a:extLst>
          </p:cNvPr>
          <p:cNvSpPr/>
          <p:nvPr/>
        </p:nvSpPr>
        <p:spPr>
          <a:xfrm>
            <a:off x="1003759" y="1550467"/>
            <a:ext cx="10374337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/>
              <a:t>因本题目只需要求前缀和，无需考虑区间和，故直接让 a[</a:t>
            </a:r>
            <a:r>
              <a:rPr lang="en-US" altLang="zh-CN" sz="2400" b="1" dirty="0"/>
              <a:t>0</a:t>
            </a:r>
            <a:r>
              <a:rPr lang="zh-CN" altLang="en-US" sz="2400" b="1" dirty="0"/>
              <a:t>]= s[</a:t>
            </a:r>
            <a:r>
              <a:rPr lang="en-US" altLang="zh-CN" sz="2400" b="1" dirty="0"/>
              <a:t>0</a:t>
            </a:r>
            <a:r>
              <a:rPr lang="zh-CN" altLang="en-US" sz="2400" b="1" dirty="0"/>
              <a:t>] 即可：</a:t>
            </a:r>
          </a:p>
        </p:txBody>
      </p:sp>
    </p:spTree>
    <p:extLst>
      <p:ext uri="{BB962C8B-B14F-4D97-AF65-F5344CB8AC3E}">
        <p14:creationId xmlns:p14="http://schemas.microsoft.com/office/powerpoint/2010/main" val="284440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803037" y="2346353"/>
                <a:ext cx="7555917" cy="164352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12700" marR="5080">
                  <a:lnSpc>
                    <a:spcPct val="150000"/>
                  </a:lnSpc>
                  <a:spcBef>
                    <a:spcPts val="1005"/>
                  </a:spcBef>
                </a:pPr>
                <a:r>
                  <a:rPr lang="zh-CN" altLang="en-US" sz="2400" b="1" dirty="0">
                    <a:latin typeface="Consolas" panose="020B0609020204030204" pitchFamily="49" charset="0"/>
                    <a:cs typeface="微软雅黑"/>
                  </a:rPr>
                  <a:t>例</a:t>
                </a:r>
                <a:r>
                  <a:rPr lang="en-US" altLang="zh-CN" sz="2400" b="1" dirty="0">
                    <a:latin typeface="Consolas" panose="020B0609020204030204" pitchFamily="49" charset="0"/>
                    <a:cs typeface="微软雅黑"/>
                  </a:rPr>
                  <a:t>2-1 </a:t>
                </a:r>
                <a:r>
                  <a:rPr lang="zh-CN" altLang="en-US" sz="2400" b="1" dirty="0">
                    <a:latin typeface="Consolas" panose="020B0609020204030204" pitchFamily="49" charset="0"/>
                    <a:cs typeface="微软雅黑"/>
                  </a:rPr>
                  <a:t>求区间和</a:t>
                </a:r>
                <a:r>
                  <a:rPr lang="en-US" altLang="zh-CN" sz="2400" b="1" dirty="0">
                    <a:latin typeface="Consolas" panose="020B0609020204030204" pitchFamily="49" charset="0"/>
                    <a:cs typeface="微软雅黑"/>
                  </a:rPr>
                  <a:t>(J0201)</a:t>
                </a:r>
              </a:p>
              <a:p>
                <a:pPr marL="12700" marR="5080">
                  <a:lnSpc>
                    <a:spcPct val="150000"/>
                  </a:lnSpc>
                  <a:spcBef>
                    <a:spcPts val="1005"/>
                  </a:spcBef>
                </a:pP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给定由 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个正整数组成的序列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pt-BR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,⋯,</m:t>
                    </m:r>
                    <m:sSub>
                      <m:sSubPr>
                        <m:ctrlP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个区间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ja-JP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𝑙</m:t>
                            </m:r>
                          </m:e>
                          <m:sub>
                            <m:r>
                              <a:rPr lang="en-US" altLang="ja-JP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ja-JP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ja-JP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ja-JP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ja-JP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分别求这 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个区间的区间和。</a:t>
                </a:r>
                <a:endParaRPr lang="en-US" altLang="ja-JP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037" y="2346353"/>
                <a:ext cx="7555917" cy="1643527"/>
              </a:xfrm>
              <a:prstGeom prst="rect">
                <a:avLst/>
              </a:prstGeom>
              <a:blipFill>
                <a:blip r:embed="rId4"/>
                <a:stretch>
                  <a:fillRect l="-1130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03FA8107-8E86-D86E-1678-0375BE063E9E}"/>
              </a:ext>
            </a:extLst>
          </p:cNvPr>
          <p:cNvSpPr txBox="1"/>
          <p:nvPr/>
        </p:nvSpPr>
        <p:spPr>
          <a:xfrm>
            <a:off x="8757016" y="2346353"/>
            <a:ext cx="2590316" cy="38882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zh-CN" altLang="en-US" sz="2000" b="1" dirty="0">
                <a:latin typeface="Consolas" panose="020B0609020204030204" pitchFamily="49" charset="0"/>
                <a:cs typeface="微软雅黑"/>
              </a:rPr>
              <a:t>样例输入：</a:t>
            </a:r>
            <a:endParaRPr lang="en-US" altLang="zh-CN" sz="2000" b="1" dirty="0">
              <a:latin typeface="Consolas" panose="020B0609020204030204" pitchFamily="49" charset="0"/>
              <a:cs typeface="微软雅黑"/>
            </a:endParaRPr>
          </a:p>
          <a:p>
            <a:pPr marL="12700" marR="5080">
              <a:spcBef>
                <a:spcPts val="1005"/>
              </a:spcBef>
            </a:pP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5</a:t>
            </a:r>
          </a:p>
          <a:p>
            <a:pPr marL="12700" marR="5080">
              <a:spcBef>
                <a:spcPts val="1005"/>
              </a:spcBef>
            </a:pP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2 1 3 6 4</a:t>
            </a:r>
          </a:p>
          <a:p>
            <a:pPr marL="12700" marR="5080">
              <a:spcBef>
                <a:spcPts val="1005"/>
              </a:spcBef>
            </a:pP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3   </a:t>
            </a:r>
          </a:p>
          <a:p>
            <a:pPr marL="12700" marR="5080">
              <a:spcBef>
                <a:spcPts val="1005"/>
              </a:spcBef>
            </a:pP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1 2   </a:t>
            </a:r>
          </a:p>
          <a:p>
            <a:pPr marL="12700" marR="5080">
              <a:spcBef>
                <a:spcPts val="1005"/>
              </a:spcBef>
            </a:pP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1 3   </a:t>
            </a:r>
          </a:p>
          <a:p>
            <a:pPr marL="12700" marR="5080">
              <a:spcBef>
                <a:spcPts val="1005"/>
              </a:spcBef>
            </a:pP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2 4</a:t>
            </a:r>
          </a:p>
          <a:p>
            <a:pPr marL="12700" marR="5080">
              <a:spcBef>
                <a:spcPts val="1005"/>
              </a:spcBef>
            </a:pPr>
            <a:r>
              <a:rPr lang="zh-CN" altLang="en-US" sz="2000" b="1" dirty="0">
                <a:latin typeface="Consolas" panose="020B0609020204030204" pitchFamily="49" charset="0"/>
                <a:cs typeface="微软雅黑"/>
              </a:rPr>
              <a:t>样例输出：</a:t>
            </a:r>
            <a:endParaRPr lang="en-US" altLang="zh-CN" sz="2000" b="1" dirty="0">
              <a:latin typeface="Consolas" panose="020B0609020204030204" pitchFamily="49" charset="0"/>
              <a:cs typeface="微软雅黑"/>
            </a:endParaRPr>
          </a:p>
          <a:p>
            <a:pPr marL="12700" marR="5080">
              <a:spcBef>
                <a:spcPts val="1005"/>
              </a:spcBef>
            </a:pP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3 6 10</a:t>
            </a:r>
            <a:endParaRPr lang="zh-CN" altLang="en-US" sz="2000" b="1" dirty="0">
              <a:latin typeface="Consolas" panose="020B0609020204030204" pitchFamily="49" charset="0"/>
              <a:cs typeface="微软雅黑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AC5449D-F2EB-AF0B-20D0-3EEA335FBBE3}"/>
              </a:ext>
            </a:extLst>
          </p:cNvPr>
          <p:cNvSpPr txBox="1"/>
          <p:nvPr/>
        </p:nvSpPr>
        <p:spPr>
          <a:xfrm>
            <a:off x="803037" y="1641191"/>
            <a:ext cx="365299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cs typeface="微软雅黑"/>
              </a:rPr>
              <a:t>前缀和求区间和实战演练：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BE98051A-A683-75D3-BBC2-1737659BE338}"/>
                  </a:ext>
                </a:extLst>
              </p:cNvPr>
              <p:cNvSpPr txBox="1"/>
              <p:nvPr/>
            </p:nvSpPr>
            <p:spPr>
              <a:xfrm>
                <a:off x="803037" y="4166469"/>
                <a:ext cx="7555917" cy="216706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输入格式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输入的</a:t>
                </a:r>
                <a:r>
                  <a:rPr lang="ja-JP" alt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第一行包含一个正整数 </a:t>
                </a:r>
                <a14:m>
                  <m:oMath xmlns:m="http://schemas.openxmlformats.org/officeDocument/2006/math">
                    <m:r>
                      <a:rPr lang="en-US" altLang="ja-JP" sz="1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ja-JP" alt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表示序列的长度。</a:t>
                </a:r>
              </a:p>
              <a:p>
                <a:pPr>
                  <a:lnSpc>
                    <a:spcPct val="150000"/>
                  </a:lnSpc>
                </a:pPr>
                <a:r>
                  <a:rPr lang="ja-JP" alt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第二行包含 </a:t>
                </a:r>
                <a14:m>
                  <m:oMath xmlns:m="http://schemas.openxmlformats.org/officeDocument/2006/math">
                    <m:r>
                      <a:rPr lang="en-US" altLang="ja-JP" sz="1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个正整数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pt-BR" altLang="ja-JP" sz="1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pt-BR" altLang="ja-JP" sz="1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,⋯,</m:t>
                    </m:r>
                    <m:sSub>
                      <m:sSubPr>
                        <m:ctrlPr>
                          <a:rPr lang="pt-BR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ja-JP" alt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第三行包含一个正整数 </a:t>
                </a:r>
                <a14:m>
                  <m:oMath xmlns:m="http://schemas.openxmlformats.org/officeDocument/2006/math">
                    <m:r>
                      <a:rPr lang="en-US" altLang="ja-JP" sz="1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ja-JP" alt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表示区间的数量。</a:t>
                </a:r>
              </a:p>
              <a:p>
                <a:pPr>
                  <a:lnSpc>
                    <a:spcPct val="150000"/>
                  </a:lnSpc>
                </a:pPr>
                <a:r>
                  <a:rPr lang="ja-JP" alt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接下来 </a:t>
                </a:r>
                <a14:m>
                  <m:oMath xmlns:m="http://schemas.openxmlformats.org/officeDocument/2006/math">
                    <m:r>
                      <a:rPr lang="en-US" altLang="ja-JP" sz="1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行，每行包含两个正整数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</m:t>
                        </m:r>
                      </m:e>
                      <m:sub>
                        <m:r>
                          <a:rPr lang="en-US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ja-JP" sz="1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</m:e>
                      <m:sub>
                        <m:r>
                          <a:rPr lang="en-US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ja-JP" alt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满足 </a:t>
                </a:r>
                <a14:m>
                  <m:oMath xmlns:m="http://schemas.openxmlformats.org/officeDocument/2006/math">
                    <m:r>
                      <a:rPr lang="it-IT" altLang="ja-JP" sz="1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1≤</m:t>
                    </m:r>
                    <m:sSub>
                      <m:sSubPr>
                        <m:ctrlPr>
                          <a:rPr lang="it-IT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it-IT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</m:t>
                        </m:r>
                      </m:e>
                      <m:sub>
                        <m:r>
                          <a:rPr lang="it-IT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it-IT" altLang="ja-JP" sz="1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≤</m:t>
                    </m:r>
                    <m:sSub>
                      <m:sSubPr>
                        <m:ctrlPr>
                          <a:rPr lang="it-IT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it-IT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</m:e>
                      <m:sub>
                        <m:r>
                          <a:rPr lang="it-IT" altLang="ja-JP" sz="1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it-IT" altLang="ja-JP" sz="1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≤</m:t>
                    </m:r>
                    <m:r>
                      <a:rPr lang="it-IT" altLang="ja-JP" sz="1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sz="18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BE98051A-A683-75D3-BBC2-1737659BE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037" y="4166469"/>
                <a:ext cx="7555917" cy="2167068"/>
              </a:xfrm>
              <a:prstGeom prst="rect">
                <a:avLst/>
              </a:prstGeom>
              <a:blipFill>
                <a:blip r:embed="rId5"/>
                <a:stretch>
                  <a:fillRect l="-888" b="-3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7684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735724" y="1998030"/>
            <a:ext cx="10720552" cy="32042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i="0" dirty="0">
                <a:solidFill>
                  <a:srgbClr val="FF0000"/>
                </a:solidFill>
                <a:effectLst/>
              </a:rPr>
              <a:t>解法</a:t>
            </a:r>
            <a:r>
              <a:rPr lang="en-US" altLang="zh-CN" sz="2400" b="1" i="0" dirty="0">
                <a:solidFill>
                  <a:srgbClr val="FF0000"/>
                </a:solidFill>
                <a:effectLst/>
              </a:rPr>
              <a:t>1</a:t>
            </a:r>
            <a:r>
              <a:rPr lang="zh-CN" altLang="en-US" sz="2400" b="1" i="0" dirty="0">
                <a:solidFill>
                  <a:srgbClr val="FF0000"/>
                </a:solidFill>
                <a:effectLst/>
              </a:rPr>
              <a:t>：暴力解法</a:t>
            </a:r>
          </a:p>
          <a:p>
            <a:pPr>
              <a:lnSpc>
                <a:spcPct val="200000"/>
              </a:lnSpc>
            </a:pPr>
            <a:r>
              <a:rPr lang="zh-CN" altLang="en-US" sz="2000" b="1" i="0" dirty="0">
                <a:effectLst/>
              </a:rPr>
              <a:t>思路：</a:t>
            </a:r>
          </a:p>
          <a:p>
            <a:pPr>
              <a:lnSpc>
                <a:spcPct val="200000"/>
              </a:lnSpc>
            </a:pPr>
            <a:r>
              <a:rPr lang="zh-CN" altLang="en-US" sz="2000" b="0" i="0" dirty="0">
                <a:effectLst/>
              </a:rPr>
              <a:t>对于每个询问，直接从数组中 </a:t>
            </a:r>
            <a:r>
              <a:rPr lang="zh-CN" altLang="en-US" sz="2000" b="1" i="0" dirty="0">
                <a:solidFill>
                  <a:srgbClr val="FF0000"/>
                </a:solidFill>
                <a:effectLst/>
              </a:rPr>
              <a:t>遍历第 </a:t>
            </a:r>
            <a:r>
              <a:rPr lang="en-US" altLang="zh-CN" sz="2000" b="1" i="1" dirty="0">
                <a:solidFill>
                  <a:srgbClr val="FF0000"/>
                </a:solidFill>
                <a:effectLst/>
              </a:rPr>
              <a:t>L</a:t>
            </a:r>
            <a:r>
              <a:rPr lang="zh-CN" altLang="en-US" sz="2000" b="1" i="0" dirty="0">
                <a:solidFill>
                  <a:srgbClr val="FF0000"/>
                </a:solidFill>
                <a:effectLst/>
              </a:rPr>
              <a:t> 到第 </a:t>
            </a:r>
            <a:r>
              <a:rPr lang="en-US" altLang="zh-CN" sz="2000" b="1" i="1" dirty="0">
                <a:solidFill>
                  <a:srgbClr val="FF0000"/>
                </a:solidFill>
                <a:effectLst/>
              </a:rPr>
              <a:t>R</a:t>
            </a:r>
            <a:r>
              <a:rPr lang="zh-CN" altLang="en-US" sz="2000" b="1" i="0" dirty="0">
                <a:solidFill>
                  <a:srgbClr val="FF0000"/>
                </a:solidFill>
                <a:effectLst/>
              </a:rPr>
              <a:t> 个元素，将它们累加</a:t>
            </a:r>
            <a:r>
              <a:rPr lang="zh-CN" altLang="en-US" sz="2000" b="0" i="0" dirty="0">
                <a:effectLst/>
              </a:rPr>
              <a:t>，得到子数组的和。</a:t>
            </a:r>
            <a:endParaRPr lang="en-US" altLang="zh-CN" sz="2000" b="0" i="0" dirty="0">
              <a:effectLst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/>
              <a:t>时间复杂度：</a:t>
            </a:r>
            <a:endParaRPr lang="zh-CN" altLang="en-US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每个查询需要遍历 </a:t>
            </a:r>
            <a:r>
              <a:rPr lang="en-US" altLang="zh-CN" sz="2000" dirty="0"/>
              <a:t>R - L + 1</a:t>
            </a:r>
            <a:r>
              <a:rPr lang="zh-CN" altLang="en-US" sz="2000" dirty="0"/>
              <a:t> 个元素，最坏情况下 </a:t>
            </a:r>
            <a:r>
              <a:rPr lang="en-US" altLang="zh-CN" sz="2000" i="1" dirty="0"/>
              <a:t>m</a:t>
            </a:r>
            <a:r>
              <a:rPr lang="zh-CN" altLang="en-US" sz="2000" dirty="0"/>
              <a:t> 个查询的总时间复杂度为</a:t>
            </a:r>
            <a:r>
              <a:rPr lang="en-US" altLang="zh-CN" sz="2000" b="1" i="1" dirty="0">
                <a:solidFill>
                  <a:srgbClr val="FF0000"/>
                </a:solidFill>
              </a:rPr>
              <a:t>O </a:t>
            </a:r>
            <a:r>
              <a:rPr lang="en-US" altLang="zh-CN" sz="2000" b="1" dirty="0">
                <a:solidFill>
                  <a:srgbClr val="FF0000"/>
                </a:solidFill>
              </a:rPr>
              <a:t>(</a:t>
            </a:r>
            <a:r>
              <a:rPr lang="en-US" altLang="zh-CN" sz="2000" b="1" i="1" dirty="0">
                <a:solidFill>
                  <a:srgbClr val="FF0000"/>
                </a:solidFill>
              </a:rPr>
              <a:t>n · m</a:t>
            </a:r>
            <a:r>
              <a:rPr lang="en-US" altLang="zh-CN" sz="2000" b="1" dirty="0">
                <a:solidFill>
                  <a:srgbClr val="FF0000"/>
                </a:solidFill>
              </a:rPr>
              <a:t>)</a:t>
            </a:r>
            <a:endParaRPr lang="zh-CN" altLang="en-US" sz="2000" b="1" i="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5353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1164336" y="1657558"/>
            <a:ext cx="9986044" cy="10569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i="0" dirty="0">
                <a:effectLst/>
              </a:rPr>
              <a:t>暴力解法的坏处</a:t>
            </a:r>
            <a:endParaRPr lang="en-US" altLang="zh-CN" sz="2400" i="0" dirty="0">
              <a:effectLst/>
            </a:endParaRPr>
          </a:p>
          <a:p>
            <a:pPr>
              <a:lnSpc>
                <a:spcPct val="150000"/>
              </a:lnSpc>
            </a:pPr>
            <a:r>
              <a:rPr lang="zh-CN" altLang="en-US" sz="2000" i="0" dirty="0">
                <a:effectLst/>
              </a:rPr>
              <a:t>暴力解法的时间复杂度是 </a:t>
            </a:r>
            <a:r>
              <a:rPr lang="en-US" altLang="zh-CN" sz="2000" i="1" dirty="0">
                <a:effectLst/>
              </a:rPr>
              <a:t>O</a:t>
            </a:r>
            <a:r>
              <a:rPr lang="en-US" altLang="zh-CN" sz="2000" i="0" dirty="0">
                <a:effectLst/>
              </a:rPr>
              <a:t>(</a:t>
            </a:r>
            <a:r>
              <a:rPr lang="en-US" altLang="zh-CN" sz="2000" i="1" dirty="0">
                <a:effectLst/>
              </a:rPr>
              <a:t>n</a:t>
            </a:r>
            <a:r>
              <a:rPr lang="zh-CN" altLang="en-US" sz="2000" i="0" dirty="0">
                <a:effectLst/>
              </a:rPr>
              <a:t>⋅</a:t>
            </a:r>
            <a:r>
              <a:rPr lang="en-US" altLang="zh-CN" sz="2000" i="1" dirty="0">
                <a:effectLst/>
              </a:rPr>
              <a:t>m</a:t>
            </a:r>
            <a:r>
              <a:rPr lang="en-US" altLang="zh-CN" sz="2000" i="0" dirty="0">
                <a:effectLst/>
              </a:rPr>
              <a:t>)</a:t>
            </a:r>
            <a:r>
              <a:rPr lang="zh-CN" altLang="en-US" sz="2000" i="0" dirty="0">
                <a:effectLst/>
              </a:rPr>
              <a:t>。当 </a:t>
            </a:r>
            <a:r>
              <a:rPr lang="en-US" altLang="zh-CN" sz="2000" i="1" dirty="0">
                <a:effectLst/>
              </a:rPr>
              <a:t>n</a:t>
            </a:r>
            <a:r>
              <a:rPr lang="zh-CN" altLang="en-US" sz="2000" i="0" dirty="0">
                <a:effectLst/>
              </a:rPr>
              <a:t> 和 </a:t>
            </a:r>
            <a:r>
              <a:rPr lang="en-US" altLang="zh-CN" sz="2000" i="1" dirty="0">
                <a:effectLst/>
              </a:rPr>
              <a:t>m</a:t>
            </a:r>
            <a:r>
              <a:rPr lang="zh-CN" altLang="en-US" sz="2000" i="0" dirty="0">
                <a:effectLst/>
              </a:rPr>
              <a:t> 都很大时，暴力解法的效率会非常低。</a:t>
            </a:r>
            <a:endParaRPr lang="en-US" altLang="zh-CN" sz="2000" i="0" dirty="0"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64F453CA-8190-DFAB-2EFB-5C666D9F8BB5}"/>
                  </a:ext>
                </a:extLst>
              </p:cNvPr>
              <p:cNvSpPr txBox="1"/>
              <p:nvPr/>
            </p:nvSpPr>
            <p:spPr>
              <a:xfrm>
                <a:off x="1164336" y="3429000"/>
                <a:ext cx="9986043" cy="231172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例如，当求取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6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的和时，程序把 </a:t>
                </a:r>
                <a14:m>
                  <m:oMath xmlns:m="http://schemas.openxmlformats.org/officeDocument/2006/math"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d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e>
                    </m:d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e>
                    </m:d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</m:t>
                        </m:r>
                      </m:e>
                    </m:d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6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加了一遍。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在这个的加法过程中，其实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已经顺手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把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5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和给算出来了！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如果下一个问题恰好是求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5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的会怎么办？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程序会像失忆了一样，把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从头到尾再重新加一遍！</a:t>
                </a: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64F453CA-8190-DFAB-2EFB-5C666D9F8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3429000"/>
                <a:ext cx="9986043" cy="2311723"/>
              </a:xfrm>
              <a:prstGeom prst="rect">
                <a:avLst/>
              </a:prstGeom>
              <a:blipFill>
                <a:blip r:embed="rId4"/>
                <a:stretch>
                  <a:fillRect l="-611" b="-3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749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969528" y="1724609"/>
            <a:ext cx="10301975" cy="16937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既然可以</a:t>
            </a:r>
            <a:r>
              <a:rPr lang="zh-CN" altLang="en-US" sz="2400" b="1" dirty="0"/>
              <a:t>重复利用</a:t>
            </a:r>
            <a:r>
              <a:rPr lang="zh-CN" altLang="en-US" sz="2400" dirty="0"/>
              <a:t>累加的结果，那我们就可以把这些累加的结果</a:t>
            </a:r>
            <a:r>
              <a:rPr lang="zh-CN" altLang="en-US" sz="2400" b="1" dirty="0"/>
              <a:t>提前准备好</a:t>
            </a:r>
            <a:r>
              <a:rPr lang="zh-CN" altLang="en-US" sz="2400" dirty="0"/>
              <a:t>，直接拿来用。这样我们在查询的时候，就</a:t>
            </a:r>
            <a:r>
              <a:rPr lang="zh-CN" altLang="en-US" sz="2400" b="1" dirty="0"/>
              <a:t>不用重新</a:t>
            </a:r>
            <a:r>
              <a:rPr lang="zh-CN" altLang="en-US" sz="2400" dirty="0"/>
              <a:t>累加了。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故我们就可以使用前面讲解的</a:t>
            </a:r>
            <a:r>
              <a:rPr lang="zh-CN" altLang="en-US" sz="2400" b="1" dirty="0">
                <a:solidFill>
                  <a:srgbClr val="FF0000"/>
                </a:solidFill>
              </a:rPr>
              <a:t>前缀和</a:t>
            </a:r>
            <a:r>
              <a:rPr lang="zh-CN" altLang="en-US" sz="2400" b="1" dirty="0"/>
              <a:t>来帮助我们计算区间和。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1B41489-F153-B585-C038-2B93D4D0720F}"/>
              </a:ext>
            </a:extLst>
          </p:cNvPr>
          <p:cNvSpPr/>
          <p:nvPr/>
        </p:nvSpPr>
        <p:spPr>
          <a:xfrm>
            <a:off x="5508106" y="4763729"/>
            <a:ext cx="606448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dirty="0"/>
              <a:t>如果求第</a:t>
            </a:r>
            <a:r>
              <a:rPr lang="en-US" altLang="zh-CN" sz="2400" dirty="0"/>
              <a:t>3</a:t>
            </a:r>
            <a:r>
              <a:rPr lang="zh-CN" altLang="en-US" sz="2400" dirty="0"/>
              <a:t>个数到第4个数的和应该怎么做？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35373D1-0A1B-408D-2762-A54A4B0BFFF0}"/>
              </a:ext>
            </a:extLst>
          </p:cNvPr>
          <p:cNvSpPr/>
          <p:nvPr/>
        </p:nvSpPr>
        <p:spPr>
          <a:xfrm>
            <a:off x="1671022" y="4902822"/>
            <a:ext cx="171874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前缀和数组 </a:t>
            </a:r>
            <a:r>
              <a:rPr lang="en-US" altLang="zh-CN" b="1" dirty="0"/>
              <a:t>S</a:t>
            </a:r>
            <a:r>
              <a:rPr lang="zh-CN" altLang="en-US" b="1" dirty="0"/>
              <a:t>: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F22E56B-2D04-A660-1105-02F4F8AD006D}"/>
              </a:ext>
            </a:extLst>
          </p:cNvPr>
          <p:cNvSpPr/>
          <p:nvPr/>
        </p:nvSpPr>
        <p:spPr>
          <a:xfrm>
            <a:off x="1676371" y="3562706"/>
            <a:ext cx="125707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原数组 </a:t>
            </a:r>
            <a:r>
              <a:rPr lang="en-US" altLang="zh-CN" b="1" dirty="0"/>
              <a:t>a</a:t>
            </a:r>
            <a:r>
              <a:rPr lang="zh-CN" altLang="en-US" b="1" dirty="0"/>
              <a:t>:</a:t>
            </a:r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498632F2-FF7D-DC50-A349-3BA9B3152A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931089"/>
              </p:ext>
            </p:extLst>
          </p:nvPr>
        </p:nvGraphicFramePr>
        <p:xfrm>
          <a:off x="1669252" y="4019374"/>
          <a:ext cx="5146288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184">
                  <a:extLst>
                    <a:ext uri="{9D8B030D-6E8A-4147-A177-3AD203B41FA5}">
                      <a16:colId xmlns:a16="http://schemas.microsoft.com/office/drawing/2014/main" val="2602827819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252134606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1061760969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217295828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3307289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1578064508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3218369553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9857410"/>
                  </a:ext>
                </a:extLst>
              </a:tr>
            </a:tbl>
          </a:graphicData>
        </a:graphic>
      </p:graphicFrame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F75B8EAF-7E45-9F19-4E4E-40D131D83C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361085"/>
              </p:ext>
            </p:extLst>
          </p:nvPr>
        </p:nvGraphicFramePr>
        <p:xfrm>
          <a:off x="1677042" y="5390892"/>
          <a:ext cx="5140268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324">
                  <a:extLst>
                    <a:ext uri="{9D8B030D-6E8A-4147-A177-3AD203B41FA5}">
                      <a16:colId xmlns:a16="http://schemas.microsoft.com/office/drawing/2014/main" val="2602827819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2521346063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1061760969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2172958283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33072893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1578064508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3218369553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11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14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22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857410"/>
                  </a:ext>
                </a:extLst>
              </a:tr>
            </a:tbl>
          </a:graphicData>
        </a:graphic>
      </p:graphicFrame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9D272DCE-783A-DF8F-CC51-83BC6A0591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49311"/>
              </p:ext>
            </p:extLst>
          </p:nvPr>
        </p:nvGraphicFramePr>
        <p:xfrm>
          <a:off x="953947" y="5390892"/>
          <a:ext cx="734324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324">
                  <a:extLst>
                    <a:ext uri="{9D8B030D-6E8A-4147-A177-3AD203B41FA5}">
                      <a16:colId xmlns:a16="http://schemas.microsoft.com/office/drawing/2014/main" val="815029130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7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36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6D1B1CC-4823-EFCA-A964-98CF40D3BADC}"/>
              </a:ext>
            </a:extLst>
          </p:cNvPr>
          <p:cNvSpPr/>
          <p:nvPr/>
        </p:nvSpPr>
        <p:spPr>
          <a:xfrm>
            <a:off x="1899435" y="4726099"/>
            <a:ext cx="8844765" cy="13486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/>
              <a:t>求第 </a:t>
            </a:r>
            <a:r>
              <a:rPr lang="en-US" altLang="zh-CN" sz="2200" dirty="0">
                <a:solidFill>
                  <a:srgbClr val="FF0000"/>
                </a:solidFill>
              </a:rPr>
              <a:t>L </a:t>
            </a:r>
            <a:r>
              <a:rPr lang="zh-CN" altLang="en-US" sz="2200" dirty="0"/>
              <a:t>个数到第 </a:t>
            </a:r>
            <a:r>
              <a:rPr lang="en-US" altLang="zh-CN" sz="2200" dirty="0">
                <a:solidFill>
                  <a:srgbClr val="FF0000"/>
                </a:solidFill>
              </a:rPr>
              <a:t>R </a:t>
            </a:r>
            <a:r>
              <a:rPr lang="zh-CN" altLang="en-US" sz="2200" dirty="0"/>
              <a:t>个数的区间和公式: </a:t>
            </a:r>
            <a:r>
              <a:rPr lang="zh-CN" altLang="en-US" sz="2200" b="1" dirty="0"/>
              <a:t>S[</a:t>
            </a:r>
            <a:r>
              <a:rPr lang="en-US" altLang="zh-CN" sz="2200" b="1" dirty="0"/>
              <a:t>R</a:t>
            </a:r>
            <a:r>
              <a:rPr lang="zh-CN" altLang="en-US" sz="2200" b="1" dirty="0"/>
              <a:t>] - S[</a:t>
            </a:r>
            <a:r>
              <a:rPr lang="en-US" altLang="zh-CN" sz="2200" b="1" dirty="0"/>
              <a:t>L</a:t>
            </a:r>
            <a:r>
              <a:rPr lang="en-US" altLang="zh-CN" sz="2200" b="1" dirty="0">
                <a:solidFill>
                  <a:srgbClr val="FF0000"/>
                </a:solidFill>
              </a:rPr>
              <a:t>-1</a:t>
            </a:r>
            <a:r>
              <a:rPr lang="zh-CN" altLang="en-US" sz="2200" b="1" dirty="0"/>
              <a:t>]</a:t>
            </a:r>
            <a:endParaRPr lang="en-US" altLang="zh-CN" sz="2200" b="1" dirty="0"/>
          </a:p>
          <a:p>
            <a:pPr>
              <a:lnSpc>
                <a:spcPct val="200000"/>
              </a:lnSpc>
            </a:pPr>
            <a:r>
              <a:rPr lang="zh-CN" altLang="en-US" sz="2200" dirty="0"/>
              <a:t>第 </a:t>
            </a:r>
            <a:r>
              <a:rPr lang="en-US" altLang="zh-CN" sz="2200" dirty="0"/>
              <a:t>3 </a:t>
            </a:r>
            <a:r>
              <a:rPr lang="zh-CN" altLang="en-US" sz="2200" dirty="0"/>
              <a:t>个数到第 4 个数的和: </a:t>
            </a:r>
            <a:r>
              <a:rPr lang="zh-CN" altLang="en-US" sz="2200" b="1" dirty="0"/>
              <a:t>S[4] - S[2] = </a:t>
            </a:r>
            <a:r>
              <a:rPr lang="en-US" altLang="zh-CN" sz="2200" b="1" dirty="0"/>
              <a:t>7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0A44D90-A5B7-2634-7CDE-56AE38900520}"/>
              </a:ext>
            </a:extLst>
          </p:cNvPr>
          <p:cNvSpPr/>
          <p:nvPr/>
        </p:nvSpPr>
        <p:spPr>
          <a:xfrm>
            <a:off x="1400892" y="2921439"/>
            <a:ext cx="171874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前缀和数组 </a:t>
            </a:r>
            <a:r>
              <a:rPr lang="en-US" altLang="zh-CN" b="1" dirty="0"/>
              <a:t>S</a:t>
            </a:r>
            <a:r>
              <a:rPr lang="zh-CN" altLang="en-US" b="1" dirty="0"/>
              <a:t>: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2B75899-98A8-B011-41AA-3AA33E88061C}"/>
              </a:ext>
            </a:extLst>
          </p:cNvPr>
          <p:cNvSpPr/>
          <p:nvPr/>
        </p:nvSpPr>
        <p:spPr>
          <a:xfrm>
            <a:off x="1406241" y="1581323"/>
            <a:ext cx="125707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原数组 </a:t>
            </a:r>
            <a:r>
              <a:rPr lang="en-US" altLang="zh-CN" b="1" dirty="0"/>
              <a:t>a</a:t>
            </a:r>
            <a:r>
              <a:rPr lang="zh-CN" altLang="en-US" b="1" dirty="0"/>
              <a:t>:</a:t>
            </a:r>
          </a:p>
        </p:txBody>
      </p:sp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90F38944-34E1-E32D-0419-19620D976E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590743"/>
              </p:ext>
            </p:extLst>
          </p:nvPr>
        </p:nvGraphicFramePr>
        <p:xfrm>
          <a:off x="1399122" y="2037991"/>
          <a:ext cx="5146288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184">
                  <a:extLst>
                    <a:ext uri="{9D8B030D-6E8A-4147-A177-3AD203B41FA5}">
                      <a16:colId xmlns:a16="http://schemas.microsoft.com/office/drawing/2014/main" val="2602827819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252134606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1061760969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217295828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33072893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1578064508"/>
                    </a:ext>
                  </a:extLst>
                </a:gridCol>
                <a:gridCol w="735184">
                  <a:extLst>
                    <a:ext uri="{9D8B030D-6E8A-4147-A177-3AD203B41FA5}">
                      <a16:colId xmlns:a16="http://schemas.microsoft.com/office/drawing/2014/main" val="3218369553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9857410"/>
                  </a:ext>
                </a:extLst>
              </a:tr>
            </a:tbl>
          </a:graphicData>
        </a:graphic>
      </p:graphicFrame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C93F90FC-9B4B-A7AF-CD17-8A77B2AE29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851334"/>
              </p:ext>
            </p:extLst>
          </p:nvPr>
        </p:nvGraphicFramePr>
        <p:xfrm>
          <a:off x="1406912" y="3409509"/>
          <a:ext cx="5140268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324">
                  <a:extLst>
                    <a:ext uri="{9D8B030D-6E8A-4147-A177-3AD203B41FA5}">
                      <a16:colId xmlns:a16="http://schemas.microsoft.com/office/drawing/2014/main" val="2602827819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2521346063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1061760969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2172958283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33072893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1578064508"/>
                    </a:ext>
                  </a:extLst>
                </a:gridCol>
                <a:gridCol w="734324">
                  <a:extLst>
                    <a:ext uri="{9D8B030D-6E8A-4147-A177-3AD203B41FA5}">
                      <a16:colId xmlns:a16="http://schemas.microsoft.com/office/drawing/2014/main" val="3218369553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6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11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14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22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857410"/>
                  </a:ext>
                </a:extLst>
              </a:tr>
            </a:tbl>
          </a:graphicData>
        </a:graphic>
      </p:graphicFrame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14E09F25-53EE-7460-10B8-98E560198F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93051"/>
              </p:ext>
            </p:extLst>
          </p:nvPr>
        </p:nvGraphicFramePr>
        <p:xfrm>
          <a:off x="683817" y="3409509"/>
          <a:ext cx="734324" cy="578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324">
                  <a:extLst>
                    <a:ext uri="{9D8B030D-6E8A-4147-A177-3AD203B41FA5}">
                      <a16:colId xmlns:a16="http://schemas.microsoft.com/office/drawing/2014/main" val="815029130"/>
                    </a:ext>
                  </a:extLst>
                </a:gridCol>
              </a:tblGrid>
              <a:tr h="5788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anchor="ctr">
                    <a:solidFill>
                      <a:srgbClr val="6632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7640"/>
                  </a:ext>
                </a:extLst>
              </a:tr>
            </a:tbl>
          </a:graphicData>
        </a:graphic>
      </p:graphicFrame>
      <p:sp>
        <p:nvSpPr>
          <p:cNvPr id="20" name="文本框 19">
            <a:extLst>
              <a:ext uri="{FF2B5EF4-FFF2-40B4-BE49-F238E27FC236}">
                <a16:creationId xmlns:a16="http://schemas.microsoft.com/office/drawing/2014/main" id="{72563DE5-6228-4A83-3637-FA4EF0CBAFC9}"/>
              </a:ext>
            </a:extLst>
          </p:cNvPr>
          <p:cNvSpPr txBox="1"/>
          <p:nvPr/>
        </p:nvSpPr>
        <p:spPr>
          <a:xfrm>
            <a:off x="6845684" y="3023166"/>
            <a:ext cx="4702520" cy="965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前缀和：</a:t>
            </a:r>
            <a:r>
              <a:rPr lang="en-US" altLang="zh-CN" sz="2000" dirty="0"/>
              <a:t>S</a:t>
            </a:r>
            <a:r>
              <a:rPr lang="zh-CN" altLang="en-US" sz="2000" dirty="0"/>
              <a:t>[4] = </a:t>
            </a:r>
            <a:r>
              <a:rPr lang="en-US" altLang="zh-CN" sz="2000" b="1" dirty="0">
                <a:solidFill>
                  <a:srgbClr val="FF0000"/>
                </a:solidFill>
              </a:rPr>
              <a:t>1 + 3 </a:t>
            </a:r>
            <a:r>
              <a:rPr lang="en-US" altLang="zh-CN" sz="2000" dirty="0"/>
              <a:t>+ </a:t>
            </a:r>
            <a:r>
              <a:rPr lang="en-US" altLang="zh-CN" sz="2000" b="1" dirty="0">
                <a:solidFill>
                  <a:srgbClr val="00B0F0"/>
                </a:solidFill>
              </a:rPr>
              <a:t>2 + 5</a:t>
            </a:r>
            <a:r>
              <a:rPr lang="en-US" altLang="zh-CN" sz="2000" dirty="0"/>
              <a:t> = </a:t>
            </a:r>
            <a:r>
              <a:rPr lang="zh-CN" altLang="en-US" sz="2000" dirty="0"/>
              <a:t>1</a:t>
            </a:r>
            <a:r>
              <a:rPr lang="en-US" altLang="zh-CN" sz="2000" dirty="0"/>
              <a:t>1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前缀和：S[2] = </a:t>
            </a:r>
            <a:r>
              <a:rPr lang="en-US" altLang="zh-CN" sz="2000" b="1" dirty="0">
                <a:solidFill>
                  <a:srgbClr val="FF0000"/>
                </a:solidFill>
              </a:rPr>
              <a:t>1 + 3 </a:t>
            </a:r>
            <a:r>
              <a:rPr lang="en-US" altLang="zh-CN" sz="2000" dirty="0"/>
              <a:t>= 4</a:t>
            </a:r>
          </a:p>
        </p:txBody>
      </p:sp>
    </p:spTree>
    <p:extLst>
      <p:ext uri="{BB962C8B-B14F-4D97-AF65-F5344CB8AC3E}">
        <p14:creationId xmlns:p14="http://schemas.microsoft.com/office/powerpoint/2010/main" val="89511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矩形 14"/>
          <p:cNvSpPr/>
          <p:nvPr/>
        </p:nvSpPr>
        <p:spPr>
          <a:xfrm>
            <a:off x="4315705" y="5802260"/>
            <a:ext cx="356059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b="1" i="0" dirty="0">
                <a:effectLst/>
              </a:rPr>
              <a:t>时间复杂度是 </a:t>
            </a:r>
            <a:r>
              <a:rPr lang="en-US" altLang="zh-CN" sz="2400" b="1" i="1" dirty="0">
                <a:effectLst/>
              </a:rPr>
              <a:t>O</a:t>
            </a:r>
            <a:r>
              <a:rPr lang="en-US" altLang="zh-CN" sz="2400" b="1" i="0" dirty="0">
                <a:effectLst/>
              </a:rPr>
              <a:t>(</a:t>
            </a:r>
            <a:r>
              <a:rPr lang="en-US" altLang="zh-CN" sz="2400" b="1" i="1" dirty="0"/>
              <a:t>n</a:t>
            </a:r>
            <a:r>
              <a:rPr lang="en-US" altLang="zh-CN" sz="2400" b="1" i="1" dirty="0">
                <a:effectLst/>
              </a:rPr>
              <a:t> </a:t>
            </a:r>
            <a:r>
              <a:rPr lang="en-US" altLang="zh-CN" sz="2400" b="1" dirty="0">
                <a:ea typeface="Cambria Math" panose="02040503050406030204" pitchFamily="18" charset="0"/>
              </a:rPr>
              <a:t>+ </a:t>
            </a:r>
            <a:r>
              <a:rPr lang="en-US" altLang="zh-CN" sz="2400" b="1" i="1" dirty="0"/>
              <a:t>m</a:t>
            </a:r>
            <a:r>
              <a:rPr lang="en-US" altLang="zh-CN" sz="2400" b="1" i="0" dirty="0">
                <a:effectLst/>
              </a:rPr>
              <a:t>)</a:t>
            </a:r>
            <a:endParaRPr lang="zh-CN" altLang="en-US" sz="2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591F058-8D08-DACD-490F-BF420D35620C}"/>
              </a:ext>
            </a:extLst>
          </p:cNvPr>
          <p:cNvSpPr txBox="1"/>
          <p:nvPr/>
        </p:nvSpPr>
        <p:spPr>
          <a:xfrm>
            <a:off x="812847" y="1538000"/>
            <a:ext cx="169916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关键代码：</a:t>
            </a:r>
            <a:endParaRPr lang="zh-CN" altLang="en-US" sz="24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D58FC70-90F6-3A3D-FF2D-E75EB4C1AFB3}"/>
              </a:ext>
            </a:extLst>
          </p:cNvPr>
          <p:cNvSpPr txBox="1"/>
          <p:nvPr/>
        </p:nvSpPr>
        <p:spPr>
          <a:xfrm>
            <a:off x="812847" y="2305103"/>
            <a:ext cx="5867354" cy="308289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ja-JP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原数组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a,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为了让下标从 </a:t>
            </a:r>
            <a:r>
              <a:rPr lang="en-US" altLang="ja-JP" sz="1600" dirty="0">
                <a:solidFill>
                  <a:srgbClr val="008000"/>
                </a:solidFill>
                <a:latin typeface="Consolas" panose="020B0609020204030204" pitchFamily="49" charset="0"/>
              </a:rPr>
              <a:t>1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开始</a:t>
            </a:r>
            <a:r>
              <a:rPr lang="en-US" altLang="ja-JP" sz="16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长度设为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n + 1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vector&lt;int&gt; a(n +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&lt;= n; ++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&gt;&gt; a[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前缀和数组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S,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长度为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n + 1，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初始化全为 </a:t>
            </a:r>
            <a:r>
              <a:rPr lang="en-US" altLang="ja-JP" sz="16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</a:p>
          <a:p>
            <a:r>
              <a:rPr lang="en-US" altLang="ja-JP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隐含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了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S[0] = 0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vector&lt;long long&gt; S(n +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</a:p>
          <a:p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当前的前缀和 </a:t>
            </a:r>
            <a:r>
              <a:rPr lang="en-US" altLang="ja-JP" sz="1600" dirty="0">
                <a:solidFill>
                  <a:srgbClr val="008000"/>
                </a:solidFill>
                <a:latin typeface="Consolas" panose="020B0609020204030204" pitchFamily="49" charset="0"/>
              </a:rPr>
              <a:t>=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前一个位置的前缀和 </a:t>
            </a:r>
            <a:r>
              <a:rPr lang="en-US" altLang="ja-JP" sz="1600" dirty="0">
                <a:solidFill>
                  <a:srgbClr val="008000"/>
                </a:solidFill>
                <a:latin typeface="Consolas" panose="020B0609020204030204" pitchFamily="49" charset="0"/>
              </a:rPr>
              <a:t>+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当前原数组的值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&lt;= n; ++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S[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S[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+ a[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2741A1A-CA1A-2A5B-83C0-1FDD64B18F14}"/>
              </a:ext>
            </a:extLst>
          </p:cNvPr>
          <p:cNvSpPr txBox="1"/>
          <p:nvPr/>
        </p:nvSpPr>
        <p:spPr>
          <a:xfrm>
            <a:off x="6879165" y="2305103"/>
            <a:ext cx="4673602" cy="185178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ja-JP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处理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m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次查询</a:t>
            </a: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 m; ++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int l, r;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&gt;&gt; l &gt;&gt; r;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ja-JP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根据区间和公式直接计算并输出结果</a:t>
            </a:r>
          </a:p>
          <a:p>
            <a:r>
              <a:rPr lang="ja-JP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S[r] - S[l -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] &lt;&lt;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057128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543109" y="2417825"/>
            <a:ext cx="5183505" cy="18030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差分</a:t>
            </a:r>
            <a:endParaRPr lang="en-US" altLang="zh-CN" sz="4400" b="1" dirty="0">
              <a:solidFill>
                <a:srgbClr val="2D4A87"/>
              </a:solidFill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dirty="0">
                <a:solidFill>
                  <a:srgbClr val="2D4A87"/>
                </a:solidFill>
                <a:latin typeface="微软雅黑"/>
                <a:cs typeface="微软雅黑"/>
              </a:rPr>
              <a:t>差分就是将数列中的每一项分别与前一项数做差。差分可以看成前缀和的逆运算。</a:t>
            </a:r>
            <a:endParaRPr sz="1400" dirty="0"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071497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5361706-CD52-7F50-0A02-45ABAFCD4469}"/>
                  </a:ext>
                </a:extLst>
              </p:cNvPr>
              <p:cNvSpPr txBox="1"/>
              <p:nvPr/>
            </p:nvSpPr>
            <p:spPr>
              <a:xfrm>
                <a:off x="1164336" y="1573436"/>
                <a:ext cx="10107167" cy="246561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我们之前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用前缀和把班主任的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区间求和问题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秒杀了，每次查询只要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的时间。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但是，好日子没过多久。期中考试之后，班主任不仅要查分，他还要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改分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！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班主任跑过来说：这次考试题目出难了，我要给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第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25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名到第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50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名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的学生，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为了不要让后面的同学成绩看起来太难看，偷偷给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每人总分加上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5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分作为奖励！</a:t>
                </a: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5361706-CD52-7F50-0A02-45ABAFCD4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1573436"/>
                <a:ext cx="10107167" cy="2465611"/>
              </a:xfrm>
              <a:prstGeom prst="rect">
                <a:avLst/>
              </a:prstGeom>
              <a:blipFill>
                <a:blip r:embed="rId4"/>
                <a:stretch>
                  <a:fillRect l="-603" b="-3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EF3B1735-A4F8-8D15-7E51-14924C3141B5}"/>
              </a:ext>
            </a:extLst>
          </p:cNvPr>
          <p:cNvSpPr txBox="1"/>
          <p:nvPr/>
        </p:nvSpPr>
        <p:spPr>
          <a:xfrm>
            <a:off x="1164336" y="4350897"/>
            <a:ext cx="6350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你一听，这简单啊，写个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循环：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9E85C9B-00E2-062A-019B-28CC94D82BCD}"/>
              </a:ext>
            </a:extLst>
          </p:cNvPr>
          <p:cNvSpPr txBox="1"/>
          <p:nvPr/>
        </p:nvSpPr>
        <p:spPr>
          <a:xfrm>
            <a:off x="2921000" y="5062858"/>
            <a:ext cx="635000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lIns="127000" tIns="63500" rIns="127000" bIns="63500" rtlCol="0">
            <a:spAutoFit/>
          </a:bodyPr>
          <a:lstStyle/>
          <a:p>
            <a:r>
              <a:rPr lang="nn-NO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(int i = </a:t>
            </a:r>
            <a:r>
              <a:rPr lang="nn-NO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25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i &lt;= </a:t>
            </a:r>
            <a:r>
              <a:rPr lang="nn-NO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50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i++) {
    a[i] = a[i] + </a:t>
            </a:r>
            <a:r>
              <a:rPr lang="nn-NO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
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59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0EA02C2-C5F0-C72C-E866-7705EC807C9F}"/>
                  </a:ext>
                </a:extLst>
              </p:cNvPr>
              <p:cNvSpPr txBox="1"/>
              <p:nvPr/>
            </p:nvSpPr>
            <p:spPr>
              <a:xfrm>
                <a:off x="1314357" y="1672258"/>
                <a:ext cx="9563285" cy="246561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   就在你敲完回车的时候，班主任又发话了：等一下，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第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10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名到第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80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名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由于卷面整洁，每人再加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分！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第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名到第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99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名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由于没写名字，每人扣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分！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   如果班主任一秒钟内下达了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𝑀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次这种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区间修改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的指令，你的程序会怎样？ 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zh-CN" sz="2000" dirty="0">
                    <a:ea typeface="微软雅黑" panose="020B0503020204020204" pitchFamily="34" charset="-122"/>
                  </a:rPr>
                  <a:t>   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没错，每次修改都要用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for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循环跑一遍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𝑁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总时间复杂度是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𝑁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𝑀</m:t>
                        </m:r>
                      </m:e>
                    </m:d>
                  </m:oMath>
                </a14:m>
                <a:r>
                  <a:rPr lang="zh-CN" altLang="en-US" sz="2000" dirty="0">
                    <a:ea typeface="微软雅黑" panose="020B0503020204020204" pitchFamily="34" charset="-122"/>
                  </a:rPr>
                  <a:t>太高了</a:t>
                </a:r>
                <a:endParaRPr lang="zh-CN" altLang="en-US" sz="20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0EA02C2-C5F0-C72C-E866-7705EC807C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357" y="1672258"/>
                <a:ext cx="9563285" cy="2465611"/>
              </a:xfrm>
              <a:prstGeom prst="rect">
                <a:avLst/>
              </a:prstGeom>
              <a:blipFill>
                <a:blip r:embed="rId4"/>
                <a:stretch>
                  <a:fillRect l="-702" b="-3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ACF57E5-C55E-B400-6E2E-A2898972F557}"/>
                  </a:ext>
                </a:extLst>
              </p:cNvPr>
              <p:cNvSpPr txBox="1"/>
              <p:nvPr/>
            </p:nvSpPr>
            <p:spPr>
              <a:xfrm>
                <a:off x="1314357" y="4370708"/>
                <a:ext cx="9563285" cy="184614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前缀和只能解决区间查询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，面对频繁的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区间修改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，前缀和就排不上用场了。我们需要一种全新的办法，能让我们在面对给几万个人同时加减分时，也能在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𝑶</m:t>
                    </m:r>
                    <m:d>
                      <m:d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e>
                    </m:d>
                  </m:oMath>
                </a14:m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的瞬间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完成！ 这就是我们今天的主角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差分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！</a:t>
                </a:r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ACF57E5-C55E-B400-6E2E-A2898972F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357" y="4370708"/>
                <a:ext cx="9563285" cy="1846146"/>
              </a:xfrm>
              <a:prstGeom prst="rect">
                <a:avLst/>
              </a:prstGeom>
              <a:blipFill>
                <a:blip r:embed="rId5"/>
                <a:stretch>
                  <a:fillRect l="-702" r="-255" b="-4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782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5ACD93A-7B85-0F35-D449-4D883DF24FD6}"/>
                  </a:ext>
                </a:extLst>
              </p:cNvPr>
              <p:cNvSpPr txBox="1"/>
              <p:nvPr/>
            </p:nvSpPr>
            <p:spPr>
              <a:xfrm>
                <a:off x="1164336" y="1493485"/>
                <a:ext cx="10107167" cy="1293367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大家想象一下，操场上站着 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5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个学生，我们不看他们的绝对身高，我们来看看他们之间的身高差。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原数组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𝐚</m:t>
                    </m:r>
                  </m:oMath>
                </a14:m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（绝对身高）：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160, 165, 168, 168, 163 (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厘米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)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现在，我们拿一个小本本，不记他们的真实身高，只记每个人比他左边那个人高多少！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5ACD93A-7B85-0F35-D449-4D883DF24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1493485"/>
                <a:ext cx="10107167" cy="1293367"/>
              </a:xfrm>
              <a:prstGeom prst="rect">
                <a:avLst/>
              </a:prstGeom>
              <a:blipFill>
                <a:blip r:embed="rId4"/>
                <a:stretch>
                  <a:fillRect l="-603" r="-965" b="-8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BCDBD19-F860-26CE-C4C9-2935EEEEC16D}"/>
                  </a:ext>
                </a:extLst>
              </p:cNvPr>
              <p:cNvSpPr txBox="1"/>
              <p:nvPr/>
            </p:nvSpPr>
            <p:spPr>
              <a:xfrm>
                <a:off x="1164336" y="5294714"/>
                <a:ext cx="10107167" cy="10156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vert="horz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这个记录了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与前一个人差值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的数组，就叫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差分数组 </a:t>
                </a:r>
                <a14:m>
                  <m:oMath xmlns:m="http://schemas.openxmlformats.org/officeDocument/2006/math">
                    <m:r>
                      <a:rPr kumimoji="0" lang="en-US" altLang="zh-CN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𝒅</m:t>
                    </m:r>
                  </m:oMath>
                </a14:m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！ 用数学公式表达就是：</a:t>
                </a:r>
                <a:endParaRPr lang="en-US" altLang="zh-CN" sz="20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</m:d>
                      <m:r>
                        <a:rPr lang="en-US" altLang="zh-CN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</m:d>
                      <m:r>
                        <a:rPr lang="en-US" altLang="zh-CN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altLang="zh-CN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zh-CN" altLang="en-US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BCDBD19-F860-26CE-C4C9-2935EEEEC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5294714"/>
                <a:ext cx="10107167" cy="1015663"/>
              </a:xfrm>
              <a:prstGeom prst="rect">
                <a:avLst/>
              </a:prstGeom>
              <a:blipFill>
                <a:blip r:embed="rId5"/>
                <a:stretch>
                  <a:fillRect l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B51F8951-4518-F961-C94C-03420E773668}"/>
              </a:ext>
            </a:extLst>
          </p:cNvPr>
          <p:cNvSpPr txBox="1"/>
          <p:nvPr/>
        </p:nvSpPr>
        <p:spPr>
          <a:xfrm>
            <a:off x="1164336" y="2947378"/>
            <a:ext cx="5335574" cy="2124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1435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1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个人旁边没人，记他自己的身高：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160</a:t>
            </a:r>
          </a:p>
          <a:p>
            <a:pPr marL="51435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2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个人比第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1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个人高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5cm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：记作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+5</a:t>
            </a:r>
          </a:p>
          <a:p>
            <a:pPr marL="51435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3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个人比第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2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个人高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3cm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：记作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+3</a:t>
            </a:r>
          </a:p>
          <a:p>
            <a:pPr marL="51435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4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个人和第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3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个人一样高：记作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0</a:t>
            </a:r>
          </a:p>
          <a:p>
            <a:pPr marL="514350" marR="0" lvl="1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5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个人比第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4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个人矮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5cm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：记作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-5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CBFA5E8-2835-0570-82BE-97033F7D4E35}"/>
              </a:ext>
            </a:extLst>
          </p:cNvPr>
          <p:cNvSpPr txBox="1"/>
          <p:nvPr/>
        </p:nvSpPr>
        <p:spPr>
          <a:xfrm>
            <a:off x="6700767" y="3778727"/>
            <a:ext cx="479539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差分数组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: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[160, 5, 3, 0, -5]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33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5C309D4-412E-8EA9-AD7C-2DF5E27DA912}"/>
                  </a:ext>
                </a:extLst>
              </p:cNvPr>
              <p:cNvSpPr txBox="1"/>
              <p:nvPr/>
            </p:nvSpPr>
            <p:spPr>
              <a:xfrm>
                <a:off x="1172477" y="1532216"/>
                <a:ext cx="9835375" cy="133953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为什么要费劲去记身高差呢？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现在，体育老师</a:t>
                </a:r>
                <a:r>
                  <a:rPr lang="zh-CN" altLang="en-US" dirty="0">
                    <a:ea typeface="微软雅黑" panose="020B0503020204020204" pitchFamily="34" charset="-122"/>
                  </a:rPr>
                  <a:t>说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：请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第 </a:t>
                </a:r>
                <a:r>
                  <a:rPr lang="en-US" altLang="zh-CN" b="1" dirty="0">
                    <a:effectLst/>
                    <a:ea typeface="微软雅黑" panose="020B0503020204020204" pitchFamily="34" charset="-122"/>
                  </a:rPr>
                  <a:t>2 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名到第 </a:t>
                </a:r>
                <a:r>
                  <a:rPr lang="en-US" altLang="zh-CN" b="1" dirty="0">
                    <a:effectLst/>
                    <a:ea typeface="微软雅黑" panose="020B0503020204020204" pitchFamily="34" charset="-122"/>
                  </a:rPr>
                  <a:t>4 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名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的学生，全部站到 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10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厘米高的砖头上！</a:t>
                </a:r>
                <a:endParaRPr lang="en-US" altLang="zh-CN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也就是说，我们要给区间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[2, 4]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 的人，每个人都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+10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厘米。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5C309D4-412E-8EA9-AD7C-2DF5E27DA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477" y="1532216"/>
                <a:ext cx="9835375" cy="1339534"/>
              </a:xfrm>
              <a:prstGeom prst="rect">
                <a:avLst/>
              </a:prstGeom>
              <a:blipFill>
                <a:blip r:embed="rId4"/>
                <a:stretch>
                  <a:fillRect l="-620" b="-63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0D2CD888-1A68-1D2E-4136-FBD2591025BF}"/>
              </a:ext>
            </a:extLst>
          </p:cNvPr>
          <p:cNvSpPr txBox="1"/>
          <p:nvPr/>
        </p:nvSpPr>
        <p:spPr>
          <a:xfrm>
            <a:off x="1172477" y="3264956"/>
            <a:ext cx="9835374" cy="29553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1.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暴力解法</a:t>
            </a:r>
            <a:r>
              <a:rPr lang="zh-CN" altLang="en-US" dirty="0">
                <a:solidFill>
                  <a:prstClr val="black"/>
                </a:solidFill>
                <a:ea typeface="微软雅黑" panose="020B0503020204020204" pitchFamily="34" charset="-122"/>
              </a:rPr>
              <a:t>挨个去加 </a:t>
            </a:r>
            <a:r>
              <a:rPr lang="en-US" altLang="zh-CN" dirty="0">
                <a:solidFill>
                  <a:prstClr val="black"/>
                </a:solidFill>
                <a:ea typeface="微软雅黑" panose="020B0503020204020204" pitchFamily="34" charset="-122"/>
              </a:rPr>
              <a:t>3 </a:t>
            </a:r>
            <a:r>
              <a:rPr lang="zh-CN" altLang="en-US" dirty="0">
                <a:solidFill>
                  <a:prstClr val="black"/>
                </a:solidFill>
                <a:ea typeface="微软雅黑" panose="020B0503020204020204" pitchFamily="34" charset="-122"/>
              </a:rPr>
              <a:t>次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 身高变成了：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160,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175, 178, 178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, 163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2.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差分数组：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      仔细想想，第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、第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、第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4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个人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同时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长高了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10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厘米。 那么，第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3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个人比第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2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个人，差距变了吗？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      没有！还是高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3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厘米！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      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4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个人比第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3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个人，差距变了吗？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也没有，还是 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0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！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 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结论：当一个区间内的人集体长高时，他们内部的身高差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rPr>
              <a:t>不变！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104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5C309D4-412E-8EA9-AD7C-2DF5E27DA912}"/>
                  </a:ext>
                </a:extLst>
              </p:cNvPr>
              <p:cNvSpPr txBox="1"/>
              <p:nvPr/>
            </p:nvSpPr>
            <p:spPr>
              <a:xfrm>
                <a:off x="1164336" y="1462579"/>
                <a:ext cx="10107167" cy="58573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ea typeface="微软雅黑" panose="020B0503020204020204" pitchFamily="34" charset="-122"/>
                  </a:rPr>
                  <a:t>给区间 </a:t>
                </a:r>
                <a:r>
                  <a:rPr lang="en-US" altLang="zh-CN" sz="2400" dirty="0">
                    <a:solidFill>
                      <a:srgbClr val="C00000"/>
                    </a:solidFill>
                    <a:ea typeface="微软雅黑" panose="020B0503020204020204" pitchFamily="34" charset="-122"/>
                  </a:rPr>
                  <a:t>[2, 4]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 都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+10</m:t>
                    </m:r>
                  </m:oMath>
                </a14:m>
                <a:r>
                  <a:rPr lang="en-US" altLang="zh-CN" sz="24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a typeface="微软雅黑" panose="020B0503020204020204" pitchFamily="34" charset="-122"/>
                  </a:rPr>
                  <a:t>后</a:t>
                </a:r>
                <a:r>
                  <a:rPr lang="zh-CN" altLang="en-US" sz="2400" b="1" dirty="0">
                    <a:ea typeface="微软雅黑" panose="020B0503020204020204" pitchFamily="34" charset="-122"/>
                  </a:rPr>
                  <a:t>，谁跟谁的身高差发生变化了？</a:t>
                </a:r>
                <a:endParaRPr lang="en-US" altLang="zh-CN" sz="2400" b="1" dirty="0"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5C309D4-412E-8EA9-AD7C-2DF5E27DA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1462579"/>
                <a:ext cx="10107167" cy="585738"/>
              </a:xfrm>
              <a:prstGeom prst="rect">
                <a:avLst/>
              </a:prstGeom>
              <a:blipFill>
                <a:blip r:embed="rId5"/>
                <a:stretch>
                  <a:fillRect l="-905" b="-23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E1738B4-8BA4-BF70-7746-5A272086F5E3}"/>
                  </a:ext>
                </a:extLst>
              </p:cNvPr>
              <p:cNvSpPr txBox="1"/>
              <p:nvPr/>
            </p:nvSpPr>
            <p:spPr>
              <a:xfrm>
                <a:off x="1179023" y="2872891"/>
                <a:ext cx="10107166" cy="235019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其实只有两个人：</a:t>
                </a:r>
              </a:p>
              <a:p>
                <a:pPr marL="0" marR="0" lvl="0" indent="-34290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微软雅黑" panose="020B0503020204020204" pitchFamily="34" charset="-122"/>
                  <a:buAutoNum type="arabicPeriod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左边界：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2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个人踩上了砖头，但他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左边的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1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个人还在平地上！所以，第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2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个人相对于第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1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个人的身高差，拔高了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10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厘米！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d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1</m:t>
                        </m:r>
                      </m:e>
                    </m:d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从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+5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变成了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+15)</a:t>
                </a:r>
              </a:p>
              <a:p>
                <a:pPr marL="0" marR="0" lvl="0" indent="-34290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微软雅黑" panose="020B0503020204020204" pitchFamily="34" charset="-122"/>
                  <a:buAutoNum type="arabicPeriod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右边界的后一个：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4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个人踩上了砖头，但他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右边的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5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个人还在平地上！所以，第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5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个人相对于第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4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个人的身高差，</a:t>
                </a:r>
                <a:r>
                  <a:rPr lang="zh-CN" altLang="en-US" sz="2000" dirty="0">
                    <a:solidFill>
                      <a:prstClr val="black"/>
                    </a:solidFill>
                    <a:latin typeface="Consolas"/>
                    <a:ea typeface="微软雅黑" panose="020B0503020204020204" pitchFamily="34" charset="-122"/>
                  </a:rPr>
                  <a:t>下降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了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10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厘米！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d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4</m:t>
                        </m:r>
                      </m:e>
                    </m:d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从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-5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变成了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-15)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E1738B4-8BA4-BF70-7746-5A272086F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023" y="2872891"/>
                <a:ext cx="10107166" cy="2350195"/>
              </a:xfrm>
              <a:prstGeom prst="rect">
                <a:avLst/>
              </a:prstGeom>
              <a:blipFill>
                <a:blip r:embed="rId6"/>
                <a:stretch>
                  <a:fillRect l="-603" b="-3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1D4BB37C-1BE4-6343-40EB-277400A2AA8A}"/>
              </a:ext>
            </a:extLst>
          </p:cNvPr>
          <p:cNvSpPr txBox="1"/>
          <p:nvPr/>
        </p:nvSpPr>
        <p:spPr>
          <a:xfrm>
            <a:off x="1179023" y="2300446"/>
            <a:ext cx="4446127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prstClr val="black"/>
                </a:solidFill>
                <a:latin typeface="Consolas"/>
                <a:ea typeface="微软雅黑" panose="020B0503020204020204" pitchFamily="34" charset="-122"/>
              </a:rPr>
              <a:t>原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</a:rPr>
              <a:t>差分数组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</a:rPr>
              <a:t>: 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</a:rPr>
              <a:t>[160, 5, 3, 0, -5]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27662F5-A755-788F-2D71-663825A73948}"/>
              </a:ext>
            </a:extLst>
          </p:cNvPr>
          <p:cNvSpPr txBox="1"/>
          <p:nvPr/>
        </p:nvSpPr>
        <p:spPr>
          <a:xfrm>
            <a:off x="5975274" y="2300446"/>
            <a:ext cx="5296229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noProof="0" dirty="0">
                <a:solidFill>
                  <a:prstClr val="black"/>
                </a:solidFill>
                <a:latin typeface="Consolas"/>
                <a:ea typeface="微软雅黑" panose="020B0503020204020204" pitchFamily="34" charset="-122"/>
              </a:rPr>
              <a:t>修改后的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</a:rPr>
              <a:t>差分数组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</a:rPr>
              <a:t>: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</a:rPr>
              <a:t>[160, 15, 3, 0, -15]</a:t>
            </a:r>
            <a:endParaRPr lang="zh-CN" altLang="en-US" sz="2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A9E1244-FA6C-EC33-557B-D237634F62AA}"/>
                  </a:ext>
                </a:extLst>
              </p:cNvPr>
              <p:cNvSpPr txBox="1"/>
              <p:nvPr/>
            </p:nvSpPr>
            <p:spPr>
              <a:xfrm>
                <a:off x="1168007" y="5381636"/>
                <a:ext cx="10099823" cy="9652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可以自行尝试验算一下修改后的差分数组，是否完成了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给区间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[2, 4]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的人，每个人都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+10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厘米的效果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A9E1244-FA6C-EC33-557B-D237634F6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007" y="5381636"/>
                <a:ext cx="10099823" cy="965201"/>
              </a:xfrm>
              <a:prstGeom prst="rect">
                <a:avLst/>
              </a:prstGeom>
              <a:blipFill>
                <a:blip r:embed="rId7"/>
                <a:stretch>
                  <a:fillRect l="-664" b="-101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448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92B60F9-32E3-C3B9-6527-4A8901689D1B}"/>
                  </a:ext>
                </a:extLst>
              </p:cNvPr>
              <p:cNvSpPr txBox="1"/>
              <p:nvPr/>
            </p:nvSpPr>
            <p:spPr>
              <a:xfrm>
                <a:off x="1042416" y="1464847"/>
                <a:ext cx="10107167" cy="4752007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ea typeface="微软雅黑" panose="020B0503020204020204" pitchFamily="34" charset="-122"/>
                  </a:rPr>
                  <a:t>结论：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如果你想给原数组区间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𝑹</m:t>
                        </m:r>
                      </m:e>
                    </m:d>
                  </m:oMath>
                </a14:m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里的所有人都加上一个数值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𝑽</m:t>
                    </m:r>
                    <m:r>
                      <a:rPr lang="zh-CN" altLang="en-US" sz="2000" b="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不需要写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for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循环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，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只要</a:t>
                </a:r>
                <a:r>
                  <a:rPr lang="zh-CN" altLang="en-US" sz="2000" b="1" dirty="0">
                    <a:solidFill>
                      <a:srgbClr val="0070C0"/>
                    </a:solidFill>
                    <a:effectLst/>
                    <a:ea typeface="微软雅黑" panose="020B0503020204020204" pitchFamily="34" charset="-122"/>
                  </a:rPr>
                  <a:t>对差分数组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𝒅</m:t>
                    </m:r>
                  </m:oMath>
                </a14:m>
                <a:r>
                  <a:rPr lang="en-US" altLang="zh-CN" sz="2000" b="1" dirty="0">
                    <a:solidFill>
                      <a:srgbClr val="0070C0"/>
                    </a:solidFill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solidFill>
                      <a:srgbClr val="0070C0"/>
                    </a:solidFill>
                    <a:effectLst/>
                    <a:ea typeface="微软雅黑" panose="020B0503020204020204" pitchFamily="34" charset="-122"/>
                  </a:rPr>
                  <a:t>做两个动作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：</a:t>
                </a:r>
              </a:p>
              <a:p>
                <a:pPr>
                  <a:lnSpc>
                    <a:spcPct val="200000"/>
                  </a:lnSpc>
                  <a:buClr>
                    <a:srgbClr val="000000"/>
                  </a:buClr>
                </a:pP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1.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左边界抬高：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因为第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L</m:t>
                    </m:r>
                  </m:oMath>
                </a14:m>
                <a:r>
                  <a:rPr lang="en-US" altLang="zh-CN" sz="20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个人加了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V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,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而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L</m:t>
                    </m:r>
                    <m:r>
                      <a:rPr lang="en-US" altLang="zh-CN" sz="20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没加，所以让左侧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区间起点增加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V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</m:d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</m:d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zh-CN" altLang="en-US" b="1" dirty="0">
                  <a:solidFill>
                    <a:srgbClr val="C00000"/>
                  </a:solidFill>
                </a:endParaRPr>
              </a:p>
              <a:p>
                <a:pPr>
                  <a:lnSpc>
                    <a:spcPct val="200000"/>
                  </a:lnSpc>
                  <a:buClr>
                    <a:srgbClr val="000000"/>
                  </a:buClr>
                </a:pP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2.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右边界的后一个下降：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因为第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R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个人加了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V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，而第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R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个人没加，所以第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R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个人相对于第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R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个人的落差就就要减去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V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d>
                        <m:dPr>
                          <m:begChr m:val="["/>
                          <m:endChr m:val="]"/>
                          <m:ctrlPr>
                            <a:rPr lang="pt-BR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pt-BR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pt-BR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d>
                        <m:dPr>
                          <m:begChr m:val="["/>
                          <m:endChr m:val="]"/>
                          <m:ctrlPr>
                            <a:rPr lang="pt-BR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pt-BR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altLang="zh-CN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pt-BR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t-BR" altLang="zh-CN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zh-CN" altLang="en-US" b="1" dirty="0">
                  <a:solidFill>
                    <a:srgbClr val="C00000"/>
                  </a:solidFill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  <a:buClr>
                    <a:srgbClr val="000000"/>
                  </a:buClr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仅修改两个点，就能完成成千上万的区间修改！时间复杂度：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𝑶</m:t>
                    </m:r>
                    <m:d>
                      <m:dPr>
                        <m:ctrlP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e>
                    </m:d>
                  </m:oMath>
                </a14:m>
                <a:endParaRPr lang="zh-CN" altLang="en-US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92B60F9-32E3-C3B9-6527-4A8901689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416" y="1464847"/>
                <a:ext cx="10107167" cy="4752007"/>
              </a:xfrm>
              <a:prstGeom prst="rect">
                <a:avLst/>
              </a:prstGeom>
              <a:blipFill>
                <a:blip r:embed="rId4"/>
                <a:stretch>
                  <a:fillRect l="-603" b="-1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106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42C0EAD-6427-0406-BC98-EE6C919D25CD}"/>
                  </a:ext>
                </a:extLst>
              </p:cNvPr>
              <p:cNvSpPr txBox="1"/>
              <p:nvPr/>
            </p:nvSpPr>
            <p:spPr>
              <a:xfrm>
                <a:off x="775716" y="1533839"/>
                <a:ext cx="10531517" cy="96128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这个时候，有同学可能会问：老师，差分数组确实把修改速度提上去了。但是修改完了之后，班主任要看的是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真实的绝对分数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𝒊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，不是他们之间的差值啊！</a:t>
                </a: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42C0EAD-6427-0406-BC98-EE6C919D2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1533839"/>
                <a:ext cx="10531517" cy="961289"/>
              </a:xfrm>
              <a:prstGeom prst="rect">
                <a:avLst/>
              </a:prstGeom>
              <a:blipFill>
                <a:blip r:embed="rId4"/>
                <a:stretch>
                  <a:fillRect l="-579" r="-1215" b="-10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8E13488-A08A-15F5-9824-B3827430390B}"/>
                  </a:ext>
                </a:extLst>
              </p:cNvPr>
              <p:cNvSpPr txBox="1"/>
              <p:nvPr/>
            </p:nvSpPr>
            <p:spPr>
              <a:xfrm>
                <a:off x="775716" y="2867679"/>
                <a:ext cx="10531517" cy="188853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来看看我们是怎么通过差分数组来求绝对身高的：</a:t>
                </a:r>
              </a:p>
              <a:p>
                <a:pPr marL="0" marR="0" lvl="0" indent="-28575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微软雅黑" panose="020B0503020204020204" pitchFamily="34" charset="-122"/>
                  <a:buChar char="•"/>
                  <a:tabLst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1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个人的绝对身高：就是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d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1</m:t>
                        </m:r>
                      </m:e>
                    </m:d>
                  </m:oMath>
                </a14:m>
                <a:endPara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-28575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微软雅黑" panose="020B0503020204020204" pitchFamily="34" charset="-122"/>
                  <a:buChar char="•"/>
                  <a:tabLst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2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个人的绝对身高：第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1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个人身高 </a:t>
                </a:r>
                <a14:m>
                  <m:oMath xmlns:m="http://schemas.openxmlformats.org/officeDocument/2006/math">
                    <m: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+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2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个人的差值 </a:t>
                </a:r>
                <a14:m>
                  <m:oMath xmlns:m="http://schemas.openxmlformats.org/officeDocument/2006/math">
                    <m: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→</m:t>
                    </m:r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d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1</m:t>
                        </m:r>
                      </m:e>
                    </m:d>
                    <m: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+</m:t>
                    </m:r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d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2</m:t>
                        </m:r>
                      </m:e>
                    </m:d>
                  </m:oMath>
                </a14:m>
                <a:endPara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-28575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微软雅黑" panose="020B0503020204020204" pitchFamily="34" charset="-122"/>
                  <a:buChar char="•"/>
                  <a:tabLst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3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个人的绝对身高：第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2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个人身高 </a:t>
                </a:r>
                <a14:m>
                  <m:oMath xmlns:m="http://schemas.openxmlformats.org/officeDocument/2006/math">
                    <m: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+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第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3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微软雅黑" panose="020B0503020204020204" pitchFamily="34" charset="-122"/>
                    <a:cs typeface="+mn-cs"/>
                  </a:rPr>
                  <a:t>个人的差值 </a:t>
                </a:r>
                <a14:m>
                  <m:oMath xmlns:m="http://schemas.openxmlformats.org/officeDocument/2006/math">
                    <m: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→</m:t>
                    </m:r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d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1</m:t>
                        </m:r>
                      </m:e>
                    </m:d>
                    <m: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+</m:t>
                    </m:r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d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2</m:t>
                        </m:r>
                      </m:e>
                    </m:d>
                    <m: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+</m:t>
                    </m:r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d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3</m:t>
                        </m:r>
                      </m:e>
                    </m:d>
                  </m:oMath>
                </a14:m>
                <a:endPara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微软雅黑" panose="020B0503020204020204" pitchFamily="34" charset="-122"/>
                  <a:cs typeface="+mn-cs"/>
                </a:endParaRPr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78E13488-A08A-15F5-9824-B382743039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2867679"/>
                <a:ext cx="10531517" cy="1888530"/>
              </a:xfrm>
              <a:prstGeom prst="rect">
                <a:avLst/>
              </a:prstGeom>
              <a:blipFill>
                <a:blip r:embed="rId5"/>
                <a:stretch>
                  <a:fillRect l="-752" b="-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B462761E-16E4-BA26-57C8-8A48648DB2FF}"/>
              </a:ext>
            </a:extLst>
          </p:cNvPr>
          <p:cNvSpPr txBox="1"/>
          <p:nvPr/>
        </p:nvSpPr>
        <p:spPr>
          <a:xfrm>
            <a:off x="2851721" y="5035233"/>
            <a:ext cx="6106836" cy="11350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看出规律了吗？有没有感觉很熟悉？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差分数组的</a:t>
            </a:r>
            <a:r>
              <a:rPr lang="zh-CN" altLang="en-US" sz="24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前缀和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，恰好就是</a:t>
            </a:r>
            <a:r>
              <a:rPr lang="zh-CN" altLang="en-US" sz="24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原数组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949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285403B-633C-EC39-4352-3A3E5FFE48B4}"/>
              </a:ext>
            </a:extLst>
          </p:cNvPr>
          <p:cNvSpPr txBox="1"/>
          <p:nvPr/>
        </p:nvSpPr>
        <p:spPr>
          <a:xfrm>
            <a:off x="775716" y="1435353"/>
            <a:ext cx="1404906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实战演练：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21E9476-62EF-61F4-BDBA-A4B9BAEF9E37}"/>
              </a:ext>
            </a:extLst>
          </p:cNvPr>
          <p:cNvSpPr txBox="1"/>
          <p:nvPr/>
        </p:nvSpPr>
        <p:spPr>
          <a:xfrm>
            <a:off x="10189632" y="2487344"/>
            <a:ext cx="1429003" cy="30162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zh-CN" altLang="en-US" sz="2000" b="1" dirty="0">
                <a:latin typeface="Consolas" panose="020B0609020204030204" pitchFamily="49" charset="0"/>
                <a:cs typeface="微软雅黑"/>
              </a:rPr>
              <a:t>样例输入：</a:t>
            </a:r>
            <a:endParaRPr lang="en-US" altLang="zh-CN" sz="2000" b="1" dirty="0">
              <a:latin typeface="Consolas" panose="020B0609020204030204" pitchFamily="49" charset="0"/>
              <a:cs typeface="微软雅黑"/>
            </a:endParaRPr>
          </a:p>
          <a:p>
            <a:pPr marL="12700" marR="5080">
              <a:spcBef>
                <a:spcPts val="1005"/>
              </a:spcBef>
            </a:pP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3 2</a:t>
            </a:r>
          </a:p>
          <a:p>
            <a:pPr marL="12700" marR="5080">
              <a:spcBef>
                <a:spcPts val="1005"/>
              </a:spcBef>
            </a:pP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1 1 1</a:t>
            </a:r>
          </a:p>
          <a:p>
            <a:pPr marL="12700" marR="5080">
              <a:spcBef>
                <a:spcPts val="1005"/>
              </a:spcBef>
            </a:pP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1 2 1</a:t>
            </a:r>
          </a:p>
          <a:p>
            <a:pPr marL="12700" marR="5080">
              <a:spcBef>
                <a:spcPts val="1005"/>
              </a:spcBef>
            </a:pP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2 3 1</a:t>
            </a:r>
          </a:p>
          <a:p>
            <a:pPr marL="12700" marR="5080">
              <a:spcBef>
                <a:spcPts val="1005"/>
              </a:spcBef>
            </a:pPr>
            <a:r>
              <a:rPr lang="zh-CN" altLang="en-US" sz="2000" b="1" dirty="0">
                <a:latin typeface="Consolas" panose="020B0609020204030204" pitchFamily="49" charset="0"/>
                <a:cs typeface="微软雅黑"/>
              </a:rPr>
              <a:t>样例输出：</a:t>
            </a:r>
            <a:endParaRPr lang="en-US" altLang="zh-CN" sz="2000" b="1" dirty="0">
              <a:latin typeface="Consolas" panose="020B0609020204030204" pitchFamily="49" charset="0"/>
              <a:cs typeface="微软雅黑"/>
            </a:endParaRPr>
          </a:p>
          <a:p>
            <a:pPr marL="12700" marR="5080">
              <a:spcBef>
                <a:spcPts val="1005"/>
              </a:spcBef>
            </a:pP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2</a:t>
            </a:r>
            <a:endParaRPr lang="zh-CN" altLang="en-US" sz="2000" b="1" dirty="0">
              <a:latin typeface="Consolas" panose="020B0609020204030204" pitchFamily="49" charset="0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92683E3-64C9-CE4E-8AAA-E167CD367FCA}"/>
                  </a:ext>
                </a:extLst>
              </p:cNvPr>
              <p:cNvSpPr txBox="1"/>
              <p:nvPr/>
            </p:nvSpPr>
            <p:spPr>
              <a:xfrm>
                <a:off x="775716" y="1966271"/>
                <a:ext cx="9131300" cy="40583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2-3 </a:t>
                </a:r>
                <a:r>
                  <a:rPr lang="ja-JP" altLang="en-US" sz="2000" b="1" dirty="0">
                    <a:effectLst/>
                    <a:ea typeface="微软雅黑" panose="020B0503020204020204" pitchFamily="34" charset="-122"/>
                  </a:rPr>
                  <a:t>语文成绩</a:t>
                </a:r>
                <a:r>
                  <a:rPr lang="en-US" altLang="ja-JP" sz="2000" b="1" dirty="0">
                    <a:effectLst/>
                    <a:ea typeface="微软雅黑" panose="020B0503020204020204" pitchFamily="34" charset="-122"/>
                  </a:rPr>
                  <a:t>(J0203)</a:t>
                </a:r>
                <a:endParaRPr lang="en-US" altLang="zh-CN" sz="20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语文老师总是写错成绩，所以当她修改成绩的时候，总是累得不行。她总是要一遍遍地给某些同学增加分数，又要注意最低分是多少。你能帮帮她吗？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第一行有两个整数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，代表学生数与增加分数的次数。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第二行有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个数，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pt-BR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∼</m:t>
                    </m:r>
                    <m:sSub>
                      <m:sSubPr>
                        <m:ctrlPr>
                          <a:rPr lang="pt-BR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，代表各个学生的初始成绩。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接下来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行，每行有三个数，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𝑧</m:t>
                    </m:r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，代表给第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个到第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𝑦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个学生每人增加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𝑧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分。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输出格式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输出仅一行，代表更改分数后，全班的最低分。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92683E3-64C9-CE4E-8AAA-E167CD367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1966271"/>
                <a:ext cx="9131300" cy="4058355"/>
              </a:xfrm>
              <a:prstGeom prst="rect">
                <a:avLst/>
              </a:prstGeom>
              <a:blipFill>
                <a:blip r:embed="rId4"/>
                <a:stretch>
                  <a:fillRect l="-668" r="-3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67549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FAB89F7-C4E5-786D-0573-EA43D40BD3F1}"/>
              </a:ext>
            </a:extLst>
          </p:cNvPr>
          <p:cNvSpPr txBox="1"/>
          <p:nvPr/>
        </p:nvSpPr>
        <p:spPr>
          <a:xfrm>
            <a:off x="896556" y="1389085"/>
            <a:ext cx="10522290" cy="5035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面对</a:t>
            </a:r>
            <a:r>
              <a:rPr lang="zh-CN" altLang="en-US" sz="2000" dirty="0">
                <a:ea typeface="微软雅黑" panose="020B0503020204020204" pitchFamily="34" charset="-122"/>
              </a:rPr>
              <a:t>这种</a:t>
            </a:r>
            <a:r>
              <a:rPr lang="zh-CN" altLang="en-US" sz="2000" b="1" dirty="0">
                <a:solidFill>
                  <a:srgbClr val="C00000"/>
                </a:solidFill>
                <a:ea typeface="微软雅黑" panose="020B0503020204020204" pitchFamily="34" charset="-122"/>
              </a:rPr>
              <a:t>区间修改</a:t>
            </a:r>
            <a:r>
              <a:rPr lang="zh-CN" altLang="en-US" sz="2000" dirty="0">
                <a:ea typeface="微软雅黑" panose="020B0503020204020204" pitchFamily="34" charset="-122"/>
              </a:rPr>
              <a:t>的题目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，我们就要想到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差分数组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19CA24D-C2E6-E775-EB49-1417F32F1CCD}"/>
                  </a:ext>
                </a:extLst>
              </p:cNvPr>
              <p:cNvSpPr txBox="1"/>
              <p:nvPr/>
            </p:nvSpPr>
            <p:spPr>
              <a:xfrm>
                <a:off x="896556" y="3085620"/>
                <a:ext cx="10522290" cy="327352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第二步： </a:t>
                </a:r>
                <a14:m>
                  <m:oMath xmlns:m="http://schemas.openxmlformats.org/officeDocument/2006/math">
                    <m:r>
                      <a:rPr kumimoji="0" lang="en-US" altLang="zh-CN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𝒎</m:t>
                    </m:r>
                  </m:oMath>
                </a14:m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次修改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  <a:p>
                <a:pPr lvl="0">
                  <a:lnSpc>
                    <a:spcPct val="150000"/>
                  </a:lnSpc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给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𝐿</m:t>
                        </m:r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,</m:t>
                        </m:r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𝑅</m:t>
                        </m:r>
                      </m:e>
                    </m:d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区间加上 </a:t>
                </a:r>
                <a14:m>
                  <m:oMath xmlns:m="http://schemas.openxmlformats.org/officeDocument/2006/math"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𝐶</m:t>
                    </m:r>
                    <m:r>
                      <a:rPr kumimoji="0" lang="zh-CN" alt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，</m:t>
                    </m:r>
                  </m:oMath>
                </a14:m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我们不需要碰</a:t>
                </a:r>
                <a:r>
                  <a:rPr lang="zh-CN" altLang="en-US" sz="2000" dirty="0">
                    <a:solidFill>
                      <a:prstClr val="black"/>
                    </a:solidFill>
                    <a:ea typeface="微软雅黑" panose="020B0503020204020204" pitchFamily="34" charset="-122"/>
                  </a:rPr>
                  <a:t>差分数组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中间的数据，只动两头！</a:t>
                </a:r>
              </a:p>
              <a:p>
                <a:pPr marL="0" marR="0" lvl="0" indent="-28575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微软雅黑" panose="020B0503020204020204" pitchFamily="34" charset="-122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左边界拔高：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L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个人比第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L</m:t>
                    </m:r>
                    <m: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−1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个人多出了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C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𝐝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𝐋</m:t>
                          </m:r>
                        </m:e>
                      </m:d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=</m:t>
                      </m:r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𝐝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𝐋</m:t>
                          </m:r>
                        </m:e>
                      </m:d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+</m:t>
                      </m:r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𝐂</m:t>
                      </m:r>
                    </m:oMath>
                  </m:oMathPara>
                </a14:m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-28575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微软雅黑" panose="020B0503020204020204" pitchFamily="34" charset="-122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右边界的后一个下降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：第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R</m:t>
                    </m:r>
                    <m: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+1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个人没加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C</m:t>
                    </m:r>
                    <m:r>
                      <a:rPr kumimoji="0" lang="en-US" altLang="zh-CN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 </m:t>
                    </m:r>
                  </m:oMath>
                </a14:m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，相对于加了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C</m:t>
                    </m:r>
                  </m:oMath>
                </a14:m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的第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R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个人，降低了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C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𝐝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𝐑</m:t>
                          </m:r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+</m:t>
                          </m:r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𝟏</m:t>
                          </m:r>
                        </m:e>
                      </m:d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=</m:t>
                      </m:r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𝐝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𝐑</m:t>
                          </m:r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+</m:t>
                          </m:r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𝟏</m:t>
                          </m:r>
                        </m:e>
                      </m:d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−</m:t>
                      </m:r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𝐂</m:t>
                      </m:r>
                    </m:oMath>
                  </m:oMathPara>
                </a14:m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无论修改几次，我们每次都只做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仅仅 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2 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次加减法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！时间复杂度 </a:t>
                </a:r>
                <a14:m>
                  <m:oMath xmlns:m="http://schemas.openxmlformats.org/officeDocument/2006/math"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𝑂</m:t>
                    </m:r>
                    <m:d>
                      <m:dPr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1</m:t>
                        </m:r>
                      </m:e>
                    </m:d>
                  </m:oMath>
                </a14:m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19CA24D-C2E6-E775-EB49-1417F32F1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56" y="3085620"/>
                <a:ext cx="10522290" cy="3273525"/>
              </a:xfrm>
              <a:prstGeom prst="rect">
                <a:avLst/>
              </a:prstGeom>
              <a:blipFill>
                <a:blip r:embed="rId4"/>
                <a:stretch>
                  <a:fillRect l="-753" b="-24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A2676736-AF0F-F177-05C7-0D00E5F804DB}"/>
                  </a:ext>
                </a:extLst>
              </p:cNvPr>
              <p:cNvSpPr txBox="1"/>
              <p:nvPr/>
            </p:nvSpPr>
            <p:spPr>
              <a:xfrm>
                <a:off x="896556" y="2022884"/>
                <a:ext cx="10522290" cy="96520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第一步：构建初始差分数组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先建一个差分数组 </a:t>
                </a:r>
                <a14:m>
                  <m:oMath xmlns:m="http://schemas.openxmlformats.org/officeDocument/2006/math"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𝑑</m:t>
                    </m:r>
                    <m:r>
                      <a:rPr kumimoji="0" lang="zh-CN" alt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，</m:t>
                    </m:r>
                  </m:oMath>
                </a14:m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公式：</a:t>
                </a:r>
                <a14:m>
                  <m:oMath xmlns:m="http://schemas.openxmlformats.org/officeDocument/2006/math"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𝑑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e>
                    </m:d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e>
                    </m:d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</m:t>
                    </m:r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</m:t>
                        </m:r>
                      </m:e>
                    </m:d>
                  </m:oMath>
                </a14:m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A2676736-AF0F-F177-05C7-0D00E5F80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56" y="2022884"/>
                <a:ext cx="10522290" cy="965201"/>
              </a:xfrm>
              <a:prstGeom prst="rect">
                <a:avLst/>
              </a:prstGeom>
              <a:blipFill>
                <a:blip r:embed="rId5"/>
                <a:stretch>
                  <a:fillRect l="-579" b="-101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769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19CA24D-C2E6-E775-EB49-1417F32F1CCD}"/>
                  </a:ext>
                </a:extLst>
              </p:cNvPr>
              <p:cNvSpPr txBox="1"/>
              <p:nvPr/>
            </p:nvSpPr>
            <p:spPr>
              <a:xfrm>
                <a:off x="1662274" y="1718234"/>
                <a:ext cx="8867452" cy="31427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200" b="1" dirty="0">
                    <a:ea typeface="微软雅黑" panose="020B0503020204020204" pitchFamily="34" charset="-122"/>
                  </a:rPr>
                  <a:t>第三步：前缀和还原</a:t>
                </a:r>
                <a:endParaRPr lang="en-US" altLang="zh-CN" sz="2200" b="1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en-US" altLang="zh-CN" sz="2000" dirty="0"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次操作全部结束后，要获取最终的原数组。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我们把差分数组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</m:t>
                    </m:r>
                  </m:oMath>
                </a14:m>
                <a:r>
                  <a:rPr lang="zh-CN" altLang="en-US" sz="2000" dirty="0">
                    <a:ea typeface="微软雅黑" panose="020B0503020204020204" pitchFamily="34" charset="-122"/>
                  </a:rPr>
                  <a:t>，求一次</a:t>
                </a:r>
                <a:r>
                  <a:rPr lang="zh-CN" altLang="en-US" sz="2000" b="1" dirty="0">
                    <a:ea typeface="微软雅黑" panose="020B0503020204020204" pitchFamily="34" charset="-122"/>
                  </a:rPr>
                  <a:t>前缀和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2000" dirty="0"/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最终得到的前缀和数组就是原数组。最后求原数组中的最小值即可。</a:t>
                </a: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19CA24D-C2E6-E775-EB49-1417F32F1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274" y="1718234"/>
                <a:ext cx="8867452" cy="3142720"/>
              </a:xfrm>
              <a:prstGeom prst="rect">
                <a:avLst/>
              </a:prstGeom>
              <a:blipFill>
                <a:blip r:embed="rId4"/>
                <a:stretch>
                  <a:fillRect l="-894" b="-2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0E5BD8F4-8A93-65EA-7DE5-6546F6DD24E9}"/>
              </a:ext>
            </a:extLst>
          </p:cNvPr>
          <p:cNvSpPr txBox="1"/>
          <p:nvPr/>
        </p:nvSpPr>
        <p:spPr>
          <a:xfrm>
            <a:off x="3501961" y="5480054"/>
            <a:ext cx="4717652" cy="5445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接下来让我们一起来看代码怎么书写。</a:t>
            </a: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92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D2003BE-8F2E-90FE-95CE-56D8B2E5B22B}"/>
              </a:ext>
            </a:extLst>
          </p:cNvPr>
          <p:cNvSpPr txBox="1"/>
          <p:nvPr/>
        </p:nvSpPr>
        <p:spPr>
          <a:xfrm>
            <a:off x="2587879" y="2224544"/>
            <a:ext cx="6350000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第一步：读入原序列，并构建初始差分数组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&lt;= n;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a[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d[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 = a[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 - a[i-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构建差分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93261F4-4D61-42AE-F05D-8D71C34172BE}"/>
                  </a:ext>
                </a:extLst>
              </p:cNvPr>
              <p:cNvSpPr txBox="1"/>
              <p:nvPr/>
            </p:nvSpPr>
            <p:spPr>
              <a:xfrm>
                <a:off x="2442045" y="4485073"/>
                <a:ext cx="6641668" cy="96520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第一步：构建初始差分数组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先建一个差分数组 </a:t>
                </a:r>
                <a14:m>
                  <m:oMath xmlns:m="http://schemas.openxmlformats.org/officeDocument/2006/math"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𝑑</m:t>
                    </m:r>
                    <m:r>
                      <a:rPr kumimoji="0" lang="zh-CN" alt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，</m:t>
                    </m:r>
                  </m:oMath>
                </a14:m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公式：</a:t>
                </a:r>
                <a14:m>
                  <m:oMath xmlns:m="http://schemas.openxmlformats.org/officeDocument/2006/math"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𝑑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e>
                    </m:d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e>
                    </m:d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</m:t>
                    </m:r>
                    <m:r>
                      <a:rPr kumimoji="0" lang="en-US" altLang="zh-CN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</m:t>
                        </m:r>
                      </m:e>
                    </m:d>
                  </m:oMath>
                </a14:m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/>
                  <a:ea typeface="微软雅黑"/>
                  <a:cs typeface="+mn-cs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93261F4-4D61-42AE-F05D-8D71C3417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045" y="4485073"/>
                <a:ext cx="6641668" cy="965201"/>
              </a:xfrm>
              <a:prstGeom prst="rect">
                <a:avLst/>
              </a:prstGeom>
              <a:blipFill>
                <a:blip r:embed="rId4"/>
                <a:stretch>
                  <a:fillRect l="-1010" b="-101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806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F00C991-4C07-F2E5-B0EF-479FFF856B11}"/>
              </a:ext>
            </a:extLst>
          </p:cNvPr>
          <p:cNvSpPr txBox="1"/>
          <p:nvPr/>
        </p:nvSpPr>
        <p:spPr>
          <a:xfrm>
            <a:off x="2816657" y="1528314"/>
            <a:ext cx="6778819" cy="262123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第二步：处理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m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次区间修改操作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&lt;= m;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L, R, C;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L &gt;&gt; R &gt;&gt; C;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[L, R]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的区间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+ C,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对于差分数组只改两头！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d[L] += C;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左边界抬高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d[R +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-= C;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右边界的后一个下跌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81412DC-6CE2-07F2-B426-632185E46FA8}"/>
                  </a:ext>
                </a:extLst>
              </p:cNvPr>
              <p:cNvSpPr txBox="1"/>
              <p:nvPr/>
            </p:nvSpPr>
            <p:spPr>
              <a:xfrm>
                <a:off x="900011" y="4240937"/>
                <a:ext cx="10391976" cy="209288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第二步： </a:t>
                </a:r>
                <a14:m>
                  <m:oMath xmlns:m="http://schemas.openxmlformats.org/officeDocument/2006/math">
                    <m:r>
                      <a:rPr kumimoji="0" lang="en-US" altLang="zh-CN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𝒎</m:t>
                    </m:r>
                  </m:oMath>
                </a14:m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次修改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-28575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微软雅黑" panose="020B0503020204020204" pitchFamily="34" charset="-122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左边界拔高：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L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个人比第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L</m:t>
                    </m:r>
                    <m: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−1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个人多出了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C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𝐝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𝐋</m:t>
                          </m:r>
                        </m:e>
                      </m:d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=</m:t>
                      </m:r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𝐝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𝐋</m:t>
                          </m:r>
                        </m:e>
                      </m:d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+</m:t>
                      </m:r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𝐂</m:t>
                      </m:r>
                    </m:oMath>
                  </m:oMathPara>
                </a14:m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-28575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微软雅黑" panose="020B0503020204020204" pitchFamily="34" charset="-122"/>
                  <a:buChar char="•"/>
                  <a:tabLst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右边界的后一个下降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：第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R</m:t>
                    </m:r>
                    <m: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+1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个人没加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C</m:t>
                    </m:r>
                    <m:r>
                      <a:rPr kumimoji="0" lang="en-US" altLang="zh-CN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 </m:t>
                    </m:r>
                  </m:oMath>
                </a14:m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，相对于加了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C</m:t>
                    </m:r>
                  </m:oMath>
                </a14:m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的第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R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个人，降低了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C</m:t>
                    </m:r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nsolas"/>
                    <a:ea typeface="微软雅黑" panose="020B0503020204020204" pitchFamily="34" charset="-122"/>
                    <a:cs typeface="+mn-cs"/>
                  </a:rPr>
                  <a:t> </a:t>
                </a:r>
                <a:endPara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𝐝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𝐑</m:t>
                          </m:r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+</m:t>
                          </m:r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𝟏</m:t>
                          </m:r>
                        </m:e>
                      </m:d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=</m:t>
                      </m:r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𝐝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𝐑</m:t>
                          </m:r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+</m:t>
                          </m:r>
                          <m:r>
                            <a:rPr kumimoji="0" lang="en-US" altLang="zh-CN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𝟏</m:t>
                          </m:r>
                        </m:e>
                      </m:d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−</m:t>
                      </m:r>
                      <m:r>
                        <a:rPr kumimoji="0" lang="en-US" altLang="zh-CN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𝐂</m:t>
                      </m:r>
                    </m:oMath>
                  </m:oMathPara>
                </a14:m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nsolas"/>
                  <a:ea typeface="微软雅黑" panose="020B0503020204020204" pitchFamily="34" charset="-122"/>
                  <a:cs typeface="+mn-cs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81412DC-6CE2-07F2-B426-632185E46F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011" y="4240937"/>
                <a:ext cx="10391976" cy="2092881"/>
              </a:xfrm>
              <a:prstGeom prst="rect">
                <a:avLst/>
              </a:prstGeom>
              <a:blipFill>
                <a:blip r:embed="rId4"/>
                <a:stretch>
                  <a:fillRect l="-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029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21B1DF1-60D8-1951-D99E-C7194937F279}"/>
              </a:ext>
            </a:extLst>
          </p:cNvPr>
          <p:cNvSpPr txBox="1"/>
          <p:nvPr/>
        </p:nvSpPr>
        <p:spPr>
          <a:xfrm>
            <a:off x="2478815" y="1761962"/>
            <a:ext cx="7234370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第三步：求差分数组的前缀和，还原出最终的原数组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&lt;= n;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差分的前缀和就是原数组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a[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 = a[i-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 + d[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];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a[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顺手输出最终结果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1E41017-EF2A-3AE8-792A-A9A72E5E1D42}"/>
                  </a:ext>
                </a:extLst>
              </p:cNvPr>
              <p:cNvSpPr txBox="1"/>
              <p:nvPr/>
            </p:nvSpPr>
            <p:spPr>
              <a:xfrm>
                <a:off x="1662274" y="4320451"/>
                <a:ext cx="8867452" cy="188853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a typeface="微软雅黑" panose="020B0503020204020204" pitchFamily="34" charset="-122"/>
                  </a:rPr>
                  <a:t>第三步：前缀和还原</a:t>
                </a:r>
                <a:endParaRPr lang="en-US" altLang="zh-CN" sz="2000" b="1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我们把差分数组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</m:t>
                    </m:r>
                  </m:oMath>
                </a14:m>
                <a:r>
                  <a:rPr lang="zh-CN" altLang="en-US" sz="2000" dirty="0">
                    <a:ea typeface="微软雅黑" panose="020B0503020204020204" pitchFamily="34" charset="-122"/>
                  </a:rPr>
                  <a:t>，求一次</a:t>
                </a:r>
                <a:r>
                  <a:rPr lang="zh-CN" altLang="en-US" sz="2000" b="1" dirty="0">
                    <a:ea typeface="微软雅黑" panose="020B0503020204020204" pitchFamily="34" charset="-122"/>
                  </a:rPr>
                  <a:t>前缀和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20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最终得到的前缀和数组就是原数组。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1E41017-EF2A-3AE8-792A-A9A72E5E1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274" y="4320451"/>
                <a:ext cx="8867452" cy="1888530"/>
              </a:xfrm>
              <a:prstGeom prst="rect">
                <a:avLst/>
              </a:prstGeom>
              <a:blipFill>
                <a:blip r:embed="rId4"/>
                <a:stretch>
                  <a:fillRect l="-757" b="-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439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>
              <a:latin typeface="Consolas" panose="020B0609020204030204" pitchFamily="49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3388" y="827192"/>
            <a:ext cx="254228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前缀和总结</a:t>
            </a:r>
            <a:endParaRPr sz="2200" dirty="0">
              <a:latin typeface="Consolas" panose="020B0609020204030204" pitchFamily="49" charset="0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>
              <a:latin typeface="Consolas" panose="020B0609020204030204" pitchFamily="49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904302" y="3669842"/>
            <a:ext cx="9839897" cy="2593531"/>
          </a:xfrm>
          <a:prstGeom prst="rect">
            <a:avLst/>
          </a:prstGeom>
          <a:solidFill>
            <a:srgbClr val="D4E5F6"/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二维前缀和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核心思想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：扩展一维前缀和到矩阵，用于快速计算子矩阵的和。</a:t>
            </a:r>
          </a:p>
          <a:p>
            <a:pPr lvl="0">
              <a:lnSpc>
                <a:spcPct val="150000"/>
              </a:lnSpc>
              <a:buFontTx/>
              <a:buChar char="•"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定义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：对于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原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矩阵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source-code-pro"/>
              </a:rPr>
              <a:t>A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，二维前缀和 </a:t>
            </a:r>
            <a:r>
              <a:rPr lang="en-US" altLang="zh-CN" sz="1600" dirty="0">
                <a:latin typeface="Consolas" panose="020B0609020204030204" pitchFamily="49" charset="0"/>
              </a:rPr>
              <a:t>B </a:t>
            </a:r>
            <a:r>
              <a:rPr lang="zh-CN" altLang="en-US" sz="1600" dirty="0">
                <a:latin typeface="Consolas" panose="020B0609020204030204" pitchFamily="49" charset="0"/>
              </a:rPr>
              <a:t>的递推公式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为：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B</a:t>
            </a:r>
            <a:r>
              <a:rPr lang="pl-PL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[i][j] = 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B</a:t>
            </a:r>
            <a:r>
              <a:rPr lang="pl-PL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[i-1][j] + 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B</a:t>
            </a:r>
            <a:r>
              <a:rPr lang="pl-PL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[i][j-1] - 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B</a:t>
            </a:r>
            <a:r>
              <a:rPr lang="pl-PL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[i-1][j-1] + 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A</a:t>
            </a:r>
            <a:r>
              <a:rPr lang="pl-PL" altLang="zh-CN" sz="1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[i][j]</a:t>
            </a:r>
          </a:p>
          <a:p>
            <a:pPr lvl="0">
              <a:lnSpc>
                <a:spcPct val="150000"/>
              </a:lnSpc>
              <a:buFontTx/>
              <a:buChar char="•"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用途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：快速计算子矩阵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source-code-pro"/>
              </a:rPr>
              <a:t>x1, y1, x2, y2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的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和：</a:t>
            </a: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source-code-pro"/>
              </a:rPr>
              <a:t>sum(x1, y1, x2, y2) = 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source-code-pro"/>
              </a:rPr>
              <a:t>B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source-code-pro"/>
              </a:rPr>
              <a:t>[x2][y2] - 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source-code-pro"/>
              </a:rPr>
              <a:t>B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source-code-pro"/>
              </a:rPr>
              <a:t>[x1-1][y2] - 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source-code-pro"/>
              </a:rPr>
              <a:t>B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source-code-pro"/>
              </a:rPr>
              <a:t>[x2][y1-1] + 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source-code-pro"/>
              </a:rPr>
              <a:t>B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source-code-pro"/>
              </a:rPr>
              <a:t>[x1-1][y1-1]</a:t>
            </a:r>
            <a:endParaRPr kumimoji="0" lang="zh-CN" altLang="zh-CN" sz="1600" b="1" i="0" u="none" strike="noStrike" cap="none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解决的问题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：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与一维前缀和相同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不过是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适用于二维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区间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范围查询。</a:t>
            </a:r>
          </a:p>
        </p:txBody>
      </p:sp>
      <p:sp>
        <p:nvSpPr>
          <p:cNvPr id="9" name="矩形 8"/>
          <p:cNvSpPr/>
          <p:nvPr/>
        </p:nvSpPr>
        <p:spPr>
          <a:xfrm>
            <a:off x="904303" y="1352794"/>
            <a:ext cx="9839897" cy="2169825"/>
          </a:xfrm>
          <a:prstGeom prst="rect">
            <a:avLst/>
          </a:prstGeom>
          <a:solidFill>
            <a:srgbClr val="D9E9D1"/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一维前缀和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b="1" dirty="0">
                <a:latin typeface="Consolas" panose="020B0609020204030204" pitchFamily="49" charset="0"/>
              </a:rPr>
              <a:t>核心思想</a:t>
            </a:r>
            <a:r>
              <a:rPr lang="zh-CN" altLang="zh-CN" dirty="0">
                <a:latin typeface="Consolas" panose="020B0609020204030204" pitchFamily="49" charset="0"/>
              </a:rPr>
              <a:t>：通过预处理数组快速计算</a:t>
            </a:r>
            <a:r>
              <a:rPr lang="zh-CN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连续子数组和</a:t>
            </a:r>
            <a:r>
              <a:rPr lang="zh-CN" altLang="zh-CN" dirty="0">
                <a:latin typeface="Consolas" panose="020B0609020204030204" pitchFamily="49" charset="0"/>
              </a:rPr>
              <a:t>。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b="1" dirty="0">
                <a:latin typeface="Consolas" panose="020B0609020204030204" pitchFamily="49" charset="0"/>
              </a:rPr>
              <a:t>定义</a:t>
            </a:r>
            <a:r>
              <a:rPr lang="zh-CN" altLang="zh-CN" dirty="0">
                <a:latin typeface="Consolas" panose="020B0609020204030204" pitchFamily="49" charset="0"/>
              </a:rPr>
              <a:t>：对于数组 </a:t>
            </a:r>
            <a:r>
              <a:rPr lang="zh-CN" altLang="zh-CN" dirty="0">
                <a:latin typeface="Consolas" panose="020B0609020204030204" pitchFamily="49" charset="0"/>
                <a:ea typeface="source-code-pro"/>
              </a:rPr>
              <a:t>A</a:t>
            </a:r>
            <a:r>
              <a:rPr lang="zh-CN" altLang="zh-CN" dirty="0">
                <a:latin typeface="Consolas" panose="020B0609020204030204" pitchFamily="49" charset="0"/>
              </a:rPr>
              <a:t>，前缀和数组 </a:t>
            </a:r>
            <a:r>
              <a:rPr lang="en-US" altLang="zh-CN" dirty="0">
                <a:latin typeface="Consolas" panose="020B0609020204030204" pitchFamily="49" charset="0"/>
              </a:rPr>
              <a:t>S</a:t>
            </a:r>
            <a:r>
              <a:rPr lang="zh-CN" altLang="zh-CN" dirty="0">
                <a:latin typeface="Consolas" panose="020B0609020204030204" pitchFamily="49" charset="0"/>
              </a:rPr>
              <a:t> 为：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S</a:t>
            </a:r>
            <a:r>
              <a:rPr lang="zh-CN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[i] = A[1] + A[2] + ... + A[i]</a:t>
            </a:r>
            <a:endParaRPr lang="zh-CN" altLang="zh-CN" b="1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b="1" dirty="0">
                <a:latin typeface="Consolas" panose="020B0609020204030204" pitchFamily="49" charset="0"/>
              </a:rPr>
              <a:t>用途</a:t>
            </a:r>
            <a:r>
              <a:rPr lang="zh-CN" altLang="zh-CN" dirty="0">
                <a:latin typeface="Consolas" panose="020B0609020204030204" pitchFamily="49" charset="0"/>
              </a:rPr>
              <a:t>：快速计算任意区间 </a:t>
            </a:r>
            <a:r>
              <a:rPr lang="zh-CN" altLang="zh-CN" dirty="0">
                <a:latin typeface="Consolas" panose="020B0609020204030204" pitchFamily="49" charset="0"/>
                <a:ea typeface="KaTeX_Main"/>
              </a:rPr>
              <a:t>[L, R] </a:t>
            </a:r>
            <a:r>
              <a:rPr lang="zh-CN" altLang="zh-CN" dirty="0">
                <a:latin typeface="Consolas" panose="020B0609020204030204" pitchFamily="49" charset="0"/>
              </a:rPr>
              <a:t>的和：</a:t>
            </a:r>
            <a:r>
              <a:rPr lang="zh-CN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sum(L, R) = 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S</a:t>
            </a:r>
            <a:r>
              <a:rPr lang="zh-CN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[R] - 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S</a:t>
            </a:r>
            <a:r>
              <a:rPr lang="zh-CN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source-code-pro"/>
              </a:rPr>
              <a:t>[L-1]</a:t>
            </a:r>
            <a:endParaRPr lang="zh-CN" altLang="zh-CN" b="1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b="1" dirty="0">
                <a:latin typeface="Consolas" panose="020B0609020204030204" pitchFamily="49" charset="0"/>
              </a:rPr>
              <a:t>解决的问题</a:t>
            </a:r>
            <a:r>
              <a:rPr lang="zh-CN" altLang="zh-CN" dirty="0">
                <a:latin typeface="Consolas" panose="020B0609020204030204" pitchFamily="49" charset="0"/>
              </a:rPr>
              <a:t>：提供 </a:t>
            </a:r>
            <a:r>
              <a:rPr lang="zh-CN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KaTeX_Main"/>
              </a:rPr>
              <a:t>O(1)</a:t>
            </a:r>
            <a:r>
              <a:rPr lang="zh-CN" altLang="zh-CN" i="1" dirty="0">
                <a:latin typeface="Consolas" panose="020B0609020204030204" pitchFamily="49" charset="0"/>
                <a:ea typeface="KaTeX_Math"/>
              </a:rPr>
              <a:t> </a:t>
            </a:r>
            <a:r>
              <a:rPr lang="zh-CN" altLang="zh-CN" dirty="0">
                <a:latin typeface="Consolas" panose="020B0609020204030204" pitchFamily="49" charset="0"/>
              </a:rPr>
              <a:t>时间复杂度的区间求和查询，适合频繁的区间和查询。</a:t>
            </a:r>
            <a:endParaRPr lang="en-US" altLang="zh-CN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70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53388" y="827192"/>
            <a:ext cx="254228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一维差分总结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164336" y="1639710"/>
            <a:ext cx="9839897" cy="3816429"/>
          </a:xfrm>
          <a:prstGeom prst="rect">
            <a:avLst/>
          </a:prstGeom>
          <a:solidFill>
            <a:srgbClr val="D4E5F6"/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200000"/>
              </a:lnSpc>
            </a:pP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一维差分</a:t>
            </a:r>
          </a:p>
          <a:p>
            <a:pPr lvl="0">
              <a:lnSpc>
                <a:spcPct val="200000"/>
              </a:lnSpc>
              <a:buFontTx/>
              <a:buChar char="•"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核心思想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：差分数组用于高效处理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区间更新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，记录相邻元素间的变化。</a:t>
            </a:r>
          </a:p>
          <a:p>
            <a:pPr lvl="0">
              <a:lnSpc>
                <a:spcPct val="200000"/>
              </a:lnSpc>
              <a:buFontTx/>
              <a:buChar char="•"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定义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：对于数组 A，差分数组 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D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 为：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D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[i] = A[i] - A[i-1]</a:t>
            </a:r>
          </a:p>
          <a:p>
            <a:pPr lvl="0">
              <a:lnSpc>
                <a:spcPct val="200000"/>
              </a:lnSpc>
              <a:buFontTx/>
              <a:buChar char="•"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用途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：区间 [L, R]  增加 </a:t>
            </a:r>
            <a:r>
              <a:rPr kumimoji="0" lang="zh-CN" altLang="zh-CN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sz="2000" i="1" dirty="0"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其实就是在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处理</a:t>
            </a:r>
            <a:r>
              <a:rPr lang="zh-CN" altLang="zh-CN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区间更新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D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[L] += C，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D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[R+1] -= C</a:t>
            </a:r>
          </a:p>
          <a:p>
            <a:pPr lvl="0">
              <a:lnSpc>
                <a:spcPct val="200000"/>
              </a:lnSpc>
              <a:buFontTx/>
              <a:buChar char="•"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恢复原数组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A[i] = A[i-1] +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D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[i]</a:t>
            </a:r>
          </a:p>
          <a:p>
            <a:pPr lvl="0">
              <a:lnSpc>
                <a:spcPct val="200000"/>
              </a:lnSpc>
              <a:buFontTx/>
              <a:buChar char="•"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解决的问题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：提供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 </a:t>
            </a:r>
            <a:r>
              <a:rPr kumimoji="0" lang="zh-CN" altLang="zh-CN" sz="2000" b="1" i="1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O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(1)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时间复杂度的区间更新，适合大量的区间修改操作。</a:t>
            </a:r>
          </a:p>
        </p:txBody>
      </p:sp>
    </p:spTree>
    <p:extLst>
      <p:ext uri="{BB962C8B-B14F-4D97-AF65-F5344CB8AC3E}">
        <p14:creationId xmlns:p14="http://schemas.microsoft.com/office/powerpoint/2010/main" val="58622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564602" y="2910137"/>
            <a:ext cx="5183505" cy="908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二维前缀和</a:t>
            </a:r>
            <a:endParaRPr lang="en-US" altLang="zh-CN" sz="4400" b="1" dirty="0">
              <a:solidFill>
                <a:srgbClr val="2D4A87"/>
              </a:solidFill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061606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775715" y="1435353"/>
                <a:ext cx="10495787" cy="193469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/>
                  <a:t>例</a:t>
                </a:r>
                <a:r>
                  <a:rPr lang="en-US" altLang="zh-CN" sz="2200" b="1" dirty="0"/>
                  <a:t>2-2 </a:t>
                </a:r>
                <a:r>
                  <a:rPr lang="zh-CN" altLang="en-US" sz="2200" b="1" dirty="0"/>
                  <a:t>最大加权矩形</a:t>
                </a:r>
                <a:r>
                  <a:rPr lang="en-US" altLang="zh-CN" sz="2200" b="1" dirty="0"/>
                  <a:t>(J0202)</a:t>
                </a:r>
                <a:endParaRPr lang="en-US" altLang="zh-CN" sz="2200" b="1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给定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一个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×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的整数带权矩阵，</a:t>
                </a:r>
                <a:r>
                  <a:rPr lang="zh-CN" altLang="en-US" sz="2000" dirty="0"/>
                  <a:t>权值定义在整数集上。</a:t>
                </a:r>
                <a:endParaRPr lang="en-US" altLang="zh-CN" sz="200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请你寻找一个任意大小的子矩阵（矩形区域），</a:t>
                </a:r>
                <a:r>
                  <a:rPr lang="zh-CN" altLang="en-US" sz="2000" dirty="0"/>
                  <a:t>矩形大小无限制，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使得该区域内所有数字的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总和最大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5" y="1435353"/>
                <a:ext cx="10495787" cy="1934697"/>
              </a:xfrm>
              <a:prstGeom prst="rect">
                <a:avLst/>
              </a:prstGeom>
              <a:blipFill>
                <a:blip r:embed="rId4"/>
                <a:stretch>
                  <a:fillRect l="-755" b="-4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>
            <a:extLst>
              <a:ext uri="{FF2B5EF4-FFF2-40B4-BE49-F238E27FC236}">
                <a16:creationId xmlns:a16="http://schemas.microsoft.com/office/drawing/2014/main" id="{0012B5FE-51FF-6A67-0962-6D4B391F62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390" y="3932766"/>
            <a:ext cx="2271230" cy="2175934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05471B1B-06BB-CEF5-AB07-1309B5FCD265}"/>
              </a:ext>
            </a:extLst>
          </p:cNvPr>
          <p:cNvSpPr txBox="1"/>
          <p:nvPr/>
        </p:nvSpPr>
        <p:spPr>
          <a:xfrm>
            <a:off x="4586725" y="4410073"/>
            <a:ext cx="6096000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对于左图中的矩形，其左下角的区域为矩阵中的最大加权矩形</a:t>
            </a:r>
            <a:r>
              <a:rPr lang="en-US" altLang="zh-CN" sz="2000" dirty="0"/>
              <a:t>, </a:t>
            </a:r>
            <a:r>
              <a:rPr lang="zh-CN" altLang="en-US" sz="2000" dirty="0"/>
              <a:t>和为</a:t>
            </a:r>
            <a:r>
              <a:rPr lang="en-US" altLang="zh-CN" sz="2000" dirty="0"/>
              <a:t>15</a:t>
            </a:r>
            <a:r>
              <a:rPr lang="zh-CN" altLang="en-US" sz="2000" dirty="0"/>
              <a:t>。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741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918" y="2648982"/>
            <a:ext cx="8372667" cy="230236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426184" y="1453906"/>
            <a:ext cx="8886216" cy="877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与一维空间前缀和类似：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s[i][j]</a:t>
            </a:r>
            <a:r>
              <a:rPr lang="zh-CN" altLang="en-US" dirty="0"/>
              <a:t>表示二维数组中，</a:t>
            </a:r>
            <a:r>
              <a:rPr lang="zh-CN" altLang="en-US" b="1" dirty="0">
                <a:solidFill>
                  <a:srgbClr val="FF0000"/>
                </a:solidFill>
              </a:rPr>
              <a:t>左上角(1,1)到右下角(i,j)所包围的矩阵元素</a:t>
            </a:r>
            <a:r>
              <a:rPr lang="zh-CN" altLang="en-US" dirty="0"/>
              <a:t>的和。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3903603" y="5273249"/>
                <a:ext cx="3398159" cy="1050031"/>
              </a:xfrm>
              <a:prstGeom prst="rect">
                <a:avLst/>
              </a:prstGeom>
              <a:solidFill>
                <a:srgbClr val="FFC6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  <m:e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zh-CN" alt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603" y="5273249"/>
                <a:ext cx="3398159" cy="10500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59156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矩形 10"/>
          <p:cNvSpPr/>
          <p:nvPr/>
        </p:nvSpPr>
        <p:spPr>
          <a:xfrm>
            <a:off x="1777551" y="1460137"/>
            <a:ext cx="832741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s[i][j]</a:t>
            </a:r>
            <a:r>
              <a:rPr lang="zh-CN" altLang="en-US" dirty="0"/>
              <a:t>表示二维数组中，</a:t>
            </a:r>
            <a:r>
              <a:rPr lang="zh-CN" altLang="en-US" b="1" dirty="0">
                <a:solidFill>
                  <a:srgbClr val="FF0000"/>
                </a:solidFill>
              </a:rPr>
              <a:t>左上角(1,1)到右下角(i,j)所包围的矩阵元素</a:t>
            </a:r>
            <a:r>
              <a:rPr lang="zh-CN" altLang="en-US" dirty="0"/>
              <a:t>的和。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684" y="2038607"/>
            <a:ext cx="7488965" cy="350005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039239" y="5808871"/>
            <a:ext cx="7709533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dist"/>
            <a:r>
              <a:rPr lang="zh-CN" altLang="en-US" sz="2000" b="1" dirty="0">
                <a:solidFill>
                  <a:srgbClr val="FF0000"/>
                </a:solidFill>
              </a:rPr>
              <a:t>s[3][3] = s[2][3] + s[3][2] - s[2][2] + a[3][3]</a:t>
            </a:r>
          </a:p>
        </p:txBody>
      </p:sp>
    </p:spTree>
    <p:extLst>
      <p:ext uri="{BB962C8B-B14F-4D97-AF65-F5344CB8AC3E}">
        <p14:creationId xmlns:p14="http://schemas.microsoft.com/office/powerpoint/2010/main" val="36423722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684" y="2038607"/>
            <a:ext cx="7488965" cy="350005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23938" y="5747796"/>
            <a:ext cx="9614325" cy="461665"/>
          </a:xfrm>
          <a:prstGeom prst="rect">
            <a:avLst/>
          </a:prstGeom>
          <a:solidFill>
            <a:srgbClr val="D4E5F6"/>
          </a:solidFill>
        </p:spPr>
        <p:txBody>
          <a:bodyPr wrap="square">
            <a:spAutoFit/>
          </a:bodyPr>
          <a:lstStyle/>
          <a:p>
            <a:pPr algn="dist"/>
            <a:r>
              <a:rPr lang="pl-PL" altLang="zh-CN" sz="2400" b="1" dirty="0"/>
              <a:t>s[i][j]</a:t>
            </a:r>
            <a:r>
              <a:rPr lang="en-US" altLang="zh-CN" sz="2400" b="1" dirty="0"/>
              <a:t> </a:t>
            </a:r>
            <a:r>
              <a:rPr lang="pl-PL" altLang="zh-CN" sz="2400" b="1" dirty="0"/>
              <a:t>=</a:t>
            </a:r>
            <a:r>
              <a:rPr lang="en-US" altLang="zh-CN" sz="2400" b="1" dirty="0"/>
              <a:t> </a:t>
            </a:r>
            <a:r>
              <a:rPr lang="pl-PL" altLang="zh-CN" sz="2400" b="1" dirty="0"/>
              <a:t>s[i-1][j]</a:t>
            </a:r>
            <a:r>
              <a:rPr lang="en-US" altLang="zh-CN" sz="2400" b="1" dirty="0"/>
              <a:t> </a:t>
            </a:r>
            <a:r>
              <a:rPr lang="pl-PL" altLang="zh-CN" sz="2400" b="1" dirty="0"/>
              <a:t>+</a:t>
            </a:r>
            <a:r>
              <a:rPr lang="en-US" altLang="zh-CN" sz="2400" b="1" dirty="0"/>
              <a:t> </a:t>
            </a:r>
            <a:r>
              <a:rPr lang="pl-PL" altLang="zh-CN" sz="2400" b="1" dirty="0"/>
              <a:t>s[i][j-1]</a:t>
            </a:r>
            <a:r>
              <a:rPr lang="en-US" altLang="zh-CN" sz="2400" b="1" dirty="0"/>
              <a:t> </a:t>
            </a:r>
            <a:r>
              <a:rPr lang="pl-PL" altLang="zh-CN" sz="2400" b="1" dirty="0"/>
              <a:t>-</a:t>
            </a:r>
            <a:r>
              <a:rPr lang="en-US" altLang="zh-CN" sz="2400" b="1" dirty="0"/>
              <a:t> </a:t>
            </a:r>
            <a:r>
              <a:rPr lang="pl-PL" altLang="zh-CN" sz="2400" b="1" dirty="0"/>
              <a:t>s[i-1][j-1]</a:t>
            </a:r>
            <a:r>
              <a:rPr lang="en-US" altLang="zh-CN" sz="2400" b="1" dirty="0"/>
              <a:t> </a:t>
            </a:r>
            <a:r>
              <a:rPr lang="pl-PL" altLang="zh-CN" sz="2400" b="1" dirty="0"/>
              <a:t>+ a[i][j]</a:t>
            </a:r>
            <a:endParaRPr lang="zh-CN" altLang="en-US" sz="2400" b="1" dirty="0"/>
          </a:p>
        </p:txBody>
      </p:sp>
      <p:sp>
        <p:nvSpPr>
          <p:cNvPr id="7" name="矩形 6"/>
          <p:cNvSpPr/>
          <p:nvPr/>
        </p:nvSpPr>
        <p:spPr>
          <a:xfrm>
            <a:off x="1023938" y="5079615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递推公式：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2B988A3-7410-2847-0AF8-9BEC0B884EAF}"/>
              </a:ext>
            </a:extLst>
          </p:cNvPr>
          <p:cNvSpPr/>
          <p:nvPr/>
        </p:nvSpPr>
        <p:spPr>
          <a:xfrm>
            <a:off x="1777551" y="1460137"/>
            <a:ext cx="832741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s[i][j]</a:t>
            </a:r>
            <a:r>
              <a:rPr lang="zh-CN" altLang="en-US" dirty="0"/>
              <a:t>表示二维数组中，</a:t>
            </a:r>
            <a:r>
              <a:rPr lang="zh-CN" altLang="en-US" b="1" dirty="0">
                <a:solidFill>
                  <a:srgbClr val="FF0000"/>
                </a:solidFill>
              </a:rPr>
              <a:t>左上角(1,1)到右下角(i,j)所包围的矩阵元素</a:t>
            </a:r>
            <a:r>
              <a:rPr lang="zh-CN" altLang="en-US" dirty="0"/>
              <a:t>的和。</a:t>
            </a:r>
          </a:p>
        </p:txBody>
      </p:sp>
    </p:spTree>
    <p:extLst>
      <p:ext uri="{BB962C8B-B14F-4D97-AF65-F5344CB8AC3E}">
        <p14:creationId xmlns:p14="http://schemas.microsoft.com/office/powerpoint/2010/main" val="11833727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16" y="1552709"/>
            <a:ext cx="8349234" cy="423839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950" y="2585509"/>
            <a:ext cx="2380127" cy="245834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447800" y="5791105"/>
            <a:ext cx="9258299" cy="400110"/>
          </a:xfrm>
          <a:prstGeom prst="rect">
            <a:avLst/>
          </a:prstGeom>
          <a:solidFill>
            <a:srgbClr val="D9E9D1"/>
          </a:solidFill>
        </p:spPr>
        <p:txBody>
          <a:bodyPr wrap="square">
            <a:spAutoFit/>
          </a:bodyPr>
          <a:lstStyle/>
          <a:p>
            <a:pPr algn="dist"/>
            <a:r>
              <a:rPr lang="zh-CN" altLang="en-US" sz="2000" b="1" dirty="0">
                <a:solidFill>
                  <a:srgbClr val="002060"/>
                </a:solidFill>
              </a:rPr>
              <a:t>子矩阵和 = s[3][3] - s[1][3] - s[3][1]+ a[1][1] = 24-6-6+1 = 13</a:t>
            </a:r>
          </a:p>
        </p:txBody>
      </p:sp>
      <p:sp>
        <p:nvSpPr>
          <p:cNvPr id="13" name="矩形 12"/>
          <p:cNvSpPr/>
          <p:nvPr/>
        </p:nvSpPr>
        <p:spPr>
          <a:xfrm>
            <a:off x="2421018" y="1338139"/>
            <a:ext cx="81670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effectLst/>
                <a:ea typeface="微软雅黑" panose="020B0503020204020204" pitchFamily="34" charset="-122"/>
              </a:rPr>
              <a:t>要求计算以 </a:t>
            </a:r>
            <a:r>
              <a:rPr lang="en-US" altLang="zh-CN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(x1​, y1​)</a:t>
            </a:r>
            <a:r>
              <a:rPr lang="zh-CN" altLang="en-US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 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为左上角、</a:t>
            </a:r>
            <a:r>
              <a:rPr lang="en-US" altLang="zh-CN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(x2​, y2​)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 为右下角的子矩阵的和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9201772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43685" y="64901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39239" y="833373"/>
            <a:ext cx="1870152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二维前缀和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2419349"/>
            <a:ext cx="2807413" cy="2424113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501961" y="2138688"/>
            <a:ext cx="7937564" cy="2985433"/>
          </a:xfrm>
          <a:prstGeom prst="rect">
            <a:avLst/>
          </a:prstGeom>
          <a:solidFill>
            <a:srgbClr val="D9E9D1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14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14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 = 1; i &lt;= n; ++i) {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4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14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j = 1; j &lt;= m; ++j) {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/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计算二维前缀</a:t>
            </a:r>
            <a:r>
              <a:rPr kumimoji="0" lang="zh-CN" altLang="en-US" sz="14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和</a:t>
            </a:r>
            <a:endParaRPr kumimoji="0" lang="zh-CN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/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s[i][j] = a[i][j] + s[i - 1][j] + s[i][j - 1] - s[i - 1][j - 1];</a:t>
            </a:r>
            <a:endParaRPr kumimoji="0" lang="en-US" altLang="zh-CN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14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14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 = 0; i &lt; q; ++i) {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4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x1, y1, x2, y2;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cin &gt;&gt; x1 &gt;&gt; y1 &gt;&gt; x2 &gt;&gt; y2; 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输入查询范围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计算子矩阵和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4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 = s[x2][y2] - s[x1 - 1][y2] - s[x2][y1 - 1] + s[x1 - 1][y1 - 1];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cout &lt;&lt; sum &lt;&lt; endl; 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52956" y="5292331"/>
            <a:ext cx="9136488" cy="400110"/>
          </a:xfrm>
          <a:prstGeom prst="rect">
            <a:avLst/>
          </a:prstGeom>
          <a:solidFill>
            <a:srgbClr val="D9E9D1"/>
          </a:solidFill>
        </p:spPr>
        <p:txBody>
          <a:bodyPr wrap="square">
            <a:spAutoFit/>
          </a:bodyPr>
          <a:lstStyle/>
          <a:p>
            <a:pPr algn="dist"/>
            <a:r>
              <a:rPr lang="zh-CN" altLang="en-US" sz="2000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递推公式 </a:t>
            </a:r>
            <a:r>
              <a:rPr lang="es-ES" altLang="zh-CN" sz="2000" b="1" dirty="0">
                <a:solidFill>
                  <a:srgbClr val="002060"/>
                </a:solidFill>
              </a:rPr>
              <a:t>= s[x2][y2] - s[x1-1][y2] - s[x2][y1-1] + s[x1-1][y1-1]</a:t>
            </a:r>
            <a:endParaRPr lang="zh-CN" altLang="en-US" sz="20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3851797" y="5860651"/>
                <a:ext cx="350647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KaTeX_Math"/>
                  </a:rPr>
                  <a:t>时间复杂度是</a:t>
                </a:r>
                <a:r>
                  <a:rPr lang="zh-CN" altLang="en-US" sz="2000" b="1" i="1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KaTeX_Math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𝑶</m:t>
                    </m:r>
                  </m:oMath>
                </a14:m>
                <a:r>
                  <a:rPr lang="en-US" altLang="zh-CN" sz="2000" b="1" i="0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KaTeX_Main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𝒏</m:t>
                    </m:r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𝒒</m:t>
                    </m:r>
                  </m:oMath>
                </a14:m>
                <a:r>
                  <a:rPr lang="en-US" altLang="zh-CN" sz="2000" b="1" i="0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KaTeX_Main"/>
                  </a:rPr>
                  <a:t>)</a:t>
                </a:r>
                <a:endParaRPr lang="zh-CN" altLang="zh-CN" sz="2000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797" y="5860651"/>
                <a:ext cx="3506473" cy="400110"/>
              </a:xfrm>
              <a:prstGeom prst="rect">
                <a:avLst/>
              </a:prstGeom>
              <a:blipFill>
                <a:blip r:embed="rId5"/>
                <a:stretch>
                  <a:fillRect l="-1913" t="-9091" r="-348" b="-257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3F366EB1-F48E-A239-BC4A-6BED2DDE2282}"/>
              </a:ext>
            </a:extLst>
          </p:cNvPr>
          <p:cNvSpPr/>
          <p:nvPr/>
        </p:nvSpPr>
        <p:spPr>
          <a:xfrm>
            <a:off x="2421018" y="1431271"/>
            <a:ext cx="81670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effectLst/>
                <a:ea typeface="微软雅黑" panose="020B0503020204020204" pitchFamily="34" charset="-122"/>
              </a:rPr>
              <a:t>要求计算以 </a:t>
            </a:r>
            <a:r>
              <a:rPr lang="en-US" altLang="zh-CN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(x1​, y1​)</a:t>
            </a:r>
            <a:r>
              <a:rPr lang="zh-CN" altLang="en-US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 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为左上角、</a:t>
            </a:r>
            <a:r>
              <a:rPr lang="en-US" altLang="zh-CN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(x2​, y2​)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 为右下角的子矩阵的和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812362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6981</TotalTime>
  <Words>6279</Words>
  <Application>Microsoft Office PowerPoint</Application>
  <PresentationFormat>宽屏</PresentationFormat>
  <Paragraphs>471</Paragraphs>
  <Slides>48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57" baseType="lpstr">
      <vt:lpstr>KaTeX_Main</vt:lpstr>
      <vt:lpstr>KaTeX_Math</vt:lpstr>
      <vt:lpstr>微软雅黑</vt:lpstr>
      <vt:lpstr>微软雅黑</vt:lpstr>
      <vt:lpstr>等线</vt:lpstr>
      <vt:lpstr>Arial</vt:lpstr>
      <vt:lpstr>Cambria Math</vt:lpstr>
      <vt:lpstr>Consolas</vt:lpstr>
      <vt:lpstr>Office 主题​​</vt:lpstr>
      <vt:lpstr>《初级算法与数据结构》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泉 小林</cp:lastModifiedBy>
  <cp:revision>98</cp:revision>
  <dcterms:created xsi:type="dcterms:W3CDTF">2024-12-24T05:44:26Z</dcterms:created>
  <dcterms:modified xsi:type="dcterms:W3CDTF">2026-10-04T13:52:51Z</dcterms:modified>
</cp:coreProperties>
</file>