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42"/>
  </p:notesMasterIdLst>
  <p:handoutMasterIdLst>
    <p:handoutMasterId r:id="rId43"/>
  </p:handoutMasterIdLst>
  <p:sldIdLst>
    <p:sldId id="480" r:id="rId2"/>
    <p:sldId id="432" r:id="rId3"/>
    <p:sldId id="433" r:id="rId4"/>
    <p:sldId id="485" r:id="rId5"/>
    <p:sldId id="502" r:id="rId6"/>
    <p:sldId id="503" r:id="rId7"/>
    <p:sldId id="504" r:id="rId8"/>
    <p:sldId id="436" r:id="rId9"/>
    <p:sldId id="486" r:id="rId10"/>
    <p:sldId id="487" r:id="rId11"/>
    <p:sldId id="438" r:id="rId12"/>
    <p:sldId id="439" r:id="rId13"/>
    <p:sldId id="505" r:id="rId14"/>
    <p:sldId id="511" r:id="rId15"/>
    <p:sldId id="440" r:id="rId16"/>
    <p:sldId id="488" r:id="rId17"/>
    <p:sldId id="442" r:id="rId18"/>
    <p:sldId id="489" r:id="rId19"/>
    <p:sldId id="447" r:id="rId20"/>
    <p:sldId id="492" r:id="rId21"/>
    <p:sldId id="494" r:id="rId22"/>
    <p:sldId id="493" r:id="rId23"/>
    <p:sldId id="495" r:id="rId24"/>
    <p:sldId id="496" r:id="rId25"/>
    <p:sldId id="490" r:id="rId26"/>
    <p:sldId id="491" r:id="rId27"/>
    <p:sldId id="506" r:id="rId28"/>
    <p:sldId id="507" r:id="rId29"/>
    <p:sldId id="508" r:id="rId30"/>
    <p:sldId id="509" r:id="rId31"/>
    <p:sldId id="457" r:id="rId32"/>
    <p:sldId id="498" r:id="rId33"/>
    <p:sldId id="510" r:id="rId34"/>
    <p:sldId id="462" r:id="rId35"/>
    <p:sldId id="464" r:id="rId36"/>
    <p:sldId id="465" r:id="rId37"/>
    <p:sldId id="500" r:id="rId38"/>
    <p:sldId id="501" r:id="rId39"/>
    <p:sldId id="474" r:id="rId40"/>
    <p:sldId id="473" r:id="rId41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FF"/>
    <a:srgbClr val="F6CDD9"/>
    <a:srgbClr val="EF8BAA"/>
    <a:srgbClr val="FFF2CC"/>
    <a:srgbClr val="FFD966"/>
    <a:srgbClr val="F68CAA"/>
    <a:srgbClr val="F75282"/>
    <a:srgbClr val="E9EBF5"/>
    <a:srgbClr val="FF93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51" autoAdjust="0"/>
  </p:normalViewPr>
  <p:slideViewPr>
    <p:cSldViewPr>
      <p:cViewPr varScale="1">
        <p:scale>
          <a:sx n="64" d="100"/>
          <a:sy n="64" d="100"/>
        </p:scale>
        <p:origin x="724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可以之后在编程软件中演示一下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28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 dirty="0" err="1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spc="-5" dirty="0">
                <a:solidFill>
                  <a:srgbClr val="FFFFFF"/>
                </a:solidFill>
                <a:cs typeface="微软雅黑"/>
              </a:rPr>
              <a:t>switch</a:t>
            </a:r>
            <a:r>
              <a:rPr lang="zh-CN" altLang="en-US" sz="2800" spc="-5" dirty="0">
                <a:solidFill>
                  <a:srgbClr val="FFFFFF"/>
                </a:solidFill>
                <a:cs typeface="微软雅黑"/>
              </a:rPr>
              <a:t>多选择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326963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132"/>
          <p:cNvSpPr/>
          <p:nvPr/>
        </p:nvSpPr>
        <p:spPr>
          <a:xfrm>
            <a:off x="1276851" y="915446"/>
            <a:ext cx="3632200" cy="358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2400" dirty="0"/>
          </a:p>
        </p:txBody>
      </p:sp>
      <p:sp>
        <p:nvSpPr>
          <p:cNvPr id="4" name="矩形 3"/>
          <p:cNvSpPr/>
          <p:nvPr/>
        </p:nvSpPr>
        <p:spPr>
          <a:xfrm>
            <a:off x="952500" y="1295400"/>
            <a:ext cx="10287000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题目描述：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请你设计一个自动贩猫机，输入您投入的钱币金额，输出该价位对应的猫：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851" y="2518782"/>
            <a:ext cx="9324975" cy="2307339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3505200" y="5016500"/>
            <a:ext cx="1981200" cy="13142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输入：</a:t>
            </a:r>
            <a:r>
              <a:rPr lang="en-US" altLang="zh-CN" sz="2800" dirty="0">
                <a:latin typeface="Consolas" panose="020B0609020204030204" pitchFamily="49" charset="0"/>
              </a:rPr>
              <a:t>8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输出：小黑</a:t>
            </a:r>
          </a:p>
        </p:txBody>
      </p:sp>
      <p:sp>
        <p:nvSpPr>
          <p:cNvPr id="26" name="矩形 25"/>
          <p:cNvSpPr/>
          <p:nvPr/>
        </p:nvSpPr>
        <p:spPr>
          <a:xfrm>
            <a:off x="6553200" y="5024967"/>
            <a:ext cx="1981200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输入：</a:t>
            </a:r>
            <a:r>
              <a:rPr lang="en-US" altLang="zh-CN" sz="2800" dirty="0">
                <a:latin typeface="Consolas" panose="020B0609020204030204" pitchFamily="49" charset="0"/>
              </a:rPr>
              <a:t>7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输出：无</a:t>
            </a: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66711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32" y="2568775"/>
            <a:ext cx="5868874" cy="352490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086600" y="2308026"/>
            <a:ext cx="3733800" cy="3785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小白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小黑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小棕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小灰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</a:t>
            </a:r>
            <a:b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6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E741FEF-6D90-7319-1A8D-50CD3288DAB6}"/>
              </a:ext>
            </a:extLst>
          </p:cNvPr>
          <p:cNvSpPr/>
          <p:nvPr/>
        </p:nvSpPr>
        <p:spPr>
          <a:xfrm>
            <a:off x="2084325" y="1396827"/>
            <a:ext cx="802335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C00000"/>
                </a:solidFill>
                <a:latin typeface="Consolas" panose="020B0609020204030204" pitchFamily="49" charset="0"/>
              </a:rPr>
              <a:t>根据我们学习的</a:t>
            </a:r>
            <a:r>
              <a:rPr lang="en-US" altLang="zh-CN" sz="3200" b="1" dirty="0">
                <a:solidFill>
                  <a:srgbClr val="C00000"/>
                </a:solidFill>
                <a:latin typeface="Consolas" panose="020B0609020204030204" pitchFamily="49" charset="0"/>
              </a:rPr>
              <a:t>if</a:t>
            </a:r>
            <a:r>
              <a:rPr lang="zh-CN" altLang="en-US" sz="3200" b="1" dirty="0">
                <a:solidFill>
                  <a:srgbClr val="C00000"/>
                </a:solidFill>
                <a:latin typeface="Consolas" panose="020B0609020204030204" pitchFamily="49" charset="0"/>
              </a:rPr>
              <a:t>多分支，可以写出代码：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36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447800"/>
            <a:ext cx="5257800" cy="367437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788F35A-E864-6A39-34D1-1A511F6E676C}"/>
              </a:ext>
            </a:extLst>
          </p:cNvPr>
          <p:cNvSpPr/>
          <p:nvPr/>
        </p:nvSpPr>
        <p:spPr>
          <a:xfrm>
            <a:off x="2019300" y="5510262"/>
            <a:ext cx="8153400" cy="5857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有没有一种能类似于这样的结构，显得清晰明了又方便呢？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01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7EDF84-6975-AC84-675C-A841E69D64E1}"/>
              </a:ext>
            </a:extLst>
          </p:cNvPr>
          <p:cNvSpPr txBox="1"/>
          <p:nvPr/>
        </p:nvSpPr>
        <p:spPr>
          <a:xfrm>
            <a:off x="1066800" y="1524000"/>
            <a:ext cx="10287000" cy="2461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有的！对于这种“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检查同一个变量等于哪个值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”的场景，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提供了一种更清晰、更结构化的选择语句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——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语句可以让我们的代码意图更加一目了然，就像一个自动化的多路开关，根据传入的值，直接跳转到对应的处理逻辑上。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C11607D-333F-41C4-9EB4-D541B1EFD394}"/>
              </a:ext>
            </a:extLst>
          </p:cNvPr>
          <p:cNvSpPr txBox="1"/>
          <p:nvPr/>
        </p:nvSpPr>
        <p:spPr>
          <a:xfrm>
            <a:off x="1066800" y="4582095"/>
            <a:ext cx="10287000" cy="15038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if- else if -else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的逻辑像“逐个排查”。当一个值来了，会先问：你是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吗？如果不是，再问：那你是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吗？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...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这个过程是</a:t>
            </a:r>
            <a:r>
              <a:rPr lang="zh-CN" altLang="en-US" sz="2000" b="1" dirty="0">
                <a:ea typeface="微软雅黑" panose="020B0503020204020204" pitchFamily="34" charset="-122"/>
              </a:rPr>
              <a:t>挨个检查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的。</a:t>
            </a:r>
          </a:p>
        </p:txBody>
      </p:sp>
    </p:spTree>
    <p:extLst>
      <p:ext uri="{BB962C8B-B14F-4D97-AF65-F5344CB8AC3E}">
        <p14:creationId xmlns:p14="http://schemas.microsoft.com/office/powerpoint/2010/main" val="172684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C11607D-333F-41C4-9EB4-D541B1EFD394}"/>
              </a:ext>
            </a:extLst>
          </p:cNvPr>
          <p:cNvSpPr txBox="1"/>
          <p:nvPr/>
        </p:nvSpPr>
        <p:spPr>
          <a:xfrm>
            <a:off x="762000" y="1371600"/>
            <a:ext cx="6553200" cy="49278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的逻辑更像是一个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对号入座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的系统。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想象一个有很多房间的旅馆，每个房间都有一个门牌号。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当一个值为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的旅客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变量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来了，前台直接告诉他：请直接去门牌号为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的房间，这个过程是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直接跳转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switch(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翻译：切换、开关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就是这样一个对号入座的系统，它查看变量的值，然后直接跳转到匹配的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翻译：分支、情况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标签处开始执行。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（翻译请记在书本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P39</a:t>
            </a:r>
            <a:r>
              <a:rPr lang="zh-CN" altLang="en-US" sz="2000" dirty="0">
                <a:ea typeface="微软雅黑" panose="020B0503020204020204" pitchFamily="34" charset="-122"/>
              </a:rPr>
              <a:t>页底部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879168-1077-7109-640F-FE5B9FEDC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1371600"/>
            <a:ext cx="3719198" cy="499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7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B3ABD90-58F1-1FB4-BCB2-1D5FE0121948}"/>
              </a:ext>
            </a:extLst>
          </p:cNvPr>
          <p:cNvSpPr txBox="1"/>
          <p:nvPr/>
        </p:nvSpPr>
        <p:spPr>
          <a:xfrm>
            <a:off x="1222545" y="1371600"/>
            <a:ext cx="792145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ea typeface="微软雅黑" panose="020B0503020204020204" pitchFamily="34" charset="-122"/>
              </a:rPr>
              <a:t>我们先来看一下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语句的基本骨架（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P39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页底部）：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E0C962-8299-5DC2-6740-A0C49B711FA5}"/>
              </a:ext>
            </a:extLst>
          </p:cNvPr>
          <p:cNvSpPr txBox="1"/>
          <p:nvPr/>
        </p:nvSpPr>
        <p:spPr>
          <a:xfrm>
            <a:off x="1222545" y="1981200"/>
            <a:ext cx="9525000" cy="43601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( </a:t>
            </a:r>
            <a:r>
              <a:rPr lang="zh-CN" altLang="en-US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变量名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假设为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n)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) {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变量可能的情况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1(</a:t>
            </a:r>
            <a:r>
              <a:rPr lang="zh-CN" altLang="en-US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假设为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12)</a:t>
            </a:r>
            <a:r>
              <a:rPr lang="en-US" altLang="zh-CN" sz="2200" dirty="0">
                <a:latin typeface="Consolas" panose="020B06090202040302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如果变量的值等于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后的值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(12)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，执行这里的代码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    case </a:t>
            </a:r>
            <a:r>
              <a:rPr lang="zh-CN" altLang="en-US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变量可能的情况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2(</a:t>
            </a:r>
            <a:r>
              <a:rPr lang="zh-CN" altLang="en-US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假设为</a:t>
            </a:r>
            <a:r>
              <a:rPr lang="en-US" altLang="zh-CN" sz="22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15)</a:t>
            </a:r>
            <a:r>
              <a:rPr lang="en-US" altLang="zh-CN" sz="2200" dirty="0">
                <a:latin typeface="Consolas" panose="020B06090202040302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如果变量的值等于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后的值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(15)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，执行这里的代码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    // ...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可以有更多的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case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2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如果值和上面所有的</a:t>
            </a:r>
            <a:r>
              <a:rPr lang="en-US" altLang="zh-CN" sz="2200" dirty="0">
                <a:solidFill>
                  <a:srgbClr val="008000"/>
                </a:solidFill>
                <a:latin typeface="Consolas" panose="020B0609020204030204" pitchFamily="49" charset="0"/>
              </a:rPr>
              <a:t>case</a:t>
            </a:r>
            <a:r>
              <a:rPr lang="zh-CN" altLang="en-US" sz="2200" dirty="0">
                <a:solidFill>
                  <a:srgbClr val="008000"/>
                </a:solidFill>
                <a:latin typeface="Consolas" panose="020B0609020204030204" pitchFamily="49" charset="0"/>
              </a:rPr>
              <a:t>后的值都不匹配，执行这里的代码</a:t>
            </a:r>
          </a:p>
          <a:p>
            <a:r>
              <a:rPr lang="en-US" altLang="zh-CN" sz="2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2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71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004047" y="3114020"/>
            <a:ext cx="3733800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</a:t>
            </a:r>
            <a:b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37078"/>
            <a:ext cx="6581855" cy="1752600"/>
          </a:xfrm>
          <a:prstGeom prst="rect">
            <a:avLst/>
          </a:prstGeom>
        </p:spPr>
      </p:pic>
      <p:sp>
        <p:nvSpPr>
          <p:cNvPr id="4" name="右箭头 3"/>
          <p:cNvSpPr/>
          <p:nvPr/>
        </p:nvSpPr>
        <p:spPr>
          <a:xfrm>
            <a:off x="5264523" y="4089469"/>
            <a:ext cx="1905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257800" y="4885677"/>
            <a:ext cx="1981200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输入：</a:t>
            </a:r>
            <a:r>
              <a:rPr lang="en-US" altLang="zh-CN" sz="2800" dirty="0">
                <a:latin typeface="Consolas" panose="020B0609020204030204" pitchFamily="49" charset="0"/>
              </a:rPr>
              <a:t>8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输出：？</a:t>
            </a:r>
          </a:p>
        </p:txBody>
      </p:sp>
      <p:sp>
        <p:nvSpPr>
          <p:cNvPr id="5" name="矩形 4"/>
          <p:cNvSpPr/>
          <p:nvPr/>
        </p:nvSpPr>
        <p:spPr>
          <a:xfrm>
            <a:off x="5080337" y="366167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是否就等价于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696200" y="2177244"/>
            <a:ext cx="3733800" cy="4093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6856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004047" y="3114020"/>
            <a:ext cx="3733800" cy="31700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 ==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else</a:t>
            </a:r>
            <a:b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37078"/>
            <a:ext cx="6581855" cy="175260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5257800" y="4885677"/>
            <a:ext cx="1981200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输入：</a:t>
            </a:r>
            <a:r>
              <a:rPr lang="en-US" altLang="zh-CN" sz="2800" dirty="0">
                <a:latin typeface="Consolas" panose="020B0609020204030204" pitchFamily="49" charset="0"/>
              </a:rPr>
              <a:t>8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输出：？</a:t>
            </a:r>
          </a:p>
        </p:txBody>
      </p:sp>
      <p:pic>
        <p:nvPicPr>
          <p:cNvPr id="8" name="picture 4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98369" y="3478078"/>
            <a:ext cx="1237309" cy="122099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FB0AAEE-7200-3240-B6B0-0585693800DC}"/>
              </a:ext>
            </a:extLst>
          </p:cNvPr>
          <p:cNvSpPr/>
          <p:nvPr/>
        </p:nvSpPr>
        <p:spPr>
          <a:xfrm>
            <a:off x="7696200" y="2177244"/>
            <a:ext cx="3733800" cy="4093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037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337300" y="1981200"/>
            <a:ext cx="4038600" cy="17860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我们来看输出：</a:t>
            </a:r>
            <a:endParaRPr lang="en-US" altLang="zh-CN" sz="2600" b="1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输入：</a:t>
            </a:r>
            <a:r>
              <a:rPr lang="en-US" altLang="zh-CN" sz="2400" dirty="0">
                <a:latin typeface="Consolas" panose="020B0609020204030204" pitchFamily="49" charset="0"/>
              </a:rPr>
              <a:t>8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输出：小黑小棕小灰无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4B2C770-1555-8BBA-4321-C9782B02CB14}"/>
              </a:ext>
            </a:extLst>
          </p:cNvPr>
          <p:cNvSpPr/>
          <p:nvPr/>
        </p:nvSpPr>
        <p:spPr>
          <a:xfrm>
            <a:off x="1243965" y="1600200"/>
            <a:ext cx="3733800" cy="4093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4F723A-6D5D-4CE9-C496-97B78103388A}"/>
              </a:ext>
            </a:extLst>
          </p:cNvPr>
          <p:cNvSpPr txBox="1"/>
          <p:nvPr/>
        </p:nvSpPr>
        <p:spPr>
          <a:xfrm>
            <a:off x="6337300" y="4553892"/>
            <a:ext cx="3886200" cy="11397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实际上会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全部都输出一遍</a:t>
            </a:r>
            <a:r>
              <a:rPr lang="zh-CN" altLang="en-US" sz="2400" dirty="0">
                <a:latin typeface="Consolas" panose="020B0609020204030204" pitchFamily="49" charset="0"/>
              </a:rPr>
              <a:t>！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到底是哪里出现问题了呢？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4405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6"/>
          <p:cNvGrpSpPr/>
          <p:nvPr/>
        </p:nvGrpSpPr>
        <p:grpSpPr>
          <a:xfrm rot="21600000">
            <a:off x="5226301" y="1905001"/>
            <a:ext cx="1719880" cy="1657923"/>
            <a:chOff x="0" y="0"/>
            <a:chExt cx="1719880" cy="1657923"/>
          </a:xfrm>
        </p:grpSpPr>
        <p:pic>
          <p:nvPicPr>
            <p:cNvPr id="476" name="picture 47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9" y="0"/>
              <a:ext cx="1694731" cy="1657923"/>
            </a:xfrm>
            <a:prstGeom prst="rect">
              <a:avLst/>
            </a:prstGeom>
          </p:spPr>
        </p:pic>
        <p:sp>
          <p:nvSpPr>
            <p:cNvPr id="478" name="rect"/>
            <p:cNvSpPr/>
            <p:nvPr/>
          </p:nvSpPr>
          <p:spPr>
            <a:xfrm>
              <a:off x="0" y="1303506"/>
              <a:ext cx="1667495" cy="339673"/>
            </a:xfrm>
            <a:prstGeom prst="rect">
              <a:avLst/>
            </a:prstGeom>
            <a:solidFill>
              <a:srgbClr val="D9D9D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0" name="textbox 480"/>
            <p:cNvSpPr/>
            <p:nvPr/>
          </p:nvSpPr>
          <p:spPr>
            <a:xfrm>
              <a:off x="220574" y="268858"/>
              <a:ext cx="1208059" cy="133286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>
                <a:latin typeface="Consolas" panose="020B0609020204030204" pitchFamily="49" charset="0"/>
              </a:endParaRPr>
            </a:p>
            <a:p>
              <a:pPr marL="187325" algn="l" rtl="0" eaLnBrk="0">
                <a:lnSpc>
                  <a:spcPts val="3100"/>
                </a:lnSpc>
              </a:pPr>
              <a:r>
                <a:rPr sz="2400" kern="0" spc="-4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break;</a:t>
              </a:r>
              <a:endParaRPr lang="en-US" altLang="en-US" sz="24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0000"/>
                </a:lnSpc>
              </a:pPr>
              <a:endParaRPr lang="en-US" altLang="en-US" sz="400" dirty="0">
                <a:latin typeface="Consolas" panose="020B0609020204030204" pitchFamily="49" charset="0"/>
              </a:endParaRPr>
            </a:p>
            <a:p>
              <a:pPr marL="12700" algn="l" rtl="0" eaLnBrk="0">
                <a:lnSpc>
                  <a:spcPct val="92000"/>
                </a:lnSpc>
                <a:spcBef>
                  <a:spcPts val="0"/>
                </a:spcBef>
              </a:pPr>
              <a:r>
                <a:rPr sz="1600" b="1" kern="0" spc="10" dirty="0">
                  <a:solidFill>
                    <a:srgbClr val="40404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添加路障:</a:t>
              </a:r>
              <a:endParaRPr lang="en-US" altLang="en-US" sz="1600" b="1" dirty="0">
                <a:latin typeface="Consolas" panose="020B0609020204030204" pitchFamily="49" charset="0"/>
              </a:endParaRPr>
            </a:p>
          </p:txBody>
        </p:sp>
      </p:grpSp>
      <p:sp>
        <p:nvSpPr>
          <p:cNvPr id="482" name="path"/>
          <p:cNvSpPr/>
          <p:nvPr/>
        </p:nvSpPr>
        <p:spPr>
          <a:xfrm>
            <a:off x="6707319" y="2727040"/>
            <a:ext cx="654960" cy="1302617"/>
          </a:xfrm>
          <a:custGeom>
            <a:avLst/>
            <a:gdLst/>
            <a:ahLst/>
            <a:cxnLst/>
            <a:rect l="0" t="0" r="0" b="0"/>
            <a:pathLst>
              <a:path w="1031" h="2051">
                <a:moveTo>
                  <a:pt x="1031" y="1051"/>
                </a:moveTo>
                <a:lnTo>
                  <a:pt x="12" y="0"/>
                </a:lnTo>
                <a:lnTo>
                  <a:pt x="0" y="2051"/>
                </a:lnTo>
                <a:lnTo>
                  <a:pt x="1031" y="1051"/>
                </a:lnTo>
                <a:close/>
              </a:path>
            </a:pathLst>
          </a:custGeom>
          <a:solidFill>
            <a:srgbClr val="D9D9D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088" y="1437295"/>
            <a:ext cx="3530371" cy="474457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4172" y="1414004"/>
            <a:ext cx="3515140" cy="4744573"/>
          </a:xfrm>
          <a:prstGeom prst="rect">
            <a:avLst/>
          </a:prstGeom>
        </p:spPr>
      </p:pic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3A61836-614C-209B-87F5-1706F8F3519B}"/>
              </a:ext>
            </a:extLst>
          </p:cNvPr>
          <p:cNvSpPr txBox="1"/>
          <p:nvPr/>
        </p:nvSpPr>
        <p:spPr>
          <a:xfrm>
            <a:off x="4585404" y="4120040"/>
            <a:ext cx="3026823" cy="18885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需要添加路障，让程序不要进不属于它的房子里！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勾选书本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P39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页底部最后一句话。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ED3AC20-6F33-3221-7F92-F41FA8949B4B}"/>
              </a:ext>
            </a:extLst>
          </p:cNvPr>
          <p:cNvSpPr/>
          <p:nvPr/>
        </p:nvSpPr>
        <p:spPr>
          <a:xfrm>
            <a:off x="4953000" y="691146"/>
            <a:ext cx="4635500" cy="4924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请大家仔细观察一下左侧的图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699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010400" y="2057400"/>
            <a:ext cx="4343400" cy="40934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</a:rPr>
              <a:t>switch</a:t>
            </a:r>
            <a:r>
              <a:rPr lang="en-US" altLang="zh-CN" sz="2000" dirty="0">
                <a:solidFill>
                  <a:srgbClr val="080808"/>
                </a:solidFill>
              </a:rPr>
              <a:t>(n)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9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8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6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4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}</a:t>
            </a:r>
          </a:p>
        </p:txBody>
      </p:sp>
      <p:sp>
        <p:nvSpPr>
          <p:cNvPr id="2" name="右箭头 1"/>
          <p:cNvSpPr/>
          <p:nvPr/>
        </p:nvSpPr>
        <p:spPr>
          <a:xfrm>
            <a:off x="5038366" y="4139973"/>
            <a:ext cx="1371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pic>
        <p:nvPicPr>
          <p:cNvPr id="6" name="picture 4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2286000"/>
            <a:ext cx="1694731" cy="165792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F1F2DD3-18FA-2453-F04A-60FBB04EF530}"/>
              </a:ext>
            </a:extLst>
          </p:cNvPr>
          <p:cNvSpPr/>
          <p:nvPr/>
        </p:nvSpPr>
        <p:spPr>
          <a:xfrm>
            <a:off x="838200" y="2057400"/>
            <a:ext cx="3733800" cy="40934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(n)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9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8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/>
            </a:r>
            <a:b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“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975B26-46F4-33AB-15B6-5BF7EB120D33}"/>
              </a:ext>
            </a:extLst>
          </p:cNvPr>
          <p:cNvSpPr txBox="1"/>
          <p:nvPr/>
        </p:nvSpPr>
        <p:spPr>
          <a:xfrm>
            <a:off x="2895601" y="1316777"/>
            <a:ext cx="6248399" cy="5445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我们一起来实际在</a:t>
            </a:r>
            <a:r>
              <a:rPr lang="en-US" altLang="zh-CN" sz="22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DevC</a:t>
            </a:r>
            <a:r>
              <a:rPr lang="en-US" altLang="zh-CN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++</a:t>
            </a:r>
            <a:r>
              <a:rPr lang="zh-CN" altLang="en-US" sz="2200" b="1" dirty="0">
                <a:solidFill>
                  <a:srgbClr val="C00000"/>
                </a:solidFill>
                <a:latin typeface="Consolas" panose="020B0609020204030204" pitchFamily="49" charset="0"/>
              </a:rPr>
              <a:t>中书写一下这个代码</a:t>
            </a:r>
            <a:endParaRPr lang="zh-CN" altLang="en-US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29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38200" y="2133600"/>
            <a:ext cx="4343400" cy="40934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</a:rPr>
              <a:t>switch</a:t>
            </a:r>
            <a:r>
              <a:rPr lang="en-US" altLang="zh-CN" sz="2000" dirty="0">
                <a:solidFill>
                  <a:srgbClr val="080808"/>
                </a:solidFill>
              </a:rPr>
              <a:t>(n)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9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小白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8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小黑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6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小棕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case </a:t>
            </a:r>
            <a:r>
              <a:rPr lang="en-US" altLang="zh-CN" sz="2000" dirty="0">
                <a:solidFill>
                  <a:srgbClr val="1750EB"/>
                </a:solidFill>
              </a:rPr>
              <a:t>4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小灰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 break;</a:t>
            </a:r>
            <a:r>
              <a:rPr lang="en-US" altLang="zh-CN" sz="2000" dirty="0">
                <a:solidFill>
                  <a:srgbClr val="067D17"/>
                </a:solidFill>
              </a:rPr>
              <a:t/>
            </a:r>
            <a:br>
              <a:rPr lang="en-US" altLang="zh-CN" sz="2000" dirty="0">
                <a:solidFill>
                  <a:srgbClr val="067D17"/>
                </a:solidFill>
              </a:rPr>
            </a:br>
            <a:r>
              <a:rPr lang="en-US" altLang="zh-CN" sz="2000" dirty="0">
                <a:solidFill>
                  <a:srgbClr val="067D17"/>
                </a:solidFill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zh-CN" altLang="en-US" sz="2000" dirty="0">
                <a:solidFill>
                  <a:srgbClr val="067D17"/>
                </a:solidFill>
              </a:rPr>
              <a:t>无</a:t>
            </a:r>
            <a:r>
              <a:rPr lang="en-US" altLang="zh-CN" sz="2000" dirty="0">
                <a:solidFill>
                  <a:srgbClr val="067D17"/>
                </a:solidFill>
              </a:rPr>
              <a:t>"</a:t>
            </a:r>
            <a:r>
              <a:rPr lang="en-US" altLang="zh-CN" sz="2000" dirty="0">
                <a:solidFill>
                  <a:srgbClr val="080808"/>
                </a:solidFill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</a:rPr>
            </a:br>
            <a:r>
              <a:rPr lang="en-US" altLang="zh-CN" sz="2000" dirty="0">
                <a:solidFill>
                  <a:srgbClr val="080808"/>
                </a:solidFill>
              </a:rPr>
              <a:t>}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7975B26-46F4-33AB-15B6-5BF7EB120D33}"/>
              </a:ext>
            </a:extLst>
          </p:cNvPr>
          <p:cNvSpPr txBox="1"/>
          <p:nvPr/>
        </p:nvSpPr>
        <p:spPr>
          <a:xfrm>
            <a:off x="3810000" y="1328173"/>
            <a:ext cx="43434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回顾深化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switch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结构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3D33D026-7955-4726-DED1-665E041636FB}"/>
              </a:ext>
            </a:extLst>
          </p:cNvPr>
          <p:cNvSpPr/>
          <p:nvPr/>
        </p:nvSpPr>
        <p:spPr>
          <a:xfrm>
            <a:off x="2286000" y="2286000"/>
            <a:ext cx="4067221" cy="2286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1D1B73F-E3BB-9A06-34C0-5C64429D68BB}"/>
              </a:ext>
            </a:extLst>
          </p:cNvPr>
          <p:cNvSpPr txBox="1"/>
          <p:nvPr/>
        </p:nvSpPr>
        <p:spPr>
          <a:xfrm>
            <a:off x="6477000" y="1952225"/>
            <a:ext cx="5037749" cy="12933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</a:rPr>
              <a:t>n </a:t>
            </a:r>
            <a:r>
              <a:rPr lang="zh-CN" altLang="en-US" dirty="0">
                <a:latin typeface="Consolas" panose="020B0609020204030204" pitchFamily="49" charset="0"/>
              </a:rPr>
              <a:t>可以是</a:t>
            </a:r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变量名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</a:rPr>
              <a:t>/</a:t>
            </a:r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计算式</a:t>
            </a:r>
            <a:r>
              <a:rPr lang="zh-CN" altLang="en-US" dirty="0">
                <a:latin typeface="Consolas" panose="020B0609020204030204" pitchFamily="49" charset="0"/>
              </a:rPr>
              <a:t>，根据 </a:t>
            </a:r>
            <a:r>
              <a:rPr lang="en-US" altLang="zh-CN" dirty="0">
                <a:latin typeface="Consolas" panose="020B0609020204030204" pitchFamily="49" charset="0"/>
              </a:rPr>
              <a:t>n </a:t>
            </a:r>
            <a:r>
              <a:rPr lang="zh-CN" altLang="en-US" dirty="0">
                <a:latin typeface="Consolas" panose="020B0609020204030204" pitchFamily="49" charset="0"/>
              </a:rPr>
              <a:t>的不同程序会有不同的动作</a:t>
            </a:r>
            <a:r>
              <a:rPr lang="en-US" altLang="zh-CN" dirty="0">
                <a:latin typeface="Consolas" panose="020B0609020204030204" pitchFamily="49" charset="0"/>
              </a:rPr>
              <a:t>, </a:t>
            </a:r>
            <a:r>
              <a:rPr lang="zh-CN" altLang="en-US" dirty="0">
                <a:latin typeface="Consolas" panose="020B0609020204030204" pitchFamily="49" charset="0"/>
              </a:rPr>
              <a:t>但这个变量它必须是整数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zh-CN" altLang="en-US" dirty="0">
                <a:latin typeface="Consolas" panose="020B0609020204030204" pitchFamily="49" charset="0"/>
              </a:rPr>
              <a:t>或可转化为整数</a:t>
            </a:r>
            <a:r>
              <a:rPr lang="en-US" altLang="zh-CN" dirty="0">
                <a:latin typeface="Consolas" panose="020B0609020204030204" pitchFamily="49" charset="0"/>
              </a:rPr>
              <a:t>)</a:t>
            </a:r>
            <a:r>
              <a:rPr lang="zh-CN" altLang="en-US" dirty="0">
                <a:latin typeface="Consolas" panose="020B0609020204030204" pitchFamily="49" charset="0"/>
              </a:rPr>
              <a:t>、</a:t>
            </a:r>
            <a:r>
              <a:rPr lang="en-US" altLang="zh-CN" dirty="0">
                <a:latin typeface="Consolas" panose="020B0609020204030204" pitchFamily="49" charset="0"/>
              </a:rPr>
              <a:t>char </a:t>
            </a:r>
            <a:r>
              <a:rPr lang="zh-CN" altLang="en-US" dirty="0">
                <a:latin typeface="Consolas" panose="020B0609020204030204" pitchFamily="49" charset="0"/>
              </a:rPr>
              <a:t>类型（不能是浮点数）</a:t>
            </a:r>
            <a:endParaRPr lang="zh-CN" altLang="en-US" dirty="0"/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5141B366-B351-A333-183E-98C2DAE22715}"/>
              </a:ext>
            </a:extLst>
          </p:cNvPr>
          <p:cNvSpPr/>
          <p:nvPr/>
        </p:nvSpPr>
        <p:spPr>
          <a:xfrm flipV="1">
            <a:off x="2590800" y="3508376"/>
            <a:ext cx="4067221" cy="228600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A68AFA2-6597-DF77-843A-347C101EE734}"/>
              </a:ext>
            </a:extLst>
          </p:cNvPr>
          <p:cNvSpPr txBox="1"/>
          <p:nvPr/>
        </p:nvSpPr>
        <p:spPr>
          <a:xfrm>
            <a:off x="7171349" y="3508376"/>
            <a:ext cx="4343400" cy="12933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</a:rPr>
              <a:t>case </a:t>
            </a:r>
            <a:r>
              <a:rPr lang="zh-CN" altLang="en-US" dirty="0">
                <a:latin typeface="Consolas" panose="020B0609020204030204" pitchFamily="49" charset="0"/>
              </a:rPr>
              <a:t>后跟的是变量可能的取值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zh-CN" altLang="en-US" b="1" dirty="0">
                <a:highlight>
                  <a:srgbClr val="FFFF00"/>
                </a:highlight>
                <a:latin typeface="Consolas" panose="020B0609020204030204" pitchFamily="49" charset="0"/>
              </a:rPr>
              <a:t>必须是常量</a:t>
            </a:r>
            <a:r>
              <a:rPr lang="en-US" altLang="zh-CN" dirty="0">
                <a:latin typeface="Consolas" panose="020B0609020204030204" pitchFamily="49" charset="0"/>
              </a:rPr>
              <a:t>)</a:t>
            </a:r>
            <a:r>
              <a:rPr lang="zh-CN" altLang="en-US" dirty="0">
                <a:latin typeface="Consolas" panose="020B0609020204030204" pitchFamily="49" charset="0"/>
              </a:rPr>
              <a:t>，如果变量等于</a:t>
            </a:r>
            <a:r>
              <a:rPr lang="en-US" altLang="zh-CN" dirty="0">
                <a:latin typeface="Consolas" panose="020B0609020204030204" pitchFamily="49" charset="0"/>
              </a:rPr>
              <a:t>case</a:t>
            </a:r>
            <a:r>
              <a:rPr lang="zh-CN" altLang="en-US" dirty="0">
                <a:latin typeface="Consolas" panose="020B0609020204030204" pitchFamily="49" charset="0"/>
              </a:rPr>
              <a:t>后的值，就会执行当前这个</a:t>
            </a:r>
            <a:r>
              <a:rPr lang="en-US" altLang="zh-CN" dirty="0">
                <a:latin typeface="Consolas" panose="020B0609020204030204" pitchFamily="49" charset="0"/>
              </a:rPr>
              <a:t>case</a:t>
            </a:r>
            <a:r>
              <a:rPr lang="zh-CN" altLang="en-US" dirty="0">
                <a:latin typeface="Consolas" panose="020B0609020204030204" pitchFamily="49" charset="0"/>
              </a:rPr>
              <a:t>冒号后的代码</a:t>
            </a:r>
            <a:endParaRPr lang="zh-CN" altLang="en-US" dirty="0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4F62530D-60B9-BBDE-4073-7110197839BE}"/>
              </a:ext>
            </a:extLst>
          </p:cNvPr>
          <p:cNvSpPr/>
          <p:nvPr/>
        </p:nvSpPr>
        <p:spPr>
          <a:xfrm>
            <a:off x="2667000" y="5321342"/>
            <a:ext cx="3962400" cy="228600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EBCD106-49DB-2163-9932-AA8675349CCD}"/>
              </a:ext>
            </a:extLst>
          </p:cNvPr>
          <p:cNvSpPr txBox="1"/>
          <p:nvPr/>
        </p:nvSpPr>
        <p:spPr>
          <a:xfrm>
            <a:off x="7171349" y="5079069"/>
            <a:ext cx="4343400" cy="8778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备用方案，如果变量值和上面所有的</a:t>
            </a:r>
            <a:r>
              <a:rPr lang="en-US" altLang="zh-CN" dirty="0"/>
              <a:t>case</a:t>
            </a:r>
            <a:r>
              <a:rPr lang="zh-CN" altLang="en-US" dirty="0"/>
              <a:t>都不匹配，执行</a:t>
            </a:r>
            <a:r>
              <a:rPr lang="en-US" altLang="zh-CN" dirty="0"/>
              <a:t>default</a:t>
            </a:r>
            <a:r>
              <a:rPr lang="zh-CN" altLang="en-US" dirty="0"/>
              <a:t>后的代码</a:t>
            </a:r>
          </a:p>
        </p:txBody>
      </p:sp>
      <p:sp>
        <p:nvSpPr>
          <p:cNvPr id="12" name="箭头: 右 11">
            <a:extLst>
              <a:ext uri="{FF2B5EF4-FFF2-40B4-BE49-F238E27FC236}">
                <a16:creationId xmlns:a16="http://schemas.microsoft.com/office/drawing/2014/main" id="{0923105E-756E-98D8-91D3-D3604C09FF97}"/>
              </a:ext>
            </a:extLst>
          </p:cNvPr>
          <p:cNvSpPr/>
          <p:nvPr/>
        </p:nvSpPr>
        <p:spPr>
          <a:xfrm>
            <a:off x="4835358" y="4324880"/>
            <a:ext cx="497528" cy="319376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8C8DE97-3B61-5494-335E-B7DC79F6E780}"/>
              </a:ext>
            </a:extLst>
          </p:cNvPr>
          <p:cNvSpPr txBox="1"/>
          <p:nvPr/>
        </p:nvSpPr>
        <p:spPr>
          <a:xfrm>
            <a:off x="5410200" y="3962400"/>
            <a:ext cx="1676400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1800" dirty="0">
                <a:latin typeface="Consolas" panose="020B0609020204030204" pitchFamily="49" charset="0"/>
              </a:rPr>
              <a:t>路障，避免</a:t>
            </a:r>
            <a:r>
              <a:rPr lang="zh-CN" altLang="en-US" dirty="0"/>
              <a:t>运行完后就会接着运行下一种情况的语句。 </a:t>
            </a:r>
          </a:p>
        </p:txBody>
      </p:sp>
    </p:spTree>
    <p:extLst>
      <p:ext uri="{BB962C8B-B14F-4D97-AF65-F5344CB8AC3E}">
        <p14:creationId xmlns:p14="http://schemas.microsoft.com/office/powerpoint/2010/main" val="1883174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43408A-659E-1027-BE8A-F1D581C5209F}"/>
              </a:ext>
            </a:extLst>
          </p:cNvPr>
          <p:cNvSpPr txBox="1"/>
          <p:nvPr/>
        </p:nvSpPr>
        <p:spPr>
          <a:xfrm>
            <a:off x="1066800" y="1295400"/>
            <a:ext cx="10058400" cy="2346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请一定注意：如果某一个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分支运行完毕后没有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break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，程序并不会自动停止，它会像一辆没有刹车的汽车一样，无视下一个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的标签，直接冲进去继续执行，直到遇到第一个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break;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或者整个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语句的终点才停下来！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这种行为，我们称之为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“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case 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穿透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”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。它既是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的一个强大技巧，也是最容易犯的、最隐蔽的错误来源。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7C7A684-732F-AE9B-A967-C850F3DCED10}"/>
              </a:ext>
            </a:extLst>
          </p:cNvPr>
          <p:cNvSpPr txBox="1"/>
          <p:nvPr/>
        </p:nvSpPr>
        <p:spPr>
          <a:xfrm>
            <a:off x="651933" y="3906275"/>
            <a:ext cx="5215467" cy="21209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想象有一台卖饮料的自动售货机。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按钮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：可乐</a:t>
            </a:r>
            <a:r>
              <a:rPr lang="en-US" altLang="zh-CN" b="1" dirty="0">
                <a:ea typeface="微软雅黑" panose="020B0503020204020204" pitchFamily="34" charset="-122"/>
              </a:rPr>
              <a:t>;</a:t>
            </a:r>
            <a:r>
              <a:rPr lang="zh-CN" altLang="en-US" b="1" dirty="0"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按钮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2: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雪碧</a:t>
            </a:r>
            <a:r>
              <a:rPr lang="en-US" altLang="zh-CN" b="1" dirty="0">
                <a:ea typeface="微软雅黑" panose="020B0503020204020204" pitchFamily="34" charset="-122"/>
              </a:rPr>
              <a:t>;</a:t>
            </a:r>
            <a:r>
              <a:rPr lang="zh-CN" altLang="en-US" b="1" dirty="0"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按钮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：橙汁</a:t>
            </a:r>
            <a:endParaRPr lang="en-US" altLang="zh-CN" b="1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a typeface="微软雅黑" panose="020B0503020204020204" pitchFamily="34" charset="-122"/>
              </a:rPr>
              <a:t>那么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你一定能写出右侧的代码。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a typeface="微软雅黑" panose="020B0503020204020204" pitchFamily="34" charset="-122"/>
              </a:rPr>
              <a:t>如果我们把这台机器的 </a:t>
            </a:r>
            <a:r>
              <a:rPr lang="en-US" altLang="zh-CN" dirty="0">
                <a:ea typeface="微软雅黑" panose="020B0503020204020204" pitchFamily="34" charset="-122"/>
              </a:rPr>
              <a:t>break </a:t>
            </a:r>
            <a:r>
              <a:rPr lang="zh-CN" altLang="en-US" dirty="0">
                <a:ea typeface="微软雅黑" panose="020B0503020204020204" pitchFamily="34" charset="-122"/>
              </a:rPr>
              <a:t>全都拆掉，你猜猜看会发生什么。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68ACD55-D983-51AB-F686-A2F3E81DE7ED}"/>
              </a:ext>
            </a:extLst>
          </p:cNvPr>
          <p:cNvSpPr txBox="1"/>
          <p:nvPr/>
        </p:nvSpPr>
        <p:spPr>
          <a:xfrm>
            <a:off x="6019800" y="3733800"/>
            <a:ext cx="5410200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按的按钮编号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出货：可乐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出货：雪碧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出货：橙汁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无效按钮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78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57794" y="1447800"/>
            <a:ext cx="3200400" cy="44637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(x==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"2"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(x==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"5"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(x==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"6"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</a:t>
            </a:r>
            <a:b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矩形 3"/>
          <p:cNvSpPr/>
          <p:nvPr/>
        </p:nvSpPr>
        <p:spPr>
          <a:xfrm>
            <a:off x="7448739" y="1447800"/>
            <a:ext cx="3810000" cy="41549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(x)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"2"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"6"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"5"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0" name="右箭头 19"/>
          <p:cNvSpPr/>
          <p:nvPr/>
        </p:nvSpPr>
        <p:spPr>
          <a:xfrm>
            <a:off x="4724400" y="3525292"/>
            <a:ext cx="2286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ACC859F-51BB-4ACE-6585-A2C02483EF4A}"/>
              </a:ext>
            </a:extLst>
          </p:cNvPr>
          <p:cNvSpPr txBox="1"/>
          <p:nvPr/>
        </p:nvSpPr>
        <p:spPr>
          <a:xfrm>
            <a:off x="4277788" y="2863522"/>
            <a:ext cx="3026823" cy="5035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尝试改写为</a:t>
            </a:r>
            <a:r>
              <a:rPr lang="en-US" altLang="zh-CN" sz="2000" dirty="0">
                <a:latin typeface="Consolas" panose="020B0609020204030204" pitchFamily="49" charset="0"/>
              </a:rPr>
              <a:t>switch</a:t>
            </a:r>
            <a:r>
              <a:rPr lang="zh-CN" altLang="en-US" sz="2000" dirty="0">
                <a:latin typeface="Consolas" panose="020B0609020204030204" pitchFamily="49" charset="0"/>
              </a:rPr>
              <a:t>结构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FCEC9D3-099E-0DDF-8FC9-7CDA66824935}"/>
              </a:ext>
            </a:extLst>
          </p:cNvPr>
          <p:cNvSpPr txBox="1"/>
          <p:nvPr/>
        </p:nvSpPr>
        <p:spPr>
          <a:xfrm>
            <a:off x="8001000" y="5791200"/>
            <a:ext cx="3026823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latin typeface="Consolas" panose="020B0609020204030204" pitchFamily="49" charset="0"/>
              </a:rPr>
              <a:t>代码正确吗？</a:t>
            </a:r>
            <a:endParaRPr lang="zh-CN" altLang="en-US" sz="28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C2C82C-60F4-458B-290A-91ED1667DC2D}"/>
              </a:ext>
            </a:extLst>
          </p:cNvPr>
          <p:cNvSpPr txBox="1"/>
          <p:nvPr/>
        </p:nvSpPr>
        <p:spPr>
          <a:xfrm>
            <a:off x="4952998" y="732367"/>
            <a:ext cx="220980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课堂练习 一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6600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86200" y="1828800"/>
            <a:ext cx="472440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(x) </a:t>
            </a:r>
          </a:p>
          <a:p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"2"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"6"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"5"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67D17"/>
                </a:solidFill>
                <a:latin typeface="Consolas" panose="020B0609020204030204" pitchFamily="49" charset="0"/>
              </a:rPr>
              <a:t>无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  <a:endParaRPr lang="en-US" altLang="zh-CN" sz="2400" dirty="0">
              <a:solidFill>
                <a:srgbClr val="080808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2EA2A91-F4AC-469E-C2D0-B7670CEB2DAA}"/>
              </a:ext>
            </a:extLst>
          </p:cNvPr>
          <p:cNvSpPr txBox="1"/>
          <p:nvPr/>
        </p:nvSpPr>
        <p:spPr>
          <a:xfrm>
            <a:off x="3581400" y="1239936"/>
            <a:ext cx="548640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一定要记得在每个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case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后添加路障！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34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picture 5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33600" y="2084508"/>
            <a:ext cx="1733944" cy="1157122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096000" y="1295400"/>
            <a:ext cx="4495800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627A"/>
                </a:solidFill>
                <a:latin typeface="Consolas" panose="020B0609020204030204" pitchFamily="49" charset="0"/>
              </a:rPr>
              <a:t>main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char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'a'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多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'b'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分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'c'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支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"switch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}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return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3" name="矩形 2"/>
          <p:cNvSpPr/>
          <p:nvPr/>
        </p:nvSpPr>
        <p:spPr>
          <a:xfrm>
            <a:off x="1600200" y="3581737"/>
            <a:ext cx="3200400" cy="19808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判断：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如果输入</a:t>
            </a:r>
            <a:r>
              <a:rPr lang="en-US" altLang="zh-CN" sz="2000" dirty="0">
                <a:latin typeface="Consolas" panose="020B0609020204030204" pitchFamily="49" charset="0"/>
              </a:rPr>
              <a:t>a, </a:t>
            </a:r>
            <a:r>
              <a:rPr lang="zh-CN" altLang="en-US" sz="2000" dirty="0">
                <a:latin typeface="Consolas" panose="020B0609020204030204" pitchFamily="49" charset="0"/>
              </a:rPr>
              <a:t>会输出？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如果输入</a:t>
            </a:r>
            <a:r>
              <a:rPr lang="en-US" altLang="zh-CN" sz="2000" dirty="0">
                <a:latin typeface="Consolas" panose="020B0609020204030204" pitchFamily="49" charset="0"/>
              </a:rPr>
              <a:t>b, </a:t>
            </a:r>
            <a:r>
              <a:rPr lang="zh-CN" altLang="en-US" sz="2000" dirty="0">
                <a:latin typeface="Consolas" panose="020B0609020204030204" pitchFamily="49" charset="0"/>
              </a:rPr>
              <a:t>会输出？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如果输入</a:t>
            </a:r>
            <a:r>
              <a:rPr lang="en-US" altLang="zh-CN" sz="2000" dirty="0">
                <a:latin typeface="Consolas" panose="020B0609020204030204" pitchFamily="49" charset="0"/>
              </a:rPr>
              <a:t>x, </a:t>
            </a:r>
            <a:r>
              <a:rPr lang="zh-CN" altLang="en-US" sz="2000" dirty="0">
                <a:latin typeface="Consolas" panose="020B0609020204030204" pitchFamily="49" charset="0"/>
              </a:rPr>
              <a:t>会输出？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29A473-358C-0A0E-244B-03477D1798CD}"/>
              </a:ext>
            </a:extLst>
          </p:cNvPr>
          <p:cNvSpPr txBox="1"/>
          <p:nvPr/>
        </p:nvSpPr>
        <p:spPr>
          <a:xfrm>
            <a:off x="4952998" y="732367"/>
            <a:ext cx="220980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课堂练习 二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3865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2000" y="1242293"/>
            <a:ext cx="4343400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 err="1">
                <a:solidFill>
                  <a:srgbClr val="0033B3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627A"/>
                </a:solidFill>
                <a:latin typeface="Consolas" panose="020B0609020204030204" pitchFamily="49" charset="0"/>
              </a:rPr>
              <a:t>main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char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'a'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多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'b'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分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'c'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067D17"/>
                </a:solidFill>
                <a:latin typeface="Consolas" panose="020B0609020204030204" pitchFamily="49" charset="0"/>
              </a:rPr>
              <a:t>支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"switch</a:t>
            </a:r>
            <a:r>
              <a:rPr lang="en-US" altLang="zh-CN" sz="20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en-US" altLang="zh-CN" sz="20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}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return </a:t>
            </a:r>
            <a:r>
              <a:rPr lang="en-US" altLang="zh-CN" sz="2000" dirty="0">
                <a:solidFill>
                  <a:srgbClr val="1750EB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Switch</a:t>
            </a:r>
            <a:endParaRPr lang="zh-CN" altLang="en-US" sz="2200" b="1" spc="-5" dirty="0">
              <a:solidFill>
                <a:srgbClr val="FFFFFF"/>
              </a:solidFill>
              <a:latin typeface="+mj-ea"/>
              <a:cs typeface="微软雅黑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D4E44BD-8C82-5D61-FA25-5AAC2850D6CB}"/>
              </a:ext>
            </a:extLst>
          </p:cNvPr>
          <p:cNvSpPr txBox="1"/>
          <p:nvPr/>
        </p:nvSpPr>
        <p:spPr>
          <a:xfrm>
            <a:off x="5257800" y="2971800"/>
            <a:ext cx="6260295" cy="32745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我们会发现除了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整数类型以外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char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类型也可用作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switch()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的括号中被检查的变量类型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后的用来匹配比较的类型。</a:t>
            </a:r>
            <a:endParaRPr lang="en-US" altLang="zh-CN" sz="20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但是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后所需要的</a:t>
            </a:r>
            <a:r>
              <a:rPr lang="en-US" altLang="zh-CN" sz="2000" dirty="0">
                <a:latin typeface="Consolas" panose="020B0609020204030204" pitchFamily="49" charset="0"/>
              </a:rPr>
              <a:t> </a:t>
            </a:r>
            <a:r>
              <a:rPr lang="zh-CN" altLang="en-US" sz="2000" b="1" dirty="0">
                <a:highlight>
                  <a:srgbClr val="FFFF00"/>
                </a:highlight>
                <a:latin typeface="Consolas" panose="020B0609020204030204" pitchFamily="49" charset="0"/>
              </a:rPr>
              <a:t>必须是常量，不能是变量</a:t>
            </a:r>
            <a:r>
              <a:rPr lang="zh-CN" altLang="en-US" sz="2000" b="1" dirty="0">
                <a:latin typeface="Consolas" panose="020B0609020204030204" pitchFamily="49" charset="0"/>
              </a:rPr>
              <a:t>。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/>
              <a:t>且 </a:t>
            </a:r>
            <a:r>
              <a:rPr lang="en-US" altLang="zh-CN" sz="2000" dirty="0"/>
              <a:t>case </a:t>
            </a:r>
            <a:r>
              <a:rPr lang="zh-CN" altLang="en-US" sz="2000" dirty="0"/>
              <a:t>后的值也</a:t>
            </a:r>
            <a:r>
              <a:rPr lang="zh-CN" altLang="en-US" sz="2000" b="1" dirty="0">
                <a:highlight>
                  <a:srgbClr val="FFFF00"/>
                </a:highlight>
              </a:rPr>
              <a:t>不能使用浮点数</a:t>
            </a:r>
            <a:r>
              <a:rPr lang="zh-CN" altLang="en-US" sz="2000" dirty="0"/>
              <a:t>！如果用浮点数</a:t>
            </a:r>
            <a:r>
              <a:rPr lang="en-US" altLang="zh-CN" sz="2000" dirty="0"/>
              <a:t>,</a:t>
            </a:r>
            <a:r>
              <a:rPr lang="zh-CN" altLang="en-US" sz="2000" dirty="0"/>
              <a:t>则还是要用多重</a:t>
            </a:r>
            <a:r>
              <a:rPr lang="en-US" altLang="zh-CN" sz="2000" dirty="0"/>
              <a:t>if</a:t>
            </a:r>
            <a:r>
              <a:rPr lang="zh-CN" altLang="en-US" sz="2000" dirty="0"/>
              <a:t>嵌套作为分支判断。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勾画理解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P40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页顶部的一段话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A2BC7F1-741D-6214-7AD9-71E1B9659A64}"/>
              </a:ext>
            </a:extLst>
          </p:cNvPr>
          <p:cNvSpPr txBox="1"/>
          <p:nvPr/>
        </p:nvSpPr>
        <p:spPr>
          <a:xfrm>
            <a:off x="5562600" y="1295400"/>
            <a:ext cx="5955495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如果</a:t>
            </a:r>
            <a:r>
              <a:rPr lang="en-US" altLang="zh-CN" sz="2000" dirty="0" err="1"/>
              <a:t>ch</a:t>
            </a:r>
            <a:r>
              <a:rPr lang="en-US" altLang="zh-CN" sz="2000" dirty="0"/>
              <a:t> ='a' </a:t>
            </a:r>
            <a:r>
              <a:rPr lang="zh-CN" altLang="en-US" sz="2000" dirty="0"/>
              <a:t>，就进入</a:t>
            </a:r>
            <a:r>
              <a:rPr lang="en-US" altLang="zh-CN" sz="2000" dirty="0"/>
              <a:t>case ‘a’</a:t>
            </a:r>
            <a:r>
              <a:rPr lang="zh-CN" altLang="en-US" sz="2000" dirty="0"/>
              <a:t>；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如果</a:t>
            </a:r>
            <a:r>
              <a:rPr lang="en-US" altLang="zh-CN" sz="2000" dirty="0" err="1"/>
              <a:t>ch</a:t>
            </a:r>
            <a:r>
              <a:rPr lang="en-US" altLang="zh-CN" sz="2000" dirty="0"/>
              <a:t> ='b' </a:t>
            </a:r>
            <a:r>
              <a:rPr lang="zh-CN" altLang="en-US" sz="2000" dirty="0"/>
              <a:t>，就进入</a:t>
            </a:r>
            <a:r>
              <a:rPr lang="en-US" altLang="zh-CN" sz="2000" dirty="0"/>
              <a:t>case ‘b’</a:t>
            </a:r>
            <a:r>
              <a:rPr lang="zh-CN" altLang="en-US" sz="2000" dirty="0"/>
              <a:t>；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如果都不满足，就进入</a:t>
            </a:r>
            <a:r>
              <a:rPr lang="en-US" altLang="zh-CN" sz="2000" dirty="0"/>
              <a:t>default</a:t>
            </a:r>
            <a:r>
              <a:rPr lang="zh-CN" altLang="en-US" sz="2000" dirty="0"/>
              <a:t>；</a:t>
            </a:r>
          </a:p>
        </p:txBody>
      </p:sp>
    </p:spTree>
    <p:extLst>
      <p:ext uri="{BB962C8B-B14F-4D97-AF65-F5344CB8AC3E}">
        <p14:creationId xmlns:p14="http://schemas.microsoft.com/office/powerpoint/2010/main" val="2440034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24000" y="3205434"/>
            <a:ext cx="358140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/>
              <a:t>右侧的代码有错误吗？</a:t>
            </a:r>
            <a:endParaRPr lang="en-US" altLang="zh-CN" sz="2400"/>
          </a:p>
          <a:p>
            <a:pPr>
              <a:lnSpc>
                <a:spcPct val="150000"/>
              </a:lnSpc>
            </a:pPr>
            <a:r>
              <a:rPr lang="zh-CN" altLang="en-US" sz="2400"/>
              <a:t>有错的话，错在哪儿？</a:t>
            </a:r>
            <a:endParaRPr lang="en-US" altLang="zh-CN" sz="2400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3969C9B-BA57-5F1B-3147-E9230B7BC6BA}"/>
              </a:ext>
            </a:extLst>
          </p:cNvPr>
          <p:cNvSpPr txBox="1"/>
          <p:nvPr/>
        </p:nvSpPr>
        <p:spPr>
          <a:xfrm>
            <a:off x="6182747" y="1371600"/>
            <a:ext cx="4724400" cy="486799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(n)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"a"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8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"b"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800" dirty="0">
                <a:solidFill>
                  <a:srgbClr val="A31515"/>
                </a:solidFill>
                <a:latin typeface="Consolas" panose="020B0609020204030204" pitchFamily="49" charset="0"/>
              </a:rPr>
              <a:t>"c"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8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BDE61F3-7F66-1C25-CD3C-022DF73F9D33}"/>
              </a:ext>
            </a:extLst>
          </p:cNvPr>
          <p:cNvSpPr txBox="1"/>
          <p:nvPr/>
        </p:nvSpPr>
        <p:spPr>
          <a:xfrm>
            <a:off x="1828800" y="5181600"/>
            <a:ext cx="297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有错误</a:t>
            </a:r>
            <a:r>
              <a:rPr lang="en-US" altLang="zh-CN" sz="2400" b="1" dirty="0">
                <a:solidFill>
                  <a:srgbClr val="C00000"/>
                </a:solidFill>
              </a:rPr>
              <a:t>,</a:t>
            </a:r>
            <a:r>
              <a:rPr lang="zh-CN" altLang="en-US" sz="2400" b="1" dirty="0">
                <a:solidFill>
                  <a:srgbClr val="C00000"/>
                </a:solidFill>
              </a:rPr>
              <a:t>缺少花括号！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028FE8E-BBF8-39DC-E9E5-BE17CCD18849}"/>
              </a:ext>
            </a:extLst>
          </p:cNvPr>
          <p:cNvSpPr txBox="1"/>
          <p:nvPr/>
        </p:nvSpPr>
        <p:spPr>
          <a:xfrm>
            <a:off x="4952998" y="732367"/>
            <a:ext cx="220980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课堂练习 三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2115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27674" y="1428321"/>
            <a:ext cx="4267200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右侧的代码有语法错误吗？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dirty="0"/>
              <a:t>case 3</a:t>
            </a:r>
            <a:r>
              <a:rPr lang="zh-CN" altLang="en-US" sz="2400" dirty="0"/>
              <a:t>的分支会得到执行吗？</a:t>
            </a:r>
            <a:endParaRPr lang="en-US" altLang="zh-CN" sz="2400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074DD19-7181-5ABD-C6E7-C867D9769677}"/>
              </a:ext>
            </a:extLst>
          </p:cNvPr>
          <p:cNvSpPr txBox="1"/>
          <p:nvPr/>
        </p:nvSpPr>
        <p:spPr>
          <a:xfrm>
            <a:off x="7747867" y="1676400"/>
            <a:ext cx="3733800" cy="409855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(n ==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"a"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"b"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"c"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A56DCE7-68F6-158D-8BD6-12A627E23391}"/>
              </a:ext>
            </a:extLst>
          </p:cNvPr>
          <p:cNvSpPr txBox="1"/>
          <p:nvPr/>
        </p:nvSpPr>
        <p:spPr>
          <a:xfrm>
            <a:off x="685800" y="2743200"/>
            <a:ext cx="6750948" cy="34170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>
                <a:effectLst/>
                <a:latin typeface="Roboto" panose="02000000000000000000" pitchFamily="2" charset="0"/>
              </a:rPr>
              <a:t>它没有语法错误，可以通过编译！</a:t>
            </a:r>
            <a:r>
              <a:rPr lang="zh-CN" altLang="en-US" sz="2000" b="0" i="0" dirty="0">
                <a:effectLst/>
                <a:latin typeface="Roboto" panose="02000000000000000000" pitchFamily="2" charset="0"/>
              </a:rPr>
              <a:t> </a:t>
            </a:r>
            <a:endParaRPr lang="en-US" altLang="zh-CN" sz="2000" b="0" i="0" dirty="0">
              <a:effectLst/>
              <a:latin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effectLst/>
                <a:latin typeface="Roboto" panose="02000000000000000000" pitchFamily="2" charset="0"/>
              </a:rPr>
              <a:t>但是，它存在 </a:t>
            </a:r>
            <a:r>
              <a:rPr lang="zh-CN" altLang="en-US" b="1" i="0" dirty="0">
                <a:effectLst/>
                <a:latin typeface="Roboto" panose="02000000000000000000" pitchFamily="2" charset="0"/>
              </a:rPr>
              <a:t>逻辑错误</a:t>
            </a:r>
            <a:r>
              <a:rPr lang="zh-CN" altLang="en-US" b="1" dirty="0">
                <a:latin typeface="Roboto" panose="02000000000000000000" pitchFamily="2" charset="0"/>
              </a:rPr>
              <a:t>；</a:t>
            </a:r>
            <a:r>
              <a:rPr lang="en-US" altLang="zh-CN" dirty="0"/>
              <a:t>n == 3 </a:t>
            </a:r>
            <a:r>
              <a:rPr lang="zh-CN" altLang="en-US" dirty="0"/>
              <a:t>是什么？它不是一个变量，它是一个判断式子！它在问：变量 </a:t>
            </a:r>
            <a:r>
              <a:rPr lang="en-US" altLang="zh-CN" dirty="0"/>
              <a:t>n </a:t>
            </a:r>
            <a:r>
              <a:rPr lang="zh-CN" altLang="en-US" dirty="0"/>
              <a:t>的值等于 </a:t>
            </a:r>
            <a:r>
              <a:rPr lang="en-US" altLang="zh-CN" dirty="0"/>
              <a:t>3 </a:t>
            </a:r>
            <a:r>
              <a:rPr lang="zh-CN" altLang="en-US" dirty="0"/>
              <a:t>吗？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而答案只有两种可能：</a:t>
            </a:r>
            <a:r>
              <a:rPr lang="en-US" altLang="zh-CN" dirty="0"/>
              <a:t>true </a:t>
            </a:r>
            <a:r>
              <a:rPr lang="zh-CN" altLang="en-US" dirty="0"/>
              <a:t>或 </a:t>
            </a:r>
            <a:r>
              <a:rPr lang="en-US" altLang="zh-CN" dirty="0"/>
              <a:t>false</a:t>
            </a:r>
            <a:r>
              <a:rPr lang="zh-CN" altLang="en-US" dirty="0"/>
              <a:t>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在需要整数的时候，</a:t>
            </a:r>
            <a:r>
              <a:rPr lang="en-US" altLang="zh-CN" dirty="0"/>
              <a:t>C++ </a:t>
            </a:r>
            <a:r>
              <a:rPr lang="zh-CN" altLang="en-US" dirty="0"/>
              <a:t>会把：</a:t>
            </a:r>
            <a:r>
              <a:rPr lang="en-US" altLang="zh-CN" dirty="0"/>
              <a:t>true </a:t>
            </a:r>
            <a:r>
              <a:rPr lang="zh-CN" altLang="en-US" dirty="0"/>
              <a:t>当作 </a:t>
            </a:r>
            <a:r>
              <a:rPr lang="en-US" altLang="zh-CN" dirty="0"/>
              <a:t>1,</a:t>
            </a:r>
            <a:r>
              <a:rPr lang="zh-CN" altLang="en-US" dirty="0"/>
              <a:t> </a:t>
            </a:r>
            <a:r>
              <a:rPr lang="en-US" altLang="zh-CN" dirty="0"/>
              <a:t>false </a:t>
            </a:r>
            <a:r>
              <a:rPr lang="zh-CN" altLang="en-US" dirty="0"/>
              <a:t>当作 </a:t>
            </a:r>
            <a:r>
              <a:rPr lang="en-US" altLang="zh-CN" dirty="0"/>
              <a:t>0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故无论用户输入什么，传给 </a:t>
            </a:r>
            <a:r>
              <a:rPr lang="en-US" altLang="zh-CN" dirty="0"/>
              <a:t>switch </a:t>
            </a:r>
            <a:r>
              <a:rPr lang="zh-CN" altLang="en-US" dirty="0"/>
              <a:t>去匹配 </a:t>
            </a:r>
            <a:r>
              <a:rPr lang="en-US" altLang="zh-CN" dirty="0"/>
              <a:t>case </a:t>
            </a:r>
            <a:r>
              <a:rPr lang="zh-CN" altLang="en-US" dirty="0"/>
              <a:t>的值，永远只可能是 </a:t>
            </a:r>
            <a:r>
              <a:rPr lang="en-US" altLang="zh-CN" dirty="0"/>
              <a:t>0 </a:t>
            </a:r>
            <a:r>
              <a:rPr lang="zh-CN" altLang="en-US" dirty="0"/>
              <a:t>或 </a:t>
            </a:r>
            <a:r>
              <a:rPr lang="en-US" altLang="zh-CN" dirty="0"/>
              <a:t>1</a:t>
            </a:r>
            <a:r>
              <a:rPr lang="zh-CN" altLang="en-US" dirty="0"/>
              <a:t>！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1800" dirty="0"/>
              <a:t>所以</a:t>
            </a:r>
            <a:r>
              <a:rPr lang="en-US" altLang="zh-CN" sz="1800" dirty="0"/>
              <a:t>case 3</a:t>
            </a:r>
            <a:r>
              <a:rPr lang="zh-CN" altLang="en-US" sz="1800" dirty="0"/>
              <a:t>的分支所以永远不会得到执行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ECCD5F4-FBDF-3AFC-B95D-D64C537E00DA}"/>
              </a:ext>
            </a:extLst>
          </p:cNvPr>
          <p:cNvSpPr txBox="1"/>
          <p:nvPr/>
        </p:nvSpPr>
        <p:spPr>
          <a:xfrm>
            <a:off x="4952998" y="732367"/>
            <a:ext cx="220980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课堂练习 四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89203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209800" y="1600200"/>
            <a:ext cx="35814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右侧的代码有错误吗？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有错的话，错在哪儿？</a:t>
            </a:r>
            <a:endParaRPr lang="en-US" altLang="zh-CN" sz="2400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C36AEC0-9558-B6F8-4578-9A20F4B64600}"/>
              </a:ext>
            </a:extLst>
          </p:cNvPr>
          <p:cNvSpPr txBox="1"/>
          <p:nvPr/>
        </p:nvSpPr>
        <p:spPr>
          <a:xfrm>
            <a:off x="7543800" y="1524000"/>
            <a:ext cx="3733800" cy="443711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char n;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(n)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*: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"a"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"b"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$: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"b"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A016B1F-9852-EFEF-994D-1C0985988A9E}"/>
              </a:ext>
            </a:extLst>
          </p:cNvPr>
          <p:cNvSpPr txBox="1"/>
          <p:nvPr/>
        </p:nvSpPr>
        <p:spPr>
          <a:xfrm>
            <a:off x="896558" y="3140639"/>
            <a:ext cx="6324600" cy="2955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switch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语句的核心是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值的匹配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后面跟的，必须是一个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常量值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当我们处理整数时，这个值就是一个数字，比如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case 1: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那么，当我们处理字符时，这个值应该是什么呢？它应该是一个字符常量。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中，我们如何表示一个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字符常量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答案是：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用一对单引号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''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把它包起来！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2B1DE9C-5A90-AADC-6886-54541A7BF3D0}"/>
              </a:ext>
            </a:extLst>
          </p:cNvPr>
          <p:cNvSpPr txBox="1"/>
          <p:nvPr/>
        </p:nvSpPr>
        <p:spPr>
          <a:xfrm>
            <a:off x="4952998" y="732367"/>
            <a:ext cx="220980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课堂练习 五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1238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6B3A428-8EA6-C45D-51D3-48EA8F6B8C4B}"/>
              </a:ext>
            </a:extLst>
          </p:cNvPr>
          <p:cNvSpPr txBox="1"/>
          <p:nvPr/>
        </p:nvSpPr>
        <p:spPr>
          <a:xfrm>
            <a:off x="7010400" y="1447800"/>
            <a:ext cx="3886200" cy="443711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cin &gt;&gt; n;</a:t>
            </a:r>
          </a:p>
          <a:p>
            <a:r>
              <a:rPr lang="en-US" altLang="zh-CN" sz="200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(n)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    cout &lt;&lt; </a:t>
            </a:r>
            <a:r>
              <a:rPr lang="en-US" altLang="zh-CN" sz="2000">
                <a:solidFill>
                  <a:srgbClr val="A31515"/>
                </a:solidFill>
                <a:latin typeface="Consolas" panose="020B0609020204030204" pitchFamily="49" charset="0"/>
              </a:rPr>
              <a:t>"a"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    cout &lt;&lt; </a:t>
            </a:r>
            <a:r>
              <a:rPr lang="en-US" altLang="zh-CN" sz="2000">
                <a:solidFill>
                  <a:srgbClr val="A31515"/>
                </a:solidFill>
                <a:latin typeface="Consolas" panose="020B0609020204030204" pitchFamily="49" charset="0"/>
              </a:rPr>
              <a:t>"b"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    cout &lt;&lt; </a:t>
            </a:r>
            <a:r>
              <a:rPr lang="en-US" altLang="zh-CN" sz="2000">
                <a:solidFill>
                  <a:srgbClr val="A31515"/>
                </a:solidFill>
                <a:latin typeface="Consolas" panose="020B0609020204030204" pitchFamily="49" charset="0"/>
              </a:rPr>
              <a:t>"c"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F7F0C70-E7BE-3BA1-34ED-F10117869AB5}"/>
              </a:ext>
            </a:extLst>
          </p:cNvPr>
          <p:cNvSpPr txBox="1"/>
          <p:nvPr/>
        </p:nvSpPr>
        <p:spPr>
          <a:xfrm>
            <a:off x="2628900" y="4572000"/>
            <a:ext cx="243840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</a:rPr>
              <a:t>本代码完全正确！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45FE836-21AD-82A0-E095-BFA878699063}"/>
              </a:ext>
            </a:extLst>
          </p:cNvPr>
          <p:cNvSpPr/>
          <p:nvPr/>
        </p:nvSpPr>
        <p:spPr>
          <a:xfrm>
            <a:off x="2057400" y="2743200"/>
            <a:ext cx="35814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右侧的代码有错误吗？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有错的话，错在哪儿？</a:t>
            </a:r>
            <a:endParaRPr lang="en-US" altLang="zh-CN" sz="24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D8CEBB0-3045-CDC7-E673-061CD73228A9}"/>
              </a:ext>
            </a:extLst>
          </p:cNvPr>
          <p:cNvSpPr txBox="1"/>
          <p:nvPr/>
        </p:nvSpPr>
        <p:spPr>
          <a:xfrm>
            <a:off x="4952998" y="732367"/>
            <a:ext cx="220980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课堂练习 六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7825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91347" y="2819400"/>
            <a:ext cx="4724400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cin 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== 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3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++;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 </a:t>
            </a: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if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== 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5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--;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 </a:t>
            </a: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 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pt-BR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"0</a:t>
            </a:r>
            <a:r>
              <a:rPr lang="pt-BR" altLang="zh-CN" sz="24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pt-BR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  <a:endParaRPr lang="pt-BR" altLang="zh-CN" sz="2400" dirty="0">
              <a:solidFill>
                <a:srgbClr val="080808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2000" y="1478280"/>
            <a:ext cx="6400800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请将下列代码改成</a:t>
            </a:r>
            <a:r>
              <a:rPr lang="en-US" altLang="zh-CN" sz="2400" dirty="0">
                <a:latin typeface="Consolas" panose="020B0609020204030204" pitchFamily="49" charset="0"/>
              </a:rPr>
              <a:t>switch</a:t>
            </a:r>
            <a:r>
              <a:rPr lang="zh-CN" altLang="en-US" sz="2400" dirty="0">
                <a:latin typeface="Consolas" panose="020B0609020204030204" pitchFamily="49" charset="0"/>
              </a:rPr>
              <a:t>实现</a:t>
            </a:r>
            <a:r>
              <a:rPr lang="en-US" altLang="zh-CN" sz="2400" dirty="0"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latin typeface="Consolas" panose="020B0609020204030204" pitchFamily="49" charset="0"/>
              </a:rPr>
              <a:t>在</a:t>
            </a:r>
            <a:r>
              <a:rPr lang="en-US" altLang="zh-CN" sz="2400" dirty="0">
                <a:latin typeface="Consolas" panose="020B0609020204030204" pitchFamily="49" charset="0"/>
              </a:rPr>
              <a:t>Dev C++</a:t>
            </a:r>
            <a:r>
              <a:rPr lang="zh-CN" altLang="en-US" sz="2400" dirty="0">
                <a:latin typeface="Consolas" panose="020B0609020204030204" pitchFamily="49" charset="0"/>
              </a:rPr>
              <a:t>上实际写出来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sp>
        <p:nvSpPr>
          <p:cNvPr id="4" name="矩形 3"/>
          <p:cNvSpPr/>
          <p:nvPr/>
        </p:nvSpPr>
        <p:spPr>
          <a:xfrm>
            <a:off x="7620000" y="1607909"/>
            <a:ext cx="3657600" cy="470898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表达式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)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常量表达式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1: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做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…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常量表达式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2: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做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…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常量表达式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3: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做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…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……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zh-CN" altLang="en-US" sz="2000" dirty="0">
                <a:solidFill>
                  <a:srgbClr val="080808"/>
                </a:solidFill>
                <a:latin typeface="Consolas" panose="020B0609020204030204" pitchFamily="49" charset="0"/>
              </a:rPr>
              <a:t>做</a:t>
            </a: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…</a:t>
            </a:r>
            <a:b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0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6" name="右箭头 5"/>
          <p:cNvSpPr/>
          <p:nvPr/>
        </p:nvSpPr>
        <p:spPr>
          <a:xfrm>
            <a:off x="6324600" y="3962400"/>
            <a:ext cx="685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B2BCBB-CE3D-F0FE-6EA6-EDC32E33B7C6}"/>
              </a:ext>
            </a:extLst>
          </p:cNvPr>
          <p:cNvSpPr txBox="1"/>
          <p:nvPr/>
        </p:nvSpPr>
        <p:spPr>
          <a:xfrm>
            <a:off x="4952998" y="732367"/>
            <a:ext cx="220980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课堂练习 七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76291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42289" y="1981200"/>
            <a:ext cx="4724400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cin 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== 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3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++;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 </a:t>
            </a: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if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== </a:t>
            </a:r>
            <a:r>
              <a:rPr lang="pt-BR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5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--;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 </a:t>
            </a:r>
            <a:r>
              <a:rPr lang="pt-BR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else 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 </a:t>
            </a:r>
            <a:r>
              <a:rPr lang="pt-BR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pt-BR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"0</a:t>
            </a:r>
            <a:r>
              <a:rPr lang="pt-BR" altLang="zh-CN" sz="2400" dirty="0">
                <a:solidFill>
                  <a:srgbClr val="0037A6"/>
                </a:solidFill>
                <a:latin typeface="Consolas" panose="020B0609020204030204" pitchFamily="49" charset="0"/>
              </a:rPr>
              <a:t>\n</a:t>
            </a:r>
            <a:r>
              <a:rPr lang="pt-BR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  <a:endParaRPr lang="pt-BR" altLang="zh-CN" sz="2400" dirty="0">
              <a:solidFill>
                <a:srgbClr val="080808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sp>
        <p:nvSpPr>
          <p:cNvPr id="6" name="右箭头 5"/>
          <p:cNvSpPr/>
          <p:nvPr/>
        </p:nvSpPr>
        <p:spPr>
          <a:xfrm>
            <a:off x="5791200" y="3460760"/>
            <a:ext cx="1371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4E4919-B17F-BA81-BB76-59DBF113A26F}"/>
              </a:ext>
            </a:extLst>
          </p:cNvPr>
          <p:cNvSpPr txBox="1"/>
          <p:nvPr/>
        </p:nvSpPr>
        <p:spPr>
          <a:xfrm>
            <a:off x="7696200" y="1640081"/>
            <a:ext cx="3505200" cy="409855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n;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 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(n) {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n++;     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 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n--;  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"0\n"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253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76400"/>
            <a:ext cx="5562600" cy="4253577"/>
          </a:xfrm>
          <a:prstGeom prst="rect">
            <a:avLst/>
          </a:prstGeom>
        </p:spPr>
      </p:pic>
      <p:grpSp>
        <p:nvGrpSpPr>
          <p:cNvPr id="5" name="group 74"/>
          <p:cNvGrpSpPr/>
          <p:nvPr/>
        </p:nvGrpSpPr>
        <p:grpSpPr>
          <a:xfrm rot="21600000">
            <a:off x="5867400" y="1338898"/>
            <a:ext cx="5694679" cy="4866004"/>
            <a:chOff x="-12700" y="-12700"/>
            <a:chExt cx="5694679" cy="4866004"/>
          </a:xfrm>
        </p:grpSpPr>
        <p:grpSp>
          <p:nvGrpSpPr>
            <p:cNvPr id="6" name="group 76"/>
            <p:cNvGrpSpPr/>
            <p:nvPr/>
          </p:nvGrpSpPr>
          <p:grpSpPr>
            <a:xfrm rot="21600000">
              <a:off x="0" y="0"/>
              <a:ext cx="5669000" cy="4840007"/>
              <a:chOff x="0" y="0"/>
              <a:chExt cx="5669000" cy="4840007"/>
            </a:xfrm>
          </p:grpSpPr>
          <p:sp>
            <p:nvSpPr>
              <p:cNvPr id="8" name="path"/>
              <p:cNvSpPr/>
              <p:nvPr/>
            </p:nvSpPr>
            <p:spPr>
              <a:xfrm>
                <a:off x="15930" y="15923"/>
                <a:ext cx="5618593" cy="4792345"/>
              </a:xfrm>
              <a:custGeom>
                <a:avLst/>
                <a:gdLst/>
                <a:ahLst/>
                <a:cxnLst/>
                <a:rect l="0" t="0" r="0" b="0"/>
                <a:pathLst>
                  <a:path w="8848" h="7547">
                    <a:moveTo>
                      <a:pt x="375" y="7547"/>
                    </a:moveTo>
                    <a:cubicBezTo>
                      <a:pt x="167" y="7547"/>
                      <a:pt x="0" y="7392"/>
                      <a:pt x="0" y="7201"/>
                    </a:cubicBezTo>
                    <a:cubicBezTo>
                      <a:pt x="0" y="7010"/>
                      <a:pt x="167" y="6855"/>
                      <a:pt x="375" y="6855"/>
                    </a:cubicBezTo>
                    <a:lnTo>
                      <a:pt x="750" y="6855"/>
                    </a:lnTo>
                    <a:lnTo>
                      <a:pt x="750" y="345"/>
                    </a:lnTo>
                    <a:cubicBezTo>
                      <a:pt x="750" y="154"/>
                      <a:pt x="919" y="0"/>
                      <a:pt x="1126" y="0"/>
                    </a:cubicBezTo>
                    <a:lnTo>
                      <a:pt x="8472" y="0"/>
                    </a:lnTo>
                    <a:cubicBezTo>
                      <a:pt x="8680" y="0"/>
                      <a:pt x="8848" y="154"/>
                      <a:pt x="8848" y="345"/>
                    </a:cubicBezTo>
                    <a:cubicBezTo>
                      <a:pt x="8848" y="536"/>
                      <a:pt x="8680" y="691"/>
                      <a:pt x="8472" y="691"/>
                    </a:cubicBezTo>
                    <a:lnTo>
                      <a:pt x="8097" y="691"/>
                    </a:lnTo>
                    <a:lnTo>
                      <a:pt x="8097" y="7201"/>
                    </a:lnTo>
                    <a:cubicBezTo>
                      <a:pt x="8097" y="7392"/>
                      <a:pt x="7928" y="7547"/>
                      <a:pt x="7721" y="7547"/>
                    </a:cubicBezTo>
                    <a:lnTo>
                      <a:pt x="375" y="7547"/>
                    </a:lnTo>
                    <a:close/>
                  </a:path>
                </a:pathLst>
              </a:custGeom>
              <a:solidFill>
                <a:srgbClr val="F8CBAD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path"/>
              <p:cNvSpPr/>
              <p:nvPr/>
            </p:nvSpPr>
            <p:spPr>
              <a:xfrm>
                <a:off x="0" y="0"/>
                <a:ext cx="5669000" cy="4840007"/>
              </a:xfrm>
              <a:custGeom>
                <a:avLst/>
                <a:gdLst/>
                <a:ahLst/>
                <a:cxnLst/>
                <a:rect l="0" t="0" r="0" b="0"/>
                <a:pathLst>
                  <a:path w="8927" h="7622">
                    <a:moveTo>
                      <a:pt x="778" y="6903"/>
                    </a:moveTo>
                    <a:lnTo>
                      <a:pt x="778" y="371"/>
                    </a:lnTo>
                    <a:cubicBezTo>
                      <a:pt x="778" y="180"/>
                      <a:pt x="947" y="25"/>
                      <a:pt x="1155" y="25"/>
                    </a:cubicBezTo>
                    <a:lnTo>
                      <a:pt x="8525" y="25"/>
                    </a:lnTo>
                    <a:cubicBezTo>
                      <a:pt x="8733" y="25"/>
                      <a:pt x="8902" y="180"/>
                      <a:pt x="8902" y="371"/>
                    </a:cubicBezTo>
                    <a:cubicBezTo>
                      <a:pt x="8902" y="563"/>
                      <a:pt x="8733" y="718"/>
                      <a:pt x="8525" y="718"/>
                    </a:cubicBezTo>
                    <a:lnTo>
                      <a:pt x="8149" y="718"/>
                    </a:lnTo>
                    <a:lnTo>
                      <a:pt x="8149" y="7250"/>
                    </a:lnTo>
                    <a:cubicBezTo>
                      <a:pt x="8149" y="7441"/>
                      <a:pt x="7980" y="7596"/>
                      <a:pt x="7772" y="7596"/>
                    </a:cubicBezTo>
                    <a:lnTo>
                      <a:pt x="401" y="7596"/>
                    </a:lnTo>
                    <a:cubicBezTo>
                      <a:pt x="193" y="7596"/>
                      <a:pt x="25" y="7441"/>
                      <a:pt x="25" y="7250"/>
                    </a:cubicBezTo>
                    <a:cubicBezTo>
                      <a:pt x="25" y="7058"/>
                      <a:pt x="193" y="6903"/>
                      <a:pt x="401" y="6903"/>
                    </a:cubicBezTo>
                    <a:lnTo>
                      <a:pt x="778" y="6903"/>
                    </a:lnTo>
                    <a:close/>
                    <a:moveTo>
                      <a:pt x="1155" y="25"/>
                    </a:moveTo>
                    <a:cubicBezTo>
                      <a:pt x="1363" y="25"/>
                      <a:pt x="1532" y="180"/>
                      <a:pt x="1532" y="371"/>
                    </a:cubicBezTo>
                    <a:cubicBezTo>
                      <a:pt x="1532" y="563"/>
                      <a:pt x="1363" y="718"/>
                      <a:pt x="1155" y="718"/>
                    </a:cubicBezTo>
                    <a:cubicBezTo>
                      <a:pt x="1051" y="718"/>
                      <a:pt x="967" y="640"/>
                      <a:pt x="967" y="545"/>
                    </a:cubicBezTo>
                    <a:cubicBezTo>
                      <a:pt x="967" y="449"/>
                      <a:pt x="1051" y="371"/>
                      <a:pt x="1155" y="371"/>
                    </a:cubicBezTo>
                    <a:lnTo>
                      <a:pt x="1532" y="371"/>
                    </a:lnTo>
                    <a:moveTo>
                      <a:pt x="8149" y="718"/>
                    </a:moveTo>
                    <a:lnTo>
                      <a:pt x="1155" y="718"/>
                    </a:lnTo>
                    <a:moveTo>
                      <a:pt x="401" y="6903"/>
                    </a:moveTo>
                    <a:cubicBezTo>
                      <a:pt x="505" y="6903"/>
                      <a:pt x="590" y="6981"/>
                      <a:pt x="590" y="7076"/>
                    </a:cubicBezTo>
                    <a:cubicBezTo>
                      <a:pt x="590" y="7172"/>
                      <a:pt x="505" y="7250"/>
                      <a:pt x="401" y="7250"/>
                    </a:cubicBezTo>
                    <a:lnTo>
                      <a:pt x="778" y="7250"/>
                    </a:lnTo>
                    <a:moveTo>
                      <a:pt x="401" y="7596"/>
                    </a:moveTo>
                    <a:cubicBezTo>
                      <a:pt x="609" y="7596"/>
                      <a:pt x="778" y="7441"/>
                      <a:pt x="778" y="7250"/>
                    </a:cubicBezTo>
                    <a:lnTo>
                      <a:pt x="778" y="6903"/>
                    </a:lnTo>
                  </a:path>
                </a:pathLst>
              </a:custGeom>
              <a:noFill/>
              <a:ln w="31854" cap="flat">
                <a:solidFill>
                  <a:srgbClr val="ED7D31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textbox 592"/>
            <p:cNvSpPr/>
            <p:nvPr/>
          </p:nvSpPr>
          <p:spPr>
            <a:xfrm>
              <a:off x="-12700" y="-12700"/>
              <a:ext cx="5694679" cy="48660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>
                <a:latin typeface="Consolas" panose="020B0609020204030204" pitchFamily="49" charset="0"/>
              </a:endParaRPr>
            </a:p>
            <a:p>
              <a:pPr marL="1955800" algn="l" rtl="0" eaLnBrk="0">
                <a:lnSpc>
                  <a:spcPts val="3630"/>
                </a:lnSpc>
              </a:pPr>
              <a:r>
                <a:rPr sz="28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switch( )</a:t>
              </a:r>
              <a:endParaRPr lang="en-US" altLang="en-US" sz="28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marL="671195" algn="l" rtl="0" eaLnBrk="0">
                <a:lnSpc>
                  <a:spcPct val="114000"/>
                </a:lnSpc>
                <a:spcBef>
                  <a:spcPts val="610"/>
                </a:spcBef>
              </a:pP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1、</a:t>
              </a:r>
              <a:r>
                <a:rPr sz="2000" kern="0" spc="-48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switch(</a:t>
              </a: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)的( )</a:t>
              </a:r>
              <a:r>
                <a:rPr sz="2000" kern="0" spc="-10" dirty="0" err="1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一般填的</a:t>
              </a:r>
              <a:r>
                <a:rPr sz="2000" u="sng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     </a:t>
              </a: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15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marL="1259840" algn="l" rtl="0" eaLnBrk="0">
                <a:lnSpc>
                  <a:spcPct val="82000"/>
                </a:lnSpc>
                <a:spcBef>
                  <a:spcPts val="610"/>
                </a:spcBef>
              </a:pP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A.变量</a:t>
              </a:r>
              <a:r>
                <a:rPr sz="2000" kern="0" spc="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B.常量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marL="28575" algn="l" rtl="0" eaLnBrk="0">
                <a:lnSpc>
                  <a:spcPct val="92000"/>
                </a:lnSpc>
                <a:spcBef>
                  <a:spcPts val="1165"/>
                </a:spcBef>
                <a:tabLst>
                  <a:tab pos="659765" algn="l"/>
                </a:tabLst>
              </a:pP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	2、</a:t>
              </a:r>
              <a:r>
                <a:rPr sz="2000" kern="0" spc="-49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case </a:t>
              </a:r>
              <a:r>
                <a:rPr sz="2000" kern="0" spc="0" dirty="0" err="1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后面填的是</a:t>
              </a: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000" kern="0" spc="0" baseline="-1400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____</a:t>
              </a:r>
              <a:r>
                <a:rPr sz="3000" kern="0" spc="-10" baseline="-1400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_</a:t>
              </a: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marL="1249045" algn="l" rtl="0" eaLnBrk="0">
                <a:lnSpc>
                  <a:spcPct val="91000"/>
                </a:lnSpc>
                <a:spcBef>
                  <a:spcPts val="1540"/>
                </a:spcBef>
              </a:pP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A.变量</a:t>
              </a:r>
              <a:r>
                <a:rPr sz="2000" kern="0" spc="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B.常量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marL="662940" algn="l" rtl="0" eaLnBrk="0">
                <a:lnSpc>
                  <a:spcPts val="2590"/>
                </a:lnSpc>
                <a:spcBef>
                  <a:spcPts val="1705"/>
                </a:spcBef>
              </a:pPr>
              <a:r>
                <a:rPr sz="2000" kern="0" spc="-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3、</a:t>
              </a:r>
              <a:r>
                <a:rPr sz="2000" kern="0" spc="-50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-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default：的</a:t>
              </a:r>
              <a:r>
                <a:rPr sz="2000" kern="0" spc="-6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作用是什么？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11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0000"/>
                </a:lnSpc>
              </a:pPr>
              <a:endParaRPr lang="en-US" altLang="en-US" sz="500" dirty="0">
                <a:latin typeface="Consolas" panose="020B0609020204030204" pitchFamily="49" charset="0"/>
              </a:endParaRPr>
            </a:p>
            <a:p>
              <a:pPr marL="647065" algn="l" rtl="0" eaLnBrk="0">
                <a:lnSpc>
                  <a:spcPts val="2590"/>
                </a:lnSpc>
                <a:spcBef>
                  <a:spcPts val="5"/>
                </a:spcBef>
              </a:pP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4、加break和不加break的区别是什么？</a:t>
              </a:r>
              <a:endParaRPr lang="en-US" altLang="en-US" sz="2000" dirty="0">
                <a:latin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354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课堂作业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600200"/>
            <a:ext cx="5562600" cy="4253577"/>
          </a:xfrm>
          <a:prstGeom prst="rect">
            <a:avLst/>
          </a:prstGeom>
        </p:spPr>
      </p:pic>
      <p:grpSp>
        <p:nvGrpSpPr>
          <p:cNvPr id="5" name="group 74"/>
          <p:cNvGrpSpPr/>
          <p:nvPr/>
        </p:nvGrpSpPr>
        <p:grpSpPr>
          <a:xfrm rot="21600000">
            <a:off x="5943600" y="1219201"/>
            <a:ext cx="5694679" cy="4866004"/>
            <a:chOff x="-12700" y="-12700"/>
            <a:chExt cx="5694679" cy="4866004"/>
          </a:xfrm>
        </p:grpSpPr>
        <p:grpSp>
          <p:nvGrpSpPr>
            <p:cNvPr id="6" name="group 76"/>
            <p:cNvGrpSpPr/>
            <p:nvPr/>
          </p:nvGrpSpPr>
          <p:grpSpPr>
            <a:xfrm rot="21600000">
              <a:off x="0" y="0"/>
              <a:ext cx="5669000" cy="4840007"/>
              <a:chOff x="0" y="0"/>
              <a:chExt cx="5669000" cy="4840007"/>
            </a:xfrm>
          </p:grpSpPr>
          <p:sp>
            <p:nvSpPr>
              <p:cNvPr id="8" name="path"/>
              <p:cNvSpPr/>
              <p:nvPr/>
            </p:nvSpPr>
            <p:spPr>
              <a:xfrm>
                <a:off x="15930" y="15923"/>
                <a:ext cx="5618593" cy="4792345"/>
              </a:xfrm>
              <a:custGeom>
                <a:avLst/>
                <a:gdLst/>
                <a:ahLst/>
                <a:cxnLst/>
                <a:rect l="0" t="0" r="0" b="0"/>
                <a:pathLst>
                  <a:path w="8848" h="7547">
                    <a:moveTo>
                      <a:pt x="375" y="7547"/>
                    </a:moveTo>
                    <a:cubicBezTo>
                      <a:pt x="167" y="7547"/>
                      <a:pt x="0" y="7392"/>
                      <a:pt x="0" y="7201"/>
                    </a:cubicBezTo>
                    <a:cubicBezTo>
                      <a:pt x="0" y="7010"/>
                      <a:pt x="167" y="6855"/>
                      <a:pt x="375" y="6855"/>
                    </a:cubicBezTo>
                    <a:lnTo>
                      <a:pt x="750" y="6855"/>
                    </a:lnTo>
                    <a:lnTo>
                      <a:pt x="750" y="345"/>
                    </a:lnTo>
                    <a:cubicBezTo>
                      <a:pt x="750" y="154"/>
                      <a:pt x="919" y="0"/>
                      <a:pt x="1126" y="0"/>
                    </a:cubicBezTo>
                    <a:lnTo>
                      <a:pt x="8472" y="0"/>
                    </a:lnTo>
                    <a:cubicBezTo>
                      <a:pt x="8680" y="0"/>
                      <a:pt x="8848" y="154"/>
                      <a:pt x="8848" y="345"/>
                    </a:cubicBezTo>
                    <a:cubicBezTo>
                      <a:pt x="8848" y="536"/>
                      <a:pt x="8680" y="691"/>
                      <a:pt x="8472" y="691"/>
                    </a:cubicBezTo>
                    <a:lnTo>
                      <a:pt x="8097" y="691"/>
                    </a:lnTo>
                    <a:lnTo>
                      <a:pt x="8097" y="7201"/>
                    </a:lnTo>
                    <a:cubicBezTo>
                      <a:pt x="8097" y="7392"/>
                      <a:pt x="7928" y="7547"/>
                      <a:pt x="7721" y="7547"/>
                    </a:cubicBezTo>
                    <a:lnTo>
                      <a:pt x="375" y="7547"/>
                    </a:lnTo>
                    <a:close/>
                  </a:path>
                </a:pathLst>
              </a:custGeom>
              <a:solidFill>
                <a:srgbClr val="F8CBAD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path"/>
              <p:cNvSpPr/>
              <p:nvPr/>
            </p:nvSpPr>
            <p:spPr>
              <a:xfrm>
                <a:off x="0" y="0"/>
                <a:ext cx="5669000" cy="4840007"/>
              </a:xfrm>
              <a:custGeom>
                <a:avLst/>
                <a:gdLst/>
                <a:ahLst/>
                <a:cxnLst/>
                <a:rect l="0" t="0" r="0" b="0"/>
                <a:pathLst>
                  <a:path w="8927" h="7622">
                    <a:moveTo>
                      <a:pt x="778" y="6903"/>
                    </a:moveTo>
                    <a:lnTo>
                      <a:pt x="778" y="371"/>
                    </a:lnTo>
                    <a:cubicBezTo>
                      <a:pt x="778" y="180"/>
                      <a:pt x="947" y="25"/>
                      <a:pt x="1155" y="25"/>
                    </a:cubicBezTo>
                    <a:lnTo>
                      <a:pt x="8525" y="25"/>
                    </a:lnTo>
                    <a:cubicBezTo>
                      <a:pt x="8733" y="25"/>
                      <a:pt x="8902" y="180"/>
                      <a:pt x="8902" y="371"/>
                    </a:cubicBezTo>
                    <a:cubicBezTo>
                      <a:pt x="8902" y="563"/>
                      <a:pt x="8733" y="718"/>
                      <a:pt x="8525" y="718"/>
                    </a:cubicBezTo>
                    <a:lnTo>
                      <a:pt x="8149" y="718"/>
                    </a:lnTo>
                    <a:lnTo>
                      <a:pt x="8149" y="7250"/>
                    </a:lnTo>
                    <a:cubicBezTo>
                      <a:pt x="8149" y="7441"/>
                      <a:pt x="7980" y="7596"/>
                      <a:pt x="7772" y="7596"/>
                    </a:cubicBezTo>
                    <a:lnTo>
                      <a:pt x="401" y="7596"/>
                    </a:lnTo>
                    <a:cubicBezTo>
                      <a:pt x="193" y="7596"/>
                      <a:pt x="25" y="7441"/>
                      <a:pt x="25" y="7250"/>
                    </a:cubicBezTo>
                    <a:cubicBezTo>
                      <a:pt x="25" y="7058"/>
                      <a:pt x="193" y="6903"/>
                      <a:pt x="401" y="6903"/>
                    </a:cubicBezTo>
                    <a:lnTo>
                      <a:pt x="778" y="6903"/>
                    </a:lnTo>
                    <a:close/>
                    <a:moveTo>
                      <a:pt x="1155" y="25"/>
                    </a:moveTo>
                    <a:cubicBezTo>
                      <a:pt x="1363" y="25"/>
                      <a:pt x="1532" y="180"/>
                      <a:pt x="1532" y="371"/>
                    </a:cubicBezTo>
                    <a:cubicBezTo>
                      <a:pt x="1532" y="563"/>
                      <a:pt x="1363" y="718"/>
                      <a:pt x="1155" y="718"/>
                    </a:cubicBezTo>
                    <a:cubicBezTo>
                      <a:pt x="1051" y="718"/>
                      <a:pt x="967" y="640"/>
                      <a:pt x="967" y="545"/>
                    </a:cubicBezTo>
                    <a:cubicBezTo>
                      <a:pt x="967" y="449"/>
                      <a:pt x="1051" y="371"/>
                      <a:pt x="1155" y="371"/>
                    </a:cubicBezTo>
                    <a:lnTo>
                      <a:pt x="1532" y="371"/>
                    </a:lnTo>
                    <a:moveTo>
                      <a:pt x="8149" y="718"/>
                    </a:moveTo>
                    <a:lnTo>
                      <a:pt x="1155" y="718"/>
                    </a:lnTo>
                    <a:moveTo>
                      <a:pt x="401" y="6903"/>
                    </a:moveTo>
                    <a:cubicBezTo>
                      <a:pt x="505" y="6903"/>
                      <a:pt x="590" y="6981"/>
                      <a:pt x="590" y="7076"/>
                    </a:cubicBezTo>
                    <a:cubicBezTo>
                      <a:pt x="590" y="7172"/>
                      <a:pt x="505" y="7250"/>
                      <a:pt x="401" y="7250"/>
                    </a:cubicBezTo>
                    <a:lnTo>
                      <a:pt x="778" y="7250"/>
                    </a:lnTo>
                    <a:moveTo>
                      <a:pt x="401" y="7596"/>
                    </a:moveTo>
                    <a:cubicBezTo>
                      <a:pt x="609" y="7596"/>
                      <a:pt x="778" y="7441"/>
                      <a:pt x="778" y="7250"/>
                    </a:cubicBezTo>
                    <a:lnTo>
                      <a:pt x="778" y="6903"/>
                    </a:lnTo>
                  </a:path>
                </a:pathLst>
              </a:custGeom>
              <a:noFill/>
              <a:ln w="31854" cap="flat">
                <a:solidFill>
                  <a:srgbClr val="ED7D31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textbox 592"/>
            <p:cNvSpPr/>
            <p:nvPr/>
          </p:nvSpPr>
          <p:spPr>
            <a:xfrm>
              <a:off x="-12700" y="-12700"/>
              <a:ext cx="5694679" cy="48660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>
                <a:latin typeface="Consolas" panose="020B0609020204030204" pitchFamily="49" charset="0"/>
              </a:endParaRPr>
            </a:p>
            <a:p>
              <a:pPr marL="1955800" algn="l" rtl="0" eaLnBrk="0">
                <a:lnSpc>
                  <a:spcPts val="3630"/>
                </a:lnSpc>
              </a:pPr>
              <a:r>
                <a:rPr sz="28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switch( )</a:t>
              </a:r>
              <a:endParaRPr lang="en-US" altLang="en-US" sz="28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marL="671195" algn="l" rtl="0" eaLnBrk="0">
                <a:lnSpc>
                  <a:spcPct val="114000"/>
                </a:lnSpc>
                <a:spcBef>
                  <a:spcPts val="610"/>
                </a:spcBef>
              </a:pP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1、</a:t>
              </a:r>
              <a:r>
                <a:rPr sz="2000" kern="0" spc="-48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switch(</a:t>
              </a: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)的( )</a:t>
              </a:r>
              <a:r>
                <a:rPr sz="2000" kern="0" spc="-10" dirty="0" err="1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一般填的</a:t>
              </a:r>
              <a:r>
                <a:rPr sz="2000" u="sng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     </a:t>
              </a: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15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marL="1259840" algn="l" rtl="0" eaLnBrk="0">
                <a:lnSpc>
                  <a:spcPct val="82000"/>
                </a:lnSpc>
                <a:spcBef>
                  <a:spcPts val="610"/>
                </a:spcBef>
              </a:pPr>
              <a:r>
                <a:rPr sz="2000" b="1" kern="0" spc="-20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A.变量</a:t>
              </a:r>
              <a:r>
                <a:rPr sz="2000" b="1" kern="0" spc="50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B.常量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marL="28575" algn="l" rtl="0" eaLnBrk="0">
                <a:lnSpc>
                  <a:spcPct val="92000"/>
                </a:lnSpc>
                <a:spcBef>
                  <a:spcPts val="1165"/>
                </a:spcBef>
                <a:tabLst>
                  <a:tab pos="659765" algn="l"/>
                </a:tabLst>
              </a:pP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	2、</a:t>
              </a:r>
              <a:r>
                <a:rPr sz="2000" kern="0" spc="-49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case </a:t>
              </a:r>
              <a:r>
                <a:rPr sz="2000" kern="0" spc="0" dirty="0" err="1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后面填的是</a:t>
              </a: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000" kern="0" spc="0" baseline="-1400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____</a:t>
              </a:r>
              <a:r>
                <a:rPr sz="3000" kern="0" spc="-10" baseline="-1400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_</a:t>
              </a:r>
              <a:r>
                <a:rPr sz="2000" kern="0" spc="-1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000" dirty="0">
                <a:latin typeface="Consolas" panose="020B0609020204030204" pitchFamily="49" charset="0"/>
              </a:endParaRPr>
            </a:p>
            <a:p>
              <a:pPr marL="1249045" algn="l" rtl="0" eaLnBrk="0">
                <a:lnSpc>
                  <a:spcPct val="91000"/>
                </a:lnSpc>
                <a:spcBef>
                  <a:spcPts val="1540"/>
                </a:spcBef>
              </a:pPr>
              <a:r>
                <a:rPr sz="2000" kern="0" spc="-2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A.变量</a:t>
              </a:r>
              <a:r>
                <a:rPr sz="2000" kern="0" spc="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2000" b="1" kern="0" spc="-20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B.常量</a:t>
              </a:r>
              <a:endParaRPr lang="en-US" altLang="en-US" sz="2000" b="1" dirty="0">
                <a:solidFill>
                  <a:srgbClr val="FF0000"/>
                </a:solidFill>
                <a:latin typeface="Consolas" panose="020B0609020204030204" pitchFamily="49" charset="0"/>
              </a:endParaRPr>
            </a:p>
            <a:p>
              <a:pPr marL="662940" algn="l" rtl="0" eaLnBrk="0">
                <a:lnSpc>
                  <a:spcPts val="2590"/>
                </a:lnSpc>
                <a:spcBef>
                  <a:spcPts val="1705"/>
                </a:spcBef>
              </a:pPr>
              <a:r>
                <a:rPr sz="2000" kern="0" spc="-5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3、</a:t>
              </a:r>
              <a:r>
                <a:rPr sz="2000" kern="0" spc="-50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kern="0" spc="-50" dirty="0" err="1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default：的</a:t>
              </a:r>
              <a:r>
                <a:rPr sz="2000" kern="0" spc="-60" dirty="0" err="1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作用是什么</a:t>
              </a:r>
              <a:r>
                <a:rPr sz="2000" kern="0" spc="-6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？</a:t>
              </a:r>
              <a:endParaRPr lang="en-US" sz="2000" kern="0" spc="-6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662940" algn="l" rtl="0" eaLnBrk="0">
                <a:lnSpc>
                  <a:spcPts val="2590"/>
                </a:lnSpc>
                <a:spcBef>
                  <a:spcPts val="1705"/>
                </a:spcBef>
              </a:pPr>
              <a:r>
                <a:rPr lang="zh-CN" altLang="en-US" b="1" kern="0" spc="-60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如果其他</a:t>
              </a:r>
              <a:r>
                <a:rPr lang="en-US" altLang="zh-CN" b="1" kern="0" spc="-60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case</a:t>
              </a:r>
              <a:r>
                <a:rPr lang="zh-CN" altLang="en-US" b="1" kern="0" spc="-60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都没匹配，则进入默认情况</a:t>
              </a:r>
              <a:endParaRPr lang="en-US" altLang="en-US" b="1" dirty="0">
                <a:solidFill>
                  <a:srgbClr val="FF0000"/>
                </a:solidFill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11000"/>
                </a:lnSpc>
              </a:pPr>
              <a:endParaRPr lang="en-US" altLang="en-US" sz="1000" dirty="0">
                <a:latin typeface="Consolas" panose="020B0609020204030204" pitchFamily="49" charset="0"/>
              </a:endParaRPr>
            </a:p>
            <a:p>
              <a:pPr algn="l" rtl="0" eaLnBrk="0">
                <a:lnSpc>
                  <a:spcPct val="100000"/>
                </a:lnSpc>
              </a:pPr>
              <a:endParaRPr lang="en-US" altLang="en-US" sz="500" dirty="0">
                <a:latin typeface="Consolas" panose="020B0609020204030204" pitchFamily="49" charset="0"/>
              </a:endParaRPr>
            </a:p>
            <a:p>
              <a:pPr marL="647065" algn="l" rtl="0" eaLnBrk="0">
                <a:lnSpc>
                  <a:spcPts val="2590"/>
                </a:lnSpc>
                <a:spcBef>
                  <a:spcPts val="5"/>
                </a:spcBef>
              </a:pPr>
              <a:r>
                <a:rPr sz="2000" kern="0" spc="0" dirty="0">
                  <a:solidFill>
                    <a:srgbClr val="000000">
                      <a:alpha val="100000"/>
                    </a:srgbClr>
                  </a:solidFill>
                  <a:latin typeface="Consolas" panose="020B0609020204030204" pitchFamily="49" charset="0"/>
                  <a:ea typeface="微软雅黑" panose="020B0503020204020204" charset="-122"/>
                  <a:cs typeface="微软雅黑" panose="020B0503020204020204" charset="-122"/>
                </a:rPr>
                <a:t>4、加break和不加break的区别是什么？</a:t>
              </a:r>
              <a:endParaRPr lang="en-US" altLang="en-US" sz="2000" dirty="0">
                <a:latin typeface="Consolas" panose="020B0609020204030204" pitchFamily="49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010400" y="6040169"/>
            <a:ext cx="275428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break: 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用于跳出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switch</a:t>
            </a:r>
            <a:endParaRPr lang="zh-CN" altLang="en-US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85800" y="2057400"/>
            <a:ext cx="10896600" cy="41968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/>
              <a:t>P38</a:t>
            </a:r>
            <a:r>
              <a:rPr lang="zh-CN" altLang="en-US" sz="2000" b="1" dirty="0"/>
              <a:t>页 例</a:t>
            </a:r>
            <a:r>
              <a:rPr lang="en-US" altLang="zh-CN" sz="2000" b="1" dirty="0"/>
              <a:t>3-6 </a:t>
            </a:r>
            <a:r>
              <a:rPr lang="zh-CN" altLang="en-US" sz="2000" dirty="0"/>
              <a:t>小洛机器人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小洛机器人是人工智能聊天机器人。不过</a:t>
            </a:r>
            <a:r>
              <a:rPr lang="en-US" altLang="zh-CN" sz="2000" dirty="0"/>
              <a:t>,</a:t>
            </a:r>
            <a:r>
              <a:rPr lang="zh-CN" altLang="en-US" sz="2000" dirty="0"/>
              <a:t>目前它只支持最基本的几个功能</a:t>
            </a:r>
            <a:r>
              <a:rPr lang="en-US" altLang="zh-CN" sz="2000" dirty="0"/>
              <a:t>,</a:t>
            </a:r>
            <a:r>
              <a:rPr lang="zh-CN" altLang="en-US" sz="2000" dirty="0"/>
              <a:t>需要给它提供以下指令</a:t>
            </a:r>
            <a:r>
              <a:rPr lang="en-US" altLang="zh-CN" sz="2000" dirty="0"/>
              <a:t>(</a:t>
            </a:r>
            <a:r>
              <a:rPr lang="zh-CN" altLang="en-US" sz="2000" dirty="0"/>
              <a:t>一个字符</a:t>
            </a:r>
            <a:r>
              <a:rPr lang="en-US" altLang="zh-CN" sz="2000" dirty="0"/>
              <a:t>),</a:t>
            </a:r>
            <a:r>
              <a:rPr lang="zh-CN" altLang="en-US" sz="2000" dirty="0"/>
              <a:t>它才会按照指令给出对应的回复。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zh-CN" altLang="en-US" sz="2000" dirty="0"/>
              <a:t>输入</a:t>
            </a:r>
            <a:r>
              <a:rPr lang="en-US" altLang="zh-CN" sz="2000" dirty="0"/>
              <a:t>“G”:</a:t>
            </a:r>
            <a:r>
              <a:rPr lang="zh-CN" altLang="en-US" sz="2000" dirty="0"/>
              <a:t>打招呼</a:t>
            </a:r>
            <a:r>
              <a:rPr lang="en-US" altLang="zh-CN" sz="2000" dirty="0"/>
              <a:t>,</a:t>
            </a:r>
            <a:r>
              <a:rPr lang="zh-CN" altLang="en-US" sz="2000" dirty="0"/>
              <a:t>小洛会回复 </a:t>
            </a:r>
            <a:r>
              <a:rPr lang="en-US" altLang="zh-CN" sz="2000" dirty="0"/>
              <a:t>“Hello, my master! ”,</a:t>
            </a:r>
            <a:r>
              <a:rPr lang="zh-CN" altLang="en-US" sz="2000" dirty="0"/>
              <a:t>并在下一行加上</a:t>
            </a:r>
            <a:r>
              <a:rPr lang="en-US" altLang="zh-CN" sz="2000" dirty="0"/>
              <a:t>"I'm </a:t>
            </a:r>
            <a:r>
              <a:rPr lang="en-US" altLang="zh-CN" sz="2000" dirty="0" err="1"/>
              <a:t>Xiaoluo</a:t>
            </a:r>
            <a:r>
              <a:rPr lang="en-US" altLang="zh-CN" sz="2000" dirty="0"/>
              <a:t>. "</a:t>
            </a:r>
            <a:r>
              <a:rPr lang="zh-CN" altLang="en-US" sz="2000" dirty="0"/>
              <a:t> 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zh-CN" altLang="en-US" sz="2000" dirty="0"/>
              <a:t>输入</a:t>
            </a:r>
            <a:r>
              <a:rPr lang="en-US" altLang="zh-CN" sz="2000" dirty="0"/>
              <a:t>"N":</a:t>
            </a:r>
            <a:r>
              <a:rPr lang="zh-CN" altLang="en-US" sz="2000" dirty="0"/>
              <a:t>自我介绍</a:t>
            </a:r>
            <a:r>
              <a:rPr lang="en-US" altLang="zh-CN" sz="2000" dirty="0"/>
              <a:t>,</a:t>
            </a:r>
            <a:r>
              <a:rPr lang="zh-CN" altLang="en-US" sz="2000" dirty="0"/>
              <a:t>小洛只会回复</a:t>
            </a:r>
            <a:r>
              <a:rPr lang="en-US" altLang="zh-CN" sz="2000" dirty="0"/>
              <a:t> "</a:t>
            </a:r>
            <a:r>
              <a:rPr lang="en-US" altLang="zh-CN" sz="2000" dirty="0" err="1"/>
              <a:t>T'm</a:t>
            </a:r>
            <a:r>
              <a:rPr lang="en-US" altLang="zh-CN" sz="2000" dirty="0"/>
              <a:t> </a:t>
            </a:r>
            <a:r>
              <a:rPr lang="en-US" altLang="zh-CN" sz="2000" dirty="0" err="1"/>
              <a:t>Xiaoluo</a:t>
            </a:r>
            <a:r>
              <a:rPr lang="en-US" altLang="zh-CN" sz="2000" dirty="0"/>
              <a:t>." 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zh-CN" altLang="en-US" sz="2000" dirty="0"/>
              <a:t>输入</a:t>
            </a:r>
            <a:r>
              <a:rPr lang="en-US" altLang="zh-CN" sz="2000" dirty="0"/>
              <a:t>"S":</a:t>
            </a:r>
            <a:r>
              <a:rPr lang="zh-CN" altLang="en-US" sz="2000" dirty="0"/>
              <a:t>唱歌</a:t>
            </a:r>
            <a:r>
              <a:rPr lang="en-US" altLang="zh-CN" sz="2000" dirty="0"/>
              <a:t>,</a:t>
            </a:r>
            <a:r>
              <a:rPr lang="zh-CN" altLang="en-US" sz="2000" dirty="0"/>
              <a:t>小洛会哼唱</a:t>
            </a:r>
            <a:r>
              <a:rPr lang="en-US" altLang="zh-CN" sz="2000" dirty="0"/>
              <a:t>"</a:t>
            </a:r>
            <a:r>
              <a:rPr lang="en-US" altLang="zh-CN" sz="2000" dirty="0" err="1"/>
              <a:t>Teinei</a:t>
            </a:r>
            <a:r>
              <a:rPr lang="en-US" altLang="zh-CN" sz="2000" dirty="0"/>
              <a:t> </a:t>
            </a:r>
            <a:r>
              <a:rPr lang="en-US" altLang="zh-CN" sz="2000" dirty="0" err="1"/>
              <a:t>teinei</a:t>
            </a:r>
            <a:r>
              <a:rPr lang="en-US" altLang="zh-CN" sz="2000" dirty="0"/>
              <a:t> </a:t>
            </a:r>
            <a:r>
              <a:rPr lang="en-US" altLang="zh-CN" sz="2000" dirty="0" err="1"/>
              <a:t>teinei</a:t>
            </a:r>
            <a:r>
              <a:rPr lang="en-US" altLang="zh-CN" sz="2000" dirty="0"/>
              <a:t>~"</a:t>
            </a:r>
            <a:r>
              <a:rPr lang="zh-CN" altLang="en-US" sz="2000" dirty="0"/>
              <a:t>。 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zh-CN" altLang="en-US" sz="2000" dirty="0"/>
              <a:t>输入</a:t>
            </a:r>
            <a:r>
              <a:rPr lang="en-US" altLang="zh-CN" sz="2000" dirty="0"/>
              <a:t>"B"</a:t>
            </a:r>
            <a:r>
              <a:rPr lang="zh-CN" altLang="en-US" sz="2000" dirty="0"/>
              <a:t>或者</a:t>
            </a:r>
            <a:r>
              <a:rPr lang="en-US" altLang="zh-CN" sz="2000" dirty="0"/>
              <a:t>"Q":</a:t>
            </a:r>
            <a:r>
              <a:rPr lang="zh-CN" altLang="en-US" sz="2000" dirty="0"/>
              <a:t>告别</a:t>
            </a:r>
            <a:r>
              <a:rPr lang="en-US" altLang="zh-CN" sz="2000" dirty="0"/>
              <a:t>,</a:t>
            </a:r>
            <a:r>
              <a:rPr lang="zh-CN" altLang="en-US" sz="2000" dirty="0"/>
              <a:t>小洛会说</a:t>
            </a:r>
            <a:r>
              <a:rPr lang="en-US" altLang="zh-CN" sz="2000" dirty="0"/>
              <a:t>"Bye </a:t>
            </a:r>
            <a:r>
              <a:rPr lang="en-US" altLang="zh-CN" sz="2000" dirty="0" err="1"/>
              <a:t>bye</a:t>
            </a:r>
            <a:r>
              <a:rPr lang="en-US" altLang="zh-CN" sz="2000" dirty="0"/>
              <a:t>! "</a:t>
            </a:r>
            <a:r>
              <a:rPr lang="zh-CN" altLang="en-US" sz="2000" dirty="0"/>
              <a:t>。 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zh-CN" altLang="en-US" sz="2000" dirty="0"/>
              <a:t>其他任何字符</a:t>
            </a:r>
            <a:r>
              <a:rPr lang="en-US" altLang="zh-CN" sz="2000" dirty="0"/>
              <a:t>:</a:t>
            </a:r>
            <a:r>
              <a:rPr lang="zh-CN" altLang="en-US" sz="2000" dirty="0"/>
              <a:t>小洛无法理解</a:t>
            </a:r>
            <a:r>
              <a:rPr lang="en-US" altLang="zh-CN" sz="2000" dirty="0"/>
              <a:t>,</a:t>
            </a:r>
            <a:r>
              <a:rPr lang="zh-CN" altLang="en-US" sz="2000" dirty="0"/>
              <a:t>只能回复</a:t>
            </a:r>
            <a:r>
              <a:rPr lang="en-US" altLang="zh-CN" sz="2000" dirty="0"/>
              <a:t>"Sorry... "</a:t>
            </a:r>
            <a:r>
              <a:rPr lang="zh-CN" altLang="en-US" sz="2000" dirty="0"/>
              <a:t>。 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作为小洛机器人的总设计师</a:t>
            </a:r>
            <a:r>
              <a:rPr lang="en-US" altLang="zh-CN" sz="2000" dirty="0"/>
              <a:t>,</a:t>
            </a:r>
            <a:r>
              <a:rPr lang="zh-CN" altLang="en-US" sz="2000" dirty="0"/>
              <a:t>请编写程序实现以上功能。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98439EC-8F27-A8FB-C309-FF2FDFED2379}"/>
              </a:ext>
            </a:extLst>
          </p:cNvPr>
          <p:cNvSpPr txBox="1"/>
          <p:nvPr/>
        </p:nvSpPr>
        <p:spPr>
          <a:xfrm>
            <a:off x="685800" y="1371600"/>
            <a:ext cx="10896600" cy="5445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现在再回看书本例题，就能比较轻松的理解了！</a:t>
            </a:r>
            <a:endParaRPr lang="en-US" altLang="zh-CN" sz="2200" dirty="0"/>
          </a:p>
        </p:txBody>
      </p:sp>
    </p:spTree>
    <p:extLst>
      <p:ext uri="{BB962C8B-B14F-4D97-AF65-F5344CB8AC3E}">
        <p14:creationId xmlns:p14="http://schemas.microsoft.com/office/powerpoint/2010/main" val="157421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A884021-C452-27E1-B70A-16ED856102DF}"/>
              </a:ext>
            </a:extLst>
          </p:cNvPr>
          <p:cNvSpPr txBox="1"/>
          <p:nvPr/>
        </p:nvSpPr>
        <p:spPr>
          <a:xfrm>
            <a:off x="914400" y="1304636"/>
            <a:ext cx="10439400" cy="21243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小洛机器人的功能需求：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'G'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输出两行：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Hello, my master!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I'm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Xiaoluo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.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'N'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输出一行：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I'm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Xiaoluo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.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'S'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输出一行：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Teinei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teinei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teinei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~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‘B’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或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‘Q’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输出一行：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Bye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bye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en-US" altLang="zh-CN" dirty="0">
                <a:ea typeface="微软雅黑" panose="020B0503020204020204" pitchFamily="34" charset="-122"/>
              </a:rPr>
              <a:t>;</a:t>
            </a:r>
            <a:r>
              <a:rPr lang="zh-CN" altLang="en-US" dirty="0">
                <a:solidFill>
                  <a:srgbClr val="C00000"/>
                </a:solidFill>
                <a:ea typeface="微软雅黑" panose="020B0503020204020204" pitchFamily="34" charset="-122"/>
              </a:rPr>
              <a:t> 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输入其他字符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-&gt;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输出一行：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Sorry...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BA0548-CC1C-04B2-A6C1-BB9A997BE828}"/>
              </a:ext>
            </a:extLst>
          </p:cNvPr>
          <p:cNvSpPr txBox="1"/>
          <p:nvPr/>
        </p:nvSpPr>
        <p:spPr>
          <a:xfrm>
            <a:off x="914400" y="3487926"/>
            <a:ext cx="5562600" cy="283667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switch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(opt) {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opt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为输入的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char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类型字符变量</a:t>
            </a:r>
            <a:endParaRPr lang="en-US" altLang="zh-CN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'G'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G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分支：执行两个动作，然后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break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"Hello, my master!"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"I'm </a:t>
            </a:r>
            <a:r>
              <a:rPr lang="en-US" altLang="zh-CN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Xiaoluo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."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'N'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N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分支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"I'm </a:t>
            </a:r>
            <a:r>
              <a:rPr lang="en-US" altLang="zh-CN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Xiaoluo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."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'S'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S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分支：独立执行，然后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break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Teinei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teinei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teinei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~"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564FE6-6504-FE0F-3330-3C73E69CF5B7}"/>
              </a:ext>
            </a:extLst>
          </p:cNvPr>
          <p:cNvSpPr txBox="1"/>
          <p:nvPr/>
        </p:nvSpPr>
        <p:spPr>
          <a:xfrm>
            <a:off x="6629400" y="3857258"/>
            <a:ext cx="4724400" cy="209801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'B'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B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Q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分支：利用穿透合并逻辑</a:t>
            </a: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'Q'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"Bye </a:t>
            </a:r>
            <a:r>
              <a:rPr lang="en-US" altLang="zh-CN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bye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!"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default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分支：处理所有其他情况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>
                <a:solidFill>
                  <a:srgbClr val="A31515"/>
                </a:solidFill>
                <a:latin typeface="Consolas" panose="020B0609020204030204" pitchFamily="49" charset="0"/>
              </a:rPr>
              <a:t>"Sorry..."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44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564FE6-6504-FE0F-3330-3C73E69CF5B7}"/>
              </a:ext>
            </a:extLst>
          </p:cNvPr>
          <p:cNvSpPr txBox="1"/>
          <p:nvPr/>
        </p:nvSpPr>
        <p:spPr>
          <a:xfrm>
            <a:off x="2667000" y="1324495"/>
            <a:ext cx="6172200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'B'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B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Q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分支：利用穿透合并逻辑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'Q'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"Bye </a:t>
            </a:r>
            <a:r>
              <a:rPr lang="en-US" altLang="zh-CN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bye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!"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56A57CC-09CA-90C8-2A33-AB9F64BECD4A}"/>
              </a:ext>
            </a:extLst>
          </p:cNvPr>
          <p:cNvSpPr txBox="1"/>
          <p:nvPr/>
        </p:nvSpPr>
        <p:spPr>
          <a:xfrm>
            <a:off x="895350" y="2895600"/>
            <a:ext cx="10401300" cy="33708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这是有意为之的“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穿透”，是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语句的一个高级用法。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执行流程：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如果用户输入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‘B’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，程序跳转到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 ‘B’: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。这里是空的，没有任何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break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，于是程序</a:t>
            </a:r>
            <a:r>
              <a:rPr lang="zh-CN" altLang="en-US" dirty="0">
                <a:ea typeface="微软雅黑" panose="020B0503020204020204" pitchFamily="34" charset="-122"/>
              </a:rPr>
              <a:t>继续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到下一行。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下一行是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 'Q':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。无论你是从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 'B'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掉下来的，还是因为用户输入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'Q'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直接跳转过来的，程序都会在这里执行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&lt;&lt; "Bye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bye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!" &lt;&lt;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endl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收益：通过这种方式，我们避免了写重复的代码（比如写两遍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&lt;&lt; "Bye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bye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!";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）。它表达了“无论是情况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还是情况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Q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，都做同样的事”这一逻辑。</a:t>
            </a:r>
          </a:p>
        </p:txBody>
      </p:sp>
    </p:spTree>
    <p:extLst>
      <p:ext uri="{BB962C8B-B14F-4D97-AF65-F5344CB8AC3E}">
        <p14:creationId xmlns:p14="http://schemas.microsoft.com/office/powerpoint/2010/main" val="285915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课堂练习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C564FE6-6504-FE0F-3330-3C73E69CF5B7}"/>
              </a:ext>
            </a:extLst>
          </p:cNvPr>
          <p:cNvSpPr txBox="1"/>
          <p:nvPr/>
        </p:nvSpPr>
        <p:spPr>
          <a:xfrm>
            <a:off x="3009899" y="1905000"/>
            <a:ext cx="6172200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'B'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"Bye </a:t>
            </a:r>
            <a:r>
              <a:rPr lang="en-US" altLang="zh-CN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bye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!"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case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'Q'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"Bye </a:t>
            </a:r>
            <a:r>
              <a:rPr lang="en-US" altLang="zh-CN" sz="2000" dirty="0" err="1">
                <a:solidFill>
                  <a:srgbClr val="A31515"/>
                </a:solidFill>
                <a:latin typeface="Consolas" panose="020B0609020204030204" pitchFamily="49" charset="0"/>
              </a:rPr>
              <a:t>bye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!"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56A57CC-09CA-90C8-2A33-AB9F64BECD4A}"/>
              </a:ext>
            </a:extLst>
          </p:cNvPr>
          <p:cNvSpPr txBox="1"/>
          <p:nvPr/>
        </p:nvSpPr>
        <p:spPr>
          <a:xfrm>
            <a:off x="2722778" y="4815596"/>
            <a:ext cx="6746441" cy="13142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800" b="1" dirty="0">
                <a:effectLst/>
                <a:ea typeface="微软雅黑" panose="020B0503020204020204" pitchFamily="34" charset="-122"/>
              </a:rPr>
              <a:t>当然</a:t>
            </a:r>
            <a:r>
              <a:rPr lang="zh-CN" altLang="en-US" sz="2800" b="1" dirty="0">
                <a:ea typeface="微软雅黑" panose="020B0503020204020204" pitchFamily="34" charset="-122"/>
              </a:rPr>
              <a:t>选择简单的方式，</a:t>
            </a:r>
            <a:r>
              <a:rPr lang="zh-CN" altLang="en-US" sz="2800" b="1" dirty="0">
                <a:effectLst/>
                <a:ea typeface="微软雅黑" panose="020B0503020204020204" pitchFamily="34" charset="-122"/>
              </a:rPr>
              <a:t>重复再书写一遍也是没有任何问题的</a:t>
            </a:r>
          </a:p>
        </p:txBody>
      </p:sp>
    </p:spTree>
    <p:extLst>
      <p:ext uri="{BB962C8B-B14F-4D97-AF65-F5344CB8AC3E}">
        <p14:creationId xmlns:p14="http://schemas.microsoft.com/office/powerpoint/2010/main" val="207864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78" name="table 7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967827"/>
              </p:ext>
            </p:extLst>
          </p:nvPr>
        </p:nvGraphicFramePr>
        <p:xfrm>
          <a:off x="1371600" y="3039534"/>
          <a:ext cx="3201670" cy="2948298"/>
        </p:xfrm>
        <a:graphic>
          <a:graphicData uri="http://schemas.openxmlformats.org/drawingml/2006/table">
            <a:tbl>
              <a:tblPr/>
              <a:tblGrid>
                <a:gridCol w="160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400" dirty="0"/>
                    </a:p>
                    <a:p>
                      <a:pPr marL="46228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星期几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400" dirty="0"/>
                    </a:p>
                    <a:p>
                      <a:pPr marL="57213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课程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6454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2672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lang="en-US"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English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marL="7581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2672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lang="en-US"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English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92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3182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C++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057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3182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C++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28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3182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C++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92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6228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Scratch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28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7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6228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Scratch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" name="矩形 18"/>
          <p:cNvSpPr/>
          <p:nvPr/>
        </p:nvSpPr>
        <p:spPr>
          <a:xfrm>
            <a:off x="687139" y="1600200"/>
            <a:ext cx="5257800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题目描述：</a:t>
            </a:r>
            <a:r>
              <a:rPr lang="zh-CN" altLang="en-US" sz="2000" dirty="0">
                <a:latin typeface="Consolas" panose="020B0609020204030204" pitchFamily="49" charset="0"/>
              </a:rPr>
              <a:t>按照下边的课表，输入数字表示星期几，输出该天对应的课程。</a:t>
            </a:r>
          </a:p>
        </p:txBody>
      </p:sp>
      <p:sp>
        <p:nvSpPr>
          <p:cNvPr id="3" name="矩形 2"/>
          <p:cNvSpPr/>
          <p:nvPr/>
        </p:nvSpPr>
        <p:spPr>
          <a:xfrm>
            <a:off x="6174877" y="1219200"/>
            <a:ext cx="5026683" cy="50783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"English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"English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"C++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"C++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5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"C++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"Scratch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7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"Scratch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2" name="右箭头 21"/>
          <p:cNvSpPr/>
          <p:nvPr/>
        </p:nvSpPr>
        <p:spPr>
          <a:xfrm>
            <a:off x="5029200" y="4191000"/>
            <a:ext cx="685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5146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利用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case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穿透特性</a:t>
            </a:r>
          </a:p>
        </p:txBody>
      </p:sp>
    </p:spTree>
    <p:extLst>
      <p:ext uri="{BB962C8B-B14F-4D97-AF65-F5344CB8AC3E}">
        <p14:creationId xmlns:p14="http://schemas.microsoft.com/office/powerpoint/2010/main" val="392950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textbox 780"/>
          <p:cNvSpPr/>
          <p:nvPr/>
        </p:nvSpPr>
        <p:spPr>
          <a:xfrm>
            <a:off x="990440" y="958886"/>
            <a:ext cx="3020695" cy="10960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2400" dirty="0"/>
          </a:p>
        </p:txBody>
      </p:sp>
      <p:sp>
        <p:nvSpPr>
          <p:cNvPr id="19" name="矩形 18"/>
          <p:cNvSpPr/>
          <p:nvPr/>
        </p:nvSpPr>
        <p:spPr>
          <a:xfrm>
            <a:off x="990440" y="1572295"/>
            <a:ext cx="3815327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如果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去掉一些代码</a:t>
            </a:r>
            <a:r>
              <a:rPr lang="zh-CN" altLang="en-US" sz="2000" b="1" dirty="0">
                <a:latin typeface="Consolas" panose="020B0609020204030204" pitchFamily="49" charset="0"/>
              </a:rPr>
              <a:t>会怎么样？</a:t>
            </a:r>
            <a:endParaRPr lang="en-US" altLang="zh-CN" sz="20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</a:rPr>
              <a:t>效果是一致的！</a:t>
            </a:r>
          </a:p>
        </p:txBody>
      </p:sp>
      <p:sp>
        <p:nvSpPr>
          <p:cNvPr id="3" name="矩形 2"/>
          <p:cNvSpPr/>
          <p:nvPr/>
        </p:nvSpPr>
        <p:spPr>
          <a:xfrm>
            <a:off x="6117924" y="1219200"/>
            <a:ext cx="5026683" cy="50783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 &lt;&lt; "English\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n";break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  <a:b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b="1" dirty="0">
                <a:solidFill>
                  <a:srgbClr val="067D17"/>
                </a:solidFill>
                <a:latin typeface="Consolas" panose="020B0609020204030204" pitchFamily="49" charset="0"/>
              </a:rPr>
              <a:t>"English</a:t>
            </a:r>
            <a:r>
              <a:rPr lang="en-US" altLang="zh-CN" b="1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b="1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b="1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b="1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3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 &lt;&lt; "C++\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n";break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  <a:b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 &lt;&lt; "C++\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n";break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  <a:b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5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"C++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6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 &lt;&lt; "Scratch\</a:t>
            </a:r>
            <a:r>
              <a:rPr lang="en-US" altLang="zh-CN" b="1" strike="sngStrike" dirty="0" err="1">
                <a:solidFill>
                  <a:srgbClr val="FF0000"/>
                </a:solidFill>
                <a:latin typeface="Consolas" panose="020B0609020204030204" pitchFamily="49" charset="0"/>
              </a:rPr>
              <a:t>n";break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>;</a:t>
            </a:r>
            <a:b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7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"Scratch</a:t>
            </a:r>
            <a:r>
              <a:rPr lang="en-US" altLang="zh-CN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dirty="0" err="1">
                <a:solidFill>
                  <a:srgbClr val="067D17"/>
                </a:solidFill>
                <a:latin typeface="Consolas" panose="020B0609020204030204" pitchFamily="49" charset="0"/>
              </a:rPr>
              <a:t>"</a:t>
            </a:r>
            <a:r>
              <a:rPr lang="en-US" altLang="zh-CN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70651C6A-5C8D-B35A-C7C5-4EE406A38D8A}"/>
              </a:ext>
            </a:extLst>
          </p:cNvPr>
          <p:cNvSpPr txBox="1"/>
          <p:nvPr/>
        </p:nvSpPr>
        <p:spPr>
          <a:xfrm>
            <a:off x="1981200" y="762000"/>
            <a:ext cx="25146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利用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case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穿透特性</a:t>
            </a:r>
          </a:p>
        </p:txBody>
      </p:sp>
      <p:graphicFrame>
        <p:nvGraphicFramePr>
          <p:cNvPr id="4" name="table 778">
            <a:extLst>
              <a:ext uri="{FF2B5EF4-FFF2-40B4-BE49-F238E27FC236}">
                <a16:creationId xmlns:a16="http://schemas.microsoft.com/office/drawing/2014/main" id="{214F6996-2692-0BD7-6DD8-77E8A8C3D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3637416"/>
              </p:ext>
            </p:extLst>
          </p:nvPr>
        </p:nvGraphicFramePr>
        <p:xfrm>
          <a:off x="1371600" y="3039534"/>
          <a:ext cx="3201670" cy="2948298"/>
        </p:xfrm>
        <a:graphic>
          <a:graphicData uri="http://schemas.openxmlformats.org/drawingml/2006/table">
            <a:tbl>
              <a:tblPr/>
              <a:tblGrid>
                <a:gridCol w="160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400" dirty="0"/>
                    </a:p>
                    <a:p>
                      <a:pPr marL="46228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星期几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400" dirty="0"/>
                    </a:p>
                    <a:p>
                      <a:pPr marL="57213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8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课程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3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6454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1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26720" algn="l" rtl="0" eaLnBrk="0">
                        <a:lnSpc>
                          <a:spcPct val="77000"/>
                        </a:lnSpc>
                        <a:spcBef>
                          <a:spcPts val="0"/>
                        </a:spcBef>
                      </a:pPr>
                      <a:r>
                        <a:rPr lang="en-US"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English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marL="758190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2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2672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lang="en-US"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English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92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3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3182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C++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057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4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3182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C++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28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5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63182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C++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70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920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6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6228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Scratch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756285" algn="l" rtl="0" eaLnBrk="0">
                        <a:lnSpc>
                          <a:spcPct val="73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7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600" dirty="0"/>
                    </a:p>
                    <a:p>
                      <a:pPr marL="462280" algn="l" rtl="0" eaLnBrk="0">
                        <a:lnSpc>
                          <a:spcPct val="77000"/>
                        </a:lnSpc>
                        <a:spcBef>
                          <a:spcPts val="5"/>
                        </a:spcBef>
                      </a:pP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alibri" panose="020F0502020204030204"/>
                          <a:ea typeface="Calibri" panose="020F0502020204030204"/>
                          <a:cs typeface="Calibri" panose="020F0502020204030204"/>
                        </a:rPr>
                        <a:t>Scratch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右箭头 21">
            <a:extLst>
              <a:ext uri="{FF2B5EF4-FFF2-40B4-BE49-F238E27FC236}">
                <a16:creationId xmlns:a16="http://schemas.microsoft.com/office/drawing/2014/main" id="{973CAD3E-018F-9E70-32DE-0D30DBDC94D4}"/>
              </a:ext>
            </a:extLst>
          </p:cNvPr>
          <p:cNvSpPr/>
          <p:nvPr/>
        </p:nvSpPr>
        <p:spPr>
          <a:xfrm>
            <a:off x="5029200" y="4191000"/>
            <a:ext cx="6858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49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textbox 780"/>
          <p:cNvSpPr/>
          <p:nvPr/>
        </p:nvSpPr>
        <p:spPr>
          <a:xfrm>
            <a:off x="990440" y="958886"/>
            <a:ext cx="3020695" cy="109601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92F44F2-CA58-6AC1-5F99-42192232446E}"/>
              </a:ext>
            </a:extLst>
          </p:cNvPr>
          <p:cNvSpPr txBox="1"/>
          <p:nvPr/>
        </p:nvSpPr>
        <p:spPr>
          <a:xfrm>
            <a:off x="990440" y="1274909"/>
            <a:ext cx="10363360" cy="30015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通过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case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穿透简化代码（高级用法）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在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语句中，当你发现有好几种不同的情况（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），但它们最终需要执行的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操作是完全一样的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，你就不需要为每一种情况都重复写一遍相同的代码。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你可以把这些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一个接一个地堆叠起来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，然后只在最后一个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的下面写上处理代码。这样，无论程序匹配到哪个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，它都会执行那段唯一的公共处理代码。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它利用了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语句的执行机制：一旦匹配到一个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，程序会从那里开始执行，并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一直向下执行，直到遇到一个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break;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或者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switch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语句的末尾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531365-CBDE-B2A3-6B9E-4497F7B341CC}"/>
              </a:ext>
            </a:extLst>
          </p:cNvPr>
          <p:cNvSpPr txBox="1"/>
          <p:nvPr/>
        </p:nvSpPr>
        <p:spPr>
          <a:xfrm>
            <a:off x="990440" y="4557026"/>
            <a:ext cx="4648360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  <a:t/>
            </a:r>
            <a:br>
              <a:rPr lang="en-US" altLang="zh-CN" b="1" strike="sngStrike" dirty="0">
                <a:solidFill>
                  <a:srgbClr val="FF0000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b="1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b="1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b="1" dirty="0">
                <a:solidFill>
                  <a:srgbClr val="067D17"/>
                </a:solidFill>
                <a:latin typeface="Consolas" panose="020B0609020204030204" pitchFamily="49" charset="0"/>
              </a:rPr>
              <a:t>“English</a:t>
            </a:r>
            <a:r>
              <a:rPr lang="en-US" altLang="zh-CN" b="1" dirty="0">
                <a:solidFill>
                  <a:srgbClr val="0037A6"/>
                </a:solidFill>
                <a:latin typeface="Consolas" panose="020B0609020204030204" pitchFamily="49" charset="0"/>
              </a:rPr>
              <a:t>\</a:t>
            </a:r>
            <a:r>
              <a:rPr lang="en-US" altLang="zh-CN" b="1" dirty="0" err="1">
                <a:solidFill>
                  <a:srgbClr val="0037A6"/>
                </a:solidFill>
                <a:latin typeface="Consolas" panose="020B0609020204030204" pitchFamily="49" charset="0"/>
              </a:rPr>
              <a:t>n</a:t>
            </a:r>
            <a:r>
              <a:rPr lang="en-US" altLang="zh-CN" b="1" dirty="0" err="1">
                <a:solidFill>
                  <a:srgbClr val="067D17"/>
                </a:solidFill>
                <a:latin typeface="Consolas" panose="020B0609020204030204" pitchFamily="49" charset="0"/>
              </a:rPr>
              <a:t>”</a:t>
            </a:r>
            <a:r>
              <a:rPr lang="en-US" altLang="zh-CN" b="1" dirty="0" err="1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b="1" dirty="0" err="1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b="1" dirty="0">
                <a:solidFill>
                  <a:srgbClr val="080808"/>
                </a:solidFill>
                <a:latin typeface="Consolas" panose="020B0609020204030204" pitchFamily="49" charset="0"/>
              </a:rPr>
              <a:t>// ...</a:t>
            </a:r>
            <a:r>
              <a:rPr lang="zh-CN" altLang="en-US" b="1" dirty="0">
                <a:solidFill>
                  <a:srgbClr val="080808"/>
                </a:solidFill>
                <a:latin typeface="Consolas" panose="020B0609020204030204" pitchFamily="49" charset="0"/>
              </a:rPr>
              <a:t>下方代码省略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2045665-04D1-EF9B-2DEC-90A8629E3669}"/>
              </a:ext>
            </a:extLst>
          </p:cNvPr>
          <p:cNvSpPr txBox="1"/>
          <p:nvPr/>
        </p:nvSpPr>
        <p:spPr>
          <a:xfrm>
            <a:off x="5867400" y="4438608"/>
            <a:ext cx="5562600" cy="17088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因为不管是输入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a typeface="微软雅黑" panose="020B0503020204020204" pitchFamily="34" charset="-122"/>
              </a:rPr>
              <a:t>还是</a:t>
            </a:r>
            <a:r>
              <a:rPr lang="en-US" altLang="zh-CN" dirty="0"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最终需要执行的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操作</a:t>
            </a:r>
            <a:r>
              <a:rPr lang="zh-CN" altLang="en-US" b="1" dirty="0">
                <a:ea typeface="微软雅黑" panose="020B0503020204020204" pitchFamily="34" charset="-122"/>
              </a:rPr>
              <a:t>都是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上英语课，那就可以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只在最后一个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的下面写上处理代码。这样，一旦匹配到一个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case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，程序会从那里开始执行，并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一直向下执行，直到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break;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为止。 </a:t>
            </a:r>
            <a:endParaRPr lang="zh-CN" altLang="en-US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88F20D09-E355-6115-6DD3-919C7E045C2E}"/>
              </a:ext>
            </a:extLst>
          </p:cNvPr>
          <p:cNvSpPr txBox="1"/>
          <p:nvPr/>
        </p:nvSpPr>
        <p:spPr>
          <a:xfrm>
            <a:off x="1981200" y="762000"/>
            <a:ext cx="251460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利用</a:t>
            </a:r>
            <a:r>
              <a:rPr lang="en-US" altLang="zh-CN" sz="2200" b="1" spc="-5" dirty="0">
                <a:solidFill>
                  <a:srgbClr val="FFFFFF"/>
                </a:solidFill>
                <a:latin typeface="+mj-ea"/>
                <a:cs typeface="微软雅黑"/>
              </a:rPr>
              <a:t>case </a:t>
            </a: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穿透特性</a:t>
            </a:r>
          </a:p>
        </p:txBody>
      </p:sp>
    </p:spTree>
    <p:extLst>
      <p:ext uri="{BB962C8B-B14F-4D97-AF65-F5344CB8AC3E}">
        <p14:creationId xmlns:p14="http://schemas.microsoft.com/office/powerpoint/2010/main" val="206600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90600" y="1376399"/>
            <a:ext cx="10363200" cy="2708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000" b="1" dirty="0"/>
              <a:t>题目描述：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编写一个最简单的计算器，支持四种基本运算：加法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+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、减法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-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、乘法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*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、除法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/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。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程序从一行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输入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中读取两个数和一个运算符，对这两个数进行相应运算并输出结果。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需要特别处理以下两种情况：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如果出现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除以 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的情况，输出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：</a:t>
            </a:r>
            <a:r>
              <a:rPr lang="zh-CN" altLang="en-US" sz="2000" b="1" dirty="0" smtClean="0">
                <a:solidFill>
                  <a:schemeClr val="accent6">
                    <a:lumMod val="50000"/>
                  </a:schemeClr>
                </a:solidFill>
                <a:latin typeface="Arial Unicode MS"/>
              </a:rPr>
              <a:t>除数不能为</a:t>
            </a:r>
            <a:r>
              <a:rPr lang="en-US" altLang="zh-CN" sz="2000" b="1" dirty="0" smtClean="0">
                <a:solidFill>
                  <a:schemeClr val="accent6">
                    <a:lumMod val="50000"/>
                  </a:schemeClr>
                </a:solidFill>
                <a:latin typeface="Arial Unicode MS"/>
              </a:rPr>
              <a:t>0</a:t>
            </a:r>
            <a:r>
              <a:rPr lang="zh-CN" altLang="zh-CN" sz="2000" b="1" dirty="0" smtClean="0">
                <a:solidFill>
                  <a:schemeClr val="accent6">
                    <a:lumMod val="50000"/>
                  </a:schemeClr>
                </a:solidFill>
                <a:latin typeface="Arial Unicode MS"/>
              </a:rPr>
              <a:t>!</a:t>
            </a:r>
            <a:endParaRPr lang="zh-CN" altLang="zh-CN" sz="2000" b="1" dirty="0">
              <a:solidFill>
                <a:schemeClr val="accent6">
                  <a:lumMod val="50000"/>
                </a:schemeClr>
              </a:solidFill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如果运算符不是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+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-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*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/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中的任意一个，输出</a:t>
            </a:r>
            <a:r>
              <a:rPr kumimoji="0" lang="zh-CN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：</a:t>
            </a: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非法</a:t>
            </a:r>
            <a:r>
              <a:rPr kumimoji="0" lang="zh-CN" altLang="zh-CN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/>
              </a:rPr>
              <a:t>!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90600" y="4419600"/>
            <a:ext cx="6283760" cy="1888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输入格式：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一行，包含两个浮点数和一个字符，之间用空格隔开。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输出格式：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根据输入的运算符输出计算结果，或者输出错误提示。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013955" y="5029200"/>
            <a:ext cx="87716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Consolas" panose="020B0609020204030204" pitchFamily="49" charset="0"/>
              </a:rPr>
              <a:t>num1</a:t>
            </a:r>
          </a:p>
          <a:p>
            <a:pPr algn="ctr"/>
            <a:r>
              <a:rPr lang="zh-CN" altLang="en-US" dirty="0">
                <a:latin typeface="Consolas" panose="020B0609020204030204" pitchFamily="49" charset="0"/>
              </a:rPr>
              <a:t>浮点数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10210800" y="5029200"/>
            <a:ext cx="87716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Consolas" panose="020B0609020204030204" pitchFamily="49" charset="0"/>
              </a:rPr>
              <a:t>num2</a:t>
            </a:r>
          </a:p>
          <a:p>
            <a:pPr algn="ctr"/>
            <a:r>
              <a:rPr lang="zh-CN" altLang="en-US" dirty="0">
                <a:latin typeface="Consolas" panose="020B0609020204030204" pitchFamily="49" charset="0"/>
              </a:rPr>
              <a:t>浮点数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218829" y="5029201"/>
            <a:ext cx="646331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Consolas" panose="020B0609020204030204" pitchFamily="49" charset="0"/>
              </a:rPr>
              <a:t>op</a:t>
            </a:r>
          </a:p>
          <a:p>
            <a:pPr algn="ctr"/>
            <a:r>
              <a:rPr lang="zh-CN" altLang="en-US" dirty="0">
                <a:latin typeface="Consolas" panose="020B0609020204030204" pitchFamily="49" charset="0"/>
              </a:rPr>
              <a:t>字符</a:t>
            </a:r>
          </a:p>
        </p:txBody>
      </p:sp>
      <p:sp>
        <p:nvSpPr>
          <p:cNvPr id="3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课堂综合练习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85F566-6A42-4421-DF7E-018758B0951A}"/>
              </a:ext>
            </a:extLst>
          </p:cNvPr>
          <p:cNvSpPr txBox="1"/>
          <p:nvPr/>
        </p:nvSpPr>
        <p:spPr>
          <a:xfrm>
            <a:off x="4952997" y="732367"/>
            <a:ext cx="3544165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onsolas" panose="020B0609020204030204" pitchFamily="49" charset="0"/>
              </a:rPr>
              <a:t>switch </a:t>
            </a:r>
            <a:r>
              <a:rPr lang="zh-CN" altLang="en-US" sz="2400" b="1" dirty="0">
                <a:latin typeface="Consolas" panose="020B0609020204030204" pitchFamily="49" charset="0"/>
              </a:rPr>
              <a:t>实例综合练习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204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143000" y="1447800"/>
            <a:ext cx="9906000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1.</a:t>
            </a:r>
            <a:r>
              <a:rPr lang="zh-CN" altLang="en-US" sz="2400" dirty="0">
                <a:latin typeface="Consolas" panose="020B0609020204030204" pitchFamily="49" charset="0"/>
              </a:rPr>
              <a:t>定义</a:t>
            </a:r>
            <a:r>
              <a:rPr lang="en-US" altLang="zh-CN" sz="2400" dirty="0">
                <a:latin typeface="Consolas" panose="020B0609020204030204" pitchFamily="49" charset="0"/>
              </a:rPr>
              <a:t>float num1,num2;</a:t>
            </a:r>
            <a:r>
              <a:rPr lang="zh-CN" altLang="en-US" sz="2400" dirty="0">
                <a:latin typeface="Consolas" panose="020B0609020204030204" pitchFamily="49" charset="0"/>
              </a:rPr>
              <a:t>定义</a:t>
            </a:r>
            <a:r>
              <a:rPr lang="en-US" altLang="zh-CN" sz="2400" dirty="0">
                <a:latin typeface="Consolas" panose="020B0609020204030204" pitchFamily="49" charset="0"/>
              </a:rPr>
              <a:t>char op;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2.cin&gt;&gt;num1&gt;&gt;op&gt;&gt;num2;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3.</a:t>
            </a:r>
            <a:r>
              <a:rPr lang="zh-CN" altLang="en-US" sz="2400" dirty="0">
                <a:latin typeface="Consolas" panose="020B0609020204030204" pitchFamily="49" charset="0"/>
              </a:rPr>
              <a:t>判断</a:t>
            </a:r>
            <a:r>
              <a:rPr lang="en-US" altLang="zh-CN" sz="2400" dirty="0">
                <a:latin typeface="Consolas" panose="020B0609020204030204" pitchFamily="49" charset="0"/>
              </a:rPr>
              <a:t>op</a:t>
            </a:r>
            <a:r>
              <a:rPr lang="zh-CN" altLang="en-US" sz="2400" dirty="0">
                <a:latin typeface="Consolas" panose="020B0609020204030204" pitchFamily="49" charset="0"/>
              </a:rPr>
              <a:t>是否等于</a:t>
            </a:r>
            <a:r>
              <a:rPr lang="en-US" altLang="zh-CN" sz="2400" dirty="0">
                <a:latin typeface="Consolas" panose="020B0609020204030204" pitchFamily="49" charset="0"/>
              </a:rPr>
              <a:t>'+'</a:t>
            </a:r>
            <a:r>
              <a:rPr lang="zh-CN" altLang="en-US" sz="2400" dirty="0">
                <a:latin typeface="Consolas" panose="020B0609020204030204" pitchFamily="49" charset="0"/>
              </a:rPr>
              <a:t>满足条件输出</a:t>
            </a:r>
            <a:r>
              <a:rPr lang="en-US" altLang="zh-CN" sz="2400" dirty="0">
                <a:latin typeface="Consolas" panose="020B0609020204030204" pitchFamily="49" charset="0"/>
              </a:rPr>
              <a:t>num1+num2;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4.</a:t>
            </a:r>
            <a:r>
              <a:rPr lang="zh-CN" altLang="en-US" sz="2400" dirty="0">
                <a:latin typeface="Consolas" panose="020B0609020204030204" pitchFamily="49" charset="0"/>
              </a:rPr>
              <a:t>判断</a:t>
            </a:r>
            <a:r>
              <a:rPr lang="en-US" altLang="zh-CN" sz="2400" dirty="0">
                <a:latin typeface="Consolas" panose="020B0609020204030204" pitchFamily="49" charset="0"/>
              </a:rPr>
              <a:t>op</a:t>
            </a:r>
            <a:r>
              <a:rPr lang="zh-CN" altLang="en-US" sz="2400" dirty="0">
                <a:latin typeface="Consolas" panose="020B0609020204030204" pitchFamily="49" charset="0"/>
              </a:rPr>
              <a:t>是否等于</a:t>
            </a:r>
            <a:r>
              <a:rPr lang="en-US" altLang="zh-CN" sz="2400" dirty="0">
                <a:latin typeface="Consolas" panose="020B0609020204030204" pitchFamily="49" charset="0"/>
              </a:rPr>
              <a:t>'-'</a:t>
            </a:r>
            <a:r>
              <a:rPr lang="zh-CN" altLang="en-US" sz="2400" dirty="0">
                <a:latin typeface="Consolas" panose="020B0609020204030204" pitchFamily="49" charset="0"/>
              </a:rPr>
              <a:t>满足条件输出</a:t>
            </a:r>
            <a:r>
              <a:rPr lang="en-US" altLang="zh-CN" sz="2400" dirty="0">
                <a:latin typeface="Consolas" panose="020B0609020204030204" pitchFamily="49" charset="0"/>
              </a:rPr>
              <a:t>num1-num2;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5.</a:t>
            </a:r>
            <a:r>
              <a:rPr lang="zh-CN" altLang="en-US" sz="2400" dirty="0">
                <a:latin typeface="Consolas" panose="020B0609020204030204" pitchFamily="49" charset="0"/>
              </a:rPr>
              <a:t>判断</a:t>
            </a:r>
            <a:r>
              <a:rPr lang="en-US" altLang="zh-CN" sz="2400" dirty="0">
                <a:latin typeface="Consolas" panose="020B0609020204030204" pitchFamily="49" charset="0"/>
              </a:rPr>
              <a:t>op</a:t>
            </a:r>
            <a:r>
              <a:rPr lang="zh-CN" altLang="en-US" sz="2400" dirty="0">
                <a:latin typeface="Consolas" panose="020B0609020204030204" pitchFamily="49" charset="0"/>
              </a:rPr>
              <a:t>是否等于</a:t>
            </a:r>
            <a:r>
              <a:rPr lang="en-US" altLang="zh-CN" sz="2400" dirty="0">
                <a:latin typeface="Consolas" panose="020B0609020204030204" pitchFamily="49" charset="0"/>
              </a:rPr>
              <a:t>'*'</a:t>
            </a:r>
            <a:r>
              <a:rPr lang="zh-CN" altLang="en-US" sz="2400" dirty="0">
                <a:latin typeface="Consolas" panose="020B0609020204030204" pitchFamily="49" charset="0"/>
              </a:rPr>
              <a:t>满足条件输出</a:t>
            </a:r>
            <a:r>
              <a:rPr lang="en-US" altLang="zh-CN" sz="2400" dirty="0">
                <a:latin typeface="Consolas" panose="020B0609020204030204" pitchFamily="49" charset="0"/>
              </a:rPr>
              <a:t>num1*num2;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6.</a:t>
            </a:r>
            <a:r>
              <a:rPr lang="zh-CN" altLang="en-US" sz="2400" dirty="0">
                <a:latin typeface="Consolas" panose="020B0609020204030204" pitchFamily="49" charset="0"/>
              </a:rPr>
              <a:t>判断</a:t>
            </a:r>
            <a:r>
              <a:rPr lang="en-US" altLang="zh-CN" sz="2400" dirty="0">
                <a:latin typeface="Consolas" panose="020B0609020204030204" pitchFamily="49" charset="0"/>
              </a:rPr>
              <a:t>op</a:t>
            </a:r>
            <a:r>
              <a:rPr lang="zh-CN" altLang="en-US" sz="2400" dirty="0">
                <a:latin typeface="Consolas" panose="020B0609020204030204" pitchFamily="49" charset="0"/>
              </a:rPr>
              <a:t>是否等于</a:t>
            </a:r>
            <a:r>
              <a:rPr lang="en-US" altLang="zh-CN" sz="2400" dirty="0">
                <a:latin typeface="Consolas" panose="020B0609020204030204" pitchFamily="49" charset="0"/>
              </a:rPr>
              <a:t>'/'</a:t>
            </a:r>
            <a:r>
              <a:rPr lang="zh-CN" altLang="en-US" sz="2400" dirty="0">
                <a:latin typeface="Consolas" panose="020B0609020204030204" pitchFamily="49" charset="0"/>
              </a:rPr>
              <a:t>，满足条件再判断</a:t>
            </a:r>
            <a:r>
              <a:rPr lang="en-US" altLang="zh-CN" sz="2400" dirty="0">
                <a:latin typeface="Consolas" panose="020B0609020204030204" pitchFamily="49" charset="0"/>
              </a:rPr>
              <a:t>num2</a:t>
            </a:r>
            <a:r>
              <a:rPr lang="zh-CN" altLang="en-US" sz="2400" dirty="0">
                <a:latin typeface="Consolas" panose="020B0609020204030204" pitchFamily="49" charset="0"/>
              </a:rPr>
              <a:t>的值，如果不为</a:t>
            </a:r>
            <a:r>
              <a:rPr lang="en-US" altLang="zh-CN" sz="2400" dirty="0"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</a:rPr>
              <a:t>，则实现除法操作，如果为</a:t>
            </a:r>
            <a:r>
              <a:rPr lang="en-US" altLang="zh-CN" sz="2400" dirty="0"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</a:rPr>
              <a:t>，输出：  </a:t>
            </a:r>
            <a:r>
              <a:rPr lang="en-US" altLang="zh-CN" sz="2400" dirty="0">
                <a:latin typeface="Consolas" panose="020B0609020204030204" pitchFamily="49" charset="0"/>
              </a:rPr>
              <a:t>Divided by zero!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7.</a:t>
            </a:r>
            <a:r>
              <a:rPr lang="zh-CN" altLang="en-US" sz="2400" dirty="0">
                <a:latin typeface="Consolas" panose="020B0609020204030204" pitchFamily="49" charset="0"/>
              </a:rPr>
              <a:t>当</a:t>
            </a:r>
            <a:r>
              <a:rPr lang="en-US" altLang="zh-CN" sz="2400" dirty="0">
                <a:latin typeface="Consolas" panose="020B0609020204030204" pitchFamily="49" charset="0"/>
              </a:rPr>
              <a:t>op</a:t>
            </a:r>
            <a:r>
              <a:rPr lang="zh-CN" altLang="en-US" sz="2400" dirty="0">
                <a:latin typeface="Consolas" panose="020B0609020204030204" pitchFamily="49" charset="0"/>
              </a:rPr>
              <a:t>不是上面四种操作符时，输出</a:t>
            </a:r>
            <a:r>
              <a:rPr lang="en-US" altLang="zh-CN" sz="2400" dirty="0">
                <a:latin typeface="Consolas" panose="020B0609020204030204" pitchFamily="49" charset="0"/>
              </a:rPr>
              <a:t>:Invalid operator!</a:t>
            </a: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课堂综合练习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AD82EF6-BD0A-85B4-6A21-8996FFB65D46}"/>
              </a:ext>
            </a:extLst>
          </p:cNvPr>
          <p:cNvSpPr txBox="1"/>
          <p:nvPr/>
        </p:nvSpPr>
        <p:spPr>
          <a:xfrm>
            <a:off x="4952997" y="732367"/>
            <a:ext cx="3544165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onsolas" panose="020B0609020204030204" pitchFamily="49" charset="0"/>
              </a:rPr>
              <a:t>switch </a:t>
            </a:r>
            <a:r>
              <a:rPr lang="zh-CN" altLang="en-US" sz="2400" b="1" dirty="0">
                <a:latin typeface="Consolas" panose="020B0609020204030204" pitchFamily="49" charset="0"/>
              </a:rPr>
              <a:t>实例综合练习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1694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38200" y="5401270"/>
            <a:ext cx="403860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BR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float 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num1</a:t>
            </a:r>
            <a:r>
              <a:rPr lang="pt-BR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, 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num2</a:t>
            </a:r>
            <a:r>
              <a:rPr lang="pt-BR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char 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op</a:t>
            </a:r>
            <a:r>
              <a:rPr lang="pt-BR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pt-BR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cin </a:t>
            </a:r>
            <a:r>
              <a:rPr lang="pt-BR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num1 </a:t>
            </a:r>
            <a:r>
              <a:rPr lang="pt-BR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op </a:t>
            </a:r>
            <a:r>
              <a:rPr lang="pt-BR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&gt;&gt; </a:t>
            </a:r>
            <a:r>
              <a:rPr lang="pt-BR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num2</a:t>
            </a:r>
            <a:r>
              <a:rPr lang="pt-BR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矩形 3"/>
          <p:cNvSpPr/>
          <p:nvPr/>
        </p:nvSpPr>
        <p:spPr>
          <a:xfrm>
            <a:off x="5105400" y="1523286"/>
            <a:ext cx="6096000" cy="4801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switch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op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'+'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num1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+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num2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'-'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num1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-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num2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'*'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num1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*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num2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case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'/'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if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num2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!= </a:t>
            </a:r>
            <a:r>
              <a:rPr lang="en-US" altLang="zh-CN" dirty="0">
                <a:solidFill>
                  <a:srgbClr val="1750EB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) 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num1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/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num2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}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else 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{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"Divided by zero!"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}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break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Consolas" panose="020B0609020204030204" pitchFamily="49" charset="0"/>
              </a:rPr>
              <a:t>default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: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zh-CN" dirty="0">
                <a:solidFill>
                  <a:srgbClr val="067D17"/>
                </a:solidFill>
                <a:latin typeface="Consolas" panose="020B0609020204030204" pitchFamily="49" charset="0"/>
              </a:rPr>
              <a:t>"Invalid operator!"</a:t>
            </a: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838200" y="1523286"/>
            <a:ext cx="4038600" cy="32778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b="1" dirty="0"/>
              <a:t>题目描述：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程序从一行输入中读取两个数和一个运算符，对这两个数进行相应运算并输出结果。</a:t>
            </a:r>
            <a:endParaRPr kumimoji="0" lang="zh-CN" altLang="zh-CN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如果出现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除以 0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的情况，输出：</a:t>
            </a:r>
            <a:r>
              <a:rPr lang="zh-CN" altLang="zh-CN" b="1" dirty="0">
                <a:solidFill>
                  <a:schemeClr val="accent6">
                    <a:lumMod val="50000"/>
                  </a:schemeClr>
                </a:solidFill>
                <a:latin typeface="Arial Unicode MS"/>
              </a:rPr>
              <a:t>Divided by zero!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如果运算符不是 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+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-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*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、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/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中的任意一个，输出：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 Unicode MS"/>
              </a:rPr>
              <a:t>Invalid operator!</a:t>
            </a:r>
            <a:endParaRPr kumimoji="0" lang="zh-CN" altLang="zh-CN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课堂综合练习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58420E2-A1C8-C71F-BFD5-299A8B068977}"/>
              </a:ext>
            </a:extLst>
          </p:cNvPr>
          <p:cNvSpPr txBox="1"/>
          <p:nvPr/>
        </p:nvSpPr>
        <p:spPr>
          <a:xfrm>
            <a:off x="4952997" y="732367"/>
            <a:ext cx="3544165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Consolas" panose="020B0609020204030204" pitchFamily="49" charset="0"/>
              </a:rPr>
              <a:t>switch </a:t>
            </a:r>
            <a:r>
              <a:rPr lang="zh-CN" altLang="en-US" sz="2400" b="1" dirty="0">
                <a:latin typeface="Consolas" panose="020B0609020204030204" pitchFamily="49" charset="0"/>
              </a:rPr>
              <a:t>实例综合练习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6221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textbox 1040"/>
          <p:cNvSpPr/>
          <p:nvPr/>
        </p:nvSpPr>
        <p:spPr>
          <a:xfrm>
            <a:off x="747488" y="1214487"/>
            <a:ext cx="10905490" cy="1452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300" dirty="0"/>
          </a:p>
        </p:txBody>
      </p:sp>
      <p:sp>
        <p:nvSpPr>
          <p:cNvPr id="2" name="矩形 1"/>
          <p:cNvSpPr/>
          <p:nvPr/>
        </p:nvSpPr>
        <p:spPr>
          <a:xfrm>
            <a:off x="1295400" y="1371600"/>
            <a:ext cx="9220200" cy="38198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题目描述：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用</a:t>
            </a:r>
            <a:r>
              <a:rPr lang="en-US" altLang="zh-CN" sz="2000" dirty="0">
                <a:latin typeface="Consolas" panose="020B0609020204030204" pitchFamily="49" charset="0"/>
              </a:rPr>
              <a:t>switch</a:t>
            </a:r>
            <a:r>
              <a:rPr lang="zh-CN" altLang="en-US" sz="2000" dirty="0">
                <a:latin typeface="Consolas" panose="020B0609020204030204" pitchFamily="49" charset="0"/>
              </a:rPr>
              <a:t>实现：输入一个十分制的成绩</a:t>
            </a:r>
            <a:r>
              <a:rPr lang="en-US" altLang="zh-CN" sz="2000" dirty="0">
                <a:latin typeface="Consolas" panose="020B0609020204030204" pitchFamily="49" charset="0"/>
              </a:rPr>
              <a:t>score</a:t>
            </a:r>
            <a:r>
              <a:rPr lang="zh-CN" altLang="en-US" sz="2000" dirty="0">
                <a:latin typeface="Consolas" panose="020B0609020204030204" pitchFamily="49" charset="0"/>
              </a:rPr>
              <a:t>，将其转换成对应的等级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具体转换规则如下：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10</a:t>
            </a:r>
            <a:r>
              <a:rPr lang="zh-CN" altLang="en-US" sz="2000" dirty="0">
                <a:latin typeface="Consolas" panose="020B0609020204030204" pitchFamily="49" charset="0"/>
              </a:rPr>
              <a:t>为</a:t>
            </a:r>
            <a:r>
              <a:rPr lang="en-US" altLang="zh-CN" sz="2000" dirty="0">
                <a:latin typeface="Consolas" panose="020B0609020204030204" pitchFamily="49" charset="0"/>
              </a:rPr>
              <a:t>A+;  9~8</a:t>
            </a:r>
            <a:r>
              <a:rPr lang="zh-CN" altLang="en-US" sz="2000" dirty="0">
                <a:latin typeface="Consolas" panose="020B0609020204030204" pitchFamily="49" charset="0"/>
              </a:rPr>
              <a:t>为</a:t>
            </a:r>
            <a:r>
              <a:rPr lang="en-US" altLang="zh-CN" sz="2000" dirty="0">
                <a:latin typeface="Consolas" panose="020B0609020204030204" pitchFamily="49" charset="0"/>
              </a:rPr>
              <a:t>A; 7~6</a:t>
            </a:r>
            <a:r>
              <a:rPr lang="zh-CN" altLang="en-US" sz="2000" dirty="0">
                <a:latin typeface="Consolas" panose="020B0609020204030204" pitchFamily="49" charset="0"/>
              </a:rPr>
              <a:t>为</a:t>
            </a:r>
            <a:r>
              <a:rPr lang="en-US" altLang="zh-CN" sz="2000" dirty="0">
                <a:latin typeface="Consolas" panose="020B0609020204030204" pitchFamily="49" charset="0"/>
              </a:rPr>
              <a:t>B;  5~3</a:t>
            </a:r>
            <a:r>
              <a:rPr lang="zh-CN" altLang="en-US" sz="2000" dirty="0">
                <a:latin typeface="Consolas" panose="020B0609020204030204" pitchFamily="49" charset="0"/>
              </a:rPr>
              <a:t>为</a:t>
            </a:r>
            <a:r>
              <a:rPr lang="en-US" altLang="zh-CN" sz="2000" dirty="0">
                <a:latin typeface="Consolas" panose="020B0609020204030204" pitchFamily="49" charset="0"/>
              </a:rPr>
              <a:t>C;   2~0</a:t>
            </a:r>
            <a:r>
              <a:rPr lang="zh-CN" altLang="en-US" sz="2000" dirty="0">
                <a:latin typeface="Consolas" panose="020B0609020204030204" pitchFamily="49" charset="0"/>
              </a:rPr>
              <a:t>为</a:t>
            </a:r>
            <a:r>
              <a:rPr lang="en-US" altLang="zh-CN" sz="2000" dirty="0">
                <a:latin typeface="Consolas" panose="020B0609020204030204" pitchFamily="49" charset="0"/>
              </a:rPr>
              <a:t>E;</a:t>
            </a:r>
          </a:p>
          <a:p>
            <a:pPr>
              <a:lnSpc>
                <a:spcPct val="200000"/>
              </a:lnSpc>
            </a:pPr>
            <a:r>
              <a:rPr lang="zh-CN" altLang="en-US" sz="2000" dirty="0"/>
              <a:t>输入：一个整数代表学生的分数。 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输出：学生的得分等级</a:t>
            </a:r>
            <a:endParaRPr lang="en-US" altLang="zh-CN" sz="2000" dirty="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62200" y="5486400"/>
            <a:ext cx="22860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MicrosoftYaHei"/>
              </a:rPr>
              <a:t>输入： </a:t>
            </a:r>
            <a:r>
              <a:rPr lang="en-US" altLang="zh-CN" sz="2000" b="1" dirty="0">
                <a:latin typeface="MicrosoftYaHei"/>
              </a:rPr>
              <a:t>10</a:t>
            </a:r>
          </a:p>
          <a:p>
            <a:r>
              <a:rPr lang="zh-CN" altLang="en-US" sz="2000" b="1" dirty="0">
                <a:latin typeface="MicrosoftYaHei"/>
              </a:rPr>
              <a:t>输出： </a:t>
            </a:r>
            <a:r>
              <a:rPr lang="en-US" altLang="zh-CN" sz="2000" b="1" dirty="0">
                <a:latin typeface="MicrosoftYaHei"/>
              </a:rPr>
              <a:t>A+</a:t>
            </a:r>
          </a:p>
        </p:txBody>
      </p:sp>
      <p:sp>
        <p:nvSpPr>
          <p:cNvPr id="7" name="矩形 6"/>
          <p:cNvSpPr/>
          <p:nvPr/>
        </p:nvSpPr>
        <p:spPr>
          <a:xfrm>
            <a:off x="7162800" y="5486400"/>
            <a:ext cx="20574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MicrosoftYaHei"/>
              </a:rPr>
              <a:t>输入： </a:t>
            </a:r>
            <a:r>
              <a:rPr lang="en-US" altLang="zh-CN" sz="2000" b="1" dirty="0">
                <a:latin typeface="MicrosoftYaHei"/>
              </a:rPr>
              <a:t>6</a:t>
            </a:r>
            <a:endParaRPr lang="zh-CN" altLang="en-US" sz="2000" b="1" dirty="0">
              <a:latin typeface="MicrosoftYaHei"/>
            </a:endParaRPr>
          </a:p>
          <a:p>
            <a:r>
              <a:rPr lang="zh-CN" altLang="en-US" sz="2000" b="1" dirty="0">
                <a:latin typeface="MicrosoftYaHei"/>
              </a:rPr>
              <a:t>输出： </a:t>
            </a:r>
            <a:r>
              <a:rPr lang="en-US" altLang="zh-CN" sz="2000" b="1" dirty="0">
                <a:latin typeface="MicrosoftYaHei"/>
              </a:rPr>
              <a:t>B</a:t>
            </a:r>
            <a:endParaRPr lang="zh-CN" altLang="en-US" sz="2000" b="1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课外作业</a:t>
            </a:r>
          </a:p>
        </p:txBody>
      </p:sp>
    </p:spTree>
    <p:extLst>
      <p:ext uri="{BB962C8B-B14F-4D97-AF65-F5344CB8AC3E}">
        <p14:creationId xmlns:p14="http://schemas.microsoft.com/office/powerpoint/2010/main" val="35940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textbox 1040"/>
          <p:cNvSpPr/>
          <p:nvPr/>
        </p:nvSpPr>
        <p:spPr>
          <a:xfrm>
            <a:off x="747488" y="1214487"/>
            <a:ext cx="10905490" cy="1452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300" dirty="0"/>
          </a:p>
        </p:txBody>
      </p:sp>
      <p:sp>
        <p:nvSpPr>
          <p:cNvPr id="2" name="矩形 1"/>
          <p:cNvSpPr/>
          <p:nvPr/>
        </p:nvSpPr>
        <p:spPr>
          <a:xfrm>
            <a:off x="1295400" y="1371600"/>
            <a:ext cx="9220200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题目描述：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期末来临了，班长小六决定将剩余班费</a:t>
            </a:r>
            <a:r>
              <a:rPr lang="en-US" altLang="zh-CN" sz="2000" dirty="0"/>
              <a:t>X</a:t>
            </a:r>
            <a:r>
              <a:rPr lang="zh-CN" altLang="en-US" sz="2000" dirty="0"/>
              <a:t>元钱，用于购买若干支钢笔奖励给一些学习好、表现好的学生。已知商店里有三种钢笔，他们的单价分别为</a:t>
            </a:r>
            <a:r>
              <a:rPr lang="en-US" altLang="zh-CN" sz="2000" dirty="0"/>
              <a:t>6</a:t>
            </a:r>
            <a:r>
              <a:rPr lang="zh-CN" altLang="en-US" sz="2000" dirty="0"/>
              <a:t>元、</a:t>
            </a:r>
            <a:r>
              <a:rPr lang="en-US" altLang="zh-CN" sz="2000" dirty="0"/>
              <a:t>5</a:t>
            </a:r>
            <a:r>
              <a:rPr lang="zh-CN" altLang="en-US" sz="2000" dirty="0"/>
              <a:t>元和</a:t>
            </a:r>
            <a:r>
              <a:rPr lang="en-US" altLang="zh-CN" sz="2000" dirty="0"/>
              <a:t>4</a:t>
            </a:r>
            <a:r>
              <a:rPr lang="zh-CN" altLang="en-US" sz="2000" dirty="0"/>
              <a:t>元，小六想买尽量多的笔（鼓励尽量多的同学），同时它又不想有剩余钱。请帮定制出一种买笔的方案。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输入：剩余班费。 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输出：分别买</a:t>
            </a:r>
            <a:r>
              <a:rPr lang="en-US" altLang="zh-CN" sz="2000" dirty="0"/>
              <a:t>4</a:t>
            </a:r>
            <a:r>
              <a:rPr lang="zh-CN" altLang="en-US" sz="2000" dirty="0"/>
              <a:t>，</a:t>
            </a:r>
            <a:r>
              <a:rPr lang="en-US" altLang="zh-CN" sz="2000" dirty="0"/>
              <a:t>5</a:t>
            </a:r>
            <a:r>
              <a:rPr lang="zh-CN" altLang="en-US" sz="2000" dirty="0"/>
              <a:t>，</a:t>
            </a:r>
            <a:r>
              <a:rPr lang="en-US" altLang="zh-CN" sz="2000" dirty="0"/>
              <a:t>6</a:t>
            </a:r>
            <a:r>
              <a:rPr lang="zh-CN" altLang="en-US" sz="2000" dirty="0"/>
              <a:t>元的笔多少只，以空格隔开。</a:t>
            </a:r>
            <a:endParaRPr lang="en-US" altLang="zh-CN" sz="2000" dirty="0"/>
          </a:p>
        </p:txBody>
      </p:sp>
      <p:sp>
        <p:nvSpPr>
          <p:cNvPr id="6" name="矩形 5"/>
          <p:cNvSpPr/>
          <p:nvPr/>
        </p:nvSpPr>
        <p:spPr>
          <a:xfrm>
            <a:off x="2362200" y="5464314"/>
            <a:ext cx="22860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MicrosoftYaHei"/>
              </a:rPr>
              <a:t>输入： </a:t>
            </a:r>
            <a:r>
              <a:rPr lang="en-US" altLang="zh-CN" sz="2000" b="1" dirty="0">
                <a:latin typeface="MicrosoftYaHei"/>
              </a:rPr>
              <a:t>14</a:t>
            </a:r>
          </a:p>
          <a:p>
            <a:r>
              <a:rPr lang="zh-CN" altLang="en-US" sz="2000" b="1" dirty="0">
                <a:latin typeface="MicrosoftYaHei"/>
              </a:rPr>
              <a:t>输出： </a:t>
            </a:r>
            <a:r>
              <a:rPr lang="en-US" altLang="zh-CN" sz="2000" b="1" dirty="0">
                <a:latin typeface="MicrosoftYaHei"/>
              </a:rPr>
              <a:t>2 0 1</a:t>
            </a:r>
          </a:p>
        </p:txBody>
      </p:sp>
      <p:sp>
        <p:nvSpPr>
          <p:cNvPr id="7" name="矩形 6"/>
          <p:cNvSpPr/>
          <p:nvPr/>
        </p:nvSpPr>
        <p:spPr>
          <a:xfrm>
            <a:off x="7162800" y="5464314"/>
            <a:ext cx="205740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MicrosoftYaHei"/>
              </a:rPr>
              <a:t>输入： </a:t>
            </a:r>
            <a:r>
              <a:rPr lang="en-US" altLang="zh-CN" sz="2000" b="1" dirty="0">
                <a:latin typeface="MicrosoftYaHei"/>
              </a:rPr>
              <a:t>32</a:t>
            </a:r>
            <a:endParaRPr lang="zh-CN" altLang="en-US" sz="2000" b="1" dirty="0">
              <a:latin typeface="MicrosoftYaHei"/>
            </a:endParaRPr>
          </a:p>
          <a:p>
            <a:r>
              <a:rPr lang="zh-CN" altLang="en-US" sz="2000" b="1" dirty="0">
                <a:latin typeface="MicrosoftYaHei"/>
              </a:rPr>
              <a:t>输出： </a:t>
            </a:r>
            <a:r>
              <a:rPr lang="en-US" altLang="zh-CN" sz="2000" b="1" dirty="0">
                <a:latin typeface="MicrosoftYaHei"/>
              </a:rPr>
              <a:t>8 0 0</a:t>
            </a:r>
            <a:endParaRPr lang="zh-CN" altLang="en-US" sz="2000" b="1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课外作业</a:t>
            </a:r>
          </a:p>
        </p:txBody>
      </p:sp>
    </p:spTree>
    <p:extLst>
      <p:ext uri="{BB962C8B-B14F-4D97-AF65-F5344CB8AC3E}">
        <p14:creationId xmlns:p14="http://schemas.microsoft.com/office/powerpoint/2010/main" val="1354552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13487" y="1659067"/>
            <a:ext cx="7696200" cy="1693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用 </a:t>
            </a:r>
            <a:r>
              <a:rPr lang="en-US" altLang="zh-CN" sz="2400" b="1" dirty="0">
                <a:latin typeface="Consolas" panose="020B0609020204030204" pitchFamily="49" charset="0"/>
              </a:rPr>
              <a:t>switch </a:t>
            </a:r>
            <a:r>
              <a:rPr lang="zh-CN" altLang="en-US" sz="2400" b="1" dirty="0">
                <a:latin typeface="Consolas" panose="020B0609020204030204" pitchFamily="49" charset="0"/>
              </a:rPr>
              <a:t>能做的，用 </a:t>
            </a:r>
            <a:r>
              <a:rPr lang="en-US" altLang="zh-CN" sz="2400" b="1" dirty="0">
                <a:latin typeface="Consolas" panose="020B0609020204030204" pitchFamily="49" charset="0"/>
              </a:rPr>
              <a:t>if </a:t>
            </a:r>
            <a:r>
              <a:rPr lang="zh-CN" altLang="en-US" sz="2400" b="1" dirty="0">
                <a:latin typeface="Consolas" panose="020B0609020204030204" pitchFamily="49" charset="0"/>
              </a:rPr>
              <a:t>都能做。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switch </a:t>
            </a:r>
            <a:r>
              <a:rPr lang="zh-CN" altLang="en-US" sz="2400" dirty="0">
                <a:latin typeface="Consolas" panose="020B0609020204030204" pitchFamily="49" charset="0"/>
              </a:rPr>
              <a:t>建议判断固定值的时候用。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switch </a:t>
            </a:r>
            <a:r>
              <a:rPr lang="zh-CN" altLang="en-US" sz="2400" dirty="0">
                <a:latin typeface="Consolas" panose="020B0609020204030204" pitchFamily="49" charset="0"/>
              </a:rPr>
              <a:t>只支持常量值相等的分支结构。</a:t>
            </a:r>
          </a:p>
        </p:txBody>
      </p:sp>
      <p:sp>
        <p:nvSpPr>
          <p:cNvPr id="3" name="矩形 2"/>
          <p:cNvSpPr/>
          <p:nvPr/>
        </p:nvSpPr>
        <p:spPr>
          <a:xfrm>
            <a:off x="1613487" y="4021267"/>
            <a:ext cx="76962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if </a:t>
            </a:r>
            <a:r>
              <a:rPr lang="zh-CN" altLang="en-US" sz="2400" dirty="0">
                <a:latin typeface="Consolas" panose="020B0609020204030204" pitchFamily="49" charset="0"/>
              </a:rPr>
              <a:t>语句更加灵活。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</a:rPr>
              <a:t>if </a:t>
            </a:r>
            <a:r>
              <a:rPr lang="zh-CN" altLang="en-US" sz="2400" dirty="0">
                <a:latin typeface="Consolas" panose="020B0609020204030204" pitchFamily="49" charset="0"/>
              </a:rPr>
              <a:t>建议判断区间或范围的时候用。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用 </a:t>
            </a:r>
            <a:r>
              <a:rPr lang="en-US" altLang="zh-CN" sz="2400" dirty="0">
                <a:latin typeface="Consolas" panose="020B0609020204030204" pitchFamily="49" charset="0"/>
              </a:rPr>
              <a:t>if </a:t>
            </a:r>
            <a:r>
              <a:rPr lang="zh-CN" altLang="en-US" sz="2400" dirty="0">
                <a:latin typeface="Consolas" panose="020B0609020204030204" pitchFamily="49" charset="0"/>
              </a:rPr>
              <a:t>能做的，</a:t>
            </a:r>
            <a:r>
              <a:rPr lang="en-US" altLang="zh-CN" sz="2400" dirty="0">
                <a:latin typeface="Consolas" panose="020B0609020204030204" pitchFamily="49" charset="0"/>
              </a:rPr>
              <a:t>switch </a:t>
            </a:r>
            <a:r>
              <a:rPr lang="zh-CN" altLang="en-US" sz="2400" dirty="0">
                <a:latin typeface="Consolas" panose="020B0609020204030204" pitchFamily="49" charset="0"/>
              </a:rPr>
              <a:t>不一定能做。</a:t>
            </a: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课堂总结</a:t>
            </a:r>
          </a:p>
        </p:txBody>
      </p:sp>
    </p:spTree>
    <p:extLst>
      <p:ext uri="{BB962C8B-B14F-4D97-AF65-F5344CB8AC3E}">
        <p14:creationId xmlns:p14="http://schemas.microsoft.com/office/powerpoint/2010/main" val="108554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7800" y="1645616"/>
            <a:ext cx="9906000" cy="11695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/>
              <a:t>判断负数：</a:t>
            </a:r>
          </a:p>
          <a:p>
            <a:r>
              <a:rPr lang="zh-CN" altLang="en-US" sz="2800" dirty="0"/>
              <a:t>输入一个整数，若这个整数是负数，则输出</a:t>
            </a:r>
            <a:r>
              <a:rPr lang="en-US" altLang="zh-CN" sz="2800" dirty="0"/>
              <a:t>Negative</a:t>
            </a:r>
            <a:r>
              <a:rPr lang="zh-CN" altLang="en-US" sz="2800" dirty="0"/>
              <a:t>。</a:t>
            </a:r>
          </a:p>
        </p:txBody>
      </p:sp>
      <p:sp>
        <p:nvSpPr>
          <p:cNvPr id="3" name="矩形 2"/>
          <p:cNvSpPr/>
          <p:nvPr/>
        </p:nvSpPr>
        <p:spPr>
          <a:xfrm>
            <a:off x="1447800" y="3733800"/>
            <a:ext cx="609600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&gt;&gt;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033B3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&lt;</a:t>
            </a:r>
            <a:r>
              <a:rPr lang="en-US" altLang="zh-CN" sz="2400" dirty="0">
                <a:solidFill>
                  <a:srgbClr val="1750EB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){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>
                <a:solidFill>
                  <a:srgbClr val="067D17"/>
                </a:solidFill>
                <a:latin typeface="Consolas" panose="020B0609020204030204" pitchFamily="49" charset="0"/>
              </a:rPr>
              <a:t>"Negative"</a:t>
            </a:r>
            <a:r>
              <a:rPr lang="en-US" altLang="zh-CN" sz="2400" dirty="0">
                <a:solidFill>
                  <a:srgbClr val="008080"/>
                </a:solidFill>
                <a:latin typeface="Consolas" panose="020B0609020204030204" pitchFamily="49" charset="0"/>
              </a:rPr>
              <a:t>&lt;&lt;</a:t>
            </a:r>
            <a:r>
              <a:rPr lang="en-US" altLang="zh-CN" sz="2400" dirty="0" err="1">
                <a:solidFill>
                  <a:srgbClr val="080808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;</a:t>
            </a:r>
            <a:b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</a:br>
            <a:r>
              <a:rPr lang="en-US" altLang="zh-CN" sz="2400" dirty="0">
                <a:solidFill>
                  <a:srgbClr val="080808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矩形 3"/>
          <p:cNvSpPr/>
          <p:nvPr/>
        </p:nvSpPr>
        <p:spPr>
          <a:xfrm>
            <a:off x="8077200" y="4478009"/>
            <a:ext cx="3124200" cy="45057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18745" indent="-3175" eaLnBrk="0">
              <a:lnSpc>
                <a:spcPct val="97000"/>
              </a:lnSpc>
            </a:pPr>
            <a:r>
              <a:rPr lang="en-US" altLang="zh-CN" sz="2400" b="1" kern="0" spc="-60" dirty="0">
                <a:latin typeface="Consolas" panose="020B0609020204030204" pitchFamily="49" charset="0"/>
                <a:ea typeface="Calibri" panose="020F0502020204030204"/>
                <a:cs typeface="Calibri" panose="020F0502020204030204"/>
              </a:rPr>
              <a:t>switch</a:t>
            </a:r>
            <a:r>
              <a:rPr lang="zh-CN" altLang="en-US" sz="2400" b="1" kern="0" spc="-6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不好处</a:t>
            </a:r>
            <a:r>
              <a:rPr lang="zh-CN" altLang="en-US" sz="2400" b="1" kern="0" spc="-7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理呀！！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课堂总结</a:t>
            </a:r>
          </a:p>
        </p:txBody>
      </p:sp>
    </p:spTree>
    <p:extLst>
      <p:ext uri="{BB962C8B-B14F-4D97-AF65-F5344CB8AC3E}">
        <p14:creationId xmlns:p14="http://schemas.microsoft.com/office/powerpoint/2010/main" val="3180193011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10152</TotalTime>
  <Words>3139</Words>
  <Application>Microsoft Office PowerPoint</Application>
  <PresentationFormat>宽屏</PresentationFormat>
  <Paragraphs>458</Paragraphs>
  <Slides>40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0" baseType="lpstr">
      <vt:lpstr>Arial Unicode MS</vt:lpstr>
      <vt:lpstr>MicrosoftYaHei</vt:lpstr>
      <vt:lpstr>Roboto</vt:lpstr>
      <vt:lpstr>等线</vt:lpstr>
      <vt:lpstr>宋体</vt:lpstr>
      <vt:lpstr>微软雅黑</vt:lpstr>
      <vt:lpstr>Arial</vt:lpstr>
      <vt:lpstr>Calibri</vt:lpstr>
      <vt:lpstr>Consolas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LG</cp:lastModifiedBy>
  <cp:revision>262</cp:revision>
  <dcterms:created xsi:type="dcterms:W3CDTF">2024-12-19T06:36:53Z</dcterms:created>
  <dcterms:modified xsi:type="dcterms:W3CDTF">2026-07-22T04:08:45Z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