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70" r:id="rId15"/>
    <p:sldId id="269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64" autoAdjust="0"/>
    <p:restoredTop sz="94660"/>
  </p:normalViewPr>
  <p:slideViewPr>
    <p:cSldViewPr snapToGrid="0">
      <p:cViewPr varScale="1">
        <p:scale>
          <a:sx n="86" d="100"/>
          <a:sy n="86" d="100"/>
        </p:scale>
        <p:origin x="823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347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95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436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206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301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037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014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905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84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790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855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2292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8EAB5-8AD5-4D04-A316-79467B3C6009}" type="datetimeFigureOut">
              <a:rPr lang="zh-CN" altLang="en-US" smtClean="0"/>
              <a:t>2025/11/10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92B19-0DA6-4030-91FD-D030BB3522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42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 smtClean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初级算法与数据结构</a:t>
            </a:r>
            <a:r>
              <a:rPr sz="5400" b="1" dirty="0" smtClean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算法复杂度分析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521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543109" y="2417825"/>
            <a:ext cx="5183505" cy="21262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复杂</a:t>
            </a:r>
            <a:r>
              <a:rPr lang="zh-CN" altLang="en-US" sz="4400" b="1" dirty="0" smtClean="0">
                <a:solidFill>
                  <a:srgbClr val="2D4A87"/>
                </a:solidFill>
                <a:latin typeface="微软雅黑"/>
                <a:cs typeface="微软雅黑"/>
              </a:rPr>
              <a:t>度分析</a:t>
            </a:r>
            <a:endParaRPr lang="en-US" sz="1400" dirty="0" smtClean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dirty="0" smtClean="0">
                <a:solidFill>
                  <a:srgbClr val="2D4A87"/>
                </a:solidFill>
                <a:latin typeface="微软雅黑"/>
                <a:cs typeface="微软雅黑"/>
              </a:rPr>
              <a:t>复杂度分析是算法的精髓，是</a:t>
            </a:r>
            <a:r>
              <a:rPr lang="en-US" altLang="zh-CN" sz="1400" dirty="0" smtClean="0">
                <a:solidFill>
                  <a:srgbClr val="2D4A87"/>
                </a:solidFill>
                <a:latin typeface="微软雅黑"/>
                <a:cs typeface="微软雅黑"/>
              </a:rPr>
              <a:t>"</a:t>
            </a:r>
            <a:r>
              <a:rPr lang="zh-CN" altLang="en-US" sz="1400" dirty="0" smtClean="0">
                <a:solidFill>
                  <a:srgbClr val="2D4A87"/>
                </a:solidFill>
                <a:latin typeface="微软雅黑"/>
                <a:cs typeface="微软雅黑"/>
              </a:rPr>
              <a:t>技能</a:t>
            </a:r>
            <a:r>
              <a:rPr lang="en-US" altLang="zh-CN" sz="1400" dirty="0" smtClean="0">
                <a:solidFill>
                  <a:srgbClr val="2D4A87"/>
                </a:solidFill>
                <a:latin typeface="微软雅黑"/>
                <a:cs typeface="微软雅黑"/>
              </a:rPr>
              <a:t>-&gt;</a:t>
            </a:r>
            <a:r>
              <a:rPr lang="zh-CN" altLang="en-US" sz="1400" dirty="0" smtClean="0">
                <a:solidFill>
                  <a:srgbClr val="2D4A87"/>
                </a:solidFill>
                <a:latin typeface="微软雅黑"/>
                <a:cs typeface="微软雅黑"/>
              </a:rPr>
              <a:t>能力</a:t>
            </a:r>
            <a:r>
              <a:rPr lang="en-US" altLang="zh-CN" sz="1400" dirty="0" smtClean="0">
                <a:solidFill>
                  <a:srgbClr val="2D4A87"/>
                </a:solidFill>
                <a:latin typeface="微软雅黑"/>
                <a:cs typeface="微软雅黑"/>
              </a:rPr>
              <a:t>-&gt;</a:t>
            </a:r>
            <a:r>
              <a:rPr lang="zh-CN" altLang="en-US" sz="1400" dirty="0" smtClean="0">
                <a:solidFill>
                  <a:srgbClr val="2D4A87"/>
                </a:solidFill>
                <a:latin typeface="微软雅黑"/>
                <a:cs typeface="微软雅黑"/>
              </a:rPr>
              <a:t>思维”的第二个阶段。数据结构和算法解决的是“</a:t>
            </a:r>
            <a:r>
              <a:rPr lang="zh-CN" altLang="en-US" sz="1400" dirty="0" smtClean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快</a:t>
            </a:r>
            <a:r>
              <a:rPr lang="zh-CN" altLang="en-US" sz="1400" dirty="0" smtClean="0">
                <a:solidFill>
                  <a:srgbClr val="2D4A87"/>
                </a:solidFill>
                <a:latin typeface="微软雅黑"/>
                <a:cs typeface="微软雅黑"/>
              </a:rPr>
              <a:t>”和</a:t>
            </a:r>
            <a:r>
              <a:rPr lang="en-US" altLang="zh-CN" sz="1400" dirty="0" smtClean="0">
                <a:solidFill>
                  <a:srgbClr val="2D4A87"/>
                </a:solidFill>
                <a:latin typeface="微软雅黑"/>
                <a:cs typeface="微软雅黑"/>
              </a:rPr>
              <a:t>"</a:t>
            </a:r>
            <a:r>
              <a:rPr lang="zh-CN" altLang="en-US" sz="1400" dirty="0" smtClean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省</a:t>
            </a:r>
            <a:r>
              <a:rPr lang="zh-CN" altLang="en-US" sz="1400" dirty="0" smtClean="0">
                <a:solidFill>
                  <a:srgbClr val="2D4A87"/>
                </a:solidFill>
                <a:latin typeface="微软雅黑"/>
                <a:cs typeface="微软雅黑"/>
              </a:rPr>
              <a:t>”的问题，也就是如何让代码运行得更快，以及如何让代码更节省计算机的存储空间</a:t>
            </a:r>
            <a:endParaRPr sz="1400" dirty="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4620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复杂度分析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意义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3501961" y="1840258"/>
            <a:ext cx="4527382" cy="830997"/>
          </a:xfrm>
          <a:prstGeom prst="rect">
            <a:avLst/>
          </a:prstGeom>
          <a:solidFill>
            <a:srgbClr val="FFEEC2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Consolas" panose="020B0609020204030204" pitchFamily="49" charset="0"/>
              </a:rPr>
              <a:t>一个好的算法需要什么</a:t>
            </a:r>
            <a:endParaRPr lang="zh-CN" altLang="en-US" sz="2400" dirty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70042" y="3487291"/>
            <a:ext cx="539121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/>
              <a:t>-</a:t>
            </a:r>
            <a:r>
              <a:rPr lang="zh-CN" altLang="en-US" sz="2800" b="1" dirty="0" smtClean="0"/>
              <a:t>快</a:t>
            </a:r>
            <a:r>
              <a:rPr lang="zh-CN" altLang="en-US" sz="2800" dirty="0" smtClean="0"/>
              <a:t>。提高求解问题的效率。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时间</a:t>
            </a:r>
            <a:endParaRPr lang="en-US" altLang="zh-CN" sz="2800" b="1" dirty="0" smtClean="0">
              <a:solidFill>
                <a:srgbClr val="FF0000"/>
              </a:solidFill>
            </a:endParaRPr>
          </a:p>
          <a:p>
            <a:r>
              <a:rPr lang="zh-CN" altLang="en-US" sz="2800" dirty="0" smtClean="0"/>
              <a:t>-</a:t>
            </a:r>
            <a:r>
              <a:rPr lang="zh-CN" altLang="en-US" sz="2800" b="1" dirty="0" smtClean="0"/>
              <a:t>省</a:t>
            </a:r>
            <a:r>
              <a:rPr lang="zh-CN" altLang="en-US" sz="2800" dirty="0" smtClean="0"/>
              <a:t>。节省存储空间。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空间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16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复杂度分析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意义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3462203" y="1426622"/>
            <a:ext cx="5160543" cy="830997"/>
          </a:xfrm>
          <a:prstGeom prst="rect">
            <a:avLst/>
          </a:prstGeom>
          <a:solidFill>
            <a:srgbClr val="FFEEC2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Consolas" panose="020B0609020204030204" pitchFamily="49" charset="0"/>
              </a:rPr>
              <a:t>如何衡量算法的运行时间</a:t>
            </a:r>
            <a:r>
              <a:rPr lang="en-US" altLang="zh-CN" sz="3200" b="1" dirty="0" smtClean="0">
                <a:latin typeface="Consolas" panose="020B0609020204030204" pitchFamily="49" charset="0"/>
              </a:rPr>
              <a:t>?</a:t>
            </a:r>
            <a:endParaRPr lang="zh-CN" altLang="en-US" sz="2400" dirty="0">
              <a:latin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52956" y="2852220"/>
            <a:ext cx="9340331" cy="2677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 smtClean="0"/>
              <a:t>       对于同一个算法，每次执行的时间不仅取决于输入规模，还取决于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输入的特性和具体的硬件环境和在某次执行时的状态</a:t>
            </a:r>
            <a:r>
              <a:rPr lang="zh-CN" altLang="en-US" sz="2400" dirty="0" smtClean="0"/>
              <a:t>。所以想要得到一个统一精确的运行时间是不可能的。为此，通常做法：</a:t>
            </a:r>
            <a:endParaRPr lang="en-US" altLang="zh-CN" sz="2400" dirty="0" smtClean="0"/>
          </a:p>
          <a:p>
            <a:r>
              <a:rPr lang="en-US" altLang="zh-CN" sz="2400" dirty="0" smtClean="0"/>
              <a:t>1.</a:t>
            </a:r>
            <a:r>
              <a:rPr lang="zh-CN" altLang="en-US" sz="2400" b="1" dirty="0" smtClean="0"/>
              <a:t>忽略硬件及环境因素</a:t>
            </a:r>
            <a:r>
              <a:rPr lang="zh-CN" altLang="en-US" sz="2400" dirty="0" smtClean="0"/>
              <a:t>，假设每次执行时硬件条件和环境条件是完全一致的。</a:t>
            </a:r>
            <a:endParaRPr lang="en-US" altLang="zh-CN" sz="2400" dirty="0" smtClean="0"/>
          </a:p>
          <a:p>
            <a:r>
              <a:rPr lang="en-US" altLang="zh-CN" sz="2400" dirty="0" smtClean="0"/>
              <a:t>2.</a:t>
            </a:r>
            <a:r>
              <a:rPr lang="zh-CN" altLang="en-US" sz="2400" b="1" dirty="0" smtClean="0"/>
              <a:t>对于输入特性的差异</a:t>
            </a:r>
            <a:r>
              <a:rPr lang="zh-CN" altLang="en-US" sz="2400" dirty="0" smtClean="0"/>
              <a:t>，我们将从数学上进行精确分析并带入函数解析式。例如，排序算法在处理已排序数据时可能表现得更好。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2566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时间复杂度</a:t>
            </a: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1482278" y="1487246"/>
            <a:ext cx="93403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/>
              <a:t>以下代码，内层循环的内部会执行多少次操作</a:t>
            </a:r>
            <a:r>
              <a:rPr lang="en-US" altLang="zh-CN" sz="2400" dirty="0" smtClean="0"/>
              <a:t>?</a:t>
            </a:r>
            <a:endParaRPr lang="zh-CN" altLang="en-US" sz="24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78224" y="2130775"/>
            <a:ext cx="5408801" cy="2154436"/>
          </a:xfrm>
          <a:prstGeom prst="rect">
            <a:avLst/>
          </a:prstGeom>
          <a:solidFill>
            <a:srgbClr val="DCEAD2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sum=0;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1; 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&lt;= n; i++) {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j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1; j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&lt;= n; j++) {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s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um += i*j;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/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/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cout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&lt;&lt; sum;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1552955" y="5009730"/>
                <a:ext cx="8372923" cy="714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 smtClean="0"/>
                  <a:t>内</a:t>
                </a:r>
                <a:r>
                  <a:rPr lang="zh-CN" altLang="en-US" sz="2000" dirty="0"/>
                  <a:t>层</a:t>
                </a:r>
                <a:r>
                  <a:rPr lang="zh-CN" altLang="en-US" sz="2000" dirty="0" smtClean="0"/>
                  <a:t>循环的  </a:t>
                </a:r>
                <a:r>
                  <a:rPr lang="zh-CN" altLang="en-US" sz="2000" b="1" dirty="0" smtClean="0"/>
                  <a:t>for </a:t>
                </a:r>
                <a:r>
                  <a:rPr lang="zh-CN" altLang="en-US" sz="2000" dirty="0" smtClean="0"/>
                  <a:t> 每次执行需要  </a:t>
                </a:r>
                <a:r>
                  <a:rPr lang="zh-CN" altLang="en-US" sz="2000" b="1" dirty="0" smtClean="0"/>
                  <a:t>n</a:t>
                </a:r>
                <a:r>
                  <a:rPr lang="zh-CN" altLang="en-US" sz="2000" dirty="0" smtClean="0"/>
                  <a:t>  次操作;每一个  </a:t>
                </a:r>
                <a:r>
                  <a:rPr lang="zh-CN" altLang="en-US" sz="2000" b="1" dirty="0" smtClean="0"/>
                  <a:t>for</a:t>
                </a:r>
                <a:r>
                  <a:rPr lang="zh-CN" altLang="en-US" sz="2000" dirty="0" smtClean="0"/>
                  <a:t>  一共被执行  </a:t>
                </a:r>
                <a:r>
                  <a:rPr lang="zh-CN" altLang="en-US" sz="2000" b="1" dirty="0" smtClean="0"/>
                  <a:t>n</a:t>
                </a:r>
                <a:r>
                  <a:rPr lang="zh-CN" altLang="en-US" sz="2000" dirty="0" smtClean="0"/>
                  <a:t>  遍。所有共执行的操作次数是:</a:t>
                </a:r>
                <a:r>
                  <a:rPr lang="en-US" altLang="zh-CN" sz="2000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altLang="zh-CN" sz="2000" b="1" dirty="0" smtClean="0">
                    <a:solidFill>
                      <a:srgbClr val="FF0000"/>
                    </a:solidFill>
                  </a:rPr>
                  <a:t> *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altLang="zh-CN" sz="2000" b="1" dirty="0" smtClean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955" y="5009730"/>
                <a:ext cx="8372923" cy="714876"/>
              </a:xfrm>
              <a:prstGeom prst="rect">
                <a:avLst/>
              </a:prstGeom>
              <a:blipFill>
                <a:blip r:embed="rId4"/>
                <a:stretch>
                  <a:fillRect l="-801" t="-5128" r="-1311" b="-145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52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时间复杂度</a:t>
            </a: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1482278" y="1487246"/>
            <a:ext cx="93403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/>
              <a:t>这个代码呢，内层循环的内部会执行多少次操作</a:t>
            </a:r>
            <a:r>
              <a:rPr lang="en-US" altLang="zh-CN" sz="2400" dirty="0" smtClean="0"/>
              <a:t>?</a:t>
            </a:r>
            <a:endParaRPr lang="zh-CN" altLang="en-US" sz="24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78224" y="2130775"/>
            <a:ext cx="5408801" cy="2154436"/>
          </a:xfrm>
          <a:prstGeom prst="rect">
            <a:avLst/>
          </a:prstGeom>
          <a:solidFill>
            <a:srgbClr val="DCEAD2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sum=0;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1; 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&lt;= n; i++) {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j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j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&lt;= n; j++) {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s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um += i*j;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cout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&lt;&lt; sum;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1552956" y="4696095"/>
                <a:ext cx="8368506" cy="734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 smtClean="0"/>
                  <a:t>内</a:t>
                </a:r>
                <a:r>
                  <a:rPr lang="zh-CN" altLang="en-US" sz="2000" dirty="0"/>
                  <a:t>层</a:t>
                </a:r>
                <a:r>
                  <a:rPr lang="zh-CN" altLang="en-US" sz="2000" dirty="0" smtClean="0"/>
                  <a:t>循环的  </a:t>
                </a:r>
                <a:r>
                  <a:rPr lang="zh-CN" altLang="en-US" sz="2000" b="1" dirty="0" smtClean="0"/>
                  <a:t>for </a:t>
                </a:r>
                <a:r>
                  <a:rPr lang="zh-CN" altLang="en-US" sz="2000" dirty="0" smtClean="0"/>
                  <a:t> 每次执行需要  </a:t>
                </a:r>
                <a:r>
                  <a:rPr lang="zh-CN" altLang="en-US" sz="2000" b="1" dirty="0" smtClean="0"/>
                  <a:t>n </a:t>
                </a:r>
                <a:r>
                  <a:rPr lang="en-US" altLang="zh-CN" sz="2000" b="1" dirty="0" smtClean="0"/>
                  <a:t>– </a:t>
                </a:r>
                <a:r>
                  <a:rPr lang="en-US" altLang="zh-CN" sz="2000" b="1" dirty="0" err="1" smtClean="0"/>
                  <a:t>i</a:t>
                </a:r>
                <a:r>
                  <a:rPr lang="en-US" altLang="zh-CN" sz="2000" b="1" dirty="0" smtClean="0"/>
                  <a:t> + 1</a:t>
                </a:r>
                <a:r>
                  <a:rPr lang="zh-CN" altLang="en-US" sz="2000" dirty="0" smtClean="0"/>
                  <a:t>  次操作;每一个  </a:t>
                </a:r>
                <a:r>
                  <a:rPr lang="zh-CN" altLang="en-US" sz="2000" b="1" dirty="0" smtClean="0"/>
                  <a:t>for</a:t>
                </a:r>
                <a:r>
                  <a:rPr lang="zh-CN" altLang="en-US" sz="2000" dirty="0" smtClean="0"/>
                  <a:t>  一共被执行  </a:t>
                </a:r>
                <a:r>
                  <a:rPr lang="zh-CN" altLang="en-US" sz="2000" b="1" dirty="0" smtClean="0"/>
                  <a:t>n</a:t>
                </a:r>
                <a:r>
                  <a:rPr lang="zh-CN" altLang="en-US" sz="2000" dirty="0" smtClean="0"/>
                  <a:t>  遍。所有共执行的操作次数是:</a:t>
                </a:r>
                <a:r>
                  <a:rPr lang="en-US" altLang="zh-CN" sz="2000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altLang="zh-CN" sz="2000" b="1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zh-CN" sz="2000" b="1" i="1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zh-CN" altLang="en-US" sz="20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956" y="4696095"/>
                <a:ext cx="8368506" cy="734240"/>
              </a:xfrm>
              <a:prstGeom prst="rect">
                <a:avLst/>
              </a:prstGeom>
              <a:blipFill>
                <a:blip r:embed="rId4"/>
                <a:stretch>
                  <a:fillRect l="-801" t="-4132" b="-99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2697498" y="5575363"/>
                <a:ext cx="6079421" cy="6407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也</a:t>
                </a:r>
                <a:r>
                  <a:rPr lang="zh-CN" altLang="en-US" sz="24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可写成：n+(n-1)+(n-2)+…+2+1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𝐧</m:t>
                        </m:r>
                        <m:d>
                          <m:d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𝐧</m:t>
                            </m:r>
                            <m:r>
                              <a:rPr lang="en-US" altLang="zh-CN" sz="24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</m:num>
                      <m:den>
                        <m:r>
                          <a:rPr lang="en-US" altLang="zh-CN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7498" y="5575363"/>
                <a:ext cx="6079421" cy="640753"/>
              </a:xfrm>
              <a:prstGeom prst="rect">
                <a:avLst/>
              </a:prstGeom>
              <a:blipFill>
                <a:blip r:embed="rId5"/>
                <a:stretch>
                  <a:fillRect l="-1605" b="-104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28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大</a:t>
            </a:r>
            <a:r>
              <a:rPr lang="en-US" altLang="zh-CN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O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表示法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2356483" y="1443285"/>
            <a:ext cx="66854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</a:rPr>
              <a:t>算法的渐进时间复杂度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2"/>
              <p:cNvSpPr>
                <a:spLocks noChangeArrowheads="1"/>
              </p:cNvSpPr>
              <p:nvPr/>
            </p:nvSpPr>
            <p:spPr bwMode="auto">
              <a:xfrm>
                <a:off x="1552955" y="2184399"/>
                <a:ext cx="8872088" cy="54842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kumimoji="0" lang="zh-CN" altLang="en-US" sz="2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lt"/>
                  </a:rPr>
                  <a:t>当</a:t>
                </a:r>
                <a:r>
                  <a:rPr kumimoji="0" lang="en-US" altLang="zh-CN" sz="2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lt"/>
                  </a:rPr>
                  <a:t>n</a:t>
                </a:r>
                <a:r>
                  <a:rPr lang="zh-CN" altLang="en-US" sz="2400" b="1" dirty="0" smtClean="0">
                    <a:solidFill>
                      <a:schemeClr val="tx1"/>
                    </a:solidFill>
                    <a:latin typeface="+mn-lt"/>
                  </a:rPr>
                  <a:t>很大的时候，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𝐧</m:t>
                        </m:r>
                        <m:d>
                          <m:dPr>
                            <m:ctrlPr>
                              <a:rPr lang="en-US" altLang="zh-CN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𝐧</m:t>
                            </m:r>
                            <m: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24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</m:num>
                      <m:den>
                        <m:r>
                          <a:rPr lang="en-US" altLang="zh-CN" sz="24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kumimoji="0" lang="zh-CN" altLang="en-US" sz="2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lt"/>
                  </a:rPr>
                  <a:t>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0" lang="zh-CN" altLang="en-US" sz="2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n-lt"/>
                  </a:rPr>
                  <a:t>差距大吗？</a:t>
                </a:r>
                <a:r>
                  <a:rPr lang="zh-CN" altLang="en-US" sz="2400" b="1" dirty="0" smtClean="0">
                    <a:latin typeface="+mn-lt"/>
                  </a:rPr>
                  <a:t>当</a:t>
                </a:r>
                <a:r>
                  <a:rPr lang="en-US" altLang="zh-CN" sz="2400" b="1" dirty="0" smtClean="0">
                    <a:latin typeface="+mn-lt"/>
                  </a:rPr>
                  <a:t>n</a:t>
                </a:r>
                <a:r>
                  <a:rPr lang="zh-CN" altLang="en-US" sz="2400" b="1" dirty="0" smtClean="0">
                    <a:latin typeface="+mn-lt"/>
                  </a:rPr>
                  <a:t>趋于无穷大的时候呢？</a:t>
                </a:r>
                <a:endParaRPr kumimoji="0" lang="zh-CN" altLang="zh-CN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</mc:Choice>
        <mc:Fallback xmlns="">
          <p:sp>
            <p:nvSpPr>
              <p:cNvPr id="8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52955" y="2184399"/>
                <a:ext cx="8872088" cy="548420"/>
              </a:xfrm>
              <a:prstGeom prst="rect">
                <a:avLst/>
              </a:prstGeom>
              <a:blipFill>
                <a:blip r:embed="rId4"/>
                <a:stretch>
                  <a:fillRect l="-2131" r="-962" b="-2111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矩形 9"/>
          <p:cNvSpPr/>
          <p:nvPr/>
        </p:nvSpPr>
        <p:spPr>
          <a:xfrm>
            <a:off x="1552955" y="3021690"/>
            <a:ext cx="8872087" cy="734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0" i="0" dirty="0" smtClean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O </a:t>
            </a:r>
            <a:r>
              <a:rPr lang="zh-CN" altLang="en-US" sz="2000" dirty="0" smtClean="0">
                <a:solidFill>
                  <a:srgbClr val="0070C0"/>
                </a:solidFill>
              </a:rPr>
              <a:t>记号为我们提供了一种非常简便的方式来衡量复杂程度。可理解为“最坏情况下，程序执行操作的总次数”。我们不需要那么精确，只需要关心量级。</a:t>
            </a:r>
            <a:endParaRPr lang="en-US" altLang="zh-CN" sz="2000" dirty="0" smtClean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1552954" y="4001005"/>
                <a:ext cx="8872087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大</a:t>
                </a:r>
                <a:r>
                  <a:rPr lang="en-US" altLang="zh-CN" sz="2000" b="0" i="0" dirty="0" smtClean="0">
                    <a:effectLst/>
                    <a:latin typeface="Roboto" panose="02000000000000000000" pitchFamily="2" charset="0"/>
                  </a:rPr>
                  <a:t>O</a:t>
                </a:r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表示法忽略了常数因子和低阶项，因为它们对大规模输入的影响较小。</a:t>
                </a:r>
                <a:endParaRPr lang="en-US" altLang="zh-CN" sz="2000" b="0" i="0" dirty="0" smtClean="0">
                  <a:effectLst/>
                  <a:latin typeface="Roboto" panose="02000000000000000000" pitchFamily="2" charset="0"/>
                </a:endParaRPr>
              </a:p>
              <a:p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例如</a:t>
                </a:r>
                <a:r>
                  <a:rPr lang="en-US" altLang="zh-CN" sz="2000" b="0" i="0" dirty="0" smtClean="0">
                    <a:effectLst/>
                    <a:latin typeface="Roboto" panose="02000000000000000000" pitchFamily="2" charset="0"/>
                  </a:rPr>
                  <a:t>:</a:t>
                </a:r>
              </a:p>
              <a:p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 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000" b="0" i="1" dirty="0" smtClean="0">
                        <a:effectLst/>
                        <a:latin typeface="KaTeX_Math"/>
                      </a:rPr>
                      <m:t>O</m:t>
                    </m:r>
                    <m:r>
                      <m:rPr>
                        <m:nor/>
                      </m:rPr>
                      <a:rPr lang="en-US" altLang="zh-CN" sz="2000" dirty="0">
                        <a:latin typeface="KaTeX_Main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+5)</m:t>
                    </m:r>
                  </m:oMath>
                </a14:m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可以简化为 </a:t>
                </a:r>
                <a:r>
                  <a:rPr lang="en-US" altLang="zh-CN" sz="2000" b="0" dirty="0" smtClean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000" b="0" i="1" dirty="0" smtClean="0">
                        <a:effectLst/>
                        <a:latin typeface="KaTeX_Math"/>
                      </a:rPr>
                      <m:t>O</m:t>
                    </m:r>
                    <m:r>
                      <m:rPr>
                        <m:nor/>
                      </m:rPr>
                      <a:rPr lang="en-US" altLang="zh-CN" sz="2000" b="0" i="0" dirty="0" smtClean="0">
                        <a:effectLst/>
                        <a:latin typeface="KaTeX_Math"/>
                      </a:rPr>
                      <m:t>(</m:t>
                    </m:r>
                    <m:sSup>
                      <m:sSupPr>
                        <m:ctrlP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en-US" altLang="zh-CN" sz="2000" b="0" i="0" dirty="0" smtClean="0">
                        <a:effectLst/>
                        <a:latin typeface="KaTeX_Math"/>
                      </a:rPr>
                      <m:t>)</m:t>
                    </m:r>
                  </m:oMath>
                </a14:m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。</a:t>
                </a:r>
                <a:endParaRPr lang="en-US" altLang="zh-CN" sz="2000" b="0" i="0" dirty="0" smtClean="0">
                  <a:effectLst/>
                  <a:latin typeface="Roboto" panose="02000000000000000000" pitchFamily="2" charset="0"/>
                </a:endParaRPr>
              </a:p>
              <a:p>
                <a:r>
                  <a:rPr lang="en-US" altLang="zh-CN" sz="2000" b="0" dirty="0" smtClean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000" b="0" i="1" dirty="0" smtClean="0">
                        <a:effectLst/>
                        <a:latin typeface="KaTeX_Math"/>
                      </a:rPr>
                      <m:t>O</m:t>
                    </m:r>
                    <m:r>
                      <m:rPr>
                        <m:nor/>
                      </m:rPr>
                      <a:rPr lang="en-US" altLang="zh-CN" sz="2000" dirty="0">
                        <a:latin typeface="KaTeX_Main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+5)</m:t>
                    </m:r>
                  </m:oMath>
                </a14:m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可以简化为 </a:t>
                </a:r>
                <a:r>
                  <a:rPr lang="en-US" altLang="zh-CN" sz="2000" b="0" dirty="0" smtClean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000" b="0" i="1" dirty="0" smtClean="0">
                        <a:effectLst/>
                        <a:latin typeface="KaTeX_Math"/>
                      </a:rPr>
                      <m:t>O</m:t>
                    </m:r>
                    <m:r>
                      <m:rPr>
                        <m:nor/>
                      </m:rPr>
                      <a:rPr lang="en-US" altLang="zh-CN" sz="2000" b="0" i="0" dirty="0" smtClean="0">
                        <a:effectLst/>
                        <a:latin typeface="KaTeX_Math"/>
                      </a:rPr>
                      <m:t>(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</a:rPr>
                      <m:t>𝑛</m:t>
                    </m:r>
                    <m:r>
                      <m:rPr>
                        <m:nor/>
                      </m:rPr>
                      <a:rPr lang="en-US" altLang="zh-CN" sz="2000" b="0" i="0" dirty="0" smtClean="0">
                        <a:effectLst/>
                        <a:latin typeface="KaTeX_Math"/>
                      </a:rPr>
                      <m:t>)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。</a:t>
                </a:r>
                <a:endParaRPr lang="en-US" altLang="zh-CN" sz="2000" b="0" i="0" dirty="0" smtClean="0">
                  <a:effectLst/>
                  <a:latin typeface="Roboto" panose="02000000000000000000" pitchFamily="2" charset="0"/>
                </a:endParaRPr>
              </a:p>
              <a:p>
                <a:r>
                  <a:rPr lang="en-US" altLang="zh-CN" sz="2000" b="0" dirty="0" smtClean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000" b="0" i="1" dirty="0" smtClean="0">
                        <a:effectLst/>
                        <a:latin typeface="KaTeX_Math"/>
                      </a:rPr>
                      <m:t>O</m:t>
                    </m:r>
                    <m:r>
                      <m:rPr>
                        <m:nor/>
                      </m:rPr>
                      <a:rPr lang="en-US" altLang="zh-CN" sz="2000" dirty="0">
                        <a:latin typeface="KaTeX_Main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1000)</m:t>
                    </m:r>
                  </m:oMath>
                </a14:m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可以简化为 </a:t>
                </a:r>
                <a:r>
                  <a:rPr lang="en-US" altLang="zh-CN" sz="2000" b="0" dirty="0" smtClean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000" b="0" i="1" dirty="0" smtClean="0">
                        <a:effectLst/>
                        <a:latin typeface="KaTeX_Math"/>
                      </a:rPr>
                      <m:t>O</m:t>
                    </m:r>
                    <m:r>
                      <m:rPr>
                        <m:nor/>
                      </m:rPr>
                      <a:rPr lang="en-US" altLang="zh-CN" sz="2000" b="0" i="0" dirty="0" smtClean="0">
                        <a:effectLst/>
                        <a:latin typeface="KaTeX_Math"/>
                      </a:rPr>
                      <m:t>(1)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。</a:t>
                </a:r>
                <a:endParaRPr lang="zh-CN" altLang="en-US" sz="2000" dirty="0"/>
              </a:p>
              <a:p>
                <a:r>
                  <a:rPr lang="en-US" altLang="zh-CN" sz="2000" b="0" dirty="0" smtClean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000" b="0" i="1" dirty="0" smtClean="0">
                        <a:effectLst/>
                        <a:latin typeface="KaTeX_Math"/>
                      </a:rPr>
                      <m:t>O</m:t>
                    </m:r>
                    <m:r>
                      <m:rPr>
                        <m:nor/>
                      </m:rPr>
                      <a:rPr lang="en-US" altLang="zh-CN" sz="2000" dirty="0">
                        <a:latin typeface="KaTeX_Main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  <m:t>1234</m:t>
                        </m:r>
                      </m:sup>
                    </m:sSup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  <m:t>90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可以简化为 </a:t>
                </a:r>
                <a:r>
                  <a:rPr lang="en-US" altLang="zh-CN" sz="2000" b="0" dirty="0" smtClean="0"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000" b="0" i="1" dirty="0" smtClean="0">
                        <a:effectLst/>
                        <a:latin typeface="KaTeX_Math"/>
                      </a:rPr>
                      <m:t>O</m:t>
                    </m:r>
                    <m:r>
                      <m:rPr>
                        <m:nor/>
                      </m:rPr>
                      <a:rPr lang="en-US" altLang="zh-CN" sz="2000" b="0" i="0" dirty="0" smtClean="0">
                        <a:effectLst/>
                        <a:latin typeface="KaTeX_Math"/>
                      </a:rPr>
                      <m:t>(</m:t>
                    </m:r>
                    <m:sSup>
                      <m:sSupPr>
                        <m:ctrlP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</a:rPr>
                          <m:t>1234</m:t>
                        </m:r>
                      </m:sup>
                    </m:sSup>
                    <m:r>
                      <m:rPr>
                        <m:nor/>
                      </m:rPr>
                      <a:rPr lang="en-US" altLang="zh-CN" sz="2000" b="0" i="0" dirty="0" smtClean="0">
                        <a:effectLst/>
                        <a:latin typeface="KaTeX_Math"/>
                      </a:rPr>
                      <m:t>)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b="0" i="0" dirty="0" smtClean="0">
                    <a:effectLst/>
                    <a:latin typeface="Roboto" panose="02000000000000000000" pitchFamily="2" charset="0"/>
                  </a:rPr>
                  <a:t>。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954" y="4001005"/>
                <a:ext cx="8872087" cy="1938992"/>
              </a:xfrm>
              <a:prstGeom prst="rect">
                <a:avLst/>
              </a:prstGeom>
              <a:blipFill>
                <a:blip r:embed="rId5"/>
                <a:stretch>
                  <a:fillRect l="-756" t="-1572" b="-47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006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时间复杂度</a:t>
            </a: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2097494" y="1525831"/>
            <a:ext cx="77830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</a:rPr>
              <a:t>不同时间复杂度函数在不同问题规模下的相对运行时间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64" y="2569801"/>
            <a:ext cx="9765030" cy="255793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512429" y="5322950"/>
            <a:ext cx="2411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i="0" dirty="0" smtClean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宇宙年龄：约</a:t>
            </a:r>
            <a:r>
              <a:rPr lang="en-US" altLang="zh-CN" b="1" i="0" dirty="0" smtClean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137</a:t>
            </a:r>
            <a:r>
              <a:rPr lang="zh-CN" altLang="en-US" b="1" i="0" dirty="0" smtClean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亿年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34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时间复杂度</a:t>
            </a: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1729740" y="2034607"/>
            <a:ext cx="8101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/>
              <a:t>1.</a:t>
            </a:r>
            <a:r>
              <a:rPr lang="zh-CN" altLang="en-US" sz="2400" b="1" dirty="0" smtClean="0"/>
              <a:t>考察一个算法的复杂度，一般考察的是当问题复杂度</a:t>
            </a:r>
            <a:r>
              <a:rPr lang="en-US" altLang="zh-CN" sz="2400" b="1" dirty="0" smtClean="0"/>
              <a:t>n</a:t>
            </a:r>
            <a:r>
              <a:rPr lang="zh-CN" altLang="en-US" sz="2400" b="1" dirty="0" smtClean="0"/>
              <a:t>的增加时运算所需时间、空间代价</a:t>
            </a:r>
            <a:r>
              <a:rPr lang="en-US" altLang="zh-CN" sz="2400" b="1" dirty="0"/>
              <a:t>O</a:t>
            </a:r>
            <a:r>
              <a:rPr lang="en-US" altLang="zh-CN" sz="2400" b="1" dirty="0" smtClean="0"/>
              <a:t>(n)</a:t>
            </a:r>
            <a:r>
              <a:rPr lang="zh-CN" altLang="en-US" sz="2400" b="1" dirty="0" smtClean="0"/>
              <a:t>的上下界。</a:t>
            </a:r>
            <a:endParaRPr lang="zh-CN" altLang="en-US" sz="2400" b="1" dirty="0"/>
          </a:p>
        </p:txBody>
      </p:sp>
      <p:sp>
        <p:nvSpPr>
          <p:cNvPr id="10" name="矩形 9"/>
          <p:cNvSpPr/>
          <p:nvPr/>
        </p:nvSpPr>
        <p:spPr>
          <a:xfrm>
            <a:off x="1786890" y="3263191"/>
            <a:ext cx="81011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/>
              <a:t>2</a:t>
            </a:r>
            <a:r>
              <a:rPr lang="en-US" altLang="zh-CN" sz="2400" b="1" dirty="0" smtClean="0"/>
              <a:t>.</a:t>
            </a:r>
            <a:r>
              <a:rPr lang="zh-CN" altLang="en-US" sz="2400" b="1" dirty="0"/>
              <a:t>进一步</a:t>
            </a:r>
            <a:r>
              <a:rPr lang="zh-CN" altLang="en-US" sz="2400" b="1" dirty="0" smtClean="0"/>
              <a:t>而言，又分为</a:t>
            </a: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最好情况、平均情况、最坏情况</a:t>
            </a:r>
            <a:r>
              <a:rPr lang="zh-CN" altLang="en-US" sz="2400" b="1" dirty="0" smtClean="0"/>
              <a:t>三种情况。通常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最坏情况</a:t>
            </a:r>
            <a:r>
              <a:rPr lang="zh-CN" altLang="en-US" sz="2400" b="1" dirty="0" smtClean="0"/>
              <a:t>往往是我们最关注的</a:t>
            </a:r>
            <a:r>
              <a:rPr lang="zh-CN" altLang="en-US" sz="2400" b="1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5248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时间复杂度</a:t>
            </a: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矩形 7"/>
              <p:cNvSpPr/>
              <p:nvPr/>
            </p:nvSpPr>
            <p:spPr>
              <a:xfrm>
                <a:off x="691379" y="1295856"/>
                <a:ext cx="10671596" cy="44845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i="1" dirty="0" smtClean="0">
                    <a:effectLst/>
                    <a:latin typeface="Consolas" panose="020B0609020204030204" pitchFamily="49" charset="0"/>
                  </a:rPr>
                  <a:t>O</a:t>
                </a:r>
                <a:r>
                  <a:rPr lang="en-US" altLang="zh-CN" sz="2000" b="1" i="0" dirty="0" smtClean="0">
                    <a:effectLst/>
                    <a:latin typeface="Consolas" panose="020B0609020204030204" pitchFamily="49" charset="0"/>
                  </a:rPr>
                  <a:t>(1)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：常数时间，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最优，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表示执行时间不随输入规模变化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。</a:t>
                </a:r>
                <a:r>
                  <a:rPr lang="en-US" altLang="zh-CN" sz="2000" b="1" i="0" dirty="0" smtClean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</a:rPr>
                  <a:t>y = 1</a:t>
                </a:r>
                <a:endParaRPr lang="zh-CN" altLang="en-US" sz="2000" b="1" i="0" dirty="0" smtClean="0">
                  <a:solidFill>
                    <a:srgbClr val="FF0000"/>
                  </a:solidFill>
                  <a:effectLst/>
                  <a:latin typeface="Consolas" panose="020B0609020204030204" pitchFamily="49" charset="0"/>
                </a:endParaRPr>
              </a:p>
              <a:p>
                <a:pPr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i="1" dirty="0" smtClean="0">
                    <a:effectLst/>
                    <a:latin typeface="Consolas" panose="020B0609020204030204" pitchFamily="49" charset="0"/>
                  </a:rPr>
                  <a:t>O</a:t>
                </a:r>
                <a:r>
                  <a:rPr lang="en-US" altLang="zh-CN" sz="2000" b="1" i="0" dirty="0" smtClean="0">
                    <a:effectLst/>
                    <a:latin typeface="Consolas" panose="020B0609020204030204" pitchFamily="49" charset="0"/>
                  </a:rPr>
                  <a:t>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func>
                  </m:oMath>
                </a14:m>
                <a:r>
                  <a:rPr lang="en-US" altLang="zh-CN" sz="2000" b="1" i="0" dirty="0" smtClean="0">
                    <a:effectLst/>
                    <a:latin typeface="Consolas" panose="020B0609020204030204" pitchFamily="49" charset="0"/>
                  </a:rPr>
                  <a:t>)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：对数时间，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非常高效，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常见于缩小问题规模的算法，如二分查找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。 </a:t>
                </a:r>
                <a:r>
                  <a:rPr lang="en-US" altLang="zh-CN" sz="2000" b="1" i="0" dirty="0" smtClean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</a:rPr>
                  <a:t>y = log x</a:t>
                </a:r>
                <a:endParaRPr lang="zh-CN" altLang="en-US" sz="2000" b="1" i="0" dirty="0" smtClean="0">
                  <a:solidFill>
                    <a:srgbClr val="FF0000"/>
                  </a:solidFill>
                  <a:effectLst/>
                  <a:latin typeface="Consolas" panose="020B0609020204030204" pitchFamily="49" charset="0"/>
                </a:endParaRPr>
              </a:p>
              <a:p>
                <a:pPr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i="1" dirty="0" smtClean="0">
                    <a:effectLst/>
                    <a:latin typeface="Consolas" panose="020B0609020204030204" pitchFamily="49" charset="0"/>
                  </a:rPr>
                  <a:t>O</a:t>
                </a:r>
                <a:r>
                  <a:rPr lang="en-US" altLang="zh-CN" sz="2000" b="1" i="0" dirty="0" smtClean="0">
                    <a:effectLst/>
                    <a:latin typeface="Consolas" panose="020B0609020204030204" pitchFamily="49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altLang="zh-CN" sz="2000" b="1" i="0" dirty="0" smtClean="0">
                    <a:effectLst/>
                    <a:latin typeface="Consolas" panose="020B0609020204030204" pitchFamily="49" charset="0"/>
                  </a:rPr>
                  <a:t>)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：线性时间，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高效，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执行时间与输入规模成正比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。</a:t>
                </a:r>
                <a:r>
                  <a:rPr lang="en-US" altLang="zh-CN" sz="2000" b="1" i="0" dirty="0" smtClean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</a:rPr>
                  <a:t>y = x</a:t>
                </a:r>
                <a:endParaRPr lang="en-US" altLang="zh-CN" sz="2000" b="1" i="0" dirty="0" smtClean="0">
                  <a:solidFill>
                    <a:srgbClr val="FF0000"/>
                  </a:solidFill>
                  <a:effectLst/>
                  <a:latin typeface="Consolas" panose="020B0609020204030204" pitchFamily="49" charset="0"/>
                </a:endParaRPr>
              </a:p>
              <a:p>
                <a:pPr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i="1" dirty="0">
                    <a:latin typeface="Consolas" panose="020B0609020204030204" pitchFamily="49" charset="0"/>
                  </a:rPr>
                  <a:t>O</a:t>
                </a:r>
                <a:r>
                  <a:rPr lang="en-US" altLang="zh-CN" sz="2000" b="1" dirty="0">
                    <a:latin typeface="Consolas" panose="020B0609020204030204" pitchFamily="49" charset="0"/>
                  </a:rPr>
                  <a:t>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</m:func>
                  </m:oMath>
                </a14:m>
                <a:r>
                  <a:rPr lang="en-US" altLang="zh-CN" sz="2000" b="1" dirty="0" smtClean="0">
                    <a:latin typeface="Consolas" panose="020B0609020204030204" pitchFamily="49" charset="0"/>
                  </a:rPr>
                  <a:t>)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：</a:t>
                </a:r>
                <a:r>
                  <a:rPr lang="zh-CN" altLang="en-US" sz="2000" dirty="0" smtClean="0">
                    <a:latin typeface="Consolas" panose="020B0609020204030204" pitchFamily="49" charset="0"/>
                  </a:rPr>
                  <a:t>线性对数时间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，</a:t>
                </a:r>
                <a:r>
                  <a:rPr lang="zh-CN" altLang="en-US" sz="2000" dirty="0" smtClean="0">
                    <a:latin typeface="Consolas" panose="020B0609020204030204" pitchFamily="49" charset="0"/>
                  </a:rPr>
                  <a:t>高效</a:t>
                </a:r>
                <a:r>
                  <a:rPr lang="zh-CN" altLang="en-US" sz="2000" dirty="0" smtClean="0">
                    <a:latin typeface="Consolas" panose="020B0609020204030204" pitchFamily="49" charset="0"/>
                  </a:rPr>
                  <a:t>，</a:t>
                </a:r>
                <a:r>
                  <a:rPr lang="zh-CN" altLang="en-US" sz="2000" dirty="0" smtClean="0">
                    <a:latin typeface="Consolas" panose="020B0609020204030204" pitchFamily="49" charset="0"/>
                  </a:rPr>
                  <a:t>例</a:t>
                </a:r>
                <a:r>
                  <a:rPr lang="zh-CN" altLang="en-US" sz="2000" dirty="0" smtClean="0">
                    <a:latin typeface="Consolas" panose="020B0609020204030204" pitchFamily="49" charset="0"/>
                  </a:rPr>
                  <a:t>快速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排序、</a:t>
                </a:r>
                <a:r>
                  <a:rPr lang="zh-CN" altLang="en-US" sz="2000" dirty="0" smtClean="0">
                    <a:latin typeface="Consolas" panose="020B0609020204030204" pitchFamily="49" charset="0"/>
                  </a:rPr>
                  <a:t>归并排序。 </a:t>
                </a:r>
                <a:r>
                  <a:rPr lang="en-US" altLang="zh-CN" sz="2000" b="1" dirty="0" smtClean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y 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= </a:t>
                </a:r>
                <a:r>
                  <a:rPr lang="en-US" altLang="zh-CN" sz="2000" b="1" dirty="0" smtClean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x * log x</a:t>
                </a:r>
                <a:endParaRPr lang="zh-CN" altLang="en-US" sz="2000" b="1" i="0" dirty="0" smtClean="0">
                  <a:solidFill>
                    <a:srgbClr val="FF0000"/>
                  </a:solidFill>
                  <a:effectLst/>
                  <a:latin typeface="Consolas" panose="020B0609020204030204" pitchFamily="49" charset="0"/>
                </a:endParaRPr>
              </a:p>
              <a:p>
                <a:pPr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i="1" dirty="0" smtClean="0">
                    <a:effectLst/>
                    <a:latin typeface="Consolas" panose="020B0609020204030204" pitchFamily="49" charset="0"/>
                  </a:rPr>
                  <a:t>O</a:t>
                </a:r>
                <a:r>
                  <a:rPr lang="en-US" altLang="zh-CN" sz="2000" b="1" i="0" dirty="0" smtClean="0">
                    <a:effectLst/>
                    <a:latin typeface="Consolas" panose="020B0609020204030204" pitchFamily="49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altLang="zh-CN" sz="2000" b="1" i="0" dirty="0" smtClean="0">
                    <a:effectLst/>
                    <a:latin typeface="Consolas" panose="020B0609020204030204" pitchFamily="49" charset="0"/>
                  </a:rPr>
                  <a:t>)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：平方时间，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效率较低，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通常出现在嵌套循环中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。 </a:t>
                </a:r>
                <a:r>
                  <a:rPr lang="en-US" altLang="zh-CN" sz="2000" b="1" i="0" dirty="0" smtClean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</a:rPr>
                  <a:t>y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zh-CN" altLang="en-US" sz="2000" b="1" i="0" dirty="0" smtClean="0">
                  <a:effectLst/>
                  <a:latin typeface="Consolas" panose="020B0609020204030204" pitchFamily="49" charset="0"/>
                </a:endParaRPr>
              </a:p>
              <a:p>
                <a:pPr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i="1" dirty="0" smtClean="0">
                    <a:effectLst/>
                    <a:latin typeface="Consolas" panose="020B0609020204030204" pitchFamily="49" charset="0"/>
                  </a:rPr>
                  <a:t>O</a:t>
                </a:r>
                <a:r>
                  <a:rPr lang="en-US" altLang="zh-CN" sz="2000" b="1" i="0" dirty="0" smtClean="0">
                    <a:effectLst/>
                    <a:latin typeface="Consolas" panose="020B0609020204030204" pitchFamily="49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altLang="zh-CN" sz="2000" b="1" i="0" dirty="0" smtClean="0">
                    <a:effectLst/>
                    <a:latin typeface="Consolas" panose="020B0609020204030204" pitchFamily="49" charset="0"/>
                  </a:rPr>
                  <a:t>)</a:t>
                </a:r>
                <a:r>
                  <a:rPr lang="zh-CN" altLang="en-US" sz="2000" b="1" i="0" dirty="0" smtClean="0">
                    <a:effectLst/>
                    <a:latin typeface="Consolas" panose="020B0609020204030204" pitchFamily="49" charset="0"/>
                  </a:rPr>
                  <a:t>、</a:t>
                </a:r>
                <a:r>
                  <a:rPr lang="en-US" altLang="zh-CN" sz="2000" b="1" i="0" dirty="0" smtClean="0">
                    <a:effectLst/>
                    <a:latin typeface="Consolas" panose="020B0609020204030204" pitchFamily="49" charset="0"/>
                  </a:rPr>
                  <a:t>O(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  <m:sup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altLang="zh-CN" sz="2000" b="1" i="0" dirty="0" smtClean="0">
                    <a:effectLst/>
                    <a:latin typeface="Consolas" panose="020B0609020204030204" pitchFamily="49" charset="0"/>
                  </a:rPr>
                  <a:t>)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：指数时间，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效率很低，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常见于解决复杂递归问题</a:t>
                </a:r>
                <a:r>
                  <a:rPr lang="zh-CN" altLang="en-US" sz="2000" b="0" i="0" dirty="0" smtClean="0">
                    <a:effectLst/>
                    <a:latin typeface="Consolas" panose="020B0609020204030204" pitchFamily="49" charset="0"/>
                  </a:rPr>
                  <a:t>。 </a:t>
                </a:r>
                <a:r>
                  <a:rPr lang="en-US" altLang="zh-CN" sz="2000" b="1" dirty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y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sup>
                    </m:sSup>
                  </m:oMath>
                </a14:m>
                <a:endParaRPr lang="en-US" altLang="zh-CN" sz="2000" b="0" i="0" dirty="0" smtClean="0">
                  <a:effectLst/>
                  <a:latin typeface="Consolas" panose="020B0609020204030204" pitchFamily="49" charset="0"/>
                </a:endParaRPr>
              </a:p>
              <a:p>
                <a:pPr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000" b="1" i="1" dirty="0">
                    <a:latin typeface="Consolas" panose="020B0609020204030204" pitchFamily="49" charset="0"/>
                  </a:rPr>
                  <a:t>O</a:t>
                </a:r>
                <a:r>
                  <a:rPr lang="en-US" altLang="zh-CN" sz="2000" b="1" dirty="0">
                    <a:latin typeface="Consolas" panose="020B0609020204030204" pitchFamily="49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altLang="zh-CN" sz="2000" b="1" dirty="0" smtClean="0">
                    <a:latin typeface="Consolas" panose="020B0609020204030204" pitchFamily="49" charset="0"/>
                  </a:rPr>
                  <a:t>!)</a:t>
                </a:r>
                <a:r>
                  <a:rPr lang="zh-CN" altLang="en-US" sz="2000" dirty="0" smtClean="0">
                    <a:latin typeface="Consolas" panose="020B0609020204030204" pitchFamily="49" charset="0"/>
                  </a:rPr>
                  <a:t>：阶乘时间，最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差，通常不可接受，适用于极少数特定问题</a:t>
                </a:r>
                <a:r>
                  <a:rPr lang="zh-CN" altLang="en-US" sz="2000" dirty="0" smtClean="0">
                    <a:latin typeface="Consolas" panose="020B0609020204030204" pitchFamily="49" charset="0"/>
                  </a:rPr>
                  <a:t>。 </a:t>
                </a:r>
                <a:r>
                  <a:rPr lang="en-US" altLang="zh-CN" sz="2000" b="1" dirty="0" smtClean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y = n!</a:t>
                </a:r>
                <a:endParaRPr lang="zh-CN" altLang="en-US" sz="2000" b="1" i="0" dirty="0">
                  <a:solidFill>
                    <a:srgbClr val="FF0000"/>
                  </a:solidFill>
                  <a:effectLst/>
                  <a:latin typeface="Consolas" panose="020B0609020204030204" pitchFamily="49" charset="0"/>
                </a:endParaRPr>
              </a:p>
            </p:txBody>
          </p:sp>
        </mc:Choice>
        <mc:Fallback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79" y="1295856"/>
                <a:ext cx="10671596" cy="4484561"/>
              </a:xfrm>
              <a:prstGeom prst="rect">
                <a:avLst/>
              </a:prstGeom>
              <a:blipFill>
                <a:blip r:embed="rId4"/>
                <a:stretch>
                  <a:fillRect l="-5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060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前向替换法</a:t>
            </a: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3598297" y="1427967"/>
            <a:ext cx="4277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已知递推公式，求算法复杂度</a:t>
            </a:r>
            <a:endParaRPr lang="zh-CN" altLang="en-US" sz="2400" b="1" dirty="0"/>
          </a:p>
        </p:txBody>
      </p:sp>
      <p:sp>
        <p:nvSpPr>
          <p:cNvPr id="10" name="矩形 9"/>
          <p:cNvSpPr/>
          <p:nvPr/>
        </p:nvSpPr>
        <p:spPr>
          <a:xfrm>
            <a:off x="1552956" y="2282530"/>
            <a:ext cx="25819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考虑如下递推式：</a:t>
            </a:r>
            <a:endParaRPr lang="zh-CN" altLang="en-US" sz="2400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250" y="2048108"/>
            <a:ext cx="4197500" cy="104547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736" y="3010874"/>
            <a:ext cx="5839034" cy="22733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913" y="5665893"/>
            <a:ext cx="5408232" cy="40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9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543109" y="2417825"/>
            <a:ext cx="5183505" cy="2115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 smtClean="0">
                <a:solidFill>
                  <a:srgbClr val="2D4A87"/>
                </a:solidFill>
                <a:latin typeface="微软雅黑"/>
                <a:cs typeface="微软雅黑"/>
              </a:rPr>
              <a:t>代码复杂度分析</a:t>
            </a:r>
            <a:endParaRPr lang="en-US" sz="1400" dirty="0" smtClean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dirty="0" smtClean="0">
                <a:solidFill>
                  <a:srgbClr val="2D4A87"/>
                </a:solidFill>
                <a:latin typeface="微软雅黑"/>
                <a:cs typeface="微软雅黑"/>
              </a:rPr>
              <a:t>根据代码分析时间复杂度：</a:t>
            </a:r>
            <a:endParaRPr lang="en-US" altLang="zh-CN" dirty="0" smtClean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b="1" dirty="0">
                <a:solidFill>
                  <a:srgbClr val="FF0000"/>
                </a:solidFill>
                <a:latin typeface="微软雅黑"/>
                <a:cs typeface="微软雅黑"/>
              </a:rPr>
              <a:t>加法</a:t>
            </a:r>
            <a:r>
              <a:rPr lang="zh-CN" altLang="en-US" b="1" dirty="0" smtClean="0">
                <a:solidFill>
                  <a:srgbClr val="FF0000"/>
                </a:solidFill>
                <a:latin typeface="微软雅黑"/>
                <a:cs typeface="微软雅黑"/>
              </a:rPr>
              <a:t>法则和乘法法则</a:t>
            </a:r>
            <a:endParaRPr b="1" dirty="0">
              <a:solidFill>
                <a:srgbClr val="FF0000"/>
              </a:solidFill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5045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加法法则</a:t>
            </a: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020813" y="3178487"/>
            <a:ext cx="4541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加法法则</a:t>
            </a:r>
            <a:r>
              <a:rPr lang="en-US" altLang="zh-CN" sz="2400" b="1" dirty="0" smtClean="0"/>
              <a:t>: </a:t>
            </a:r>
            <a:r>
              <a:rPr lang="zh-CN" altLang="en-US" sz="2400" b="1" dirty="0" smtClean="0"/>
              <a:t>代码总的复杂度等于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量级最大</a:t>
            </a:r>
            <a:r>
              <a:rPr lang="zh-CN" altLang="en-US" sz="2400" b="1" dirty="0" smtClean="0"/>
              <a:t>的那段代码的复杂度</a:t>
            </a:r>
            <a:endParaRPr lang="zh-CN" altLang="en-US" sz="2400" b="1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5627370" y="1265748"/>
            <a:ext cx="5040630" cy="4708981"/>
          </a:xfrm>
          <a:prstGeom prst="rect">
            <a:avLst/>
          </a:prstGeom>
          <a:solidFill>
            <a:srgbClr val="DCEAD2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cal(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i) {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sum1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 0;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1;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&lt;= 100;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p) {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sum1=sum 1+ p;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sum2 = 0;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q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1;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&lt;= n; ++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q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{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sum2 += 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q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sum3 =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0;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1;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&lt;= n; ++i) {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j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1;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j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&lt;= n; ++j) {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sum3 += i * j;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sum1+sum2+sum3;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1860368" y="4741029"/>
                <a:ext cx="24896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(100+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368" y="4741029"/>
                <a:ext cx="2489656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211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乘法法则</a:t>
            </a: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928315" y="3090139"/>
            <a:ext cx="4541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/>
              <a:t>乘法法则</a:t>
            </a:r>
            <a:r>
              <a:rPr lang="en-US" altLang="zh-CN" sz="2400" b="1" dirty="0" smtClean="0"/>
              <a:t>: </a:t>
            </a:r>
            <a:r>
              <a:rPr lang="zh-CN" altLang="en-US" sz="2400" b="1" dirty="0" smtClean="0"/>
              <a:t>嵌套代码的复杂度等于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嵌套内外代码</a:t>
            </a:r>
            <a:r>
              <a:rPr lang="zh-CN" altLang="en-US" sz="2400" b="1" dirty="0" smtClean="0"/>
              <a:t>复杂度的乘积</a:t>
            </a:r>
            <a:endParaRPr lang="zh-CN" alt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2318626" y="4558498"/>
                <a:ext cx="10661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626" y="4558498"/>
                <a:ext cx="1066189" cy="461665"/>
              </a:xfrm>
              <a:prstGeom prst="rect">
                <a:avLst/>
              </a:prstGeom>
              <a:blipFill>
                <a:blip r:embed="rId4"/>
                <a:stretch>
                  <a:fillRect r="-1143" b="-171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398052" y="1697360"/>
            <a:ext cx="5346148" cy="4001095"/>
          </a:xfrm>
          <a:prstGeom prst="rect">
            <a:avLst/>
          </a:prstGeom>
          <a:solidFill>
            <a:srgbClr val="DCEAD2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cal(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n) {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ret =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0;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1;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&lt;= n; ++i) {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ret += f(i);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f(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n) {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0;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(int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1;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&lt;= n; ++i) {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 += i;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sum;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9251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93461" y="841376"/>
            <a:ext cx="268135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0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常见代码时间复杂度</a:t>
            </a:r>
            <a:endParaRPr lang="zh-CN" altLang="en-US" sz="20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30" y="1604520"/>
            <a:ext cx="9713870" cy="408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67511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89" y="825987"/>
            <a:ext cx="2151761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 smtClean="0">
                <a:solidFill>
                  <a:srgbClr val="FFFFFF"/>
                </a:solidFill>
                <a:latin typeface="微软雅黑"/>
                <a:cs typeface="微软雅黑"/>
              </a:rPr>
              <a:t>时间复杂度总结</a:t>
            </a:r>
            <a:endParaRPr lang="zh-CN" altLang="en-US" sz="2200" b="1" spc="-5" dirty="0">
              <a:solidFill>
                <a:srgbClr val="FFFFFF"/>
              </a:solidFill>
              <a:latin typeface="微软雅黑"/>
              <a:cs typeface="微软雅黑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1199649" y="4534354"/>
            <a:ext cx="3650647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dirty="0" smtClean="0">
                <a:effectLst/>
                <a:latin typeface="Roboto" panose="02000000000000000000" pitchFamily="2" charset="0"/>
              </a:rPr>
              <a:t>分析</a:t>
            </a:r>
            <a:r>
              <a:rPr lang="zh-CN" altLang="en-US" sz="2000" b="1" dirty="0" smtClean="0">
                <a:latin typeface="Roboto" panose="02000000000000000000" pitchFamily="2" charset="0"/>
              </a:rPr>
              <a:t>代码复杂度</a:t>
            </a:r>
            <a:endParaRPr lang="zh-CN" altLang="en-US" sz="2000" b="1" i="0" dirty="0" smtClean="0">
              <a:effectLst/>
              <a:latin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zh-CN" altLang="en-US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加法法则 </a:t>
            </a:r>
            <a:r>
              <a:rPr lang="zh-CN" altLang="en-US" b="0" i="0" dirty="0" smtClean="0">
                <a:effectLst/>
                <a:latin typeface="Roboto" panose="02000000000000000000" pitchFamily="2" charset="0"/>
              </a:rPr>
              <a:t>与 </a:t>
            </a:r>
            <a:r>
              <a:rPr lang="zh-CN" altLang="en-US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乘法法则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555" y="2548835"/>
            <a:ext cx="6652594" cy="387344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64336" y="1381945"/>
            <a:ext cx="87571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dirty="0" smtClean="0">
                <a:effectLst/>
                <a:latin typeface="Roboto" panose="02000000000000000000" pitchFamily="2" charset="0"/>
              </a:rPr>
              <a:t>时间复杂度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i="0" dirty="0" smtClean="0">
                <a:effectLst/>
                <a:latin typeface="Roboto" panose="02000000000000000000" pitchFamily="2" charset="0"/>
              </a:rPr>
              <a:t>定义</a:t>
            </a:r>
            <a:r>
              <a:rPr lang="zh-CN" altLang="en-US" b="0" i="0" dirty="0" smtClean="0">
                <a:effectLst/>
                <a:latin typeface="Roboto" panose="02000000000000000000" pitchFamily="2" charset="0"/>
              </a:rPr>
              <a:t>：时间复杂度描述了算法的执行时间如何随着输入规模的变化而变化。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i="0" dirty="0" smtClean="0">
                <a:effectLst/>
                <a:latin typeface="Roboto" panose="02000000000000000000" pitchFamily="2" charset="0"/>
              </a:rPr>
              <a:t>表示法</a:t>
            </a:r>
            <a:r>
              <a:rPr lang="zh-CN" altLang="en-US" b="0" i="0" dirty="0" smtClean="0">
                <a:effectLst/>
                <a:latin typeface="Roboto" panose="02000000000000000000" pitchFamily="2" charset="0"/>
              </a:rPr>
              <a:t>：常用大</a:t>
            </a:r>
            <a:r>
              <a:rPr lang="en-US" altLang="zh-CN" b="0" i="0" dirty="0" smtClean="0">
                <a:effectLst/>
                <a:latin typeface="Roboto" panose="02000000000000000000" pitchFamily="2" charset="0"/>
              </a:rPr>
              <a:t>O</a:t>
            </a:r>
            <a:r>
              <a:rPr lang="zh-CN" altLang="en-US" b="0" i="0" dirty="0" smtClean="0">
                <a:effectLst/>
                <a:latin typeface="Roboto" panose="02000000000000000000" pitchFamily="2" charset="0"/>
              </a:rPr>
              <a:t>符号（</a:t>
            </a:r>
            <a:r>
              <a:rPr lang="en-US" altLang="zh-CN" b="0" i="0" dirty="0" smtClean="0">
                <a:effectLst/>
                <a:latin typeface="Roboto" panose="02000000000000000000" pitchFamily="2" charset="0"/>
              </a:rPr>
              <a:t>Big O notation</a:t>
            </a:r>
            <a:r>
              <a:rPr lang="zh-CN" altLang="en-US" b="0" i="0" dirty="0" smtClean="0">
                <a:effectLst/>
                <a:latin typeface="Roboto" panose="02000000000000000000" pitchFamily="2" charset="0"/>
              </a:rPr>
              <a:t>）来表示，关注的是</a:t>
            </a:r>
            <a:r>
              <a:rPr lang="zh-CN" altLang="en-US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最坏情况下</a:t>
            </a:r>
            <a:r>
              <a:rPr lang="zh-CN" altLang="en-US" b="0" i="0" dirty="0" smtClean="0">
                <a:effectLst/>
                <a:latin typeface="Roboto" panose="02000000000000000000" pitchFamily="2" charset="0"/>
              </a:rPr>
              <a:t>的执行时间。</a:t>
            </a:r>
            <a:endParaRPr lang="zh-CN" altLang="en-US" b="0" i="0" dirty="0">
              <a:effectLst/>
              <a:latin typeface="Roboto" panose="02000000000000000000" pitchFamily="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99649" y="2951965"/>
            <a:ext cx="35843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dirty="0" smtClean="0">
                <a:effectLst/>
                <a:latin typeface="Roboto" panose="02000000000000000000" pitchFamily="2" charset="0"/>
              </a:rPr>
              <a:t>渐进分析</a:t>
            </a:r>
          </a:p>
          <a:p>
            <a:pPr>
              <a:lnSpc>
                <a:spcPct val="150000"/>
              </a:lnSpc>
            </a:pPr>
            <a:r>
              <a:rPr lang="zh-CN" altLang="en-US" b="0" i="0" dirty="0" smtClean="0">
                <a:effectLst/>
                <a:latin typeface="Roboto" panose="02000000000000000000" pitchFamily="2" charset="0"/>
              </a:rPr>
              <a:t>通过</a:t>
            </a:r>
            <a:r>
              <a:rPr lang="zh-CN" altLang="en-US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忽略常数和低阶项</a:t>
            </a:r>
            <a:r>
              <a:rPr lang="zh-CN" altLang="en-US" b="0" i="0" dirty="0" smtClean="0">
                <a:effectLst/>
                <a:latin typeface="Roboto" panose="02000000000000000000" pitchFamily="2" charset="0"/>
              </a:rPr>
              <a:t>，关注输入规模</a:t>
            </a:r>
            <a:r>
              <a:rPr lang="zh-CN" altLang="en-US" b="1" i="0" dirty="0" smtClean="0">
                <a:solidFill>
                  <a:schemeClr val="accent2">
                    <a:lumMod val="75000"/>
                  </a:schemeClr>
                </a:solidFill>
                <a:effectLst/>
                <a:latin typeface="Roboto" panose="02000000000000000000" pitchFamily="2" charset="0"/>
              </a:rPr>
              <a:t>趋于无穷大</a:t>
            </a:r>
            <a:r>
              <a:rPr lang="zh-CN" altLang="en-US" i="0" dirty="0" smtClean="0">
                <a:effectLst/>
                <a:latin typeface="Roboto" panose="02000000000000000000" pitchFamily="2" charset="0"/>
              </a:rPr>
              <a:t>时</a:t>
            </a:r>
            <a:r>
              <a:rPr lang="zh-CN" altLang="en-US" b="0" i="0" dirty="0" smtClean="0">
                <a:effectLst/>
                <a:latin typeface="Roboto" panose="02000000000000000000" pitchFamily="2" charset="0"/>
              </a:rPr>
              <a:t>的增长趋势。</a:t>
            </a:r>
          </a:p>
        </p:txBody>
      </p:sp>
    </p:spTree>
    <p:extLst>
      <p:ext uri="{BB962C8B-B14F-4D97-AF65-F5344CB8AC3E}">
        <p14:creationId xmlns:p14="http://schemas.microsoft.com/office/powerpoint/2010/main" val="322576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712</Words>
  <Application>Microsoft Office PowerPoint</Application>
  <PresentationFormat>宽屏</PresentationFormat>
  <Paragraphs>109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KaTeX_Main</vt:lpstr>
      <vt:lpstr>KaTeX_Math</vt:lpstr>
      <vt:lpstr>等线</vt:lpstr>
      <vt:lpstr>等线 Light</vt:lpstr>
      <vt:lpstr>微软雅黑</vt:lpstr>
      <vt:lpstr>Arial</vt:lpstr>
      <vt:lpstr>Cambria Math</vt:lpstr>
      <vt:lpstr>Consolas</vt:lpstr>
      <vt:lpstr>Roboto</vt:lpstr>
      <vt:lpstr>Office 主题​​</vt:lpstr>
      <vt:lpstr>《初级算法与数据结构》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小林泉</cp:lastModifiedBy>
  <cp:revision>40</cp:revision>
  <dcterms:created xsi:type="dcterms:W3CDTF">2024-12-23T06:43:48Z</dcterms:created>
  <dcterms:modified xsi:type="dcterms:W3CDTF">2025-11-10T08:11:23Z</dcterms:modified>
</cp:coreProperties>
</file>