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5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  <Relationship Id="rId53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这一章我们认识 Qt。前面学的 C++ 程序都在黑色的控制台里运行，从今天开始，我们要用 Qt 写出能看得见、能操作的窗口程序。这一章的目标很具体：下课前每个人都运行出自己的第一个窗口。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本章包括这四部分内容。先弄清 Qt 是什么，再把开发环境装好，然后写一个 Hello World 程序，最后学会构建、运行和调试这个项目。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先看第一部分，Qt 简介。这一节要回答几个问题：Qt 到底是什么，跨平台是什么意思，用它要注意哪些许可，以及教材和我们课堂用的版本有什么不同。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是一个跨平台的应用开发框架，本质上是用 C++ 写的一大套类库。有的同学会以为 Qt 是一门新的语言，或者把 Qt Creator 当成 Qt，其实我们写程序用的仍然是 C++，只是调用了 Qt 提供的类。下面这些功能领域，就是本课程后面各章要学的内容，比如界面组件在第四章，数据库在第九章。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这三样东西经常被混在一起说。Qt 是类库，Qt Creator 是写代码、设计界面、构建调试的工作台，编译器负责把源代码编译成目标代码，再和 Qt 库链接成程序。所以只打开 Qt Creator 还不够，要有配套的 Qt 库和编译器，下一节安装时我们会一起装好。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能为四类目标设备开发程序：桌面计算机、手机平板、嵌入式设备和单片机。嵌入式设备资源比较丰富，比如汽车的液晶仪表盘；单片机资源有限，目前只支持部分型号的开发板。本课程的重点是 Windows 桌面应用。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嵌入式设备资源有限，没法直接在设备上写程序，所以要用交叉编译：在计算机上写、用针对目标平台的编译器编译，再下载到设备上运行。这台用来开发的计算机就叫主机。大家学单片机时，在电脑上编好再通过仿真器下载到 STM32，就是这个过程。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这张表说明，要为哪个目标平台开发，就要用对应主机平台上的 Qt。比如开发 iOS 应用，就必须在苹果电脑上的 Qt 里开发。我们开发 Windows 桌面程序，用的就是 Windows 上的 Qt。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跨平台复用的是源代码。同一套 C++ 和 Qt 代码，在 Windows、Linux、macOS 上分别重新编译，得到的都是各平台的原生程序，不需要像 Java 那样靠虚拟机运行，所以效率很高。有的同学会以为把 Windows 上的 exe 复制到 Linux 就能运行，这是不对的。WPS Office 就是用 Qt 开发、发布了多个平台版本的例子。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有商业许可和开源许可两类，开源的又分 GPL 和 LGPL。关键区别在于：用了 GPL 的 Qt 代码，自己的代码就必须开源；而 LGPL 只要是以库的形式链接调用，自己的代码可以闭源。所以 LGPL 更宽松，做商业闭源软件时要注意避开 GPL 模块。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按开发目标提供三种安装包。后两种面向嵌入式设备和单片机，只有商业版，开发时定制性很强。我们初学者用的是 Qt for Application Development 的开源版本，可以开发桌面和移动应用。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的基本语言是 C++，而且 Qt 还扩展了 C++，加入了信号与槽、属性等机制，第三章会专门讲。QML 是 Qt 自创的声明式语言，适合做触摸屏界面，可以和 C++ 混合使用，前台用 QML，后台用 C++。本课程的主线是 C++ 和 Qt Widgets。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也可以用 Python 来调用，常用的绑定是 PyQt 和 PySide，其中 PySide 是 Qt 官方的，采用更宽松的 LGPL 许可。这一页只要认识名字就可以。等我们学会了 Qt 的 C++ 类库，换成 Python 来用，类的用法基本是一样的。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教材用的是 Qt 6，它的主要变化有四点：要求 C++17 编译器，核心库做了大量改写，图形部分引入了 RHI，构建系统推荐 CMake。这些名词先有个印象，后面的章节用到时再细讲。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这一页请大家特别注意。教材用的是 Qt 6.2.3，而我们课堂用的是 Qt 5.14.2，它是最后一个提供开源离线安装包的版本，Qt Creator 是 4.11.1，编译器是 MinGW 7.3.0。两个版本的编程方法基本一致，只是教材截图和你电脑上的界面会略有差别，遇到不一样的地方以课堂演示为准。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我们回顾一下 Qt 简介这一节的五个要点。最容易混淆的是第一条和第二条：Qt 不是语言也不是 Qt Creator，跨平台靠的是源代码重新编译。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接下来第二部分，安装 Qt。我们按课堂环境 Qt 5.14.2 来装，默认使用 MinGW 7.3.0 六十四位套件。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Qt 5.15 开始，开源版只能在线安装，所以我们选用 5.14.2 的离线安装包，下载这一个 exe 文件就行。安装时按向导提示登录 Qt 账号，可以提前在官网注册好。安装路径一定不要有中文和空格，这是很多同学后面构建出错的原因。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组件树里最重要的是开发套件。MinGW 7.3.0 六十四位必须选，这是我们课堂默认用的；MSVC 2017 六十四位是可选的，需要另装 Visual Studio。Qt Charts 和 Data Visualization 后面第十二、十三章画图表要用，建议一起装上，其他的一般不需要。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套件这个词后面会反复出现。它就是用某种编译器编译好的 Qt 库，构建项目时必须选一个。MinGW 套件体积小、随 Qt 一起装好，适合学习；MSVC 套件要另装 Visual Studio。注意两种套件编译出来的库不能混用。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工具节点里，Qt Creator 是默认必装的。最容易漏掉的是 MinGW 编译器本身：前面勾了 MinGW 7.3.0 六十四位套件，这里就要装同一版本的 MinGW 编译器，版本要对上。用 MSVC 套件调试时，还要勾选 CDB 调试支持。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只勾选 MSVC 套件是不够的，它只是用 MSVC 编译好的 Qt 库。还要装 Visual Studio 2017 提供编译器，装 Windows SDK 里的调试工具提供 CDB，最后到 Kits 里确认没有警告。课堂以 MinGW 为主，这一页作为选学，教材里只有第十一章做 Designer 插件时才必须用 MSVC。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装好以后打开安装目录看一看。5.14.2 文件夹下面是各个套件，Tools 下面是 Qt Creator 和 MinGW 编译器，根目录的 MaintenanceTool 可以以后添加、删除组件或卸载 Qt。每个套件里还带着 Assistant、Designer 和 Linguist 三个工具，其中 Designer 是本章的重点。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安装程序结束了，不代表环境就能用。打开 Tools、Options、Kits，依次看 Qt 版本、编译器、调试器和套件这四个页面。如果套件前面有黄色或红色的警告标记，说明缺了编译器或调试器，要先补装。最终还要用下一节的 Hello World 来验证。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安装这一节的关键就一句话：套件和编译器要匹配。离线安装包、路径不含中文、MinGW 套件和同版本编译器、MSVC 的额外准备、最后去 Kits 里检查，这五点大家装完之后对照一遍。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环境装好了，第三部分我们来写第一个程序。整个过程分为创建项目、设计界面、构建、运行和调试几步。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 Qt Creator 的欢迎界面。左侧主工具栏用来切换工作模式：Edit 编辑文件，Design 设计界面，Debug 调试，Projects 做项目设置。大家不用记住所有按钮的位置，做什么事就切换到对应的模式。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大部分设置都在 Tools、Options 里。刚装好的 Creator 可能是中文界面，但有些术语翻译得不太准确，建议在 Environment 里改成英文界面，改完要重启才生效。编辑器的字体颜色、代码缩进也在这里设置。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File 菜单新建项目，在 Application 分类下有三种类型。我们选 Qt Widgets Application，这是带窗口的 C++ 程序，本课程的示例基本都是这一类。控制台应用没有界面，Qt Quick 应用要用 QML，这两种我们暂时不用。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项目名填 samp1_1，Create in 选一个父目录，父目录加上项目名就是项目所在的目录。教材里的路径只是示例。再强调一次，路径里不要有中文和空格；创建完记得到资源管理器里找到这个目录，交作业时要用。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下一步选构建系统，本章用默认的 qmake，它的项目配置文件后缀是点 pro。CMake 是 Qt 6 推荐的，第二章再介绍。注意构建系统只负责组织构建过程，真正编译代码的还是编译器。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这一步选窗口基类，有三种。QMainWindow 是带菜单栏、工具栏、状态栏的主窗口；QDialog 是对话框；QWidget 是所有界面组件的基类，可以作为一个空白窗口。本例只需要放一个标签，所以选 QWidget。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类名用默认的 Widget，基类是 QWidget。一定要勾选 Generate form，这样才会生成 widget.ui 窗体文件，我们才能用 Designer 拖拖放放地设计界面。向导会生成 widget.h、widget.cpp 和 widget.ui 三个文件。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一个项目必须选择一个套件，选了套件也就确定了用哪个编译器。教材图里选的是 Qt 6.2.3 的 MinGW 套件，我们课堂选 Desktop Qt 5.14.2 MinGW 64-bit。如果这里没有可用的套件，不要随便勾一个，先回去检查 Kits 设置。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项目建好后切到 Edit 模式，目录树里能看到几类文件：点 pro 是 qmake 的项目配置，widget.h 和 widget.cpp 是窗口类的声明和实现，main.cpp 里有 main 函数，widget.ui 是窗体文件。这些文件的代码我们第二章再逐行看，现在先知道各自管什么。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双击 widget.ui，就进入了内置的 Qt Designer。左边是组件面板，中间是要设计的窗体，右上是对象检查器，显示窗体上组件的层次，右下是属性编辑器。操作顺序一般是：从面板找到组件，拖到窗体上，选中它，再改属性。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跟着做这四步：从 Display Widgets 里把 Label 拖到窗体上，双击改成 Hello World，在属性编辑器的 font 里把字号设为十五、勾选加粗，最后保存。这里的十五是程序里标签的字号，和课件没有关系。我们改动的是 widget.ui 这个文件。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 Projects 进入构建设置，左边粗体的就是当前使用的套件。重点看 Shadow build 这个选项：勾选时，构建输出放在项目旁边一个名字很长的文件夹里；不勾选时，放在项目目录下的 debug 和 release 里。Creator 默认是勾选的，教材建议一般示例取消勾选。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编译和构建这两个词经常被混用，其实不一样。编译是把一个源文件变成目标文件，再经过链接才得到可执行文件；构建则是 qmake 根据项目配置，把整个项目的编译和链接组织起来。所以编译是对单个文件，构建是对整个项目。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左下角这四个按钮要熟悉：第一个选择套件和构建模式，然后是运行、调试、构建，快捷键分别是 Ctrl 加 R、F5 和 Ctrl 加 B。特别注意，用 Ctrl 加 R 运行时，即使设了断点也不会停下来。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构建模式有三种。Debug 带调试信息、不做优化，课堂上调试优先用它；Release 不带调试信息、针对速度优化，是发给用户的版本；Profile 介于两者之间。用 Release 构建的程序，按 F5 也调试不了。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构建运行后，就能看到这个显示 Hello World 的窗口了。想调试的话，先用 Debug 模式构建，在行号左边点一下设断点，按 F5 启动，程序就会停在断点处，可以单步执行。MinGW 套件用的是 GDB 调试器，MSVC 套件要用 CDB。设了断点却没停住，多半是按成了 Ctrl 加 R。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现在大家自己动手，用大约十分钟做一个窗口，文字改成 Hello Qt，字体十五磅加粗，用 MinGW 套件构建运行。完成标准有三条：程序能启动，文字和字体正确，能指出项目里的 ui 文件。遇到问题先说清楚自己做到哪一步了。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这四个问题请先和旁边同学讨论，再说出理由。第一题，Qt 是类库框架，Qt Creator 是开发环境；第二题，不同平台要用各自的库和编译工具链，所以要重新编译。第三题，标签外观主要改的是 widget.ui；第四题，Ctrl 加 R 是普通运行，F5 是调试运行，可以停在断点上。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我们把整章串起来：创建 Widgets 项目，选择匹配的套件，在 Designer 里设计界面，构建完成编译和链接，最后运行或调试。记住三者的分工：Qt 是框架，Qt Creator 是开发环境，套件把 Qt 库和编译器关联起来。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课后请把标签改成自己的姓名或学号，构建运行后提交截图，再写出 pro、main.cpp、widget.h、widget.cpp 和 widget.ui 各自的职责。下一章我们学习 GUI 程序的结构与运行机制，请带着两个问题预习：程序从哪里进入，窗口又是怎样显示出来的。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885647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461271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844007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411997374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9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d8364eb2451f5c81.png" />
  <Relationship Id="rId4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c5cf8102b12f66ef.png" />
  <Relationship Id="rId4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3ed0fb444c410e34.png" />
  <Relationship Id="rId4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1a41970551ca8e16.png" />
  <Relationship Id="rId4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0ce783b0e001181e.png" />
  <Relationship Id="rId4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9930cfb3aed07673.png" />
  <Relationship Id="rId4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f8cc0ecdca513e8c.png" />
  <Relationship Id="rId4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389611116b1e36d9.png" />
  <Relationship Id="rId4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ff34aa7ca7d5d13a.png" />
  <Relationship Id="rId4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12665af977512982.png" />
  <Relationship Id="rId4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2ff5659b48280df5.png" />
  <Relationship Id="rId4" Type="http://schemas.openxmlformats.org/officeDocument/2006/relationships/image" Target="../media/image_89e3a3dfa4ae0c3f.png" />
  <Relationship Id="rId5" Type="http://schemas.openxmlformats.org/officeDocument/2006/relationships/image" Target="../media/image_e13b45c7fa212346.png" />
  <Relationship Id="rId6" Type="http://schemas.openxmlformats.org/officeDocument/2006/relationships/image" Target="../media/image_b131433949b8ae9c.png" />
  <Relationship Id="rId7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image" Target="../media/image_c0a6b8329e7d8df9.png" />
  <Relationship Id="rId4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46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4920853" y="1981200"/>
            <a:ext cx="2350294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Qt C++ 程序设计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3788470" y="2533650"/>
            <a:ext cx="4615061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第1章 认识Qt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3866098" y="3467100"/>
            <a:ext cx="4459803" cy="498729"/>
            <a:chOff x="3866098" y="3467100"/>
            <a:chExt cx="4459803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3866098" y="3467100"/>
              <a:ext cx="445980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从一个 Hello World 窗口开始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1881"/>
            <a:chOff x="3143250" y="4248150"/>
            <a:chExt cx="5905500" cy="571881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3390213" y="4438650"/>
              <a:ext cx="54115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Qt 简介 · Qt 的安装 · 编写 Hello World 程序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1073150"/>
            <a:ext cx="2299716" cy="819150"/>
            <a:chOff x="4946142" y="10731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10731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619500" y="2152650"/>
            <a:ext cx="4953000" cy="590550"/>
            <a:chOff x="3619500" y="2152650"/>
            <a:chExt cx="4953000" cy="590550"/>
          </a:xfrm>
        </p:grpSpPr>
        <p:sp>
          <p:nvSpPr>
            <p:cNvPr id="6" name="Rectangle 6"/>
            <p:cNvSpPr/>
            <p:nvPr/>
          </p:nvSpPr>
          <p:spPr>
            <a:xfrm>
              <a:off x="3619500" y="215265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733800" y="22383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857645" y="23050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331970" y="2276475"/>
              <a:ext cx="11269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Qt 简介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619500" y="2933700"/>
            <a:ext cx="4953000" cy="590550"/>
            <a:chOff x="3619500" y="2933700"/>
            <a:chExt cx="4953000" cy="590550"/>
          </a:xfrm>
        </p:grpSpPr>
        <p:sp>
          <p:nvSpPr>
            <p:cNvPr id="11" name="Rectangle 11"/>
            <p:cNvSpPr/>
            <p:nvPr/>
          </p:nvSpPr>
          <p:spPr>
            <a:xfrm>
              <a:off x="3619500" y="293370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733800" y="30194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857645" y="30861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31970" y="3057525"/>
              <a:ext cx="142989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Qt 的安装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619500" y="3714750"/>
            <a:ext cx="4953000" cy="590550"/>
            <a:chOff x="3619500" y="3714750"/>
            <a:chExt cx="4953000" cy="590550"/>
          </a:xfrm>
        </p:grpSpPr>
        <p:sp>
          <p:nvSpPr>
            <p:cNvPr id="16" name="Rectangle 16"/>
            <p:cNvSpPr/>
            <p:nvPr/>
          </p:nvSpPr>
          <p:spPr>
            <a:xfrm>
              <a:off x="3619500" y="371475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733800" y="38004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857645" y="38671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31970" y="3838575"/>
              <a:ext cx="36322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编写一个 Hello World 程序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619500" y="4495800"/>
            <a:ext cx="4953000" cy="590550"/>
            <a:chOff x="3619500" y="4495800"/>
            <a:chExt cx="4953000" cy="590550"/>
          </a:xfrm>
        </p:grpSpPr>
        <p:sp>
          <p:nvSpPr>
            <p:cNvPr id="21" name="Rectangle 21"/>
            <p:cNvSpPr/>
            <p:nvPr/>
          </p:nvSpPr>
          <p:spPr>
            <a:xfrm>
              <a:off x="3619500" y="449580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733800" y="45815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857645" y="46482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331970" y="4606925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项目的构建、调试与运行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822187" y="2590800"/>
            <a:ext cx="54762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1.1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5023165" y="3111500"/>
            <a:ext cx="2145670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Qt 简介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147617" y="4038600"/>
            <a:ext cx="3896766" cy="308991"/>
            <a:chOff x="4147617" y="4038600"/>
            <a:chExt cx="389676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147617" y="4038600"/>
              <a:ext cx="389676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Qt 是什么 · 跨平台 · 许可 · 语言 · 版本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16487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是什么</a:t>
            </a:r>
          </a:p>
        </p:txBody>
      </p:sp>
      <p:grpSp>
        <p:nvGrpSpPr>
          <p:cNvPr id="10" name="definition"/>
          <p:cNvGrpSpPr/>
          <p:nvPr/>
        </p:nvGrpSpPr>
        <p:grpSpPr>
          <a:xfrm>
            <a:off x="828294" y="2082800"/>
            <a:ext cx="8984742" cy="1124331"/>
            <a:chOff x="828294" y="2082800"/>
            <a:chExt cx="8984742" cy="112433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2800"/>
              <a:ext cx="8984742" cy="112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是一个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跨平台应用开发框架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（framework），它是用 C++ 语言写的一套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类库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 Qt 能为桌面计算机、服务器、移动设备甚至单片机开发各种应用，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特别是图形用户界面（graphical user interface，GUI）程序。</a:t>
              </a:r>
            </a:p>
          </p:txBody>
        </p:sp>
      </p:grpSp>
      <p:grpSp>
        <p:nvGrpSpPr>
          <p:cNvPr id="15" name="misconception"/>
          <p:cNvGrpSpPr/>
          <p:nvPr/>
        </p:nvGrpSpPr>
        <p:grpSpPr>
          <a:xfrm>
            <a:off x="838200" y="3352800"/>
            <a:ext cx="10515600" cy="838200"/>
            <a:chOff x="838200" y="3352800"/>
            <a:chExt cx="10515600" cy="838200"/>
          </a:xfrm>
        </p:grpSpPr>
        <p:sp>
          <p:nvSpPr>
            <p:cNvPr id="11" name="Rectangle 11"/>
            <p:cNvSpPr/>
            <p:nvPr/>
          </p:nvSpPr>
          <p:spPr>
            <a:xfrm>
              <a:off x="838200" y="3352800"/>
              <a:ext cx="10515600" cy="838200"/>
            </a:xfrm>
            <a:prstGeom prst="roundRect">
              <a:avLst>
                <a:gd name="adj" fmla="val 9091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352800"/>
              <a:ext cx="47625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987" y="34798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常见误解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143887" y="3441700"/>
              <a:ext cx="625398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有的同学会把 Qt 当成编程语言，或者把 Qt Creator 当作 Qt。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实际上写程序用的仍然是 C++，Qt 提供的是可以直接调用的类。</a:t>
              </a:r>
            </a:p>
          </p:txBody>
        </p:sp>
      </p:grpSp>
      <p:grpSp>
        <p:nvGrpSpPr>
          <p:cNvPr id="34" name="domains"/>
          <p:cNvGrpSpPr/>
          <p:nvPr/>
        </p:nvGrpSpPr>
        <p:grpSpPr>
          <a:xfrm>
            <a:off x="829437" y="4425950"/>
            <a:ext cx="10758904" cy="1479550"/>
            <a:chOff x="829437" y="4425950"/>
            <a:chExt cx="10758904" cy="1479550"/>
          </a:xfrm>
        </p:grpSpPr>
        <p:sp>
          <p:nvSpPr>
            <p:cNvPr id="16" name="TextBox 16"/>
            <p:cNvSpPr txBox="1"/>
            <p:nvPr/>
          </p:nvSpPr>
          <p:spPr>
            <a:xfrm>
              <a:off x="829437" y="4425950"/>
              <a:ext cx="78079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框架包含大量的类，支持各种应用的编程，本课程后续章节会逐一学习：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838200" y="4800600"/>
              <a:ext cx="10750141" cy="1104900"/>
              <a:chOff x="838200" y="4800600"/>
              <a:chExt cx="10750141" cy="11049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38200" y="4800600"/>
                <a:ext cx="2514600" cy="476250"/>
              </a:xfrm>
              <a:prstGeom prst="roundRect">
                <a:avLst>
                  <a:gd name="adj" fmla="val 16000"/>
                </a:avLst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944499" y="4914900"/>
                <a:ext cx="165378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界面组件</a:t>
                </a:r>
                <a:r>
                  <a:rPr lang="zh-CN" sz="158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 xml:space="preserve"> · 第4章</a:t>
                </a:r>
              </a:p>
            </p:txBody>
          </p:sp>
          <p:sp>
            <p:nvSpPr>
              <p:cNvPr id="19" name="Rectangle 19"/>
              <p:cNvSpPr/>
              <p:nvPr/>
            </p:nvSpPr>
            <p:spPr>
              <a:xfrm>
                <a:off x="3505200" y="4800600"/>
                <a:ext cx="2514600" cy="476250"/>
              </a:xfrm>
              <a:prstGeom prst="roundRect">
                <a:avLst>
                  <a:gd name="adj" fmla="val 16000"/>
                </a:avLst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3611499" y="4914900"/>
                <a:ext cx="177662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模型/视图</a:t>
                </a:r>
                <a:r>
                  <a:rPr lang="zh-CN" sz="158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 xml:space="preserve"> · 第5章</a:t>
                </a:r>
              </a:p>
            </p:txBody>
          </p:sp>
          <p:sp>
            <p:nvSpPr>
              <p:cNvPr id="21" name="Rectangle 21"/>
              <p:cNvSpPr/>
              <p:nvPr/>
            </p:nvSpPr>
            <p:spPr>
              <a:xfrm>
                <a:off x="6172200" y="4800600"/>
                <a:ext cx="2514600" cy="476250"/>
              </a:xfrm>
              <a:prstGeom prst="roundRect">
                <a:avLst>
                  <a:gd name="adj" fmla="val 16000"/>
                </a:avLst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278499" y="4914900"/>
                <a:ext cx="165378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文件读写</a:t>
                </a:r>
                <a:r>
                  <a:rPr lang="zh-CN" sz="158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 xml:space="preserve"> · 第8章</a:t>
                </a:r>
              </a:p>
            </p:txBody>
          </p:sp>
          <p:sp>
            <p:nvSpPr>
              <p:cNvPr id="23" name="Rectangle 23"/>
              <p:cNvSpPr/>
              <p:nvPr/>
            </p:nvSpPr>
            <p:spPr>
              <a:xfrm>
                <a:off x="8839200" y="4800600"/>
                <a:ext cx="2514600" cy="476250"/>
              </a:xfrm>
              <a:prstGeom prst="roundRect">
                <a:avLst>
                  <a:gd name="adj" fmla="val 16000"/>
                </a:avLst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8945499" y="4914900"/>
                <a:ext cx="144108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数据库</a:t>
                </a:r>
                <a:r>
                  <a:rPr lang="zh-CN" sz="158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 xml:space="preserve"> · 第9章</a:t>
                </a:r>
              </a:p>
            </p:txBody>
          </p:sp>
          <p:sp>
            <p:nvSpPr>
              <p:cNvPr id="25" name="Rectangle 25"/>
              <p:cNvSpPr/>
              <p:nvPr/>
            </p:nvSpPr>
            <p:spPr>
              <a:xfrm>
                <a:off x="838200" y="5429250"/>
                <a:ext cx="2514600" cy="476250"/>
              </a:xfrm>
              <a:prstGeom prst="roundRect">
                <a:avLst>
                  <a:gd name="adj" fmla="val 16000"/>
                </a:avLst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944499" y="5543550"/>
                <a:ext cx="243014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绘图与图表</a:t>
                </a:r>
                <a:r>
                  <a:rPr lang="zh-CN" sz="158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 xml:space="preserve"> · 第10、12章</a:t>
                </a:r>
              </a:p>
            </p:txBody>
          </p:sp>
          <p:sp>
            <p:nvSpPr>
              <p:cNvPr id="27" name="Rectangle 27"/>
              <p:cNvSpPr/>
              <p:nvPr/>
            </p:nvSpPr>
            <p:spPr>
              <a:xfrm>
                <a:off x="3505200" y="5429250"/>
                <a:ext cx="2514600" cy="476250"/>
              </a:xfrm>
              <a:prstGeom prst="roundRect">
                <a:avLst>
                  <a:gd name="adj" fmla="val 16000"/>
                </a:avLst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3611499" y="5543550"/>
                <a:ext cx="155807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多线程</a:t>
                </a:r>
                <a:r>
                  <a:rPr lang="zh-CN" sz="158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 xml:space="preserve"> · 第14章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6172200" y="5429250"/>
                <a:ext cx="2514600" cy="476250"/>
              </a:xfrm>
              <a:prstGeom prst="roundRect">
                <a:avLst>
                  <a:gd name="adj" fmla="val 16000"/>
                </a:avLst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6278499" y="5543550"/>
                <a:ext cx="134537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网络</a:t>
                </a:r>
                <a:r>
                  <a:rPr lang="zh-CN" sz="158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 xml:space="preserve"> · 第15章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8839200" y="5429250"/>
                <a:ext cx="2514600" cy="476250"/>
              </a:xfrm>
              <a:prstGeom prst="roundRect">
                <a:avLst>
                  <a:gd name="adj" fmla="val 16000"/>
                </a:avLst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8945499" y="5543550"/>
                <a:ext cx="264284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多媒体、串口</a:t>
                </a:r>
                <a:r>
                  <a:rPr lang="zh-CN" sz="158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 xml:space="preserve"> · 第16、17章</a:t>
                </a:r>
              </a:p>
            </p:txBody>
          </p:sp>
        </p:grp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227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Qt、Qt Creator 与编译器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7357929" cy="381381"/>
            <a:chOff x="828294" y="2085975"/>
            <a:chExt cx="7357929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73579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写一个 Qt 程序需要三样东西配合工作，它们的职责并不相同：</a:t>
              </a:r>
            </a:p>
          </p:txBody>
        </p:sp>
      </p:grpSp>
      <p:grpSp>
        <p:nvGrpSpPr>
          <p:cNvPr id="33" name="role-table"/>
          <p:cNvGrpSpPr/>
          <p:nvPr/>
        </p:nvGrpSpPr>
        <p:grpSpPr>
          <a:xfrm>
            <a:off x="838200" y="2514600"/>
            <a:ext cx="10515600" cy="2238375"/>
            <a:chOff x="838200" y="2514600"/>
            <a:chExt cx="10515600" cy="223837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019937" y="2603500"/>
              <a:ext cx="6781851" cy="337376"/>
              <a:chOff x="1019937" y="2603500"/>
              <a:chExt cx="6781851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1019937" y="2603500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名称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305937" y="2603500"/>
                <a:ext cx="712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是什么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6163437" y="2603500"/>
                <a:ext cx="163835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在开发中的作用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838200" y="29718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562350"/>
              <a:ext cx="105156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1529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Line 19"/>
            <p:cNvSpPr/>
            <p:nvPr/>
          </p:nvSpPr>
          <p:spPr>
            <a:xfrm>
              <a:off x="838200" y="3562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838200" y="41529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838200" y="4743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1019937" y="3140075"/>
              <a:ext cx="2211223" cy="1518476"/>
              <a:chOff x="1019937" y="3140075"/>
              <a:chExt cx="2211223" cy="1518476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1019937" y="3140075"/>
                <a:ext cx="34253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019937" y="3730625"/>
                <a:ext cx="135921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Creator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019937" y="4321175"/>
                <a:ext cx="2211223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编译器（如 MinGW）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3305937" y="3127375"/>
              <a:ext cx="7274408" cy="1531176"/>
              <a:chOff x="3305937" y="3127375"/>
              <a:chExt cx="7274408" cy="1531176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3305937" y="3140075"/>
                <a:ext cx="211542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C++ 类库与开发框架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3305937" y="3730625"/>
                <a:ext cx="221241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集成开发环境（IDE）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3305937" y="4308475"/>
                <a:ext cx="2564536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把源代码编译为目标代码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6163437" y="3127375"/>
                <a:ext cx="441690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源代码调用它的类，获得窗口、网络等功能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163437" y="3717925"/>
                <a:ext cx="441690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编辑代码、设计界面、构建与调试的工作台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163437" y="4321175"/>
                <a:ext cx="440620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目标代码与 Qt 库链接，得到可运行的程序</a:t>
                </a:r>
              </a:p>
            </p:txBody>
          </p:sp>
        </p:grpSp>
      </p:grpSp>
      <p:grpSp>
        <p:nvGrpSpPr>
          <p:cNvPr id="37" name="note"/>
          <p:cNvGrpSpPr/>
          <p:nvPr/>
        </p:nvGrpSpPr>
        <p:grpSpPr>
          <a:xfrm>
            <a:off x="838200" y="4972050"/>
            <a:ext cx="10515600" cy="1028700"/>
            <a:chOff x="838200" y="4972050"/>
            <a:chExt cx="10515600" cy="1028700"/>
          </a:xfrm>
        </p:grpSpPr>
        <p:sp>
          <p:nvSpPr>
            <p:cNvPr id="34" name="Rectangle 34"/>
            <p:cNvSpPr/>
            <p:nvPr/>
          </p:nvSpPr>
          <p:spPr>
            <a:xfrm>
              <a:off x="838200" y="4972050"/>
              <a:ext cx="10515600" cy="1028700"/>
            </a:xfrm>
            <a:prstGeom prst="roundRect">
              <a:avLst>
                <a:gd name="adj" fmla="val 7407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5803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705737" y="5080000"/>
              <a:ext cx="7652004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 Qt Creator 并不等于拥有了完整的开发环境，还需要与之匹配的 Qt 库和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编译器。1.2 节安装时会看到，这三者是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配套安装、配套使用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36519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的跨平台开发能力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9639529" cy="381381"/>
            <a:chOff x="828294" y="2085975"/>
            <a:chExt cx="9639529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96395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的一个重要特点就是具有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跨平台开发能力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，可以为以下几类目标设备开发程序：</a:t>
              </a:r>
            </a:p>
          </p:txBody>
        </p:sp>
      </p:grpSp>
      <p:grpSp>
        <p:nvGrpSpPr>
          <p:cNvPr id="39" name="device-table"/>
          <p:cNvGrpSpPr/>
          <p:nvPr/>
        </p:nvGrpSpPr>
        <p:grpSpPr>
          <a:xfrm>
            <a:off x="838200" y="2514600"/>
            <a:ext cx="10515600" cy="2828925"/>
            <a:chOff x="838200" y="2514600"/>
            <a:chExt cx="10515600" cy="28289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019937" y="2603500"/>
              <a:ext cx="6195619" cy="337376"/>
              <a:chOff x="1019937" y="2603500"/>
              <a:chExt cx="6195619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1019937" y="2603500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目标设备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924937" y="2603500"/>
                <a:ext cx="163835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支持的操作系统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6734937" y="2603500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说明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838200" y="29718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562350"/>
              <a:ext cx="105156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1529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743450"/>
              <a:ext cx="105156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38200" y="3562350"/>
              <a:ext cx="10515600" cy="1781175"/>
              <a:chOff x="838200" y="3562350"/>
              <a:chExt cx="10515600" cy="1781175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838200" y="35623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41529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47434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38200" y="53340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019937" y="3127375"/>
              <a:ext cx="1650496" cy="2121726"/>
              <a:chOff x="1019937" y="3127375"/>
              <a:chExt cx="1650496" cy="2121726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1019937" y="3127375"/>
                <a:ext cx="117525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桌面计算机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019937" y="371792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移动设备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019937" y="4308475"/>
                <a:ext cx="117525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嵌入式设备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019937" y="4911725"/>
                <a:ext cx="1650496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MCU（单片机）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2924937" y="3140075"/>
              <a:ext cx="7763815" cy="2109026"/>
              <a:chOff x="2924937" y="3140075"/>
              <a:chExt cx="7763815" cy="2109026"/>
            </a:xfrm>
          </p:grpSpPr>
          <p:sp>
            <p:nvSpPr>
              <p:cNvPr id="30" name="TextBox 30"/>
              <p:cNvSpPr txBox="1"/>
              <p:nvPr/>
            </p:nvSpPr>
            <p:spPr>
              <a:xfrm>
                <a:off x="2924937" y="3140075"/>
                <a:ext cx="327894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Windows、桌面 Linux、macOS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2924937" y="3730625"/>
                <a:ext cx="2639056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Android、iOS、Windows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2924937" y="4321175"/>
                <a:ext cx="353859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QNX、嵌入式 Linux、VxWorks 等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2924937" y="4911725"/>
                <a:ext cx="258152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FreeRTOS 或无操作系统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734937" y="3140075"/>
                <a:ext cx="333669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本课程重点</a:t>
                </a: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：Windows 桌面应用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6734937" y="3717925"/>
                <a:ext cx="186989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手机和平板计算机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6734937" y="4308475"/>
                <a:ext cx="395381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资源较丰富，例如轿车的全液晶仪表盘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734937" y="4899025"/>
                <a:ext cx="395381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资源有限，目前只支持部分型号开发板</a:t>
                </a:r>
              </a:p>
            </p:txBody>
          </p:sp>
        </p:grpSp>
      </p:grpSp>
      <p:grpSp>
        <p:nvGrpSpPr>
          <p:cNvPr id="41" name="conclusion"/>
          <p:cNvGrpSpPr/>
          <p:nvPr/>
        </p:nvGrpSpPr>
        <p:grpSpPr>
          <a:xfrm>
            <a:off x="828294" y="5619750"/>
            <a:ext cx="9195492" cy="381381"/>
            <a:chOff x="828294" y="5619750"/>
            <a:chExt cx="9195492" cy="381381"/>
          </a:xfrm>
        </p:grpSpPr>
        <p:sp>
          <p:nvSpPr>
            <p:cNvPr id="40" name="TextBox 40"/>
            <p:cNvSpPr txBox="1"/>
            <p:nvPr/>
          </p:nvSpPr>
          <p:spPr>
            <a:xfrm>
              <a:off x="828294" y="5619750"/>
              <a:ext cx="91954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这些设备和操作系统称为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目标平台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，也就是运行用 Qt 开发的应用软件的平台。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主机平台与目标平台：交叉编译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7201662" cy="752856"/>
            <a:chOff x="828294" y="2035175"/>
            <a:chExt cx="7201662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20166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嵌入式设备的软硬件资源有限，不能直接在设备上进行软件开发，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而是采用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交叉编译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的开发方式。此时用于开发的计算机称为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主机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5" name="scope-labels"/>
          <p:cNvGrpSpPr/>
          <p:nvPr/>
        </p:nvGrpSpPr>
        <p:grpSpPr>
          <a:xfrm>
            <a:off x="830199" y="3028950"/>
            <a:ext cx="10523601" cy="366141"/>
            <a:chOff x="830199" y="3028950"/>
            <a:chExt cx="10523601" cy="366141"/>
          </a:xfrm>
        </p:grpSpPr>
        <p:sp>
          <p:nvSpPr>
            <p:cNvPr id="11" name="Rectangle 11"/>
            <p:cNvSpPr/>
            <p:nvPr/>
          </p:nvSpPr>
          <p:spPr>
            <a:xfrm>
              <a:off x="838200" y="3028950"/>
              <a:ext cx="6572250" cy="38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30199" y="3086100"/>
              <a:ext cx="491507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在主机上完成（Windows / 桌面 Linux / macOS）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267700" y="3028950"/>
              <a:ext cx="3086100" cy="38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259699" y="3086100"/>
              <a:ext cx="17175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在目标设备上运行</a:t>
              </a:r>
            </a:p>
          </p:txBody>
        </p:sp>
      </p:grpSp>
      <p:grpSp>
        <p:nvGrpSpPr>
          <p:cNvPr id="19" name="step-write"/>
          <p:cNvGrpSpPr/>
          <p:nvPr/>
        </p:nvGrpSpPr>
        <p:grpSpPr>
          <a:xfrm>
            <a:off x="838200" y="3429000"/>
            <a:ext cx="2895600" cy="857250"/>
            <a:chOff x="838200" y="3429000"/>
            <a:chExt cx="2895600" cy="857250"/>
          </a:xfrm>
        </p:grpSpPr>
        <p:sp>
          <p:nvSpPr>
            <p:cNvPr id="16" name="Rectangle 16"/>
            <p:cNvSpPr/>
            <p:nvPr/>
          </p:nvSpPr>
          <p:spPr>
            <a:xfrm>
              <a:off x="838200" y="3429000"/>
              <a:ext cx="2895600" cy="857250"/>
            </a:xfrm>
            <a:prstGeom prst="roundRect">
              <a:avLst>
                <a:gd name="adj" fmla="val 888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19937" y="3587750"/>
              <a:ext cx="13819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编写源程序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20699" y="390525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用开发软件编写代码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3771900" y="3638550"/>
            <a:ext cx="704850" cy="4381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24" name="step-compile"/>
          <p:cNvGrpSpPr/>
          <p:nvPr/>
        </p:nvGrpSpPr>
        <p:grpSpPr>
          <a:xfrm>
            <a:off x="4552950" y="3429000"/>
            <a:ext cx="2895600" cy="857250"/>
            <a:chOff x="4552950" y="3429000"/>
            <a:chExt cx="2895600" cy="857250"/>
          </a:xfrm>
        </p:grpSpPr>
        <p:sp>
          <p:nvSpPr>
            <p:cNvPr id="21" name="Rectangle 21"/>
            <p:cNvSpPr/>
            <p:nvPr/>
          </p:nvSpPr>
          <p:spPr>
            <a:xfrm>
              <a:off x="4552950" y="3429000"/>
              <a:ext cx="2895600" cy="857250"/>
            </a:xfrm>
            <a:prstGeom prst="roundRect">
              <a:avLst>
                <a:gd name="adj" fmla="val 888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734687" y="3587750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交叉编译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735449" y="3905250"/>
              <a:ext cx="23556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用针对目标平台的编译器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7505700" y="3638550"/>
            <a:ext cx="704850" cy="4381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29" name="step-run"/>
          <p:cNvGrpSpPr/>
          <p:nvPr/>
        </p:nvGrpSpPr>
        <p:grpSpPr>
          <a:xfrm>
            <a:off x="8267700" y="3429000"/>
            <a:ext cx="3086100" cy="857250"/>
            <a:chOff x="8267700" y="3429000"/>
            <a:chExt cx="3086100" cy="857250"/>
          </a:xfrm>
        </p:grpSpPr>
        <p:sp>
          <p:nvSpPr>
            <p:cNvPr id="26" name="Rectangle 26"/>
            <p:cNvSpPr/>
            <p:nvPr/>
          </p:nvSpPr>
          <p:spPr>
            <a:xfrm>
              <a:off x="8267700" y="3429000"/>
              <a:ext cx="30861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449437" y="3587750"/>
              <a:ext cx="13819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③ 下载并运行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450199" y="3905250"/>
              <a:ext cx="27810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二进制文件在目标设备上运行</a:t>
              </a:r>
            </a:p>
          </p:txBody>
        </p:sp>
      </p:grpSp>
      <p:grpSp>
        <p:nvGrpSpPr>
          <p:cNvPr id="33" name="example"/>
          <p:cNvGrpSpPr/>
          <p:nvPr/>
        </p:nvGrpSpPr>
        <p:grpSpPr>
          <a:xfrm>
            <a:off x="838200" y="4591050"/>
            <a:ext cx="10515600" cy="1150176"/>
            <a:chOff x="838200" y="4591050"/>
            <a:chExt cx="10515600" cy="1150176"/>
          </a:xfrm>
        </p:grpSpPr>
        <p:sp>
          <p:nvSpPr>
            <p:cNvPr id="30" name="Rectangle 30"/>
            <p:cNvSpPr/>
            <p:nvPr/>
          </p:nvSpPr>
          <p:spPr>
            <a:xfrm>
              <a:off x="838200" y="4591050"/>
              <a:ext cx="10515600" cy="1123950"/>
            </a:xfrm>
            <a:prstGeom prst="roundRect">
              <a:avLst>
                <a:gd name="adj" fmla="val 678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58037" y="4756150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515237" y="4718050"/>
              <a:ext cx="7127748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 STM32 单片机开发程序时，先在计算机上用开发软件编写并编译程序，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然后把编译好的二进制文件通过仿真器下载到 STM32 单片机上运行。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主机和目标设备不一定是同一台机器。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目标平台与主机平台的对应关系</a:t>
            </a:r>
          </a:p>
        </p:txBody>
      </p:sp>
      <p:grpSp>
        <p:nvGrpSpPr>
          <p:cNvPr id="53" name="platform-map"/>
          <p:cNvGrpSpPr/>
          <p:nvPr/>
        </p:nvGrpSpPr>
        <p:grpSpPr>
          <a:xfrm>
            <a:off x="838200" y="2114550"/>
            <a:ext cx="6852052" cy="3966591"/>
            <a:chOff x="838200" y="2114550"/>
            <a:chExt cx="6852052" cy="3966591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7818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963549" y="2181225"/>
              <a:ext cx="4581550" cy="308991"/>
              <a:chOff x="963549" y="2181225"/>
              <a:chExt cx="4581550" cy="308991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963549" y="2181225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目标设备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2392299" y="2181225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目标平台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4678299" y="2181225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主机平台</a:t>
                </a:r>
              </a:p>
            </p:txBody>
          </p:sp>
        </p:grpSp>
        <p:sp>
          <p:nvSpPr>
            <p:cNvPr id="14" name="Rectangle 14"/>
            <p:cNvSpPr/>
            <p:nvPr/>
          </p:nvSpPr>
          <p:spPr>
            <a:xfrm>
              <a:off x="838200" y="2495550"/>
              <a:ext cx="6781800" cy="971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467100"/>
              <a:ext cx="6781800" cy="971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438650"/>
              <a:ext cx="6781800" cy="1295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5734050"/>
              <a:ext cx="6781800" cy="3238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2266950" y="3143250"/>
              <a:ext cx="5353050" cy="3238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38200" y="2495550"/>
              <a:ext cx="6781800" cy="3571875"/>
              <a:chOff x="838200" y="2495550"/>
              <a:chExt cx="6781800" cy="3571875"/>
            </a:xfrm>
          </p:grpSpPr>
          <p:sp>
            <p:nvSpPr>
              <p:cNvPr id="19" name="Line 19"/>
              <p:cNvSpPr/>
              <p:nvPr/>
            </p:nvSpPr>
            <p:spPr>
              <a:xfrm>
                <a:off x="838200" y="3467100"/>
                <a:ext cx="6781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781800" h="9525">
                    <a:moveTo>
                      <a:pt x="0" y="0"/>
                    </a:moveTo>
                    <a:lnTo>
                      <a:pt x="67818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838200" y="4438650"/>
                <a:ext cx="6781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781800" h="9525">
                    <a:moveTo>
                      <a:pt x="0" y="0"/>
                    </a:moveTo>
                    <a:lnTo>
                      <a:pt x="67818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5734050"/>
                <a:ext cx="6781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781800" h="9525">
                    <a:moveTo>
                      <a:pt x="0" y="0"/>
                    </a:moveTo>
                    <a:lnTo>
                      <a:pt x="67818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6057900"/>
                <a:ext cx="6781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781800" h="9525">
                    <a:moveTo>
                      <a:pt x="0" y="0"/>
                    </a:moveTo>
                    <a:lnTo>
                      <a:pt x="67818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2266950" y="2495550"/>
                <a:ext cx="9525" cy="35623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62350">
                    <a:moveTo>
                      <a:pt x="0" y="0"/>
                    </a:moveTo>
                    <a:lnTo>
                      <a:pt x="0" y="356235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963549" y="2847975"/>
              <a:ext cx="1079500" cy="3223641"/>
              <a:chOff x="963549" y="2847975"/>
              <a:chExt cx="1079500" cy="3223641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963549" y="2847975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计算机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63549" y="3819525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移动设备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63549" y="4953000"/>
                <a:ext cx="10795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嵌入式设备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63549" y="5762625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单片机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2392299" y="2533650"/>
              <a:ext cx="5297953" cy="3547491"/>
              <a:chOff x="2392299" y="2533650"/>
              <a:chExt cx="5297953" cy="3547491"/>
            </a:xfrm>
          </p:grpSpPr>
          <p:sp>
            <p:nvSpPr>
              <p:cNvPr id="30" name="TextBox 30"/>
              <p:cNvSpPr txBox="1"/>
              <p:nvPr/>
            </p:nvSpPr>
            <p:spPr>
              <a:xfrm>
                <a:off x="2392299" y="2533650"/>
                <a:ext cx="104370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桌面 Linux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2392299" y="2857500"/>
                <a:ext cx="70117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macOS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2392299" y="3181350"/>
                <a:ext cx="91656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Windows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2392299" y="3505200"/>
                <a:ext cx="78791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Android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392299" y="3829050"/>
                <a:ext cx="36916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iOS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2392299" y="4152900"/>
                <a:ext cx="136340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手机 Windows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2392299" y="4476750"/>
                <a:ext cx="125640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嵌入式 Linux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2392299" y="4800600"/>
                <a:ext cx="43177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QNX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2392299" y="5124450"/>
                <a:ext cx="89136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VxWorks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2392299" y="5448300"/>
                <a:ext cx="157610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嵌入式 Windows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2392299" y="5772150"/>
                <a:ext cx="237129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FreeRTOS 或无操作系统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4678299" y="2533650"/>
                <a:ext cx="104370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桌面 Linux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4678299" y="2857500"/>
                <a:ext cx="70117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macOS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4678299" y="3181350"/>
                <a:ext cx="91656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Windows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4678299" y="3505200"/>
                <a:ext cx="301195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桌面 Linux、macOS、Windows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4678299" y="3829050"/>
                <a:ext cx="70117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macOS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4678299" y="4152900"/>
                <a:ext cx="8736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Windows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4678299" y="4476750"/>
                <a:ext cx="104370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桌面 Linux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4678299" y="4800600"/>
                <a:ext cx="21140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桌面 Linux、Windows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4678299" y="5124450"/>
                <a:ext cx="21140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桌面 Linux、Windows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4678299" y="5448300"/>
                <a:ext cx="8736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Windows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4678299" y="5772150"/>
                <a:ext cx="21140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Windows、桌面 Linux</a:t>
                </a:r>
              </a:p>
            </p:txBody>
          </p:sp>
        </p:grpSp>
      </p:grpSp>
      <p:grpSp>
        <p:nvGrpSpPr>
          <p:cNvPr id="55" name="caption"/>
          <p:cNvGrpSpPr/>
          <p:nvPr/>
        </p:nvGrpSpPr>
        <p:grpSpPr>
          <a:xfrm>
            <a:off x="832104" y="6165850"/>
            <a:ext cx="3186608" cy="234696"/>
            <a:chOff x="832104" y="6165850"/>
            <a:chExt cx="3186608" cy="234696"/>
          </a:xfrm>
        </p:grpSpPr>
        <p:sp>
          <p:nvSpPr>
            <p:cNvPr id="54" name="TextBox 54"/>
            <p:cNvSpPr txBox="1"/>
            <p:nvPr/>
          </p:nvSpPr>
          <p:spPr>
            <a:xfrm>
              <a:off x="832104" y="6165850"/>
              <a:ext cx="31866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表1-1 Qt 的目标平台和主机平台的对应关系</a:t>
              </a:r>
            </a:p>
          </p:txBody>
        </p:sp>
      </p:grpSp>
      <p:grpSp>
        <p:nvGrpSpPr>
          <p:cNvPr id="60" name="rule"/>
          <p:cNvGrpSpPr/>
          <p:nvPr/>
        </p:nvGrpSpPr>
        <p:grpSpPr>
          <a:xfrm>
            <a:off x="7876794" y="2108200"/>
            <a:ext cx="3477006" cy="3766376"/>
            <a:chOff x="7876794" y="2108200"/>
            <a:chExt cx="3477006" cy="3766376"/>
          </a:xfrm>
        </p:grpSpPr>
        <p:sp>
          <p:nvSpPr>
            <p:cNvPr id="56" name="TextBox 56"/>
            <p:cNvSpPr txBox="1"/>
            <p:nvPr/>
          </p:nvSpPr>
          <p:spPr>
            <a:xfrm>
              <a:off x="7876794" y="2108200"/>
              <a:ext cx="2496312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要为某个目标平台开发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应用，必须使用对应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主机平台上的 Qt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57" name="Rectangle 57"/>
            <p:cNvSpPr/>
            <p:nvPr/>
          </p:nvSpPr>
          <p:spPr>
            <a:xfrm>
              <a:off x="7886700" y="3714750"/>
              <a:ext cx="3467100" cy="190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7877937" y="3879850"/>
              <a:ext cx="3239516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例如开发在苹果手机（iOS）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上运行的应用，必须使用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苹果计算机（macOS）上的 Qt。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877937" y="5194300"/>
              <a:ext cx="3183814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本课程开发 Windows 桌面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应用，使用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Windows 上的 Qt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跨平台的含义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7424547" cy="752856"/>
            <a:chOff x="828294" y="2035175"/>
            <a:chExt cx="7424547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42454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在一个平台上编写的 Qt 项目源代码，到另一个平台上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重新编译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就可以得到在该平台上运行的程序，这就是 Qt 的跨平台开发能力。</a:t>
              </a:r>
            </a:p>
          </p:txBody>
        </p:sp>
      </p:grpSp>
      <p:grpSp>
        <p:nvGrpSpPr>
          <p:cNvPr id="15" name="source-node"/>
          <p:cNvGrpSpPr/>
          <p:nvPr/>
        </p:nvGrpSpPr>
        <p:grpSpPr>
          <a:xfrm>
            <a:off x="838200" y="2990850"/>
            <a:ext cx="2419350" cy="1524000"/>
            <a:chOff x="838200" y="2990850"/>
            <a:chExt cx="2419350" cy="1524000"/>
          </a:xfrm>
        </p:grpSpPr>
        <p:sp>
          <p:nvSpPr>
            <p:cNvPr id="11" name="Rectangle 11"/>
            <p:cNvSpPr/>
            <p:nvPr/>
          </p:nvSpPr>
          <p:spPr>
            <a:xfrm>
              <a:off x="838200" y="2990850"/>
              <a:ext cx="2419350" cy="1524000"/>
            </a:xfrm>
            <a:prstGeom prst="roundRect">
              <a:avLst>
                <a:gd name="adj" fmla="val 5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6894" y="3302000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同一套源代码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8037" y="3683000"/>
              <a:ext cx="10026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C++ + Qt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58799" y="4057650"/>
              <a:ext cx="21429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分别在各平台重新编译</a:t>
              </a:r>
            </a:p>
          </p:txBody>
        </p:sp>
      </p:grpSp>
      <p:grpSp>
        <p:nvGrpSpPr>
          <p:cNvPr id="19" name="compile-edges"/>
          <p:cNvGrpSpPr/>
          <p:nvPr/>
        </p:nvGrpSpPr>
        <p:grpSpPr>
          <a:xfrm>
            <a:off x="3257550" y="3228975"/>
            <a:ext cx="819150" cy="1047750"/>
            <a:chOff x="3257550" y="3228975"/>
            <a:chExt cx="819150" cy="1047750"/>
          </a:xfrm>
        </p:grpSpPr>
        <p:sp>
          <p:nvSpPr>
            <p:cNvPr id="16" name="Line 16"/>
            <p:cNvSpPr/>
            <p:nvPr/>
          </p:nvSpPr>
          <p:spPr>
            <a:xfrm flipV="1">
              <a:off x="3257550" y="3228975"/>
              <a:ext cx="819150" cy="523875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7" name="Line 17"/>
            <p:cNvSpPr/>
            <p:nvPr/>
          </p:nvSpPr>
          <p:spPr>
            <a:xfrm>
              <a:off x="3257550" y="3752850"/>
              <a:ext cx="819150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8" name="Line 18"/>
            <p:cNvSpPr/>
            <p:nvPr/>
          </p:nvSpPr>
          <p:spPr>
            <a:xfrm>
              <a:off x="3257550" y="3752850"/>
              <a:ext cx="819150" cy="523875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</p:grpSp>
      <p:grpSp>
        <p:nvGrpSpPr>
          <p:cNvPr id="26" name="target-programs"/>
          <p:cNvGrpSpPr/>
          <p:nvPr/>
        </p:nvGrpSpPr>
        <p:grpSpPr>
          <a:xfrm>
            <a:off x="4133850" y="3009900"/>
            <a:ext cx="3124200" cy="1485900"/>
            <a:chOff x="4133850" y="3009900"/>
            <a:chExt cx="3124200" cy="1485900"/>
          </a:xfrm>
        </p:grpSpPr>
        <p:sp>
          <p:nvSpPr>
            <p:cNvPr id="20" name="Rectangle 20"/>
            <p:cNvSpPr/>
            <p:nvPr/>
          </p:nvSpPr>
          <p:spPr>
            <a:xfrm>
              <a:off x="4133850" y="3009900"/>
              <a:ext cx="3124200" cy="438150"/>
            </a:xfrm>
            <a:prstGeom prst="roundRect">
              <a:avLst>
                <a:gd name="adj" fmla="val 173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296537" y="3101975"/>
              <a:ext cx="19935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Windows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原生程序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133850" y="3533775"/>
              <a:ext cx="3124200" cy="438150"/>
            </a:xfrm>
            <a:prstGeom prst="roundRect">
              <a:avLst>
                <a:gd name="adj" fmla="val 173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296537" y="3625850"/>
              <a:ext cx="162786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Linux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原生程序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133850" y="4057650"/>
              <a:ext cx="3124200" cy="438150"/>
            </a:xfrm>
            <a:prstGeom prst="roundRect">
              <a:avLst>
                <a:gd name="adj" fmla="val 173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296537" y="4149725"/>
              <a:ext cx="17963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macOS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原生程序</a:t>
              </a:r>
            </a:p>
          </p:txBody>
        </p:sp>
      </p:grpSp>
      <p:grpSp>
        <p:nvGrpSpPr>
          <p:cNvPr id="30" name="java-contrast"/>
          <p:cNvGrpSpPr/>
          <p:nvPr/>
        </p:nvGrpSpPr>
        <p:grpSpPr>
          <a:xfrm>
            <a:off x="7562850" y="2990850"/>
            <a:ext cx="3790950" cy="1524000"/>
            <a:chOff x="7562850" y="2990850"/>
            <a:chExt cx="3790950" cy="1524000"/>
          </a:xfrm>
        </p:grpSpPr>
        <p:sp>
          <p:nvSpPr>
            <p:cNvPr id="27" name="Rectangle 27"/>
            <p:cNvSpPr/>
            <p:nvPr/>
          </p:nvSpPr>
          <p:spPr>
            <a:xfrm>
              <a:off x="7562850" y="2990850"/>
              <a:ext cx="3790950" cy="1524000"/>
            </a:xfrm>
            <a:prstGeom prst="roundRect">
              <a:avLst>
                <a:gd name="adj" fmla="val 50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744587" y="3149600"/>
              <a:ext cx="14025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 Java 不同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745349" y="3486150"/>
              <a:ext cx="3025902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源代码编译后是目标平台上的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原生二进制代码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，不需要虚拟机，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所以具有很高的运行效率。</a:t>
              </a:r>
            </a:p>
          </p:txBody>
        </p:sp>
      </p:grpSp>
      <p:grpSp>
        <p:nvGrpSpPr>
          <p:cNvPr id="34" name="misconception"/>
          <p:cNvGrpSpPr/>
          <p:nvPr/>
        </p:nvGrpSpPr>
        <p:grpSpPr>
          <a:xfrm>
            <a:off x="838200" y="4762500"/>
            <a:ext cx="10515600" cy="495300"/>
            <a:chOff x="838200" y="4762500"/>
            <a:chExt cx="10515600" cy="495300"/>
          </a:xfrm>
        </p:grpSpPr>
        <p:sp>
          <p:nvSpPr>
            <p:cNvPr id="31" name="Rectangle 31"/>
            <p:cNvSpPr/>
            <p:nvPr/>
          </p:nvSpPr>
          <p:spPr>
            <a:xfrm>
              <a:off x="838200" y="4762500"/>
              <a:ext cx="10515600" cy="495300"/>
            </a:xfrm>
            <a:prstGeom prst="roundRect">
              <a:avLst>
                <a:gd name="adj" fmla="val 15385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4762500"/>
              <a:ext cx="47625" cy="49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987" y="4883150"/>
              <a:ext cx="88943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注意 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跨平台复用的是源代码，而不是把 Windows 上的 exe 直接复制到 Linux 上运行。</a:t>
              </a:r>
            </a:p>
          </p:txBody>
        </p:sp>
      </p:grpSp>
      <p:grpSp>
        <p:nvGrpSpPr>
          <p:cNvPr id="37" name="example"/>
          <p:cNvGrpSpPr/>
          <p:nvPr/>
        </p:nvGrpSpPr>
        <p:grpSpPr>
          <a:xfrm>
            <a:off x="829437" y="5441950"/>
            <a:ext cx="8603488" cy="661226"/>
            <a:chOff x="829437" y="5441950"/>
            <a:chExt cx="8603488" cy="661226"/>
          </a:xfrm>
        </p:grpSpPr>
        <p:sp>
          <p:nvSpPr>
            <p:cNvPr id="35" name="TextBox 35"/>
            <p:cNvSpPr txBox="1"/>
            <p:nvPr/>
          </p:nvSpPr>
          <p:spPr>
            <a:xfrm>
              <a:off x="829437" y="5480050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267587" y="5441950"/>
              <a:ext cx="816533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WPS Office 就是用 Qt 开发的，既有 Windows、macOS、Linux 桌面版本，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也有 iOS 和 Android 移动版本。学会 Qt 桌面开发的方法，也同样适用于其他设备。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3353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的许可类型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8069428" cy="381381"/>
            <a:chOff x="828294" y="2085975"/>
            <a:chExt cx="8069428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80694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的许可分为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商业许可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开源许可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，开源许可又分为 GPL 和 LGPL：</a:t>
              </a:r>
            </a:p>
          </p:txBody>
        </p:sp>
      </p:grpSp>
      <p:grpSp>
        <p:nvGrpSpPr>
          <p:cNvPr id="38" name="license-table"/>
          <p:cNvGrpSpPr/>
          <p:nvPr/>
        </p:nvGrpSpPr>
        <p:grpSpPr>
          <a:xfrm>
            <a:off x="838200" y="2514600"/>
            <a:ext cx="10515600" cy="2771775"/>
            <a:chOff x="838200" y="2514600"/>
            <a:chExt cx="10515600" cy="277177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981837" y="2593975"/>
              <a:ext cx="9503054" cy="337376"/>
              <a:chOff x="981837" y="2593975"/>
              <a:chExt cx="9503054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1837" y="259397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许可类型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696337" y="259397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费用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125087" y="2593975"/>
                <a:ext cx="233299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用户代码是否必须开源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9078087" y="2593975"/>
                <a:ext cx="140680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能否商业销售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838200" y="2952750"/>
              <a:ext cx="105156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638550"/>
              <a:ext cx="10515600" cy="8191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457700"/>
              <a:ext cx="10515600" cy="819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38200" y="3638550"/>
              <a:ext cx="10515600" cy="1647825"/>
              <a:chOff x="838200" y="3638550"/>
              <a:chExt cx="10515600" cy="1647825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838200" y="36385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44577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52768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981837" y="3155950"/>
              <a:ext cx="1702935" cy="1921701"/>
              <a:chOff x="981837" y="3155950"/>
              <a:chExt cx="1702935" cy="1921701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981837" y="3155950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商业许可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81837" y="3921125"/>
                <a:ext cx="170293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GPLv2 / GPLv3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81837" y="4740275"/>
                <a:ext cx="856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LGPLv3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696337" y="3022600"/>
              <a:ext cx="6862369" cy="2185226"/>
              <a:chOff x="2696337" y="3022600"/>
              <a:chExt cx="6862369" cy="2185226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2696337" y="3155950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按年付费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2696337" y="39084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免费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696337" y="472757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免费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125087" y="3022600"/>
                <a:ext cx="4231386" cy="6231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不必公开源代码</a:t>
                </a:r>
              </a:p>
              <a:p>
                <a:pPr algn="l">
                  <a:lnSpc>
                    <a:spcPts val="2250"/>
                  </a:lnSpc>
                </a:pPr>
                <a:r>
                  <a:rPr lang="zh-CN" sz="158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安装包里有更多模块，某些模块只有商业版才有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4125087" y="3765550"/>
                <a:ext cx="4200652" cy="6231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只要用到 GPL 许可的 Qt 代码，</a:t>
                </a:r>
                <a:r>
                  <a:rPr lang="zh-CN" sz="172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就必须开源</a:t>
                </a:r>
              </a:p>
              <a:p>
                <a:pPr algn="l">
                  <a:lnSpc>
                    <a:spcPts val="2250"/>
                  </a:lnSpc>
                </a:pPr>
                <a:r>
                  <a:rPr lang="zh-CN" sz="158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GPLv3 还要求公开相关硬件信息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4125087" y="4584700"/>
                <a:ext cx="3512566" cy="6231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修改 Qt 代码后发布，必须开源</a:t>
                </a:r>
                <a:b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只以库的形式链接或调用，</a:t>
                </a:r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可以闭源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9078087" y="3155950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可以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9078087" y="39084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可以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9078087" y="472757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可以</a:t>
                </a:r>
              </a:p>
            </p:txBody>
          </p:sp>
        </p:grpSp>
      </p:grpSp>
      <p:grpSp>
        <p:nvGrpSpPr>
          <p:cNvPr id="42" name="principle"/>
          <p:cNvGrpSpPr/>
          <p:nvPr/>
        </p:nvGrpSpPr>
        <p:grpSpPr>
          <a:xfrm>
            <a:off x="838200" y="5486400"/>
            <a:ext cx="10515600" cy="658241"/>
            <a:chOff x="838200" y="5486400"/>
            <a:chExt cx="10515600" cy="658241"/>
          </a:xfrm>
        </p:grpSpPr>
        <p:sp>
          <p:nvSpPr>
            <p:cNvPr id="39" name="Rectangle 39"/>
            <p:cNvSpPr/>
            <p:nvPr/>
          </p:nvSpPr>
          <p:spPr>
            <a:xfrm>
              <a:off x="838200" y="5486400"/>
              <a:ext cx="10515600" cy="647700"/>
            </a:xfrm>
            <a:prstGeom prst="roundRect">
              <a:avLst>
                <a:gd name="adj" fmla="val 11765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58799" y="55816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使用原则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992249" y="5568950"/>
              <a:ext cx="7420356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LGPL 比 GPL 更宽松。若不想公开自己的源代码，就不能使用 GPL 许可的 Qt 模块；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 LGPL 许可的模块时，只能以库的形式链接或调用。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6786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的三种安装包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9416396" cy="381381"/>
            <a:chOff x="828294" y="2085975"/>
            <a:chExt cx="9416396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94163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根据开发目标的不同，Qt 提供了 3 种安装包，它们的许可和主机平台各不相同：</a:t>
              </a:r>
            </a:p>
          </p:txBody>
        </p:sp>
      </p:grpSp>
      <p:grpSp>
        <p:nvGrpSpPr>
          <p:cNvPr id="38" name="package-table"/>
          <p:cNvGrpSpPr/>
          <p:nvPr/>
        </p:nvGrpSpPr>
        <p:grpSpPr>
          <a:xfrm>
            <a:off x="838200" y="2514600"/>
            <a:ext cx="10515600" cy="2619375"/>
            <a:chOff x="838200" y="2514600"/>
            <a:chExt cx="10515600" cy="261937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981837" y="2593975"/>
              <a:ext cx="8277962" cy="337376"/>
              <a:chOff x="981837" y="2593975"/>
              <a:chExt cx="8277962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1837" y="2593975"/>
                <a:ext cx="712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安装包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4125087" y="259397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开发目标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6696837" y="259397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许可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316087" y="259397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主机平台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838200" y="2952750"/>
              <a:ext cx="10515600" cy="72390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676650"/>
              <a:ext cx="10515600" cy="72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400550"/>
              <a:ext cx="1051560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38200" y="3676650"/>
              <a:ext cx="10515600" cy="1457325"/>
              <a:chOff x="838200" y="3676650"/>
              <a:chExt cx="10515600" cy="1457325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838200" y="36766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44005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51244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981837" y="3032125"/>
              <a:ext cx="2047380" cy="1940751"/>
              <a:chOff x="981837" y="3032125"/>
              <a:chExt cx="2047380" cy="1940751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981837" y="3032125"/>
                <a:ext cx="2047380" cy="6231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for Application</a:t>
                </a:r>
                <a:b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Development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81837" y="3756025"/>
                <a:ext cx="1531315" cy="6231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for Device</a:t>
                </a:r>
                <a:b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Creation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81837" y="4635500"/>
                <a:ext cx="150050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for MCUs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125087" y="3175000"/>
              <a:ext cx="6936598" cy="1797876"/>
              <a:chOff x="4125087" y="3175000"/>
              <a:chExt cx="6936598" cy="1797876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4125087" y="3175000"/>
                <a:ext cx="233299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计算机与移动设备应用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125087" y="3898900"/>
                <a:ext cx="163835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嵌入式设备应用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4125087" y="4635500"/>
                <a:ext cx="166456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单片机 GUI 程序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96837" y="3187700"/>
                <a:ext cx="122330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商业 + 开源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96837" y="3898900"/>
                <a:ext cx="117525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仅商业许可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6696837" y="4622800"/>
                <a:ext cx="117525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仅商业许可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8316087" y="3187700"/>
                <a:ext cx="274559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Windows、Linux、macOS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8316087" y="3911600"/>
                <a:ext cx="176816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Windows、Linux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8316087" y="4635500"/>
                <a:ext cx="176816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Windows、Linux</a:t>
                </a:r>
              </a:p>
            </p:txBody>
          </p:sp>
        </p:grpSp>
      </p:grpSp>
      <p:grpSp>
        <p:nvGrpSpPr>
          <p:cNvPr id="40" name="conclusion"/>
          <p:cNvGrpSpPr/>
          <p:nvPr/>
        </p:nvGrpSpPr>
        <p:grpSpPr>
          <a:xfrm>
            <a:off x="829437" y="5365750"/>
            <a:ext cx="9410446" cy="680276"/>
            <a:chOff x="829437" y="5365750"/>
            <a:chExt cx="9410446" cy="680276"/>
          </a:xfrm>
        </p:grpSpPr>
        <p:sp>
          <p:nvSpPr>
            <p:cNvPr id="39" name="TextBox 39"/>
            <p:cNvSpPr txBox="1"/>
            <p:nvPr/>
          </p:nvSpPr>
          <p:spPr>
            <a:xfrm>
              <a:off x="829437" y="5365750"/>
              <a:ext cx="941044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初学者使用 </a:t>
              </a:r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Qt for Application Development 的开源版本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较合适，本课程也使用它。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后两种只有商业版（可申请免费试用），嵌入式和单片机开发定制性很强，常需要专业技术支持。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34611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支持的开发语言：C++ 与 QML</a:t>
            </a:r>
          </a:p>
        </p:txBody>
      </p:sp>
      <p:grpSp>
        <p:nvGrpSpPr>
          <p:cNvPr id="14" name="cpp-card"/>
          <p:cNvGrpSpPr/>
          <p:nvPr/>
        </p:nvGrpSpPr>
        <p:grpSpPr>
          <a:xfrm>
            <a:off x="838200" y="2114550"/>
            <a:ext cx="5143500" cy="2781300"/>
            <a:chOff x="838200" y="2114550"/>
            <a:chExt cx="5143500" cy="2781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143500" cy="2781300"/>
            </a:xfrm>
            <a:prstGeom prst="roundRect">
              <a:avLst>
                <a:gd name="adj" fmla="val 2740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5143500" cy="533400"/>
            </a:xfrm>
            <a:prstGeom prst="roundRect">
              <a:avLst>
                <a:gd name="adj" fmla="val 14286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47900"/>
              <a:ext cx="2410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C++ · 基本开发语言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8987" y="2774950"/>
              <a:ext cx="382930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类库本身是用 C++ 编写的，所以 Qt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支持的基本开发语言就是 C++。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8987" y="3575050"/>
              <a:ext cx="3698240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还对标准 C++ 进行了扩展，引入了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信号与槽、属性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等机制，为 GUI 程序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的对象间通信提供了极大的方便。</a:t>
              </a:r>
            </a:p>
          </p:txBody>
        </p:sp>
      </p:grpSp>
      <p:grpSp>
        <p:nvGrpSpPr>
          <p:cNvPr id="20" name="qml-card"/>
          <p:cNvGrpSpPr/>
          <p:nvPr/>
        </p:nvGrpSpPr>
        <p:grpSpPr>
          <a:xfrm>
            <a:off x="6210300" y="2114550"/>
            <a:ext cx="5143500" cy="2781300"/>
            <a:chOff x="6210300" y="2114550"/>
            <a:chExt cx="5143500" cy="2781300"/>
          </a:xfrm>
        </p:grpSpPr>
        <p:sp>
          <p:nvSpPr>
            <p:cNvPr id="15" name="Rectangle 15"/>
            <p:cNvSpPr/>
            <p:nvPr/>
          </p:nvSpPr>
          <p:spPr>
            <a:xfrm>
              <a:off x="6210300" y="2114550"/>
              <a:ext cx="5143500" cy="2781300"/>
            </a:xfrm>
            <a:prstGeom prst="roundRect">
              <a:avLst>
                <a:gd name="adj" fmla="val 274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10300" y="2114550"/>
              <a:ext cx="5143500" cy="533400"/>
            </a:xfrm>
            <a:prstGeom prst="roundRect">
              <a:avLst>
                <a:gd name="adj" fmla="val 14286"/>
              </a:avLst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09944" y="2247900"/>
              <a:ext cx="2789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QML · 声明式界面语言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11087" y="2774950"/>
              <a:ext cx="368731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QML 是 Qt 自创的、类似 JavaScript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的声明性语言，用于描述用户界面。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11087" y="3575050"/>
              <a:ext cx="356717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Quick 是用 QML 编写的控件库，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适合为支持触摸屏的手机、嵌入式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设备和 MCU 创建界面。</a:t>
              </a:r>
            </a:p>
          </p:txBody>
        </p:sp>
      </p:grpSp>
      <p:grpSp>
        <p:nvGrpSpPr>
          <p:cNvPr id="23" name="mixing"/>
          <p:cNvGrpSpPr/>
          <p:nvPr/>
        </p:nvGrpSpPr>
        <p:grpSpPr>
          <a:xfrm>
            <a:off x="838200" y="5124450"/>
            <a:ext cx="10515600" cy="952500"/>
            <a:chOff x="838200" y="5124450"/>
            <a:chExt cx="10515600" cy="952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24450"/>
              <a:ext cx="10515600" cy="952500"/>
            </a:xfrm>
            <a:prstGeom prst="roundRect">
              <a:avLst>
                <a:gd name="adj" fmla="val 800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8037" y="5232400"/>
              <a:ext cx="8292579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两者可以混合使用 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QML 创建用户界面，用 C++ 处理后台业务逻辑。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Qt for MCUs 目前只支持 QML，不支持 C++。本课程的主线是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C++ 与 Qt Widgets</a:t>
              </a: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658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支持的开发语言：Python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7828217" cy="752856"/>
            <a:chOff x="828294" y="2035175"/>
            <a:chExt cx="7828217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82821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Qt C++ 类库可以被转换为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Python 绑定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，这样就能用 Python 语言调用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类库进行 GUI 程序开发。比较常用的绑定是 PyQt 和 PySide：</a:t>
              </a:r>
            </a:p>
          </p:txBody>
        </p:sp>
      </p:grpSp>
      <p:grpSp>
        <p:nvGrpSpPr>
          <p:cNvPr id="32" name="binding-table"/>
          <p:cNvGrpSpPr/>
          <p:nvPr/>
        </p:nvGrpSpPr>
        <p:grpSpPr>
          <a:xfrm>
            <a:off x="838200" y="2952750"/>
            <a:ext cx="10515600" cy="1628775"/>
            <a:chOff x="838200" y="2952750"/>
            <a:chExt cx="10515600" cy="1628775"/>
          </a:xfrm>
        </p:grpSpPr>
        <p:sp>
          <p:nvSpPr>
            <p:cNvPr id="11" name="Rectangle 11"/>
            <p:cNvSpPr/>
            <p:nvPr/>
          </p:nvSpPr>
          <p:spPr>
            <a:xfrm>
              <a:off x="838200" y="29527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981837" y="3032125"/>
              <a:ext cx="8849462" cy="337376"/>
              <a:chOff x="981837" y="3032125"/>
              <a:chExt cx="8849462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1837" y="30321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绑定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505837" y="3032125"/>
                <a:ext cx="712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开发者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5649087" y="303212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对应版本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887587" y="303212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开源许可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838200" y="33909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981450"/>
              <a:ext cx="105156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838200" y="3981450"/>
              <a:ext cx="10515600" cy="600075"/>
              <a:chOff x="838200" y="3981450"/>
              <a:chExt cx="10515600" cy="600075"/>
            </a:xfrm>
          </p:grpSpPr>
          <p:sp>
            <p:nvSpPr>
              <p:cNvPr id="19" name="Line 19"/>
              <p:cNvSpPr/>
              <p:nvPr/>
            </p:nvSpPr>
            <p:spPr>
              <a:xfrm>
                <a:off x="838200" y="39814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838200" y="45720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981837" y="3559175"/>
              <a:ext cx="773044" cy="927926"/>
              <a:chOff x="981837" y="3559175"/>
              <a:chExt cx="773044" cy="927926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981837" y="3559175"/>
                <a:ext cx="61753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PyQt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81837" y="4149725"/>
                <a:ext cx="77304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PySide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05837" y="3559175"/>
              <a:ext cx="8261478" cy="927926"/>
              <a:chOff x="2505837" y="3559175"/>
              <a:chExt cx="8261478" cy="927926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05837" y="3559175"/>
                <a:ext cx="2857246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Riverbank Computing 公司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505837" y="4149725"/>
                <a:ext cx="292708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Qt 官方（Qt for Python）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649087" y="3559175"/>
                <a:ext cx="322531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PyQt5 → Qt 5，PyQt6 → Qt 6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5649087" y="4149725"/>
                <a:ext cx="351223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PySide2 → Qt 5，PySide6 → Qt 6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8887587" y="3559175"/>
                <a:ext cx="68131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GPLv3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887587" y="4149725"/>
                <a:ext cx="187972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LGPLv3</a:t>
                </a:r>
                <a:r>
                  <a:rPr lang="zh-CN" sz="158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（更宽松）</a:t>
                </a:r>
              </a:p>
            </p:txBody>
          </p:sp>
        </p:grpSp>
      </p:grpSp>
      <p:grpSp>
        <p:nvGrpSpPr>
          <p:cNvPr id="36" name="scope"/>
          <p:cNvGrpSpPr/>
          <p:nvPr/>
        </p:nvGrpSpPr>
        <p:grpSpPr>
          <a:xfrm>
            <a:off x="838200" y="4876800"/>
            <a:ext cx="10515600" cy="1219200"/>
            <a:chOff x="838200" y="4876800"/>
            <a:chExt cx="10515600" cy="1219200"/>
          </a:xfrm>
        </p:grpSpPr>
        <p:sp>
          <p:nvSpPr>
            <p:cNvPr id="33" name="Rectangle 33"/>
            <p:cNvSpPr/>
            <p:nvPr/>
          </p:nvSpPr>
          <p:spPr>
            <a:xfrm>
              <a:off x="838200" y="4876800"/>
              <a:ext cx="10515600" cy="12192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58037" y="50228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本课程的范围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58037" y="5327650"/>
              <a:ext cx="8729459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本课程与教材一致，只学习用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C++ 和 Qt Widgets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开发 Windows 桌面应用，不讲 QML 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Python。熟悉了 Qt C++ 类库后，PySide6、PyQt6 中类的用法也基本一样。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30711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6 的新特性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9989458" cy="381381"/>
            <a:chOff x="828294" y="2085975"/>
            <a:chExt cx="9989458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99894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6.0 于 2020 年 12 月发布，它对底层进行了重大更新，又尽量保持与 Qt 5 兼容：</a:t>
              </a:r>
            </a:p>
          </p:txBody>
        </p:sp>
      </p:grpSp>
      <p:grpSp>
        <p:nvGrpSpPr>
          <p:cNvPr id="15" name="feature-cpp17"/>
          <p:cNvGrpSpPr/>
          <p:nvPr/>
        </p:nvGrpSpPr>
        <p:grpSpPr>
          <a:xfrm>
            <a:off x="838200" y="2571750"/>
            <a:ext cx="5143500" cy="1657350"/>
            <a:chOff x="838200" y="2571750"/>
            <a:chExt cx="5143500" cy="16573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5143500" cy="1657350"/>
            </a:xfrm>
            <a:prstGeom prst="roundRect">
              <a:avLst>
                <a:gd name="adj" fmla="val 459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71750"/>
              <a:ext cx="47625" cy="1657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75944" y="2705100"/>
              <a:ext cx="2045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支持 C++17 标准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77087" y="3041650"/>
              <a:ext cx="378561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 要求使用兼容 C++17 标准的编译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器，以便使用 C++ 语言的一些新特性。</a:t>
              </a:r>
            </a:p>
          </p:txBody>
        </p:sp>
      </p:grpSp>
      <p:grpSp>
        <p:nvGrpSpPr>
          <p:cNvPr id="20" name="feature-core"/>
          <p:cNvGrpSpPr/>
          <p:nvPr/>
        </p:nvGrpSpPr>
        <p:grpSpPr>
          <a:xfrm>
            <a:off x="6210300" y="2571750"/>
            <a:ext cx="5143500" cy="1657350"/>
            <a:chOff x="6210300" y="2571750"/>
            <a:chExt cx="5143500" cy="1657350"/>
          </a:xfrm>
        </p:grpSpPr>
        <p:sp>
          <p:nvSpPr>
            <p:cNvPr id="16" name="Rectangle 16"/>
            <p:cNvSpPr/>
            <p:nvPr/>
          </p:nvSpPr>
          <p:spPr>
            <a:xfrm>
              <a:off x="6210300" y="2571750"/>
              <a:ext cx="5143500" cy="1657350"/>
            </a:xfrm>
            <a:prstGeom prst="roundRect">
              <a:avLst>
                <a:gd name="adj" fmla="val 459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10300" y="2571750"/>
              <a:ext cx="47625" cy="1657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48044" y="2692400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核心库的改动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49187" y="3041650"/>
              <a:ext cx="444093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新的属性和绑定系统；字符串全面支持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Unicode；QVector 与 QList 统一为 QList；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QMetaType 和 QVariant 几乎被完全改写。</a:t>
              </a:r>
            </a:p>
          </p:txBody>
        </p:sp>
      </p:grpSp>
      <p:grpSp>
        <p:nvGrpSpPr>
          <p:cNvPr id="25" name="feature-rhi"/>
          <p:cNvGrpSpPr/>
          <p:nvPr/>
        </p:nvGrpSpPr>
        <p:grpSpPr>
          <a:xfrm>
            <a:off x="838200" y="4419600"/>
            <a:ext cx="5143500" cy="1657350"/>
            <a:chOff x="838200" y="4419600"/>
            <a:chExt cx="5143500" cy="1657350"/>
          </a:xfrm>
        </p:grpSpPr>
        <p:sp>
          <p:nvSpPr>
            <p:cNvPr id="21" name="Rectangle 21"/>
            <p:cNvSpPr/>
            <p:nvPr/>
          </p:nvSpPr>
          <p:spPr>
            <a:xfrm>
              <a:off x="838200" y="4419600"/>
              <a:ext cx="5143500" cy="1657350"/>
            </a:xfrm>
            <a:prstGeom prst="roundRect">
              <a:avLst>
                <a:gd name="adj" fmla="val 459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419600"/>
              <a:ext cx="47625" cy="1657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75944" y="4552950"/>
              <a:ext cx="2089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新的图形架构 RHI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77087" y="4889500"/>
              <a:ext cx="394944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渲染硬件接口（RHI）是 3D 图形的抽象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层，让 Qt 能使用各平台本地的 3D API，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 Vulkan、Metal、Direct 3D。</a:t>
              </a:r>
            </a:p>
          </p:txBody>
        </p:sp>
      </p:grpSp>
      <p:grpSp>
        <p:nvGrpSpPr>
          <p:cNvPr id="30" name="feature-cmake"/>
          <p:cNvGrpSpPr/>
          <p:nvPr/>
        </p:nvGrpSpPr>
        <p:grpSpPr>
          <a:xfrm>
            <a:off x="6210300" y="4419600"/>
            <a:ext cx="5143500" cy="1657350"/>
            <a:chOff x="6210300" y="4419600"/>
            <a:chExt cx="5143500" cy="1657350"/>
          </a:xfrm>
        </p:grpSpPr>
        <p:sp>
          <p:nvSpPr>
            <p:cNvPr id="26" name="Rectangle 26"/>
            <p:cNvSpPr/>
            <p:nvPr/>
          </p:nvSpPr>
          <p:spPr>
            <a:xfrm>
              <a:off x="6210300" y="4419600"/>
              <a:ext cx="5143500" cy="1657350"/>
            </a:xfrm>
            <a:prstGeom prst="roundRect">
              <a:avLst>
                <a:gd name="adj" fmla="val 459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210300" y="4419600"/>
              <a:ext cx="47625" cy="1657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448044" y="4552950"/>
              <a:ext cx="19859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CMake 构建系统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49187" y="4889500"/>
              <a:ext cx="3883914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 建议新项目使用 CMake，但在整个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生命周期内仍然支持 qmake。本章示例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 qmake，第 2 章再介绍 CMake。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教材版本与课堂环境</a:t>
            </a:r>
          </a:p>
        </p:txBody>
      </p:sp>
      <p:grpSp>
        <p:nvGrpSpPr>
          <p:cNvPr id="25" name="version-line"/>
          <p:cNvGrpSpPr/>
          <p:nvPr/>
        </p:nvGrpSpPr>
        <p:grpSpPr>
          <a:xfrm>
            <a:off x="1142809" y="2143125"/>
            <a:ext cx="10219148" cy="832866"/>
            <a:chOff x="1142809" y="2143125"/>
            <a:chExt cx="10219148" cy="832866"/>
          </a:xfrm>
        </p:grpSpPr>
        <p:sp>
          <p:nvSpPr>
            <p:cNvPr id="9" name="Line 9"/>
            <p:cNvSpPr/>
            <p:nvPr/>
          </p:nvSpPr>
          <p:spPr>
            <a:xfrm>
              <a:off x="1333500" y="2247900"/>
              <a:ext cx="9525000" cy="9525"/>
            </a:xfrm>
            <a:custGeom>
              <a:avLst/>
              <a:gdLst/>
              <a:ahLst/>
              <a:cxnLst/>
              <a:rect l="l" t="t" r="r" b="b"/>
              <a:pathLst>
                <a:path w="9525000" h="9525">
                  <a:moveTo>
                    <a:pt x="0" y="0"/>
                  </a:moveTo>
                  <a:lnTo>
                    <a:pt x="9525000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438275" y="2162175"/>
              <a:ext cx="171450" cy="171450"/>
            </a:xfrm>
            <a:prstGeom prst="ellipse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3705225" y="2143125"/>
              <a:ext cx="209550" cy="2095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6010275" y="2162175"/>
              <a:ext cx="171450" cy="171450"/>
            </a:xfrm>
            <a:prstGeom prst="ellipse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8296275" y="2162175"/>
              <a:ext cx="171450" cy="171450"/>
            </a:xfrm>
            <a:prstGeom prst="ellipse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0563225" y="2143125"/>
              <a:ext cx="209550" cy="209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42809" y="2419350"/>
              <a:ext cx="76238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5.0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3775" y="2667000"/>
              <a:ext cx="76045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2012 年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239343" y="2419350"/>
              <a:ext cx="114131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Qt 5.14.2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376600" y="266700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课堂使用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416836" y="2419350"/>
              <a:ext cx="135832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5.15 LTS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75548" y="2667000"/>
              <a:ext cx="18409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5 最后一个 LTS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000809" y="2419350"/>
              <a:ext cx="76238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714630" y="2667000"/>
              <a:ext cx="133474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2020 年 12 月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053035" y="2419350"/>
              <a:ext cx="122993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6.2 LTS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974043" y="2667000"/>
              <a:ext cx="138791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2021.9 · 教材</a:t>
              </a:r>
            </a:p>
          </p:txBody>
        </p:sp>
      </p:grpSp>
      <p:grpSp>
        <p:nvGrpSpPr>
          <p:cNvPr id="58" name="env-compare"/>
          <p:cNvGrpSpPr/>
          <p:nvPr/>
        </p:nvGrpSpPr>
        <p:grpSpPr>
          <a:xfrm>
            <a:off x="838200" y="3086100"/>
            <a:ext cx="10515600" cy="2676525"/>
            <a:chOff x="838200" y="3086100"/>
            <a:chExt cx="10515600" cy="2676525"/>
          </a:xfrm>
        </p:grpSpPr>
        <p:sp>
          <p:nvSpPr>
            <p:cNvPr id="26" name="Rectangle 26"/>
            <p:cNvSpPr/>
            <p:nvPr/>
          </p:nvSpPr>
          <p:spPr>
            <a:xfrm>
              <a:off x="838200" y="3086100"/>
              <a:ext cx="105156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1020699" y="3152775"/>
              <a:ext cx="7534300" cy="308991"/>
              <a:chOff x="1020699" y="3152775"/>
              <a:chExt cx="7534300" cy="308991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1020699" y="3152775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项目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3878199" y="3152775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教材环境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88199" y="3152775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课堂环境</a:t>
                </a:r>
              </a:p>
            </p:txBody>
          </p:sp>
        </p:grpSp>
        <p:sp>
          <p:nvSpPr>
            <p:cNvPr id="31" name="Rectangle 31"/>
            <p:cNvSpPr/>
            <p:nvPr/>
          </p:nvSpPr>
          <p:spPr>
            <a:xfrm>
              <a:off x="838200" y="3467100"/>
              <a:ext cx="1051560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4229100"/>
              <a:ext cx="1051560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4991100"/>
              <a:ext cx="1051560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838200" y="3467100"/>
              <a:ext cx="10515600" cy="2295525"/>
              <a:chOff x="838200" y="3467100"/>
              <a:chExt cx="10515600" cy="2295525"/>
            </a:xfrm>
          </p:grpSpPr>
          <p:sp>
            <p:nvSpPr>
              <p:cNvPr id="34" name="Line 34"/>
              <p:cNvSpPr/>
              <p:nvPr/>
            </p:nvSpPr>
            <p:spPr>
              <a:xfrm>
                <a:off x="838200" y="57531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35" name="Line 35"/>
              <p:cNvSpPr/>
              <p:nvPr/>
            </p:nvSpPr>
            <p:spPr>
              <a:xfrm>
                <a:off x="7505700" y="3467100"/>
                <a:ext cx="9525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286000">
                    <a:moveTo>
                      <a:pt x="0" y="0"/>
                    </a:moveTo>
                    <a:lnTo>
                      <a:pt x="0" y="228600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43" name="Group 43"/>
            <p:cNvGrpSpPr/>
            <p:nvPr/>
          </p:nvGrpSpPr>
          <p:grpSpPr>
            <a:xfrm>
              <a:off x="1020699" y="3533775"/>
              <a:ext cx="1504899" cy="2213991"/>
              <a:chOff x="1020699" y="3533775"/>
              <a:chExt cx="1504899" cy="2213991"/>
            </a:xfrm>
          </p:grpSpPr>
          <p:sp>
            <p:nvSpPr>
              <p:cNvPr id="37" name="TextBox 37"/>
              <p:cNvSpPr txBox="1"/>
              <p:nvPr/>
            </p:nvSpPr>
            <p:spPr>
              <a:xfrm>
                <a:off x="1020699" y="3533775"/>
                <a:ext cx="80885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版本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1020699" y="3914775"/>
                <a:ext cx="124848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Creator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1020699" y="4295775"/>
                <a:ext cx="118034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MinGW 套件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1020699" y="4676775"/>
                <a:ext cx="107853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MSVC 套件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1020699" y="5057775"/>
                <a:ext cx="150489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编译器标准要求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1020699" y="5438775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安装方式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3878199" y="3533775"/>
              <a:ext cx="2155564" cy="2213991"/>
              <a:chOff x="3878199" y="3533775"/>
              <a:chExt cx="2155564" cy="2213991"/>
            </a:xfrm>
          </p:grpSpPr>
          <p:sp>
            <p:nvSpPr>
              <p:cNvPr id="44" name="TextBox 44"/>
              <p:cNvSpPr txBox="1"/>
              <p:nvPr/>
            </p:nvSpPr>
            <p:spPr>
              <a:xfrm>
                <a:off x="3878199" y="3533775"/>
                <a:ext cx="96743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Qt 6.2.3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3878199" y="3914775"/>
                <a:ext cx="60092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6.0.2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3878199" y="4295775"/>
                <a:ext cx="215556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MinGW 11.2.0 64-bit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3878199" y="4676775"/>
                <a:ext cx="182753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MSVC 2019 64-bit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3878199" y="5057775"/>
                <a:ext cx="6340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C++17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3878199" y="5438775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在线安装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7688199" y="3533775"/>
              <a:ext cx="2987900" cy="2213991"/>
              <a:chOff x="7688199" y="3533775"/>
              <a:chExt cx="2987900" cy="2213991"/>
            </a:xfrm>
          </p:grpSpPr>
          <p:sp>
            <p:nvSpPr>
              <p:cNvPr id="51" name="TextBox 51"/>
              <p:cNvSpPr txBox="1"/>
              <p:nvPr/>
            </p:nvSpPr>
            <p:spPr>
              <a:xfrm>
                <a:off x="7688199" y="3533775"/>
                <a:ext cx="114131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Qt 5.14.2</a:t>
                </a: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7688199" y="3914775"/>
                <a:ext cx="75300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4.11.1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7688199" y="4295775"/>
                <a:ext cx="29879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MinGW 7.3.0 64-bit（默认）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7688199" y="4676775"/>
                <a:ext cx="276890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MSVC 2017 64-bit（可选）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688199" y="5057775"/>
                <a:ext cx="6649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C++11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7688199" y="5438775"/>
                <a:ext cx="10795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离线安装包</a:t>
                </a:r>
              </a:p>
            </p:txBody>
          </p:sp>
        </p:grpSp>
      </p:grpSp>
      <p:grpSp>
        <p:nvGrpSpPr>
          <p:cNvPr id="60" name="note"/>
          <p:cNvGrpSpPr/>
          <p:nvPr/>
        </p:nvGrpSpPr>
        <p:grpSpPr>
          <a:xfrm>
            <a:off x="830199" y="5943600"/>
            <a:ext cx="9661327" cy="308991"/>
            <a:chOff x="830199" y="5943600"/>
            <a:chExt cx="9661327" cy="308991"/>
          </a:xfrm>
        </p:grpSpPr>
        <p:sp>
          <p:nvSpPr>
            <p:cNvPr id="59" name="TextBox 59"/>
            <p:cNvSpPr txBox="1"/>
            <p:nvPr/>
          </p:nvSpPr>
          <p:spPr>
            <a:xfrm>
              <a:off x="830199" y="5943600"/>
              <a:ext cx="966132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5.14.2 是最后一个提供开源离线安装包的版本。两者的编程方法基本一致，界面截图会略有差异。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6703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1.1 Qt 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3353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小结：Qt 简介</a:t>
            </a:r>
          </a:p>
        </p:txBody>
      </p:sp>
      <p:grpSp>
        <p:nvGrpSpPr>
          <p:cNvPr id="12" name="point-1"/>
          <p:cNvGrpSpPr/>
          <p:nvPr/>
        </p:nvGrpSpPr>
        <p:grpSpPr>
          <a:xfrm>
            <a:off x="895350" y="2228850"/>
            <a:ext cx="9914833" cy="419481"/>
            <a:chOff x="895350" y="2228850"/>
            <a:chExt cx="9914833" cy="419481"/>
          </a:xfrm>
        </p:grpSpPr>
        <p:sp>
          <p:nvSpPr>
            <p:cNvPr id="9" name="Ellipse 9"/>
            <p:cNvSpPr/>
            <p:nvPr/>
          </p:nvSpPr>
          <p:spPr>
            <a:xfrm>
              <a:off x="895350" y="2228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7382" y="2286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0744" y="2266950"/>
              <a:ext cx="94294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是用 C++ 编写的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跨平台应用开发框架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，不是编程语言，也不是 Qt Creator。</a:t>
              </a:r>
            </a:p>
          </p:txBody>
        </p:sp>
      </p:grpSp>
      <p:grpSp>
        <p:nvGrpSpPr>
          <p:cNvPr id="16" name="point-2"/>
          <p:cNvGrpSpPr/>
          <p:nvPr/>
        </p:nvGrpSpPr>
        <p:grpSpPr>
          <a:xfrm>
            <a:off x="895350" y="2990850"/>
            <a:ext cx="8117967" cy="406781"/>
            <a:chOff x="895350" y="2990850"/>
            <a:chExt cx="8117967" cy="406781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7382" y="3048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0744" y="3016250"/>
              <a:ext cx="76325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跨平台复用的是源代码：在目标平台对应的主机平台上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重新编译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point-3"/>
          <p:cNvGrpSpPr/>
          <p:nvPr/>
        </p:nvGrpSpPr>
        <p:grpSpPr>
          <a:xfrm>
            <a:off x="895350" y="3752850"/>
            <a:ext cx="9437446" cy="419481"/>
            <a:chOff x="895350" y="3752850"/>
            <a:chExt cx="9437446" cy="419481"/>
          </a:xfrm>
        </p:grpSpPr>
        <p:sp>
          <p:nvSpPr>
            <p:cNvPr id="17" name="Ellipse 17"/>
            <p:cNvSpPr/>
            <p:nvPr/>
          </p:nvSpPr>
          <p:spPr>
            <a:xfrm>
              <a:off x="895350" y="3752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7382" y="3810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0744" y="3790950"/>
              <a:ext cx="89520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许可分商业、GPL、LGPL；只以库的形式链接 LGPL 模块时，代码可以闭源。</a:t>
              </a:r>
            </a:p>
          </p:txBody>
        </p:sp>
      </p:grpSp>
      <p:grpSp>
        <p:nvGrpSpPr>
          <p:cNvPr id="24" name="point-4"/>
          <p:cNvGrpSpPr/>
          <p:nvPr/>
        </p:nvGrpSpPr>
        <p:grpSpPr>
          <a:xfrm>
            <a:off x="895350" y="4514850"/>
            <a:ext cx="9941414" cy="419481"/>
            <a:chOff x="895350" y="4514850"/>
            <a:chExt cx="9941414" cy="419481"/>
          </a:xfrm>
        </p:grpSpPr>
        <p:sp>
          <p:nvSpPr>
            <p:cNvPr id="21" name="Ellipse 21"/>
            <p:cNvSpPr/>
            <p:nvPr/>
          </p:nvSpPr>
          <p:spPr>
            <a:xfrm>
              <a:off x="895350" y="4514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7382" y="4572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0744" y="4552950"/>
              <a:ext cx="94560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基本语言是 C++，另有 QML 和 Python 绑定；本课程只学 C++ 与 Qt Widgets。</a:t>
              </a:r>
            </a:p>
          </p:txBody>
        </p:sp>
      </p:grpSp>
      <p:grpSp>
        <p:nvGrpSpPr>
          <p:cNvPr id="28" name="point-5"/>
          <p:cNvGrpSpPr/>
          <p:nvPr/>
        </p:nvGrpSpPr>
        <p:grpSpPr>
          <a:xfrm>
            <a:off x="895350" y="5276850"/>
            <a:ext cx="8215677" cy="419481"/>
            <a:chOff x="895350" y="5276850"/>
            <a:chExt cx="8215677" cy="419481"/>
          </a:xfrm>
        </p:grpSpPr>
        <p:sp>
          <p:nvSpPr>
            <p:cNvPr id="25" name="Ellipse 25"/>
            <p:cNvSpPr/>
            <p:nvPr/>
          </p:nvSpPr>
          <p:spPr>
            <a:xfrm>
              <a:off x="895350" y="5276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7382" y="5334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0744" y="5314950"/>
              <a:ext cx="77302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教材使用 Qt 6.2.3，课堂使用 </a:t>
              </a: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Qt 5.14.2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，编程方法基本一致。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822187" y="2590800"/>
            <a:ext cx="54762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1.2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740463" y="3111500"/>
            <a:ext cx="271107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Qt 的安装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886819" y="4038600"/>
            <a:ext cx="4418362" cy="308991"/>
            <a:chOff x="3886819" y="4038600"/>
            <a:chExt cx="4418362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886819" y="4038600"/>
              <a:ext cx="441836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课堂环境：Qt 5.14.2 · MinGW 7.3.0 64-bit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530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1.2 Qt 的安装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241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获取 Qt 5.14.2 安装程序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8093202" cy="752856"/>
            <a:chOff x="828294" y="2035175"/>
            <a:chExt cx="8093202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809320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Qt 5.15 开始，开源版本只提供在线安装软件。课堂使用的 Qt 5.14.2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是最后一个提供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离线安装包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的版本，下载一个安装文件即可完成安装。</a:t>
              </a:r>
            </a:p>
          </p:txBody>
        </p:sp>
      </p:grpSp>
      <p:grpSp>
        <p:nvGrpSpPr>
          <p:cNvPr id="17" name="download-box"/>
          <p:cNvGrpSpPr/>
          <p:nvPr/>
        </p:nvGrpSpPr>
        <p:grpSpPr>
          <a:xfrm>
            <a:off x="838200" y="2952750"/>
            <a:ext cx="10515600" cy="819150"/>
            <a:chOff x="838200" y="2952750"/>
            <a:chExt cx="10515600" cy="819150"/>
          </a:xfrm>
        </p:grpSpPr>
        <p:sp>
          <p:nvSpPr>
            <p:cNvPr id="11" name="Rectangle 11"/>
            <p:cNvSpPr/>
            <p:nvPr/>
          </p:nvSpPr>
          <p:spPr>
            <a:xfrm>
              <a:off x="838200" y="2952750"/>
              <a:ext cx="10515600" cy="819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952750"/>
              <a:ext cx="38100" cy="819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8799" y="3095625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安装文件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086737" y="3082925"/>
              <a:ext cx="46021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qt-opensource-windows-x86-5.14.2.exe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58799" y="3438525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下载位置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086737" y="3425825"/>
              <a:ext cx="485684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download.qt.io/archive/qt/5.14/5.14.2/</a:t>
              </a:r>
            </a:p>
          </p:txBody>
        </p:sp>
      </p:grpSp>
      <p:grpSp>
        <p:nvGrpSpPr>
          <p:cNvPr id="32" name="install-steps"/>
          <p:cNvGrpSpPr/>
          <p:nvPr/>
        </p:nvGrpSpPr>
        <p:grpSpPr>
          <a:xfrm>
            <a:off x="847725" y="4010025"/>
            <a:ext cx="7829035" cy="1597851"/>
            <a:chOff x="847725" y="4010025"/>
            <a:chExt cx="7829035" cy="1597851"/>
          </a:xfrm>
        </p:grpSpPr>
        <p:grpSp>
          <p:nvGrpSpPr>
            <p:cNvPr id="26" name="Group 26"/>
            <p:cNvGrpSpPr/>
            <p:nvPr/>
          </p:nvGrpSpPr>
          <p:grpSpPr>
            <a:xfrm>
              <a:off x="847725" y="4010025"/>
              <a:ext cx="285750" cy="1580452"/>
              <a:chOff x="847725" y="4010025"/>
              <a:chExt cx="285750" cy="1580452"/>
            </a:xfrm>
          </p:grpSpPr>
          <p:sp>
            <p:nvSpPr>
              <p:cNvPr id="18" name="Ellipse 18"/>
              <p:cNvSpPr/>
              <p:nvPr/>
            </p:nvSpPr>
            <p:spPr>
              <a:xfrm>
                <a:off x="847725" y="4010025"/>
                <a:ext cx="285750" cy="2857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928163" y="40544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Ellipse 20"/>
              <p:cNvSpPr/>
              <p:nvPr/>
            </p:nvSpPr>
            <p:spPr>
              <a:xfrm>
                <a:off x="847725" y="4429125"/>
                <a:ext cx="285750" cy="2857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928163" y="44735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Ellipse 22"/>
              <p:cNvSpPr/>
              <p:nvPr/>
            </p:nvSpPr>
            <p:spPr>
              <a:xfrm>
                <a:off x="847725" y="4848225"/>
                <a:ext cx="285750" cy="2857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28163" y="48926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4" name="Ellipse 24"/>
              <p:cNvSpPr/>
              <p:nvPr/>
            </p:nvSpPr>
            <p:spPr>
              <a:xfrm>
                <a:off x="847725" y="5267325"/>
                <a:ext cx="285750" cy="2857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928163" y="53117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248537" y="4025900"/>
              <a:ext cx="7428223" cy="1581976"/>
              <a:chOff x="1248537" y="4025900"/>
              <a:chExt cx="7428223" cy="1581976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1248537" y="4025900"/>
                <a:ext cx="7428223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运行安装程序，按向导提示</a:t>
                </a:r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登录 Qt 账号</a:t>
                </a: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（可以提前在 Qt 官网注册）。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248537" y="4432300"/>
                <a:ext cx="418536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阅读并同意开源许可协议，继续下一步。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248537" y="4864100"/>
                <a:ext cx="735413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设置安装路径，例如 C:\Qt\Qt5.14.2；</a:t>
                </a:r>
                <a:r>
                  <a:rPr lang="zh-CN" sz="172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路径中不要包含中文和空格</a:t>
                </a: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。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1248537" y="5270500"/>
                <a:ext cx="557464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选择安装组件（后面两页逐项说明），然后开始安装。</a:t>
                </a:r>
              </a:p>
            </p:txBody>
          </p:sp>
        </p:grpSp>
      </p:grpSp>
      <p:grpSp>
        <p:nvGrpSpPr>
          <p:cNvPr id="34" name="note"/>
          <p:cNvGrpSpPr/>
          <p:nvPr/>
        </p:nvGrpSpPr>
        <p:grpSpPr>
          <a:xfrm>
            <a:off x="830199" y="5867400"/>
            <a:ext cx="4269994" cy="308991"/>
            <a:chOff x="830199" y="5867400"/>
            <a:chExt cx="4269994" cy="308991"/>
          </a:xfrm>
        </p:grpSpPr>
        <p:sp>
          <p:nvSpPr>
            <p:cNvPr id="33" name="TextBox 33"/>
            <p:cNvSpPr txBox="1"/>
            <p:nvPr/>
          </p:nvSpPr>
          <p:spPr>
            <a:xfrm>
              <a:off x="830199" y="5867400"/>
              <a:ext cx="426999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实际下载与组件选择，以教师现场演示为准。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530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1.2 Qt 的安装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5623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选择组件：Qt 5.14.2 节点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73275"/>
            <a:ext cx="6845046" cy="381381"/>
            <a:chOff x="828294" y="2073275"/>
            <a:chExt cx="6845046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73275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这个节点下主要是各种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开发套件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和附加模块，按下表选择：</a:t>
              </a:r>
            </a:p>
          </p:txBody>
        </p:sp>
      </p:grpSp>
      <p:grpSp>
        <p:nvGrpSpPr>
          <p:cNvPr id="50" name="component-table"/>
          <p:cNvGrpSpPr/>
          <p:nvPr/>
        </p:nvGrpSpPr>
        <p:grpSpPr>
          <a:xfrm>
            <a:off x="838200" y="2514600"/>
            <a:ext cx="10515600" cy="3495675"/>
            <a:chOff x="838200" y="2514600"/>
            <a:chExt cx="10515600" cy="349567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00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982599" y="2590800"/>
              <a:ext cx="9667900" cy="308991"/>
              <a:chOff x="982599" y="2590800"/>
              <a:chExt cx="9667900" cy="308991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2599" y="2590800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组件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4792599" y="2590800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说明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9783699" y="2590800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是否勾选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838200" y="2914650"/>
              <a:ext cx="10515600" cy="51435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429000"/>
              <a:ext cx="10515600" cy="5143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9433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457700"/>
              <a:ext cx="10515600" cy="5143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972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5486400"/>
              <a:ext cx="10515600" cy="51435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838200" y="3429000"/>
              <a:ext cx="10515600" cy="2581275"/>
              <a:chOff x="838200" y="3429000"/>
              <a:chExt cx="10515600" cy="2581275"/>
            </a:xfrm>
          </p:grpSpPr>
          <p:sp>
            <p:nvSpPr>
              <p:cNvPr id="22" name="Line 22"/>
              <p:cNvSpPr/>
              <p:nvPr/>
            </p:nvSpPr>
            <p:spPr>
              <a:xfrm>
                <a:off x="838200" y="34290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38200" y="39433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4" name="Line 24"/>
              <p:cNvSpPr/>
              <p:nvPr/>
            </p:nvSpPr>
            <p:spPr>
              <a:xfrm>
                <a:off x="838200" y="44577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5" name="Line 25"/>
              <p:cNvSpPr/>
              <p:nvPr/>
            </p:nvSpPr>
            <p:spPr>
              <a:xfrm>
                <a:off x="838200" y="49720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6" name="Line 26"/>
              <p:cNvSpPr/>
              <p:nvPr/>
            </p:nvSpPr>
            <p:spPr>
              <a:xfrm>
                <a:off x="838200" y="54864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838200" y="60007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35" name="Group 35"/>
            <p:cNvGrpSpPr/>
            <p:nvPr/>
          </p:nvGrpSpPr>
          <p:grpSpPr>
            <a:xfrm>
              <a:off x="982599" y="3048000"/>
              <a:ext cx="3648166" cy="2880741"/>
              <a:chOff x="982599" y="3048000"/>
              <a:chExt cx="3648166" cy="2880741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982599" y="3048000"/>
                <a:ext cx="2137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MinGW 7.3.0 64-bit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982599" y="3562350"/>
                <a:ext cx="191810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MSVC 2017 64-bit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82599" y="4076700"/>
                <a:ext cx="308157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32 位套件、MSVC 2015 64-bit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82599" y="4591050"/>
                <a:ext cx="239410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UWP、Android 相关套件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82599" y="5105400"/>
                <a:ext cx="88279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Sources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982599" y="5619750"/>
                <a:ext cx="364816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Charts、Qt Data Visualization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4792599" y="3048000"/>
              <a:ext cx="4603692" cy="2880741"/>
              <a:chOff x="4792599" y="3048000"/>
              <a:chExt cx="4603692" cy="2880741"/>
            </a:xfrm>
          </p:grpSpPr>
          <p:sp>
            <p:nvSpPr>
              <p:cNvPr id="36" name="TextBox 36"/>
              <p:cNvSpPr txBox="1"/>
              <p:nvPr/>
            </p:nvSpPr>
            <p:spPr>
              <a:xfrm>
                <a:off x="4792599" y="3048000"/>
                <a:ext cx="396639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用 MinGW 编译好的 Qt 库，课堂默认使用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4792599" y="3562350"/>
                <a:ext cx="460369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用 MSVC 2017 编译好的 Qt 库，需另装 VS2017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4792599" y="4076700"/>
                <a:ext cx="392967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32 位程序或旧版编译器使用，一般不需要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4792599" y="4591050"/>
                <a:ext cx="390238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UWP 应用、安卓手机开发，本课程不涉及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4792599" y="5105400"/>
                <a:ext cx="376914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Qt 框架的源代码，占用较大的硬盘空间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4792599" y="5619750"/>
                <a:ext cx="358935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附加模块，第 12、13 章的图表会用到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9783699" y="3048000"/>
              <a:ext cx="731736" cy="2880741"/>
              <a:chOff x="9783699" y="3048000"/>
              <a:chExt cx="731736" cy="2880741"/>
            </a:xfrm>
          </p:grpSpPr>
          <p:sp>
            <p:nvSpPr>
              <p:cNvPr id="43" name="TextBox 43"/>
              <p:cNvSpPr txBox="1"/>
              <p:nvPr/>
            </p:nvSpPr>
            <p:spPr>
              <a:xfrm>
                <a:off x="9783699" y="3048000"/>
                <a:ext cx="7317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✔ 必选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9783699" y="3562350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可选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9783699" y="4076700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不需要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9783699" y="4591050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不需要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9783699" y="5105400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不需要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9783699" y="5619750"/>
                <a:ext cx="7317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✔ 建议</a:t>
                </a:r>
              </a:p>
            </p:txBody>
          </p:sp>
        </p:grp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530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1.2 Qt 的安装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0718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开发套件（Kit）：MinGW 与 MSVC</a:t>
            </a:r>
          </a:p>
        </p:txBody>
      </p:sp>
      <p:grpSp>
        <p:nvGrpSpPr>
          <p:cNvPr id="10" name="definition"/>
          <p:cNvGrpSpPr/>
          <p:nvPr/>
        </p:nvGrpSpPr>
        <p:grpSpPr>
          <a:xfrm>
            <a:off x="828294" y="2035175"/>
            <a:ext cx="7919847" cy="752856"/>
            <a:chOff x="828294" y="2035175"/>
            <a:chExt cx="7919847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91984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所谓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开发套件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，就是 Qt 框架的源代码用某一种编译器编译后得到的库。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 Qt 项目时，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必须选择一种开发套件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。课堂安装了下面两种：</a:t>
              </a:r>
            </a:p>
          </p:txBody>
        </p:sp>
      </p:grpSp>
      <p:grpSp>
        <p:nvGrpSpPr>
          <p:cNvPr id="39" name="kit-compare"/>
          <p:cNvGrpSpPr/>
          <p:nvPr/>
        </p:nvGrpSpPr>
        <p:grpSpPr>
          <a:xfrm>
            <a:off x="838200" y="2952750"/>
            <a:ext cx="10515600" cy="2638425"/>
            <a:chOff x="838200" y="2952750"/>
            <a:chExt cx="10515600" cy="2638425"/>
          </a:xfrm>
        </p:grpSpPr>
        <p:sp>
          <p:nvSpPr>
            <p:cNvPr id="11" name="Rectangle 11"/>
            <p:cNvSpPr/>
            <p:nvPr/>
          </p:nvSpPr>
          <p:spPr>
            <a:xfrm>
              <a:off x="838200" y="29527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981837" y="3032125"/>
              <a:ext cx="8817812" cy="350076"/>
              <a:chOff x="981837" y="3032125"/>
              <a:chExt cx="8817812" cy="3500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1837" y="3032125"/>
                <a:ext cx="712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对比项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886837" y="3044825"/>
                <a:ext cx="286414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MinGW 7.3.0 64-bit 套件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173087" y="3044825"/>
                <a:ext cx="262656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MSVC 2017 64-bit 套件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838200" y="339090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26720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514350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838200" y="3390900"/>
              <a:ext cx="10515600" cy="2200275"/>
              <a:chOff x="838200" y="3390900"/>
              <a:chExt cx="10515600" cy="2200275"/>
            </a:xfrm>
          </p:grpSpPr>
          <p:sp>
            <p:nvSpPr>
              <p:cNvPr id="19" name="Line 19"/>
              <p:cNvSpPr/>
              <p:nvPr/>
            </p:nvSpPr>
            <p:spPr>
              <a:xfrm>
                <a:off x="838200" y="55816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7029450" y="3390900"/>
                <a:ext cx="9525" cy="2190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190750">
                    <a:moveTo>
                      <a:pt x="0" y="0"/>
                    </a:moveTo>
                    <a:lnTo>
                      <a:pt x="0" y="219075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981837" y="3470275"/>
              <a:ext cx="943712" cy="2089976"/>
              <a:chOff x="981837" y="3470275"/>
              <a:chExt cx="943712" cy="2089976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981837" y="3470275"/>
                <a:ext cx="712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编译器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81837" y="390842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另外安装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981837" y="4346575"/>
                <a:ext cx="712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调试器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81837" y="47847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体积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81837" y="522287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课堂用途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2886837" y="3482975"/>
              <a:ext cx="7321852" cy="2077276"/>
              <a:chOff x="2886837" y="3482975"/>
              <a:chExt cx="7321852" cy="2077276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2886837" y="3482975"/>
                <a:ext cx="388681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MinGW（Windows 上的 GNU 工具集）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2886837" y="3921125"/>
                <a:ext cx="3016926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不需要，安装 Qt 时一起安装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886837" y="4359275"/>
                <a:ext cx="287996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GDB（随 MinGW 一起提供）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2886837" y="4784725"/>
                <a:ext cx="163835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较小，适合学习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2886837" y="522287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默认使用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173087" y="3482975"/>
                <a:ext cx="293087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Microsoft Visual C++ 2017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173087" y="3921125"/>
                <a:ext cx="303560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需要安装 Visual Studio 2017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173087" y="4359275"/>
                <a:ext cx="281418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CDB（Windows 调试工具）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173087" y="4797425"/>
                <a:ext cx="198818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Visual Studio 较大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173087" y="522287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选学</a:t>
                </a:r>
              </a:p>
            </p:txBody>
          </p:sp>
        </p:grpSp>
      </p:grpSp>
      <p:grpSp>
        <p:nvGrpSpPr>
          <p:cNvPr id="41" name="note"/>
          <p:cNvGrpSpPr/>
          <p:nvPr/>
        </p:nvGrpSpPr>
        <p:grpSpPr>
          <a:xfrm>
            <a:off x="829437" y="5797550"/>
            <a:ext cx="8426134" cy="337376"/>
            <a:chOff x="829437" y="5797550"/>
            <a:chExt cx="8426134" cy="337376"/>
          </a:xfrm>
        </p:grpSpPr>
        <p:sp>
          <p:nvSpPr>
            <p:cNvPr id="40" name="TextBox 40"/>
            <p:cNvSpPr txBox="1"/>
            <p:nvPr/>
          </p:nvSpPr>
          <p:spPr>
            <a:xfrm>
              <a:off x="829437" y="5797550"/>
              <a:ext cx="8426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注意 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项目选了哪个套件，就由对应的编译器构建；两种套件编译出的库不能混用。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530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1.2 Qt 的安装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78653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选择组件：Developer and Designer Tools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73275"/>
            <a:ext cx="6582537" cy="381381"/>
            <a:chOff x="828294" y="2073275"/>
            <a:chExt cx="6582537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73275"/>
              <a:ext cx="6582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这个节点下是开发工具和编译器，课堂需要的组件如下：</a:t>
              </a:r>
            </a:p>
          </p:txBody>
        </p:sp>
      </p:grpSp>
      <p:grpSp>
        <p:nvGrpSpPr>
          <p:cNvPr id="45" name="tools-table"/>
          <p:cNvGrpSpPr/>
          <p:nvPr/>
        </p:nvGrpSpPr>
        <p:grpSpPr>
          <a:xfrm>
            <a:off x="838200" y="2514600"/>
            <a:ext cx="10515600" cy="2981325"/>
            <a:chOff x="838200" y="2514600"/>
            <a:chExt cx="10515600" cy="29813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00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982599" y="2590800"/>
              <a:ext cx="9667900" cy="308991"/>
              <a:chOff x="982599" y="2590800"/>
              <a:chExt cx="9667900" cy="308991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2599" y="2590800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组件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5459349" y="2590800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说明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9783699" y="2590800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是否勾选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838200" y="2914650"/>
              <a:ext cx="10515600" cy="51435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429000"/>
              <a:ext cx="10515600" cy="5143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943350"/>
              <a:ext cx="10515600" cy="51435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457700"/>
              <a:ext cx="10515600" cy="5143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972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838200" y="3429000"/>
              <a:ext cx="10515600" cy="2066925"/>
              <a:chOff x="838200" y="3429000"/>
              <a:chExt cx="10515600" cy="2066925"/>
            </a:xfrm>
          </p:grpSpPr>
          <p:sp>
            <p:nvSpPr>
              <p:cNvPr id="21" name="Line 21"/>
              <p:cNvSpPr/>
              <p:nvPr/>
            </p:nvSpPr>
            <p:spPr>
              <a:xfrm>
                <a:off x="838200" y="34290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39433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38200" y="44577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4" name="Line 24"/>
              <p:cNvSpPr/>
              <p:nvPr/>
            </p:nvSpPr>
            <p:spPr>
              <a:xfrm>
                <a:off x="838200" y="49720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5" name="Line 25"/>
              <p:cNvSpPr/>
              <p:nvPr/>
            </p:nvSpPr>
            <p:spPr>
              <a:xfrm>
                <a:off x="838200" y="54864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32" name="Group 32"/>
            <p:cNvGrpSpPr/>
            <p:nvPr/>
          </p:nvGrpSpPr>
          <p:grpSpPr>
            <a:xfrm>
              <a:off x="982599" y="3048000"/>
              <a:ext cx="4514251" cy="2366391"/>
              <a:chOff x="982599" y="3048000"/>
              <a:chExt cx="4514251" cy="2366391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982599" y="3048000"/>
                <a:ext cx="206260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Creator 4.11.1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82599" y="3562350"/>
                <a:ext cx="451425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Creator 4.11.1 CDB Debugger Support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82599" y="4076700"/>
                <a:ext cx="2137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MinGW 7.3.0 64-bit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982599" y="4591050"/>
                <a:ext cx="2137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MinGW 7.3.0 32-bit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82599" y="5105400"/>
                <a:ext cx="180586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Strawberry Perl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5459349" y="3048000"/>
              <a:ext cx="3403785" cy="2366391"/>
              <a:chOff x="5459349" y="3048000"/>
              <a:chExt cx="3403785" cy="2366391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5459349" y="3048000"/>
                <a:ext cx="336602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开发 Qt 程序的 IDE，默认自动安装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5459349" y="3562350"/>
                <a:ext cx="302991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使用 MSVC 套件进行调试时需要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5459349" y="4076700"/>
                <a:ext cx="340378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MinGW 编译器，与 MinGW 套件对应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5459349" y="4591050"/>
                <a:ext cx="244077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32 位编译器，一般不需要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459349" y="5105400"/>
                <a:ext cx="241564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Perl 工具，本课程不需要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9783699" y="3048000"/>
              <a:ext cx="1149330" cy="2366391"/>
              <a:chOff x="9783699" y="3048000"/>
              <a:chExt cx="1149330" cy="2366391"/>
            </a:xfrm>
          </p:grpSpPr>
          <p:sp>
            <p:nvSpPr>
              <p:cNvPr id="39" name="TextBox 39"/>
              <p:cNvSpPr txBox="1"/>
              <p:nvPr/>
            </p:nvSpPr>
            <p:spPr>
              <a:xfrm>
                <a:off x="9783699" y="3048000"/>
                <a:ext cx="7317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✔ 必装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9783699" y="3562350"/>
                <a:ext cx="114933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用 MSVC 时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9783699" y="4076700"/>
                <a:ext cx="7317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✔ 必选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9783699" y="4591050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不需要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9783699" y="5105400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不需要</a:t>
                </a:r>
              </a:p>
            </p:txBody>
          </p:sp>
        </p:grpSp>
      </p:grpSp>
      <p:grpSp>
        <p:nvGrpSpPr>
          <p:cNvPr id="49" name="note"/>
          <p:cNvGrpSpPr/>
          <p:nvPr/>
        </p:nvGrpSpPr>
        <p:grpSpPr>
          <a:xfrm>
            <a:off x="838200" y="5734050"/>
            <a:ext cx="10515600" cy="495300"/>
            <a:chOff x="838200" y="5734050"/>
            <a:chExt cx="10515600" cy="495300"/>
          </a:xfrm>
        </p:grpSpPr>
        <p:sp>
          <p:nvSpPr>
            <p:cNvPr id="46" name="Rectangle 46"/>
            <p:cNvSpPr/>
            <p:nvPr/>
          </p:nvSpPr>
          <p:spPr>
            <a:xfrm>
              <a:off x="838200" y="5734050"/>
              <a:ext cx="10515600" cy="495300"/>
            </a:xfrm>
            <a:prstGeom prst="roundRect">
              <a:avLst>
                <a:gd name="adj" fmla="val 15385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7" name="Rectangle 47"/>
            <p:cNvSpPr/>
            <p:nvPr/>
          </p:nvSpPr>
          <p:spPr>
            <a:xfrm>
              <a:off x="838200" y="5734050"/>
              <a:ext cx="47625" cy="49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1038987" y="5854700"/>
              <a:ext cx="90580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注意 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前面勾选了 MinGW 7.3.0 64-bit 套件，这里就要安装</a:t>
              </a:r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同一版本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 MinGW 编译器。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530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1.2 Qt 的安装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2100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使用 MSVC 2017 套件的额外准备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7635049" cy="752856"/>
            <a:chOff x="828294" y="2035175"/>
            <a:chExt cx="7635049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63504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勾选 MSVC 2017 64-bit 套件，只是安装了用 MSVC 编译好的 Qt 库，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编译器和调试器还要另外准备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14" name="step-vs"/>
          <p:cNvGrpSpPr/>
          <p:nvPr/>
        </p:nvGrpSpPr>
        <p:grpSpPr>
          <a:xfrm>
            <a:off x="838200" y="2895600"/>
            <a:ext cx="3238500" cy="2171700"/>
            <a:chOff x="838200" y="2895600"/>
            <a:chExt cx="3238500" cy="2171700"/>
          </a:xfrm>
        </p:grpSpPr>
        <p:sp>
          <p:nvSpPr>
            <p:cNvPr id="11" name="Rectangle 11"/>
            <p:cNvSpPr/>
            <p:nvPr/>
          </p:nvSpPr>
          <p:spPr>
            <a:xfrm>
              <a:off x="838200" y="2895600"/>
              <a:ext cx="3238500" cy="2171700"/>
            </a:xfrm>
            <a:prstGeom prst="roundRect">
              <a:avLst>
                <a:gd name="adj" fmla="val 350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3073400"/>
              <a:ext cx="28837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安装 Visual Studio 2017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9749" y="3429000"/>
              <a:ext cx="2584450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安装时勾选“使用 C++ 的桌面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开发”工作负载，它提供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MSVC 2017 编译器。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安装社区版即可。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4114800" y="3771900"/>
            <a:ext cx="323850" cy="3810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19" name="step-debugger"/>
          <p:cNvGrpSpPr/>
          <p:nvPr/>
        </p:nvGrpSpPr>
        <p:grpSpPr>
          <a:xfrm>
            <a:off x="4476750" y="2895600"/>
            <a:ext cx="3238500" cy="2171700"/>
            <a:chOff x="4476750" y="2895600"/>
            <a:chExt cx="3238500" cy="2171700"/>
          </a:xfrm>
        </p:grpSpPr>
        <p:sp>
          <p:nvSpPr>
            <p:cNvPr id="16" name="Rectangle 16"/>
            <p:cNvSpPr/>
            <p:nvPr/>
          </p:nvSpPr>
          <p:spPr>
            <a:xfrm>
              <a:off x="4476750" y="2895600"/>
              <a:ext cx="3238500" cy="2171700"/>
            </a:xfrm>
            <a:prstGeom prst="roundRect">
              <a:avLst>
                <a:gd name="adj" fmla="val 350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677537" y="3073400"/>
              <a:ext cx="18828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准备调试器 CDB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78299" y="3429000"/>
              <a:ext cx="2775077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CDB 包含在 Windows SDK 的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Debugging Tools for Windows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中；安装 Qt 时还要勾选 CDB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Debugger Support。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7753350" y="3771900"/>
            <a:ext cx="323850" cy="3810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24" name="step-check"/>
          <p:cNvGrpSpPr/>
          <p:nvPr/>
        </p:nvGrpSpPr>
        <p:grpSpPr>
          <a:xfrm>
            <a:off x="8115300" y="2895600"/>
            <a:ext cx="3238500" cy="2171700"/>
            <a:chOff x="8115300" y="2895600"/>
            <a:chExt cx="3238500" cy="2171700"/>
          </a:xfrm>
        </p:grpSpPr>
        <p:sp>
          <p:nvSpPr>
            <p:cNvPr id="21" name="Rectangle 21"/>
            <p:cNvSpPr/>
            <p:nvPr/>
          </p:nvSpPr>
          <p:spPr>
            <a:xfrm>
              <a:off x="8115300" y="2895600"/>
              <a:ext cx="3238500" cy="2171700"/>
            </a:xfrm>
            <a:prstGeom prst="roundRect">
              <a:avLst>
                <a:gd name="adj" fmla="val 350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316087" y="3073400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③ 检查套件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316849" y="3429000"/>
              <a:ext cx="2373757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重新启动 Qt Creator，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Kits 中确认 MSVC 2017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64-bit 套件不再带有警告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标记。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5314950"/>
            <a:ext cx="10515600" cy="800100"/>
            <a:chOff x="838200" y="5314950"/>
            <a:chExt cx="10515600" cy="800100"/>
          </a:xfrm>
        </p:grpSpPr>
        <p:sp>
          <p:nvSpPr>
            <p:cNvPr id="25" name="Rectangle 25"/>
            <p:cNvSpPr/>
            <p:nvPr/>
          </p:nvSpPr>
          <p:spPr>
            <a:xfrm>
              <a:off x="838200" y="5314950"/>
              <a:ext cx="10515600" cy="80010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58037" y="5441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05737" y="5403850"/>
              <a:ext cx="807796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课堂以 MinGW 套件为主，MSVC 套件作为选学。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教材中只有第 11 章开发 Qt Designer 的 Widget 插件时，才必须使用 MSVC 套件。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530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1.2 Qt 的安装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19920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安装后的 Qt</a:t>
            </a:r>
          </a:p>
        </p:txBody>
      </p:sp>
      <p:grpSp>
        <p:nvGrpSpPr>
          <p:cNvPr id="25" name="dir-tree"/>
          <p:cNvGrpSpPr/>
          <p:nvPr/>
        </p:nvGrpSpPr>
        <p:grpSpPr>
          <a:xfrm>
            <a:off x="838200" y="2057400"/>
            <a:ext cx="5334000" cy="2366391"/>
            <a:chOff x="838200" y="2057400"/>
            <a:chExt cx="5334000" cy="2366391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3340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57400"/>
              <a:ext cx="38100" cy="236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1020699" y="2171700"/>
              <a:ext cx="2605854" cy="2252091"/>
              <a:chOff x="1020699" y="2171700"/>
              <a:chExt cx="2605854" cy="2252091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1020699" y="2171700"/>
                <a:ext cx="170941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C:\Qt\Qt5.14.2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020699" y="2457450"/>
                <a:ext cx="1068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├─ 5.14.2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020699" y="2743200"/>
                <a:ext cx="177077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│ ├─ mingw73_64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020699" y="3028950"/>
                <a:ext cx="188775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│ └─ msvc2017_64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020699" y="3314700"/>
                <a:ext cx="96247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├─ Tools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020699" y="3600450"/>
                <a:ext cx="167439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│ ├─ QtCreator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020699" y="3886200"/>
                <a:ext cx="188775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│ └─ mingw730_64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020699" y="4114800"/>
                <a:ext cx="260585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└─ MaintenanceTool.exe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802761" y="2768600"/>
              <a:ext cx="1921032" cy="1421702"/>
              <a:chOff x="3802761" y="2768600"/>
              <a:chExt cx="1921032" cy="1421702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3802761" y="2768600"/>
                <a:ext cx="1497161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MinGW 64 位套件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802761" y="3054350"/>
                <a:ext cx="1921032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MSVC 2017 64 位套件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3802761" y="3625850"/>
                <a:ext cx="1509797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Qt Creator 程序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3802761" y="3911600"/>
                <a:ext cx="1220448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MinGW 编译器</a:t>
                </a:r>
              </a:p>
            </p:txBody>
          </p:sp>
        </p:grpSp>
      </p:grpSp>
      <p:grpSp>
        <p:nvGrpSpPr>
          <p:cNvPr id="29" name="maintenance"/>
          <p:cNvGrpSpPr/>
          <p:nvPr/>
        </p:nvGrpSpPr>
        <p:grpSpPr>
          <a:xfrm>
            <a:off x="6362700" y="2057400"/>
            <a:ext cx="4991100" cy="1066800"/>
            <a:chOff x="6362700" y="2057400"/>
            <a:chExt cx="4991100" cy="1066800"/>
          </a:xfrm>
        </p:grpSpPr>
        <p:sp>
          <p:nvSpPr>
            <p:cNvPr id="26" name="Rectangle 26"/>
            <p:cNvSpPr/>
            <p:nvPr/>
          </p:nvSpPr>
          <p:spPr>
            <a:xfrm>
              <a:off x="6362700" y="2057400"/>
              <a:ext cx="4991100" cy="1066800"/>
            </a:xfrm>
            <a:prstGeom prst="roundRect">
              <a:avLst>
                <a:gd name="adj" fmla="val 7143"/>
              </a:avLst>
            </a:prstGeom>
            <a:solidFill>
              <a:schemeClr val="lt1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563487" y="2197100"/>
              <a:ext cx="25007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MaintenanceTool.exe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64249" y="2527300"/>
              <a:ext cx="4009136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维护 Qt 安装内容的工具：可以添加、删除或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升级组件，也可以卸载 Qt。</a:t>
              </a:r>
            </a:p>
          </p:txBody>
        </p:sp>
      </p:grpSp>
      <p:grpSp>
        <p:nvGrpSpPr>
          <p:cNvPr id="33" name="kit-content"/>
          <p:cNvGrpSpPr/>
          <p:nvPr/>
        </p:nvGrpSpPr>
        <p:grpSpPr>
          <a:xfrm>
            <a:off x="6362700" y="3276600"/>
            <a:ext cx="4991100" cy="1066800"/>
            <a:chOff x="6362700" y="3276600"/>
            <a:chExt cx="4991100" cy="1066800"/>
          </a:xfrm>
        </p:grpSpPr>
        <p:sp>
          <p:nvSpPr>
            <p:cNvPr id="30" name="Rectangle 30"/>
            <p:cNvSpPr/>
            <p:nvPr/>
          </p:nvSpPr>
          <p:spPr>
            <a:xfrm>
              <a:off x="6362700" y="3276600"/>
              <a:ext cx="4991100" cy="1066800"/>
            </a:xfrm>
            <a:prstGeom prst="roundRect">
              <a:avLst>
                <a:gd name="adj" fmla="val 7143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563487" y="34036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每个套件目录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64249" y="3746500"/>
              <a:ext cx="302590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包含动态库、静态库、头文件等，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还带有下面 3 个工具软件。</a:t>
              </a:r>
            </a:p>
          </p:txBody>
        </p:sp>
      </p:grpSp>
      <p:grpSp>
        <p:nvGrpSpPr>
          <p:cNvPr id="37" name="tool-assistant"/>
          <p:cNvGrpSpPr/>
          <p:nvPr/>
        </p:nvGrpSpPr>
        <p:grpSpPr>
          <a:xfrm>
            <a:off x="838200" y="4533900"/>
            <a:ext cx="3276600" cy="1562100"/>
            <a:chOff x="838200" y="4533900"/>
            <a:chExt cx="3276600" cy="1562100"/>
          </a:xfrm>
        </p:grpSpPr>
        <p:sp>
          <p:nvSpPr>
            <p:cNvPr id="34" name="Rectangle 34"/>
            <p:cNvSpPr/>
            <p:nvPr/>
          </p:nvSpPr>
          <p:spPr>
            <a:xfrm>
              <a:off x="838200" y="4533900"/>
              <a:ext cx="3276600" cy="1562100"/>
            </a:xfrm>
            <a:prstGeom prst="roundRect">
              <a:avLst>
                <a:gd name="adj" fmla="val 487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19937" y="4692650"/>
              <a:ext cx="15649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Assistant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20699" y="5022850"/>
              <a:ext cx="2634615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查看 Qt 帮助文档。也集成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Qt Creator 中，可以直接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Creator 里查看帮助。</a:t>
              </a:r>
            </a:p>
          </p:txBody>
        </p:sp>
      </p:grpSp>
      <p:grpSp>
        <p:nvGrpSpPr>
          <p:cNvPr id="41" name="tool-designer"/>
          <p:cNvGrpSpPr/>
          <p:nvPr/>
        </p:nvGrpSpPr>
        <p:grpSpPr>
          <a:xfrm>
            <a:off x="4457700" y="4533900"/>
            <a:ext cx="3276600" cy="1562100"/>
            <a:chOff x="4457700" y="4533900"/>
            <a:chExt cx="3276600" cy="1562100"/>
          </a:xfrm>
        </p:grpSpPr>
        <p:sp>
          <p:nvSpPr>
            <p:cNvPr id="38" name="Rectangle 38"/>
            <p:cNvSpPr/>
            <p:nvPr/>
          </p:nvSpPr>
          <p:spPr>
            <a:xfrm>
              <a:off x="4457700" y="4533900"/>
              <a:ext cx="3276600" cy="1562100"/>
            </a:xfrm>
            <a:prstGeom prst="roundRect">
              <a:avLst>
                <a:gd name="adj" fmla="val 4878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4639437" y="4692650"/>
              <a:ext cx="26402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Qt Designer · 本章重点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640199" y="5022850"/>
              <a:ext cx="2714879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可视化设计窗口界面。在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Creator 中双击窗体文件，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会自动打开内置的 Designer。</a:t>
              </a:r>
            </a:p>
          </p:txBody>
        </p:sp>
      </p:grpSp>
      <p:grpSp>
        <p:nvGrpSpPr>
          <p:cNvPr id="45" name="tool-linguist"/>
          <p:cNvGrpSpPr/>
          <p:nvPr/>
        </p:nvGrpSpPr>
        <p:grpSpPr>
          <a:xfrm>
            <a:off x="8077200" y="4533900"/>
            <a:ext cx="3276600" cy="1562100"/>
            <a:chOff x="8077200" y="4533900"/>
            <a:chExt cx="3276600" cy="1562100"/>
          </a:xfrm>
        </p:grpSpPr>
        <p:sp>
          <p:nvSpPr>
            <p:cNvPr id="42" name="Rectangle 42"/>
            <p:cNvSpPr/>
            <p:nvPr/>
          </p:nvSpPr>
          <p:spPr>
            <a:xfrm>
              <a:off x="8077200" y="4533900"/>
              <a:ext cx="3276600" cy="1562100"/>
            </a:xfrm>
            <a:prstGeom prst="roundRect">
              <a:avLst>
                <a:gd name="adj" fmla="val 487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8258937" y="4692650"/>
              <a:ext cx="13698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Linguist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259699" y="5022850"/>
              <a:ext cx="2423922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编辑语言资源文件，开发多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语言界面时使用，第 18 章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会介绍。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530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1.2 Qt 的安装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3791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安装后的检查：Kits 设置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7882700" cy="752856"/>
            <a:chOff x="828294" y="2035175"/>
            <a:chExt cx="7882700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882700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Creator 能自动检测安装的套件，并设置好关联的编译器和调试器。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安装完成后，打开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Tools → Options → Kits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，依次检查下面 4 个页面：</a:t>
              </a:r>
            </a:p>
          </p:txBody>
        </p:sp>
      </p:grpSp>
      <p:grpSp>
        <p:nvGrpSpPr>
          <p:cNvPr id="28" name="kits-check"/>
          <p:cNvGrpSpPr/>
          <p:nvPr/>
        </p:nvGrpSpPr>
        <p:grpSpPr>
          <a:xfrm>
            <a:off x="838200" y="2952750"/>
            <a:ext cx="10515600" cy="2200275"/>
            <a:chOff x="838200" y="2952750"/>
            <a:chExt cx="10515600" cy="2200275"/>
          </a:xfrm>
        </p:grpSpPr>
        <p:sp>
          <p:nvSpPr>
            <p:cNvPr id="11" name="Rectangle 11"/>
            <p:cNvSpPr/>
            <p:nvPr/>
          </p:nvSpPr>
          <p:spPr>
            <a:xfrm>
              <a:off x="838200" y="29527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981837" y="3032125"/>
              <a:ext cx="3039212" cy="337376"/>
              <a:chOff x="981837" y="3032125"/>
              <a:chExt cx="3039212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1837" y="30321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页面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077337" y="303212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检查什么</a:t>
                </a:r>
              </a:p>
            </p:txBody>
          </p:sp>
        </p:grpSp>
        <p:sp>
          <p:nvSpPr>
            <p:cNvPr id="15" name="Rectangle 15"/>
            <p:cNvSpPr/>
            <p:nvPr/>
          </p:nvSpPr>
          <p:spPr>
            <a:xfrm>
              <a:off x="838200" y="339090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26720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Line 17"/>
            <p:cNvSpPr/>
            <p:nvPr/>
          </p:nvSpPr>
          <p:spPr>
            <a:xfrm>
              <a:off x="838200" y="5143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981837" y="3482975"/>
              <a:ext cx="1434240" cy="1651826"/>
              <a:chOff x="981837" y="3482975"/>
              <a:chExt cx="1434240" cy="1651826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981837" y="3482975"/>
                <a:ext cx="143424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 Versions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81837" y="3921125"/>
                <a:ext cx="117088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Compilers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81837" y="4359275"/>
                <a:ext cx="117088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Debuggers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81837" y="4797425"/>
                <a:ext cx="53413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Kits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077337" y="3482975"/>
              <a:ext cx="6261197" cy="1651826"/>
              <a:chOff x="3077337" y="3482975"/>
              <a:chExt cx="6261197" cy="1651826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3077337" y="3482975"/>
                <a:ext cx="626119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列出了 Qt 5.14.2 MinGW 64-bit（以及 MSVC2017 64bit）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077337" y="3921125"/>
                <a:ext cx="594615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能看到 MinGW 7.3.0 64-bit 编译器（以及 MSVC 2017）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077337" y="4359275"/>
                <a:ext cx="44822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MinGW 套件使用 GDB；MSVC 套件使用 CDB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077337" y="4797425"/>
                <a:ext cx="561277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Desktop Qt 5.14.2 MinGW 64-bit 套件</a:t>
                </a:r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没有警告标记</a:t>
                </a:r>
              </a:p>
            </p:txBody>
          </p:sp>
        </p:grpSp>
      </p:grpSp>
      <p:grpSp>
        <p:nvGrpSpPr>
          <p:cNvPr id="33" name="warning"/>
          <p:cNvGrpSpPr/>
          <p:nvPr/>
        </p:nvGrpSpPr>
        <p:grpSpPr>
          <a:xfrm>
            <a:off x="838200" y="5372100"/>
            <a:ext cx="10515600" cy="762000"/>
            <a:chOff x="838200" y="5372100"/>
            <a:chExt cx="10515600" cy="762000"/>
          </a:xfrm>
        </p:grpSpPr>
        <p:sp>
          <p:nvSpPr>
            <p:cNvPr id="29" name="Rectangle 29"/>
            <p:cNvSpPr/>
            <p:nvPr/>
          </p:nvSpPr>
          <p:spPr>
            <a:xfrm>
              <a:off x="838200" y="5372100"/>
              <a:ext cx="10515600" cy="762000"/>
            </a:xfrm>
            <a:prstGeom prst="roundRect">
              <a:avLst>
                <a:gd name="adj" fmla="val 10000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372100"/>
              <a:ext cx="47625" cy="76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987" y="54705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8587" y="5457825"/>
              <a:ext cx="7411720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带黄色或红色警告标记的套件不能直接使用，要先补装编译器或调试器。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安装程序运行结束不代表环境可用，最后用下一节的 Hello World 项目验证。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530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1.2 Qt 的安装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6786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小结：Qt 的安装</a:t>
            </a:r>
          </a:p>
        </p:txBody>
      </p:sp>
      <p:grpSp>
        <p:nvGrpSpPr>
          <p:cNvPr id="12" name="point-1"/>
          <p:cNvGrpSpPr/>
          <p:nvPr/>
        </p:nvGrpSpPr>
        <p:grpSpPr>
          <a:xfrm>
            <a:off x="895350" y="2228850"/>
            <a:ext cx="8290084" cy="419481"/>
            <a:chOff x="895350" y="2228850"/>
            <a:chExt cx="8290084" cy="419481"/>
          </a:xfrm>
        </p:grpSpPr>
        <p:sp>
          <p:nvSpPr>
            <p:cNvPr id="9" name="Ellipse 9"/>
            <p:cNvSpPr/>
            <p:nvPr/>
          </p:nvSpPr>
          <p:spPr>
            <a:xfrm>
              <a:off x="895350" y="2228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7382" y="2286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0744" y="2266950"/>
              <a:ext cx="78046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课堂使用 Qt 5.14.2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离线安装包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，安装路径不要包含中文和空格。</a:t>
              </a:r>
            </a:p>
          </p:txBody>
        </p:sp>
      </p:grpSp>
      <p:grpSp>
        <p:nvGrpSpPr>
          <p:cNvPr id="16" name="point-2"/>
          <p:cNvGrpSpPr/>
          <p:nvPr/>
        </p:nvGrpSpPr>
        <p:grpSpPr>
          <a:xfrm>
            <a:off x="895350" y="2990850"/>
            <a:ext cx="8893359" cy="419481"/>
            <a:chOff x="895350" y="2990850"/>
            <a:chExt cx="8893359" cy="419481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7382" y="3048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0744" y="3028950"/>
              <a:ext cx="84079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开发套件就是用某种编译器编译好的 Qt 库，构建项目时必须选择一种。</a:t>
              </a:r>
            </a:p>
          </p:txBody>
        </p:sp>
      </p:grpSp>
      <p:grpSp>
        <p:nvGrpSpPr>
          <p:cNvPr id="20" name="point-3"/>
          <p:cNvGrpSpPr/>
          <p:nvPr/>
        </p:nvGrpSpPr>
        <p:grpSpPr>
          <a:xfrm>
            <a:off x="895350" y="3752850"/>
            <a:ext cx="8276413" cy="419481"/>
            <a:chOff x="895350" y="3752850"/>
            <a:chExt cx="8276413" cy="419481"/>
          </a:xfrm>
        </p:grpSpPr>
        <p:sp>
          <p:nvSpPr>
            <p:cNvPr id="17" name="Ellipse 17"/>
            <p:cNvSpPr/>
            <p:nvPr/>
          </p:nvSpPr>
          <p:spPr>
            <a:xfrm>
              <a:off x="895350" y="3752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7382" y="3810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0744" y="3790950"/>
              <a:ext cx="77910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MinGW 7.3.0 64-bit 套件和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同版本的 MinGW 编译器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要一起安装。</a:t>
              </a:r>
            </a:p>
          </p:txBody>
        </p:sp>
      </p:grpSp>
      <p:grpSp>
        <p:nvGrpSpPr>
          <p:cNvPr id="24" name="point-4"/>
          <p:cNvGrpSpPr/>
          <p:nvPr/>
        </p:nvGrpSpPr>
        <p:grpSpPr>
          <a:xfrm>
            <a:off x="895350" y="4514850"/>
            <a:ext cx="8172821" cy="419481"/>
            <a:chOff x="895350" y="4514850"/>
            <a:chExt cx="8172821" cy="419481"/>
          </a:xfrm>
        </p:grpSpPr>
        <p:sp>
          <p:nvSpPr>
            <p:cNvPr id="21" name="Ellipse 21"/>
            <p:cNvSpPr/>
            <p:nvPr/>
          </p:nvSpPr>
          <p:spPr>
            <a:xfrm>
              <a:off x="895350" y="4514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7382" y="4572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0744" y="4552950"/>
              <a:ext cx="76874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MSVC 2017 套件还需要另装 Visual Studio 2017 和 CDB 调试器。</a:t>
              </a:r>
            </a:p>
          </p:txBody>
        </p:sp>
      </p:grpSp>
      <p:grpSp>
        <p:nvGrpSpPr>
          <p:cNvPr id="28" name="point-5"/>
          <p:cNvGrpSpPr/>
          <p:nvPr/>
        </p:nvGrpSpPr>
        <p:grpSpPr>
          <a:xfrm>
            <a:off x="895350" y="5276850"/>
            <a:ext cx="8929884" cy="419481"/>
            <a:chOff x="895350" y="5276850"/>
            <a:chExt cx="8929884" cy="419481"/>
          </a:xfrm>
        </p:grpSpPr>
        <p:sp>
          <p:nvSpPr>
            <p:cNvPr id="25" name="Ellipse 25"/>
            <p:cNvSpPr/>
            <p:nvPr/>
          </p:nvSpPr>
          <p:spPr>
            <a:xfrm>
              <a:off x="895350" y="5276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7382" y="5334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0744" y="5314950"/>
              <a:ext cx="8444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MaintenanceTool.exe 维护组件；在 Options → Kits 中确认套件可用。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822187" y="2590800"/>
            <a:ext cx="54762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1.3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2624583" y="3111500"/>
            <a:ext cx="6942835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编写一个 Hello World 程序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125845" y="4038600"/>
            <a:ext cx="3940310" cy="308991"/>
            <a:chOff x="4125845" y="4038600"/>
            <a:chExt cx="3940310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125845" y="4038600"/>
              <a:ext cx="394031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创建项目 → 设计界面 → 构建 → 运行与调试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110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Creator 简介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721096" cy="4000246"/>
            <a:chOff x="832104" y="2057400"/>
            <a:chExt cx="5721096" cy="400024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715000" cy="36290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61015"/>
              <a:ext cx="5715000" cy="362179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822950"/>
              <a:ext cx="44585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图1-8 Qt Creator 的 Welcome 界面（教材 Qt 6.2.3 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6811137" y="2070100"/>
            <a:ext cx="3818382" cy="661226"/>
            <a:chOff x="6811137" y="2070100"/>
            <a:chExt cx="3818382" cy="661226"/>
          </a:xfrm>
        </p:grpSpPr>
        <p:sp>
          <p:nvSpPr>
            <p:cNvPr id="13" name="TextBox 13"/>
            <p:cNvSpPr txBox="1"/>
            <p:nvPr/>
          </p:nvSpPr>
          <p:spPr>
            <a:xfrm>
              <a:off x="6811137" y="2070100"/>
              <a:ext cx="381838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Creator 是开发 Qt 程序的跨平台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IDE。左侧主工具栏用来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切换工作模式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30" name="mode-table"/>
          <p:cNvGrpSpPr/>
          <p:nvPr/>
        </p:nvGrpSpPr>
        <p:grpSpPr>
          <a:xfrm>
            <a:off x="6819900" y="2895600"/>
            <a:ext cx="4533900" cy="2400300"/>
            <a:chOff x="6819900" y="2895600"/>
            <a:chExt cx="4533900" cy="2400300"/>
          </a:xfrm>
        </p:grpSpPr>
        <p:sp>
          <p:nvSpPr>
            <p:cNvPr id="15" name="Rectangle 15"/>
            <p:cNvSpPr/>
            <p:nvPr/>
          </p:nvSpPr>
          <p:spPr>
            <a:xfrm>
              <a:off x="6819900" y="2895600"/>
              <a:ext cx="45339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6983349" y="3048000"/>
              <a:ext cx="958502" cy="2213991"/>
              <a:chOff x="6983349" y="3048000"/>
              <a:chExt cx="958502" cy="2213991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6983349" y="3048000"/>
                <a:ext cx="84151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Welcome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6983349" y="3429000"/>
                <a:ext cx="49056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Edit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6983349" y="3810000"/>
                <a:ext cx="72453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Design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983349" y="4191000"/>
                <a:ext cx="60754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Debug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6983349" y="4572000"/>
                <a:ext cx="95850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Projects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983349" y="4953000"/>
                <a:ext cx="49056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Help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8221599" y="3048000"/>
              <a:ext cx="2142998" cy="2213991"/>
              <a:chOff x="8221599" y="3048000"/>
              <a:chExt cx="2142998" cy="2213991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8221599" y="3048000"/>
                <a:ext cx="214299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最近项目、示例、教程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8221599" y="3429000"/>
                <a:ext cx="171759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编辑项目中的文件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8221599" y="3810000"/>
                <a:ext cx="193029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可视化设计窗口界面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8221599" y="4191000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调试程序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8221599" y="4572000"/>
                <a:ext cx="214299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项目的构建与运行设置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221599" y="4953000"/>
                <a:ext cx="12922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查看帮助文档</a:t>
                </a:r>
              </a:p>
            </p:txBody>
          </p:sp>
        </p:grpSp>
      </p:grpSp>
      <p:grpSp>
        <p:nvGrpSpPr>
          <p:cNvPr id="32" name="tip"/>
          <p:cNvGrpSpPr/>
          <p:nvPr/>
        </p:nvGrpSpPr>
        <p:grpSpPr>
          <a:xfrm>
            <a:off x="6812661" y="5454650"/>
            <a:ext cx="4045077" cy="545402"/>
            <a:chOff x="6812661" y="5454650"/>
            <a:chExt cx="4045077" cy="545402"/>
          </a:xfrm>
        </p:grpSpPr>
        <p:sp>
          <p:nvSpPr>
            <p:cNvPr id="31" name="TextBox 31"/>
            <p:cNvSpPr txBox="1"/>
            <p:nvPr/>
          </p:nvSpPr>
          <p:spPr>
            <a:xfrm>
              <a:off x="6812661" y="5454650"/>
              <a:ext cx="4045077" cy="545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Help → About Qt Creator 可查看版本信息。</a:t>
              </a:r>
              <a:b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课堂使用 Qt Creator 4.11.1，界面与教材相近。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8409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Creator 的基本设置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721096" cy="4095496"/>
            <a:chOff x="832104" y="2057400"/>
            <a:chExt cx="5721096" cy="409549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715000" cy="377190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57400"/>
              <a:ext cx="5715000" cy="37719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918200"/>
              <a:ext cx="36948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图1-9 Qt Creator 的选项设置对话框（教材环境）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6811137" y="2120900"/>
            <a:ext cx="4300277" cy="337376"/>
            <a:chOff x="6811137" y="2120900"/>
            <a:chExt cx="4300277" cy="337376"/>
          </a:xfrm>
        </p:grpSpPr>
        <p:sp>
          <p:nvSpPr>
            <p:cNvPr id="13" name="TextBox 13"/>
            <p:cNvSpPr txBox="1"/>
            <p:nvPr/>
          </p:nvSpPr>
          <p:spPr>
            <a:xfrm>
              <a:off x="6811137" y="2120900"/>
              <a:ext cx="43002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点击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Tools → Options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打开设置对话框：</a:t>
              </a:r>
            </a:p>
          </p:txBody>
        </p:sp>
      </p:grpSp>
      <p:grpSp>
        <p:nvGrpSpPr>
          <p:cNvPr id="17" name="setting-kits"/>
          <p:cNvGrpSpPr/>
          <p:nvPr/>
        </p:nvGrpSpPr>
        <p:grpSpPr>
          <a:xfrm>
            <a:off x="6811137" y="2578100"/>
            <a:ext cx="3658743" cy="861441"/>
            <a:chOff x="6811137" y="2578100"/>
            <a:chExt cx="3658743" cy="861441"/>
          </a:xfrm>
        </p:grpSpPr>
        <p:sp>
          <p:nvSpPr>
            <p:cNvPr id="15" name="TextBox 15"/>
            <p:cNvSpPr txBox="1"/>
            <p:nvPr/>
          </p:nvSpPr>
          <p:spPr>
            <a:xfrm>
              <a:off x="6811137" y="2578100"/>
              <a:ext cx="4983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Kits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11899" y="2863850"/>
              <a:ext cx="3657981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已安装的开发套件，Creator 会自动检测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并关联编译器和调试器。</a:t>
              </a:r>
            </a:p>
          </p:txBody>
        </p:sp>
      </p:grpSp>
      <p:grpSp>
        <p:nvGrpSpPr>
          <p:cNvPr id="20" name="setting-env"/>
          <p:cNvGrpSpPr/>
          <p:nvPr/>
        </p:nvGrpSpPr>
        <p:grpSpPr>
          <a:xfrm>
            <a:off x="6811137" y="3492500"/>
            <a:ext cx="3688842" cy="861441"/>
            <a:chOff x="6811137" y="3492500"/>
            <a:chExt cx="3688842" cy="861441"/>
          </a:xfrm>
        </p:grpSpPr>
        <p:sp>
          <p:nvSpPr>
            <p:cNvPr id="18" name="TextBox 18"/>
            <p:cNvSpPr txBox="1"/>
            <p:nvPr/>
          </p:nvSpPr>
          <p:spPr>
            <a:xfrm>
              <a:off x="6811137" y="3492500"/>
              <a:ext cx="14837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Environment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811899" y="3778250"/>
              <a:ext cx="3688080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Interface 中设置语言和主题，建议用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English 界面，</a:t>
              </a:r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重启 Creator 后生效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3" name="setting-editor"/>
          <p:cNvGrpSpPr/>
          <p:nvPr/>
        </p:nvGrpSpPr>
        <p:grpSpPr>
          <a:xfrm>
            <a:off x="6811137" y="4406900"/>
            <a:ext cx="3427984" cy="861441"/>
            <a:chOff x="6811137" y="4406900"/>
            <a:chExt cx="3427984" cy="861441"/>
          </a:xfrm>
        </p:grpSpPr>
        <p:sp>
          <p:nvSpPr>
            <p:cNvPr id="21" name="TextBox 21"/>
            <p:cNvSpPr txBox="1"/>
            <p:nvPr/>
          </p:nvSpPr>
          <p:spPr>
            <a:xfrm>
              <a:off x="6811137" y="4406900"/>
              <a:ext cx="13821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Text Editor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811899" y="4692650"/>
              <a:ext cx="342722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设置编辑器字体，以及关键字、数字、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字符串、注释等文字的颜色。</a:t>
              </a:r>
            </a:p>
          </p:txBody>
        </p:sp>
      </p:grpSp>
      <p:grpSp>
        <p:nvGrpSpPr>
          <p:cNvPr id="26" name="setting-cpp"/>
          <p:cNvGrpSpPr/>
          <p:nvPr/>
        </p:nvGrpSpPr>
        <p:grpSpPr>
          <a:xfrm>
            <a:off x="6811137" y="5321300"/>
            <a:ext cx="3417951" cy="861441"/>
            <a:chOff x="6811137" y="5321300"/>
            <a:chExt cx="3417951" cy="861441"/>
          </a:xfrm>
        </p:grpSpPr>
        <p:sp>
          <p:nvSpPr>
            <p:cNvPr id="24" name="TextBox 24"/>
            <p:cNvSpPr txBox="1"/>
            <p:nvPr/>
          </p:nvSpPr>
          <p:spPr>
            <a:xfrm>
              <a:off x="6811137" y="5321300"/>
              <a:ext cx="4413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C++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811899" y="5607050"/>
              <a:ext cx="3417189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设置代码样式，例如缩进方式和与 Tab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键等效的空格数。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新建项目：选择项目类型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721096" cy="3809746"/>
            <a:chOff x="832104" y="2057400"/>
            <a:chExt cx="5721096" cy="380974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715000" cy="34766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57400"/>
              <a:ext cx="5715000" cy="347662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632450"/>
              <a:ext cx="35785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图1-10 New File or Project 对话框（教材环境）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6811137" y="2070100"/>
            <a:ext cx="3862070" cy="661226"/>
            <a:chOff x="6811137" y="2070100"/>
            <a:chExt cx="3862070" cy="661226"/>
          </a:xfrm>
        </p:grpSpPr>
        <p:sp>
          <p:nvSpPr>
            <p:cNvPr id="13" name="TextBox 13"/>
            <p:cNvSpPr txBox="1"/>
            <p:nvPr/>
          </p:nvSpPr>
          <p:spPr>
            <a:xfrm>
              <a:off x="6811137" y="2070100"/>
              <a:ext cx="386207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点击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File → New File or Project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左侧选 Application，中间是项目类型：</a:t>
              </a:r>
            </a:p>
          </p:txBody>
        </p:sp>
      </p:grpSp>
      <p:grpSp>
        <p:nvGrpSpPr>
          <p:cNvPr id="18" name="type-widgets"/>
          <p:cNvGrpSpPr/>
          <p:nvPr/>
        </p:nvGrpSpPr>
        <p:grpSpPr>
          <a:xfrm>
            <a:off x="6819900" y="2857500"/>
            <a:ext cx="4533900" cy="1143000"/>
            <a:chOff x="6819900" y="2857500"/>
            <a:chExt cx="4533900" cy="1143000"/>
          </a:xfrm>
        </p:grpSpPr>
        <p:sp>
          <p:nvSpPr>
            <p:cNvPr id="15" name="Rectangle 15"/>
            <p:cNvSpPr/>
            <p:nvPr/>
          </p:nvSpPr>
          <p:spPr>
            <a:xfrm>
              <a:off x="6819900" y="2857500"/>
              <a:ext cx="4533900" cy="1143000"/>
            </a:xfrm>
            <a:prstGeom prst="roundRect">
              <a:avLst>
                <a:gd name="adj" fmla="val 666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001637" y="2978150"/>
              <a:ext cx="30333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Qt Widgets Application ✔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002399" y="3289300"/>
              <a:ext cx="342722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基于界面组件、具有窗口的 GUI 程序，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C++ 编程。</a:t>
              </a: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本课程选择这一类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2" name="type-console"/>
          <p:cNvGrpSpPr/>
          <p:nvPr/>
        </p:nvGrpSpPr>
        <p:grpSpPr>
          <a:xfrm>
            <a:off x="6819900" y="4133850"/>
            <a:ext cx="4533900" cy="895350"/>
            <a:chOff x="6819900" y="4133850"/>
            <a:chExt cx="4533900" cy="895350"/>
          </a:xfrm>
        </p:grpSpPr>
        <p:sp>
          <p:nvSpPr>
            <p:cNvPr id="19" name="Rectangle 19"/>
            <p:cNvSpPr/>
            <p:nvPr/>
          </p:nvSpPr>
          <p:spPr>
            <a:xfrm>
              <a:off x="6819900" y="4133850"/>
              <a:ext cx="45339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001637" y="4254500"/>
              <a:ext cx="26655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Console Application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002399" y="4591050"/>
              <a:ext cx="43069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控制台应用，没有 GUI，适合学习 C++ 语法。</a:t>
              </a:r>
            </a:p>
          </p:txBody>
        </p:sp>
      </p:grpSp>
      <p:grpSp>
        <p:nvGrpSpPr>
          <p:cNvPr id="26" name="type-quick"/>
          <p:cNvGrpSpPr/>
          <p:nvPr/>
        </p:nvGrpSpPr>
        <p:grpSpPr>
          <a:xfrm>
            <a:off x="6819900" y="5162550"/>
            <a:ext cx="4533900" cy="895350"/>
            <a:chOff x="6819900" y="5162550"/>
            <a:chExt cx="4533900" cy="895350"/>
          </a:xfrm>
        </p:grpSpPr>
        <p:sp>
          <p:nvSpPr>
            <p:cNvPr id="23" name="Rectangle 23"/>
            <p:cNvSpPr/>
            <p:nvPr/>
          </p:nvSpPr>
          <p:spPr>
            <a:xfrm>
              <a:off x="6819900" y="5162550"/>
              <a:ext cx="45339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001637" y="5283200"/>
              <a:ext cx="24471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Quick Application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002399" y="5619750"/>
              <a:ext cx="422304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基于 Qt Quick 的应用，需要用 QML 编程。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设置项目名称与存储路径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721096" cy="4076446"/>
            <a:chOff x="832104" y="2057400"/>
            <a:chExt cx="5721096" cy="407644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715000" cy="37433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57400"/>
              <a:ext cx="5715000" cy="374332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899150"/>
              <a:ext cx="33238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图1-11 设置项目名称和存储路径（教材环境）</a:t>
              </a:r>
            </a:p>
          </p:txBody>
        </p:sp>
      </p:grpSp>
      <p:grpSp>
        <p:nvGrpSpPr>
          <p:cNvPr id="20" name="fields"/>
          <p:cNvGrpSpPr/>
          <p:nvPr/>
        </p:nvGrpSpPr>
        <p:grpSpPr>
          <a:xfrm>
            <a:off x="6811137" y="2120900"/>
            <a:ext cx="4542663" cy="1441450"/>
            <a:chOff x="6811137" y="2120900"/>
            <a:chExt cx="4542663" cy="1441450"/>
          </a:xfrm>
        </p:grpSpPr>
        <p:sp>
          <p:nvSpPr>
            <p:cNvPr id="13" name="TextBox 13"/>
            <p:cNvSpPr txBox="1"/>
            <p:nvPr/>
          </p:nvSpPr>
          <p:spPr>
            <a:xfrm>
              <a:off x="6811137" y="2120900"/>
              <a:ext cx="433215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选择项目类型后点击 Choose，进入向导：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819900" y="2495550"/>
              <a:ext cx="4533900" cy="1066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819900" y="2495550"/>
              <a:ext cx="38100" cy="106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001637" y="2673350"/>
              <a:ext cx="5811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Name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77987" y="267335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samp1_1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001637" y="3111500"/>
              <a:ext cx="10551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Create in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277987" y="309880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选择项目的父目录</a:t>
              </a:r>
            </a:p>
          </p:txBody>
        </p:sp>
      </p:grpSp>
      <p:grpSp>
        <p:nvGrpSpPr>
          <p:cNvPr id="23" name="path-rule"/>
          <p:cNvGrpSpPr/>
          <p:nvPr/>
        </p:nvGrpSpPr>
        <p:grpSpPr>
          <a:xfrm>
            <a:off x="6811137" y="3765550"/>
            <a:ext cx="4274431" cy="1053402"/>
            <a:chOff x="6811137" y="3765550"/>
            <a:chExt cx="4274431" cy="1053402"/>
          </a:xfrm>
        </p:grpSpPr>
        <p:sp>
          <p:nvSpPr>
            <p:cNvPr id="21" name="TextBox 21"/>
            <p:cNvSpPr txBox="1"/>
            <p:nvPr/>
          </p:nvSpPr>
          <p:spPr>
            <a:xfrm>
              <a:off x="6811137" y="3765550"/>
              <a:ext cx="355789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父目录 + 项目名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就是项目目录，例如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教材中的项目目录是：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812661" y="4540250"/>
              <a:ext cx="427290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D:\Qt6Book\Samples\Chap01_Intro\samp1_1\</a:t>
              </a:r>
            </a:p>
          </p:txBody>
        </p:sp>
      </p:grpSp>
      <p:grpSp>
        <p:nvGrpSpPr>
          <p:cNvPr id="27" name="warning"/>
          <p:cNvGrpSpPr/>
          <p:nvPr/>
        </p:nvGrpSpPr>
        <p:grpSpPr>
          <a:xfrm>
            <a:off x="6819900" y="4991100"/>
            <a:ext cx="4533900" cy="1066800"/>
            <a:chOff x="6819900" y="4991100"/>
            <a:chExt cx="4533900" cy="1066800"/>
          </a:xfrm>
        </p:grpSpPr>
        <p:sp>
          <p:nvSpPr>
            <p:cNvPr id="24" name="Rectangle 24"/>
            <p:cNvSpPr/>
            <p:nvPr/>
          </p:nvSpPr>
          <p:spPr>
            <a:xfrm>
              <a:off x="6819900" y="4991100"/>
              <a:ext cx="4533900" cy="1066800"/>
            </a:xfrm>
            <a:prstGeom prst="roundRect">
              <a:avLst>
                <a:gd name="adj" fmla="val 7143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819900" y="4991100"/>
              <a:ext cx="47625" cy="106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002399" y="5118100"/>
              <a:ext cx="3427222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注意 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路径中不要包含中文和空格。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创建后在资源管理器中找到这个目录，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交作业时要用到。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选择构建系统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721096" cy="4076446"/>
            <a:chOff x="832104" y="2057400"/>
            <a:chExt cx="5721096" cy="407644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715000" cy="37433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57400"/>
              <a:ext cx="5715000" cy="374332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899150"/>
              <a:ext cx="30007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图1-12 选择构建系统的界面（教材环境）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6811137" y="2120900"/>
            <a:ext cx="4598759" cy="337376"/>
            <a:chOff x="6811137" y="2120900"/>
            <a:chExt cx="4598759" cy="337376"/>
          </a:xfrm>
        </p:grpSpPr>
        <p:sp>
          <p:nvSpPr>
            <p:cNvPr id="13" name="TextBox 13"/>
            <p:cNvSpPr txBox="1"/>
            <p:nvPr/>
          </p:nvSpPr>
          <p:spPr>
            <a:xfrm>
              <a:off x="6811137" y="2120900"/>
              <a:ext cx="45987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 Next，选择构建系统，默认是 qmake：</a:t>
              </a:r>
            </a:p>
          </p:txBody>
        </p:sp>
      </p:grpSp>
      <p:grpSp>
        <p:nvGrpSpPr>
          <p:cNvPr id="18" name="bs-qmake"/>
          <p:cNvGrpSpPr/>
          <p:nvPr/>
        </p:nvGrpSpPr>
        <p:grpSpPr>
          <a:xfrm>
            <a:off x="6819900" y="2533650"/>
            <a:ext cx="4533900" cy="1104900"/>
            <a:chOff x="6819900" y="2533650"/>
            <a:chExt cx="4533900" cy="1104900"/>
          </a:xfrm>
        </p:grpSpPr>
        <p:sp>
          <p:nvSpPr>
            <p:cNvPr id="15" name="Rectangle 15"/>
            <p:cNvSpPr/>
            <p:nvPr/>
          </p:nvSpPr>
          <p:spPr>
            <a:xfrm>
              <a:off x="6819900" y="2533650"/>
              <a:ext cx="4533900" cy="1104900"/>
            </a:xfrm>
            <a:prstGeom prst="roundRect">
              <a:avLst>
                <a:gd name="adj" fmla="val 689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001637" y="2654300"/>
              <a:ext cx="20499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qmake ✔ 本章选择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002399" y="2965450"/>
              <a:ext cx="3979037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项目配置文件的后缀是 </a:t>
              </a:r>
              <a:r>
                <a:rPr lang="en-US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.pro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，qmake 根据它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组织整个项目的编译与链接。</a:t>
              </a:r>
            </a:p>
          </p:txBody>
        </p:sp>
      </p:grpSp>
      <p:grpSp>
        <p:nvGrpSpPr>
          <p:cNvPr id="22" name="bs-cmake"/>
          <p:cNvGrpSpPr/>
          <p:nvPr/>
        </p:nvGrpSpPr>
        <p:grpSpPr>
          <a:xfrm>
            <a:off x="6819900" y="3771900"/>
            <a:ext cx="4533900" cy="800100"/>
            <a:chOff x="6819900" y="3771900"/>
            <a:chExt cx="4533900" cy="800100"/>
          </a:xfrm>
        </p:grpSpPr>
        <p:sp>
          <p:nvSpPr>
            <p:cNvPr id="19" name="Rectangle 19"/>
            <p:cNvSpPr/>
            <p:nvPr/>
          </p:nvSpPr>
          <p:spPr>
            <a:xfrm>
              <a:off x="6819900" y="3771900"/>
              <a:ext cx="4533900" cy="80010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001637" y="3873500"/>
              <a:ext cx="750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CMake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002399" y="4210050"/>
              <a:ext cx="356156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 推荐新项目使用，第 2 章介绍。</a:t>
              </a:r>
            </a:p>
          </p:txBody>
        </p:sp>
      </p:grpSp>
      <p:grpSp>
        <p:nvGrpSpPr>
          <p:cNvPr id="26" name="bs-qbs"/>
          <p:cNvGrpSpPr/>
          <p:nvPr/>
        </p:nvGrpSpPr>
        <p:grpSpPr>
          <a:xfrm>
            <a:off x="6819900" y="4705350"/>
            <a:ext cx="4533900" cy="800100"/>
            <a:chOff x="6819900" y="4705350"/>
            <a:chExt cx="4533900" cy="800100"/>
          </a:xfrm>
        </p:grpSpPr>
        <p:sp>
          <p:nvSpPr>
            <p:cNvPr id="23" name="Rectangle 23"/>
            <p:cNvSpPr/>
            <p:nvPr/>
          </p:nvSpPr>
          <p:spPr>
            <a:xfrm>
              <a:off x="6819900" y="4705350"/>
              <a:ext cx="4533900" cy="80010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001637" y="4806950"/>
              <a:ext cx="4757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Qbs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002399" y="5143500"/>
              <a:ext cx="42069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Creator 4.11 中的另一个选项，本课不用。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6812661" y="5695950"/>
            <a:ext cx="3260598" cy="526352"/>
            <a:chOff x="6812661" y="5695950"/>
            <a:chExt cx="3260598" cy="526352"/>
          </a:xfrm>
        </p:grpSpPr>
        <p:sp>
          <p:nvSpPr>
            <p:cNvPr id="27" name="TextBox 27"/>
            <p:cNvSpPr txBox="1"/>
            <p:nvPr/>
          </p:nvSpPr>
          <p:spPr>
            <a:xfrm>
              <a:off x="6812661" y="5695950"/>
              <a:ext cx="326059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构建系统负责组织构建过程，真正把代码</a:t>
              </a:r>
              <a:b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编译成目标文件的仍然是编译器。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选择窗口基类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7944612" cy="752856"/>
            <a:chOff x="828294" y="2035175"/>
            <a:chExt cx="7944612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94461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 项目需要创建一个窗口。向导的下一步要设置窗口类，在 Base class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下拉列表框中有 3 种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窗口基类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可供选择：</a:t>
              </a:r>
            </a:p>
          </p:txBody>
        </p:sp>
      </p:grpSp>
      <p:grpSp>
        <p:nvGrpSpPr>
          <p:cNvPr id="34" name="base-class-table"/>
          <p:cNvGrpSpPr/>
          <p:nvPr/>
        </p:nvGrpSpPr>
        <p:grpSpPr>
          <a:xfrm>
            <a:off x="838200" y="2952750"/>
            <a:ext cx="10515600" cy="2447925"/>
            <a:chOff x="838200" y="2952750"/>
            <a:chExt cx="10515600" cy="2447925"/>
          </a:xfrm>
        </p:grpSpPr>
        <p:sp>
          <p:nvSpPr>
            <p:cNvPr id="11" name="Rectangle 11"/>
            <p:cNvSpPr/>
            <p:nvPr/>
          </p:nvSpPr>
          <p:spPr>
            <a:xfrm>
              <a:off x="838200" y="29527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981837" y="3032125"/>
              <a:ext cx="8563712" cy="337376"/>
              <a:chOff x="981837" y="3032125"/>
              <a:chExt cx="8563712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1837" y="30321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基类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077337" y="30321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说明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601837" y="303212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典型用途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838200" y="3390900"/>
              <a:ext cx="10515600" cy="666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057650"/>
              <a:ext cx="10515600" cy="66675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724400"/>
              <a:ext cx="10515600" cy="666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838200" y="4057650"/>
              <a:ext cx="10515600" cy="1343025"/>
              <a:chOff x="838200" y="4057650"/>
              <a:chExt cx="10515600" cy="1343025"/>
            </a:xfrm>
          </p:grpSpPr>
          <p:sp>
            <p:nvSpPr>
              <p:cNvPr id="19" name="Line 19"/>
              <p:cNvSpPr/>
              <p:nvPr/>
            </p:nvSpPr>
            <p:spPr>
              <a:xfrm>
                <a:off x="838200" y="40576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838200" y="47244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53911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981837" y="3597275"/>
              <a:ext cx="1440007" cy="1670876"/>
              <a:chOff x="981837" y="3597275"/>
              <a:chExt cx="1440007" cy="1670876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981837" y="3597275"/>
                <a:ext cx="144000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QMainWindow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981837" y="4264025"/>
                <a:ext cx="118221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QWidget ✔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81837" y="4930775"/>
                <a:ext cx="92339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QDialog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3077337" y="3584575"/>
              <a:ext cx="7394397" cy="1670876"/>
              <a:chOff x="3077337" y="3584575"/>
              <a:chExt cx="7394397" cy="1670876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3077337" y="3584575"/>
                <a:ext cx="418536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主窗口类，具有菜单栏、工具栏和状态栏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3077337" y="4251325"/>
                <a:ext cx="488000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所有界面组件类的基类，可作为独立的空白窗口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3077337" y="4918075"/>
                <a:ext cx="372226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对话框类，例如窗口没有最大化按钮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601837" y="3584575"/>
                <a:ext cx="186989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完整的应用主窗口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8601837" y="4251325"/>
                <a:ext cx="163835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本例：简单窗口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601837" y="4918075"/>
                <a:ext cx="117525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对话框窗口</a:t>
                </a:r>
              </a:p>
            </p:txBody>
          </p:sp>
        </p:grpSp>
      </p:grpSp>
      <p:grpSp>
        <p:nvGrpSpPr>
          <p:cNvPr id="36" name="conclusion"/>
          <p:cNvGrpSpPr/>
          <p:nvPr/>
        </p:nvGrpSpPr>
        <p:grpSpPr>
          <a:xfrm>
            <a:off x="829437" y="5613400"/>
            <a:ext cx="8318246" cy="661226"/>
            <a:chOff x="829437" y="5613400"/>
            <a:chExt cx="8318246" cy="661226"/>
          </a:xfrm>
        </p:grpSpPr>
        <p:sp>
          <p:nvSpPr>
            <p:cNvPr id="35" name="TextBox 35"/>
            <p:cNvSpPr txBox="1"/>
            <p:nvPr/>
          </p:nvSpPr>
          <p:spPr>
            <a:xfrm>
              <a:off x="829437" y="5613400"/>
              <a:ext cx="83182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本例只需要一个空白窗口，在上面放一个标签，所以选择 </a:t>
              </a:r>
              <a:r>
                <a:rPr lang="en-US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QWidget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选择基类后，类名等其他编辑框会被自动设置。窗口类的继承关系在后续章节再展开。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07890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类信息与 Generate form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721096" cy="4076446"/>
            <a:chOff x="832104" y="2057400"/>
            <a:chExt cx="5721096" cy="407644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715000" cy="37433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57400"/>
              <a:ext cx="5715000" cy="374332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899150"/>
              <a:ext cx="25161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图1-13 选择窗口基类（教材环境）</a:t>
              </a:r>
            </a:p>
          </p:txBody>
        </p:sp>
      </p:grpSp>
      <p:grpSp>
        <p:nvGrpSpPr>
          <p:cNvPr id="22" name="class-fields"/>
          <p:cNvGrpSpPr/>
          <p:nvPr/>
        </p:nvGrpSpPr>
        <p:grpSpPr>
          <a:xfrm>
            <a:off x="6819900" y="2057400"/>
            <a:ext cx="4533900" cy="1390650"/>
            <a:chOff x="6819900" y="2057400"/>
            <a:chExt cx="4533900" cy="1390650"/>
          </a:xfrm>
        </p:grpSpPr>
        <p:sp>
          <p:nvSpPr>
            <p:cNvPr id="13" name="Rectangle 13"/>
            <p:cNvSpPr/>
            <p:nvPr/>
          </p:nvSpPr>
          <p:spPr>
            <a:xfrm>
              <a:off x="6819900" y="2057400"/>
              <a:ext cx="4533900" cy="1390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819900" y="2057400"/>
              <a:ext cx="38100" cy="1390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7001637" y="2216150"/>
              <a:ext cx="1229140" cy="756476"/>
              <a:chOff x="7001637" y="2216150"/>
              <a:chExt cx="1229140" cy="756476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7001637" y="2216150"/>
                <a:ext cx="122914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Class name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001637" y="2635250"/>
                <a:ext cx="118253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Base class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8563737" y="2216150"/>
              <a:ext cx="923397" cy="756476"/>
              <a:chOff x="8563737" y="2216150"/>
              <a:chExt cx="923397" cy="756476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8563737" y="2216150"/>
                <a:ext cx="78883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Widget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563737" y="2635250"/>
                <a:ext cx="92339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QWidget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7001637" y="3054350"/>
              <a:ext cx="20693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☑ Generate form</a:t>
              </a:r>
            </a:p>
          </p:txBody>
        </p:sp>
      </p:grpSp>
      <p:grpSp>
        <p:nvGrpSpPr>
          <p:cNvPr id="31" name="generated-files"/>
          <p:cNvGrpSpPr/>
          <p:nvPr/>
        </p:nvGrpSpPr>
        <p:grpSpPr>
          <a:xfrm>
            <a:off x="6811137" y="3651250"/>
            <a:ext cx="3997909" cy="1324991"/>
            <a:chOff x="6811137" y="3651250"/>
            <a:chExt cx="3997909" cy="1324991"/>
          </a:xfrm>
        </p:grpSpPr>
        <p:sp>
          <p:nvSpPr>
            <p:cNvPr id="23" name="TextBox 23"/>
            <p:cNvSpPr txBox="1"/>
            <p:nvPr/>
          </p:nvSpPr>
          <p:spPr>
            <a:xfrm>
              <a:off x="6811137" y="365125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向导会生成以下文件：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6811899" y="4019550"/>
              <a:ext cx="3997147" cy="956691"/>
              <a:chOff x="6811899" y="4019550"/>
              <a:chExt cx="3997147" cy="956691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6811899" y="4019550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widget.h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8240649" y="4019550"/>
                <a:ext cx="235569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窗口类的头文件（声明）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6811899" y="4343400"/>
                <a:ext cx="118585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widget.cpp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8240649" y="4343400"/>
                <a:ext cx="256839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窗口类的程序文件（实现）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6811899" y="4667250"/>
                <a:ext cx="1068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widget.ui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8240649" y="4667250"/>
                <a:ext cx="256839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窗体文件，可视化设计界面</a:t>
                </a:r>
              </a:p>
            </p:txBody>
          </p:sp>
        </p:grpSp>
      </p:grpSp>
      <p:grpSp>
        <p:nvGrpSpPr>
          <p:cNvPr id="35" name="note"/>
          <p:cNvGrpSpPr/>
          <p:nvPr/>
        </p:nvGrpSpPr>
        <p:grpSpPr>
          <a:xfrm>
            <a:off x="6819900" y="5181600"/>
            <a:ext cx="4533900" cy="988441"/>
            <a:chOff x="6819900" y="5181600"/>
            <a:chExt cx="4533900" cy="988441"/>
          </a:xfrm>
        </p:grpSpPr>
        <p:sp>
          <p:nvSpPr>
            <p:cNvPr id="32" name="Rectangle 32"/>
            <p:cNvSpPr/>
            <p:nvPr/>
          </p:nvSpPr>
          <p:spPr>
            <a:xfrm>
              <a:off x="6819900" y="5181600"/>
              <a:ext cx="4533900" cy="952500"/>
            </a:xfrm>
            <a:prstGeom prst="roundRect">
              <a:avLst>
                <a:gd name="adj" fmla="val 8000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819900" y="5181600"/>
              <a:ext cx="47625" cy="952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002399" y="5289550"/>
              <a:ext cx="4030205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勾选 </a:t>
              </a: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Generate form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才会生成 widget.ui，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才能用 Qt Designer 设计界面。若出现翻译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文件页面，使用默认的 None 即可。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选择开发套件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721096" cy="4076446"/>
            <a:chOff x="832104" y="2057400"/>
            <a:chExt cx="5721096" cy="407644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715000" cy="37433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57400"/>
              <a:ext cx="5715000" cy="374332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899150"/>
              <a:ext cx="30007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图1-14 选择开发套件的界面（教材环境）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6811137" y="2070100"/>
            <a:ext cx="3709162" cy="661226"/>
            <a:chOff x="6811137" y="2070100"/>
            <a:chExt cx="3709162" cy="661226"/>
          </a:xfrm>
        </p:grpSpPr>
        <p:sp>
          <p:nvSpPr>
            <p:cNvPr id="13" name="TextBox 13"/>
            <p:cNvSpPr txBox="1"/>
            <p:nvPr/>
          </p:nvSpPr>
          <p:spPr>
            <a:xfrm>
              <a:off x="6811137" y="2070100"/>
              <a:ext cx="370916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 Qt 项目必须选择一个开发套件，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套件隐含了所用的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编译器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kit-choice"/>
          <p:cNvGrpSpPr/>
          <p:nvPr/>
        </p:nvGrpSpPr>
        <p:grpSpPr>
          <a:xfrm>
            <a:off x="6819900" y="2895600"/>
            <a:ext cx="4533900" cy="1085850"/>
            <a:chOff x="6819900" y="2895600"/>
            <a:chExt cx="4533900" cy="1085850"/>
          </a:xfrm>
        </p:grpSpPr>
        <p:sp>
          <p:nvSpPr>
            <p:cNvPr id="15" name="Rectangle 15"/>
            <p:cNvSpPr/>
            <p:nvPr/>
          </p:nvSpPr>
          <p:spPr>
            <a:xfrm>
              <a:off x="6819900" y="2895600"/>
              <a:ext cx="4533900" cy="1085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819900" y="2895600"/>
              <a:ext cx="38100" cy="1085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002399" y="30289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教材选择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992999" y="3028950"/>
              <a:ext cx="238692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6.2.3 MinGW 64-bit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002399" y="3314700"/>
              <a:ext cx="3302813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课堂选择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Desktop Qt 5.14.2 MinGW 64-bit</a:t>
              </a:r>
            </a:p>
          </p:txBody>
        </p:sp>
      </p:grpSp>
      <p:grpSp>
        <p:nvGrpSpPr>
          <p:cNvPr id="22" name="finish"/>
          <p:cNvGrpSpPr/>
          <p:nvPr/>
        </p:nvGrpSpPr>
        <p:grpSpPr>
          <a:xfrm>
            <a:off x="6811899" y="4184650"/>
            <a:ext cx="3788410" cy="880491"/>
            <a:chOff x="6811899" y="4184650"/>
            <a:chExt cx="3788410" cy="880491"/>
          </a:xfrm>
        </p:grpSpPr>
        <p:sp>
          <p:nvSpPr>
            <p:cNvPr id="21" name="TextBox 21"/>
            <p:cNvSpPr txBox="1"/>
            <p:nvPr/>
          </p:nvSpPr>
          <p:spPr>
            <a:xfrm>
              <a:off x="6811899" y="4184650"/>
              <a:ext cx="3788410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 Next 进入总结界面，显示项目路径和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将创建的文件清单；版本控制选 None，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 Finish 完成项目创建。</a:t>
              </a:r>
            </a:p>
          </p:txBody>
        </p:sp>
      </p:grpSp>
      <p:grpSp>
        <p:nvGrpSpPr>
          <p:cNvPr id="26" name="warning"/>
          <p:cNvGrpSpPr/>
          <p:nvPr/>
        </p:nvGrpSpPr>
        <p:grpSpPr>
          <a:xfrm>
            <a:off x="6819900" y="5181600"/>
            <a:ext cx="4533900" cy="988441"/>
            <a:chOff x="6819900" y="5181600"/>
            <a:chExt cx="4533900" cy="988441"/>
          </a:xfrm>
        </p:grpSpPr>
        <p:sp>
          <p:nvSpPr>
            <p:cNvPr id="23" name="Rectangle 23"/>
            <p:cNvSpPr/>
            <p:nvPr/>
          </p:nvSpPr>
          <p:spPr>
            <a:xfrm>
              <a:off x="6819900" y="5181600"/>
              <a:ext cx="4533900" cy="952500"/>
            </a:xfrm>
            <a:prstGeom prst="roundRect">
              <a:avLst>
                <a:gd name="adj" fmla="val 8000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819900" y="5181600"/>
              <a:ext cx="47625" cy="952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002399" y="5289550"/>
              <a:ext cx="3266694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列表中没有可用套件时，先回到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Options → Kits 检查安装，不要随意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勾选不匹配的套件。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项目的文件组成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340096" cy="4019296"/>
            <a:chOff x="832104" y="2057400"/>
            <a:chExt cx="5340096" cy="401929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334000" cy="367665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57400"/>
              <a:ext cx="5334000" cy="367665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842000"/>
              <a:ext cx="33238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图1-15 项目管理与文件编辑界面（教材环境）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6430137" y="2070100"/>
            <a:ext cx="4025354" cy="661226"/>
            <a:chOff x="6430137" y="2070100"/>
            <a:chExt cx="4025354" cy="661226"/>
          </a:xfrm>
        </p:grpSpPr>
        <p:sp>
          <p:nvSpPr>
            <p:cNvPr id="13" name="TextBox 13"/>
            <p:cNvSpPr txBox="1"/>
            <p:nvPr/>
          </p:nvSpPr>
          <p:spPr>
            <a:xfrm>
              <a:off x="6430137" y="2070100"/>
              <a:ext cx="402535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点击左侧工具栏的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Edit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，上方目录树显示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项目 samp1_1 的文件组成：</a:t>
              </a:r>
            </a:p>
          </p:txBody>
        </p:sp>
      </p:grpSp>
      <p:grpSp>
        <p:nvGrpSpPr>
          <p:cNvPr id="36" name="file-table"/>
          <p:cNvGrpSpPr/>
          <p:nvPr/>
        </p:nvGrpSpPr>
        <p:grpSpPr>
          <a:xfrm>
            <a:off x="6438900" y="2876550"/>
            <a:ext cx="4914900" cy="2409825"/>
            <a:chOff x="6438900" y="2876550"/>
            <a:chExt cx="4914900" cy="2409825"/>
          </a:xfrm>
        </p:grpSpPr>
        <p:sp>
          <p:nvSpPr>
            <p:cNvPr id="15" name="Rectangle 15"/>
            <p:cNvSpPr/>
            <p:nvPr/>
          </p:nvSpPr>
          <p:spPr>
            <a:xfrm>
              <a:off x="6438900" y="2876550"/>
              <a:ext cx="49149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6564249" y="2943225"/>
              <a:ext cx="1965401" cy="308991"/>
              <a:chOff x="6564249" y="2943225"/>
              <a:chExt cx="1965401" cy="308991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6564249" y="2943225"/>
                <a:ext cx="11236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分组 / 文件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8088249" y="2943225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作用</a:t>
                </a:r>
              </a:p>
            </p:txBody>
          </p:sp>
        </p:grpSp>
        <p:sp>
          <p:nvSpPr>
            <p:cNvPr id="19" name="Rectangle 19"/>
            <p:cNvSpPr/>
            <p:nvPr/>
          </p:nvSpPr>
          <p:spPr>
            <a:xfrm>
              <a:off x="6438900" y="3257550"/>
              <a:ext cx="49149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38900" y="4171950"/>
              <a:ext cx="49149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6438900" y="3714750"/>
              <a:ext cx="4914900" cy="1571625"/>
              <a:chOff x="6438900" y="3714750"/>
              <a:chExt cx="4914900" cy="1571625"/>
            </a:xfrm>
          </p:grpSpPr>
          <p:sp>
            <p:nvSpPr>
              <p:cNvPr id="21" name="Line 21"/>
              <p:cNvSpPr/>
              <p:nvPr/>
            </p:nvSpPr>
            <p:spPr>
              <a:xfrm>
                <a:off x="6438900" y="3714750"/>
                <a:ext cx="4914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14900" h="9525">
                    <a:moveTo>
                      <a:pt x="0" y="0"/>
                    </a:moveTo>
                    <a:lnTo>
                      <a:pt x="49149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6438900" y="4171950"/>
                <a:ext cx="4914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14900" h="9525">
                    <a:moveTo>
                      <a:pt x="0" y="0"/>
                    </a:moveTo>
                    <a:lnTo>
                      <a:pt x="49149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6438900" y="4857750"/>
                <a:ext cx="4914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14900" h="9525">
                    <a:moveTo>
                      <a:pt x="0" y="0"/>
                    </a:moveTo>
                    <a:lnTo>
                      <a:pt x="49149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4" name="Line 24"/>
              <p:cNvSpPr/>
              <p:nvPr/>
            </p:nvSpPr>
            <p:spPr>
              <a:xfrm>
                <a:off x="6438900" y="5276850"/>
                <a:ext cx="4914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14900" h="9525">
                    <a:moveTo>
                      <a:pt x="0" y="0"/>
                    </a:moveTo>
                    <a:lnTo>
                      <a:pt x="49149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30" name="Group 30"/>
            <p:cNvGrpSpPr/>
            <p:nvPr/>
          </p:nvGrpSpPr>
          <p:grpSpPr>
            <a:xfrm>
              <a:off x="6564249" y="3362325"/>
              <a:ext cx="1302835" cy="1890141"/>
              <a:chOff x="6564249" y="3362325"/>
              <a:chExt cx="1302835" cy="1890141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6564249" y="3362325"/>
                <a:ext cx="13028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samp1_1.pro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6564249" y="3819525"/>
                <a:ext cx="84151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Headers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6564249" y="4276725"/>
                <a:ext cx="84151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Sources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6564249" y="4943475"/>
                <a:ext cx="60754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Forms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8088249" y="3362325"/>
              <a:ext cx="2915539" cy="1890141"/>
              <a:chOff x="8088249" y="3362325"/>
              <a:chExt cx="2915539" cy="1890141"/>
            </a:xfrm>
          </p:grpSpPr>
          <p:sp>
            <p:nvSpPr>
              <p:cNvPr id="31" name="TextBox 31"/>
              <p:cNvSpPr txBox="1"/>
              <p:nvPr/>
            </p:nvSpPr>
            <p:spPr>
              <a:xfrm>
                <a:off x="8088249" y="3362325"/>
                <a:ext cx="198347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qmake 项目配置文件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088249" y="3819525"/>
                <a:ext cx="264284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widget.h：窗口类的头文件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8088249" y="4203700"/>
                <a:ext cx="2915539" cy="594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widget.cpp：窗口类的程序文件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main.cpp：包含 main() 函数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8088249" y="4943475"/>
                <a:ext cx="268498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widget.ui：窗体（UI）文件</a:t>
                </a:r>
              </a:p>
            </p:txBody>
          </p:sp>
        </p:grpSp>
      </p:grpSp>
      <p:grpSp>
        <p:nvGrpSpPr>
          <p:cNvPr id="38" name="note"/>
          <p:cNvGrpSpPr/>
          <p:nvPr/>
        </p:nvGrpSpPr>
        <p:grpSpPr>
          <a:xfrm>
            <a:off x="6431661" y="5486400"/>
            <a:ext cx="4333621" cy="526352"/>
            <a:chOff x="6431661" y="5486400"/>
            <a:chExt cx="4333621" cy="526352"/>
          </a:xfrm>
        </p:grpSpPr>
        <p:sp>
          <p:nvSpPr>
            <p:cNvPr id="37" name="TextBox 37"/>
            <p:cNvSpPr txBox="1"/>
            <p:nvPr/>
          </p:nvSpPr>
          <p:spPr>
            <a:xfrm>
              <a:off x="6431661" y="5486400"/>
              <a:ext cx="4333621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Creator 可以同时打开多个项目，但只有一个</a:t>
              </a:r>
              <a:b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活动项目（active project），它的名称用粗体显示。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26113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Designer 的界面</a:t>
            </a:r>
          </a:p>
        </p:txBody>
      </p:sp>
      <p:grpSp>
        <p:nvGrpSpPr>
          <p:cNvPr id="21" name="screenshot"/>
          <p:cNvGrpSpPr/>
          <p:nvPr/>
        </p:nvGrpSpPr>
        <p:grpSpPr>
          <a:xfrm>
            <a:off x="832104" y="2019300"/>
            <a:ext cx="5930646" cy="4285996"/>
            <a:chOff x="832104" y="2019300"/>
            <a:chExt cx="5930646" cy="4285996"/>
          </a:xfrm>
        </p:grpSpPr>
        <p:sp>
          <p:nvSpPr>
            <p:cNvPr id="9" name="Rectangle 9"/>
            <p:cNvSpPr/>
            <p:nvPr/>
          </p:nvSpPr>
          <p:spPr>
            <a:xfrm>
              <a:off x="838200" y="2019300"/>
              <a:ext cx="5924550" cy="400050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19300"/>
              <a:ext cx="5924550" cy="4000500"/>
            </a:xfrm>
            <a:prstGeom prst="rect">
              <a:avLst/>
            </a:prstGeom>
          </p:spPr>
        </p:pic>
        <p:grpSp>
          <p:nvGrpSpPr>
            <p:cNvPr id="19" name="Group 19"/>
            <p:cNvGrpSpPr/>
            <p:nvPr/>
          </p:nvGrpSpPr>
          <p:grpSpPr>
            <a:xfrm>
              <a:off x="2333625" y="2657475"/>
              <a:ext cx="4343400" cy="1570927"/>
              <a:chOff x="2333625" y="2657475"/>
              <a:chExt cx="4343400" cy="1570927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2333625" y="2657475"/>
                <a:ext cx="285750" cy="2857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2414063" y="27019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3" name="Ellipse 13"/>
              <p:cNvSpPr/>
              <p:nvPr/>
            </p:nvSpPr>
            <p:spPr>
              <a:xfrm>
                <a:off x="4105275" y="2657475"/>
                <a:ext cx="285750" cy="2857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4185713" y="27019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5" name="Ellipse 15"/>
              <p:cNvSpPr/>
              <p:nvPr/>
            </p:nvSpPr>
            <p:spPr>
              <a:xfrm>
                <a:off x="6391275" y="2743200"/>
                <a:ext cx="285750" cy="2857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6471713" y="2787650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7" name="Ellipse 17"/>
              <p:cNvSpPr/>
              <p:nvPr/>
            </p:nvSpPr>
            <p:spPr>
              <a:xfrm>
                <a:off x="6391275" y="3905250"/>
                <a:ext cx="285750" cy="2857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6471713" y="3949700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832104" y="6070600"/>
              <a:ext cx="38039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图1-16 Qt Creator 中的 Qt Designer（教材环境）</a:t>
              </a:r>
            </a:p>
          </p:txBody>
        </p:sp>
      </p:grpSp>
      <p:grpSp>
        <p:nvGrpSpPr>
          <p:cNvPr id="23" name="intro"/>
          <p:cNvGrpSpPr/>
          <p:nvPr/>
        </p:nvGrpSpPr>
        <p:grpSpPr>
          <a:xfrm>
            <a:off x="7001637" y="2032000"/>
            <a:ext cx="3555708" cy="661226"/>
            <a:chOff x="7001637" y="2032000"/>
            <a:chExt cx="3555708" cy="661226"/>
          </a:xfrm>
        </p:grpSpPr>
        <p:sp>
          <p:nvSpPr>
            <p:cNvPr id="22" name="TextBox 22"/>
            <p:cNvSpPr txBox="1"/>
            <p:nvPr/>
          </p:nvSpPr>
          <p:spPr>
            <a:xfrm>
              <a:off x="7001637" y="2032000"/>
              <a:ext cx="355570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在目录树中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双击 widget.ui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，切换到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Creator 内置的 Qt Designer：</a:t>
              </a:r>
            </a:p>
          </p:txBody>
        </p:sp>
      </p:grpSp>
      <p:grpSp>
        <p:nvGrpSpPr>
          <p:cNvPr id="26" name="area-1"/>
          <p:cNvGrpSpPr/>
          <p:nvPr/>
        </p:nvGrpSpPr>
        <p:grpSpPr>
          <a:xfrm>
            <a:off x="7001637" y="2901950"/>
            <a:ext cx="3493008" cy="626491"/>
            <a:chOff x="7001637" y="2901950"/>
            <a:chExt cx="3493008" cy="626491"/>
          </a:xfrm>
        </p:grpSpPr>
        <p:sp>
          <p:nvSpPr>
            <p:cNvPr id="24" name="TextBox 24"/>
            <p:cNvSpPr txBox="1"/>
            <p:nvPr/>
          </p:nvSpPr>
          <p:spPr>
            <a:xfrm>
              <a:off x="7001637" y="2901950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①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组件面板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288149" y="3219450"/>
              <a:ext cx="32064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分组列出界面组件，拖放到窗体上</a:t>
              </a:r>
            </a:p>
          </p:txBody>
        </p:sp>
      </p:grpSp>
      <p:grpSp>
        <p:nvGrpSpPr>
          <p:cNvPr id="29" name="area-2"/>
          <p:cNvGrpSpPr/>
          <p:nvPr/>
        </p:nvGrpSpPr>
        <p:grpSpPr>
          <a:xfrm>
            <a:off x="7001637" y="3740150"/>
            <a:ext cx="3758883" cy="626491"/>
            <a:chOff x="7001637" y="3740150"/>
            <a:chExt cx="3758883" cy="626491"/>
          </a:xfrm>
        </p:grpSpPr>
        <p:sp>
          <p:nvSpPr>
            <p:cNvPr id="27" name="TextBox 27"/>
            <p:cNvSpPr txBox="1"/>
            <p:nvPr/>
          </p:nvSpPr>
          <p:spPr>
            <a:xfrm>
              <a:off x="7001637" y="37401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②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窗体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88149" y="4057650"/>
              <a:ext cx="34723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待设计的窗口，即 widget.ui 的效果</a:t>
              </a:r>
            </a:p>
          </p:txBody>
        </p:sp>
      </p:grpSp>
      <p:grpSp>
        <p:nvGrpSpPr>
          <p:cNvPr id="32" name="area-3"/>
          <p:cNvGrpSpPr/>
          <p:nvPr/>
        </p:nvGrpSpPr>
        <p:grpSpPr>
          <a:xfrm>
            <a:off x="7001637" y="4578350"/>
            <a:ext cx="3476309" cy="626491"/>
            <a:chOff x="7001637" y="4578350"/>
            <a:chExt cx="3476309" cy="626491"/>
          </a:xfrm>
        </p:grpSpPr>
        <p:sp>
          <p:nvSpPr>
            <p:cNvPr id="30" name="TextBox 30"/>
            <p:cNvSpPr txBox="1"/>
            <p:nvPr/>
          </p:nvSpPr>
          <p:spPr>
            <a:xfrm>
              <a:off x="7001637" y="4578350"/>
              <a:ext cx="34763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③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对象检查器 Object Inspector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288149" y="4895850"/>
              <a:ext cx="29937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显示窗体上所有组件的层次结构</a:t>
              </a:r>
            </a:p>
          </p:txBody>
        </p:sp>
      </p:grpSp>
      <p:grpSp>
        <p:nvGrpSpPr>
          <p:cNvPr id="35" name="area-4"/>
          <p:cNvGrpSpPr/>
          <p:nvPr/>
        </p:nvGrpSpPr>
        <p:grpSpPr>
          <a:xfrm>
            <a:off x="7001637" y="5416550"/>
            <a:ext cx="3354885" cy="626491"/>
            <a:chOff x="7001637" y="5416550"/>
            <a:chExt cx="3354885" cy="626491"/>
          </a:xfrm>
        </p:grpSpPr>
        <p:sp>
          <p:nvSpPr>
            <p:cNvPr id="33" name="TextBox 33"/>
            <p:cNvSpPr txBox="1"/>
            <p:nvPr/>
          </p:nvSpPr>
          <p:spPr>
            <a:xfrm>
              <a:off x="7001637" y="5416550"/>
              <a:ext cx="33548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④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属性编辑器 Property Editor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288149" y="5734050"/>
              <a:ext cx="25683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显示和修改选中组件的属性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8713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编写 Hello World 程序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6135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放置并设置 Hello World 标签</a:t>
            </a:r>
          </a:p>
        </p:txBody>
      </p:sp>
      <p:grpSp>
        <p:nvGrpSpPr>
          <p:cNvPr id="13" name="step-1"/>
          <p:cNvGrpSpPr/>
          <p:nvPr/>
        </p:nvGrpSpPr>
        <p:grpSpPr>
          <a:xfrm>
            <a:off x="857250" y="2114550"/>
            <a:ext cx="5671312" cy="943991"/>
            <a:chOff x="857250" y="2114550"/>
            <a:chExt cx="5671312" cy="943991"/>
          </a:xfrm>
        </p:grpSpPr>
        <p:sp>
          <p:nvSpPr>
            <p:cNvPr id="9" name="Ellipse 9"/>
            <p:cNvSpPr/>
            <p:nvPr/>
          </p:nvSpPr>
          <p:spPr>
            <a:xfrm>
              <a:off x="857250" y="21145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59282" y="21717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24737" y="2159000"/>
              <a:ext cx="116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拖放 Label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25499" y="2482850"/>
              <a:ext cx="5203063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在组件面板的 Display Widgets 分组中，把 Label（标签）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拖放到窗体上。</a:t>
              </a:r>
            </a:p>
          </p:txBody>
        </p:sp>
      </p:grpSp>
      <p:grpSp>
        <p:nvGrpSpPr>
          <p:cNvPr id="18" name="step-2"/>
          <p:cNvGrpSpPr/>
          <p:nvPr/>
        </p:nvGrpSpPr>
        <p:grpSpPr>
          <a:xfrm>
            <a:off x="857250" y="3124200"/>
            <a:ext cx="5293991" cy="689991"/>
            <a:chOff x="857250" y="3124200"/>
            <a:chExt cx="5293991" cy="689991"/>
          </a:xfrm>
        </p:grpSpPr>
        <p:sp>
          <p:nvSpPr>
            <p:cNvPr id="14" name="Ellipse 14"/>
            <p:cNvSpPr/>
            <p:nvPr/>
          </p:nvSpPr>
          <p:spPr>
            <a:xfrm>
              <a:off x="857250" y="31242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59282" y="318135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4737" y="31559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修改文字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25499" y="3505200"/>
              <a:ext cx="482574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双击刚放置的标签，把显示文字改为 Hello World。</a:t>
              </a:r>
            </a:p>
          </p:txBody>
        </p:sp>
      </p:grpSp>
      <p:grpSp>
        <p:nvGrpSpPr>
          <p:cNvPr id="23" name="step-3"/>
          <p:cNvGrpSpPr/>
          <p:nvPr/>
        </p:nvGrpSpPr>
        <p:grpSpPr>
          <a:xfrm>
            <a:off x="857250" y="3905250"/>
            <a:ext cx="5414969" cy="943991"/>
            <a:chOff x="857250" y="3905250"/>
            <a:chExt cx="5414969" cy="943991"/>
          </a:xfrm>
        </p:grpSpPr>
        <p:sp>
          <p:nvSpPr>
            <p:cNvPr id="19" name="Ellipse 19"/>
            <p:cNvSpPr/>
            <p:nvPr/>
          </p:nvSpPr>
          <p:spPr>
            <a:xfrm>
              <a:off x="857250" y="39052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59282" y="39624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24737" y="39370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设置字体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25499" y="4273550"/>
              <a:ext cx="4946720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在属性编辑器中展开 font 属性，</a:t>
              </a: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Point Size 设为 15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并勾选 </a:t>
              </a: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Bold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8" name="step-4"/>
          <p:cNvGrpSpPr/>
          <p:nvPr/>
        </p:nvGrpSpPr>
        <p:grpSpPr>
          <a:xfrm>
            <a:off x="857250" y="4953000"/>
            <a:ext cx="5096140" cy="689991"/>
            <a:chOff x="857250" y="4953000"/>
            <a:chExt cx="5096140" cy="689991"/>
          </a:xfrm>
        </p:grpSpPr>
        <p:sp>
          <p:nvSpPr>
            <p:cNvPr id="24" name="Ellipse 24"/>
            <p:cNvSpPr/>
            <p:nvPr/>
          </p:nvSpPr>
          <p:spPr>
            <a:xfrm>
              <a:off x="857250" y="49530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59282" y="501015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324737" y="49847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保存窗体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25499" y="5334000"/>
              <a:ext cx="462789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 Ctrl+S 保存 widget.ui，界面设计就完成了。</a:t>
              </a:r>
            </a:p>
          </p:txBody>
        </p:sp>
      </p:grpSp>
      <p:grpSp>
        <p:nvGrpSpPr>
          <p:cNvPr id="36" name="window-preview"/>
          <p:cNvGrpSpPr/>
          <p:nvPr/>
        </p:nvGrpSpPr>
        <p:grpSpPr>
          <a:xfrm>
            <a:off x="7620000" y="2247900"/>
            <a:ext cx="3733800" cy="2996502"/>
            <a:chOff x="7620000" y="2247900"/>
            <a:chExt cx="3733800" cy="2996502"/>
          </a:xfrm>
        </p:grpSpPr>
        <p:sp>
          <p:nvSpPr>
            <p:cNvPr id="29" name="Rectangle 29"/>
            <p:cNvSpPr/>
            <p:nvPr/>
          </p:nvSpPr>
          <p:spPr>
            <a:xfrm>
              <a:off x="7620000" y="2247900"/>
              <a:ext cx="3733800" cy="2571750"/>
            </a:xfrm>
            <a:prstGeom prst="roundRect">
              <a:avLst>
                <a:gd name="adj" fmla="val 2222"/>
              </a:avLst>
            </a:prstGeom>
            <a:solidFill>
              <a:schemeClr val="lt1"/>
            </a:solidFill>
            <a:ln w="14288">
              <a:solidFill>
                <a:srgbClr val="B4C4D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7620000" y="2247900"/>
              <a:ext cx="3733800" cy="381000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784211" y="2339975"/>
              <a:ext cx="64161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Widget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470261" y="2339975"/>
              <a:ext cx="53061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— □ ✕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8439150" y="3352800"/>
              <a:ext cx="2095500" cy="533400"/>
            </a:xfrm>
            <a:prstGeom prst="rect">
              <a:avLst/>
            </a:prstGeom>
            <a:noFill/>
            <a:ln w="14288">
              <a:solidFill>
                <a:schemeClr val="accent3"/>
              </a:solidFill>
              <a:prstDash val="dash"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8214" y="3460750"/>
              <a:ext cx="15973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Hello World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523859" y="4965700"/>
              <a:ext cx="192608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设计好的窗体（示意）</a:t>
              </a:r>
            </a:p>
          </p:txBody>
        </p:sp>
      </p:grpSp>
      <p:grpSp>
        <p:nvGrpSpPr>
          <p:cNvPr id="38" name="note"/>
          <p:cNvGrpSpPr/>
          <p:nvPr/>
        </p:nvGrpSpPr>
        <p:grpSpPr>
          <a:xfrm>
            <a:off x="830961" y="5854700"/>
            <a:ext cx="7976309" cy="278702"/>
            <a:chOff x="830961" y="5854700"/>
            <a:chExt cx="7976309" cy="278702"/>
          </a:xfrm>
        </p:grpSpPr>
        <p:sp>
          <p:nvSpPr>
            <p:cNvPr id="37" name="TextBox 37"/>
            <p:cNvSpPr txBox="1"/>
            <p:nvPr/>
          </p:nvSpPr>
          <p:spPr>
            <a:xfrm>
              <a:off x="830961" y="5854700"/>
              <a:ext cx="79763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提示：这里的 15 是程序中标签的字号（磅），与课件的字号无关。改动的文件是 widget.ui。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7098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项目的构建、调试与运行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项目的构建设置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57400"/>
            <a:ext cx="5721096" cy="3752596"/>
            <a:chOff x="832104" y="2057400"/>
            <a:chExt cx="5721096" cy="375259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715000" cy="340995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57400"/>
              <a:ext cx="5715000" cy="340995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575300"/>
              <a:ext cx="29198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图1-17 Projects 设置界面（教材环境）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6811137" y="2070100"/>
            <a:ext cx="3370580" cy="985076"/>
            <a:chOff x="6811137" y="2070100"/>
            <a:chExt cx="3370580" cy="985076"/>
          </a:xfrm>
        </p:grpSpPr>
        <p:sp>
          <p:nvSpPr>
            <p:cNvPr id="13" name="TextBox 13"/>
            <p:cNvSpPr txBox="1"/>
            <p:nvPr/>
          </p:nvSpPr>
          <p:spPr>
            <a:xfrm>
              <a:off x="6811137" y="2070100"/>
              <a:ext cx="3370580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点击左侧工具栏的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Projects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Build &amp; Run 下列出所有套件，</a:t>
              </a:r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粗体</a:t>
              </a:r>
              <a:b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的是当前使用的套件。</a:t>
              </a:r>
            </a:p>
          </p:txBody>
        </p:sp>
      </p:grpSp>
      <p:grpSp>
        <p:nvGrpSpPr>
          <p:cNvPr id="21" name="shadow-build"/>
          <p:cNvGrpSpPr/>
          <p:nvPr/>
        </p:nvGrpSpPr>
        <p:grpSpPr>
          <a:xfrm>
            <a:off x="6811137" y="3232150"/>
            <a:ext cx="4658389" cy="1949450"/>
            <a:chOff x="6811137" y="3232150"/>
            <a:chExt cx="4658389" cy="1949450"/>
          </a:xfrm>
        </p:grpSpPr>
        <p:sp>
          <p:nvSpPr>
            <p:cNvPr id="15" name="TextBox 15"/>
            <p:cNvSpPr txBox="1"/>
            <p:nvPr/>
          </p:nvSpPr>
          <p:spPr>
            <a:xfrm>
              <a:off x="6811137" y="3232150"/>
              <a:ext cx="340389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Build 设置中的 </a:t>
              </a: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Shadow build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决定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构建输出放在哪里：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819900" y="3962400"/>
              <a:ext cx="4533900" cy="76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964299" y="4057650"/>
              <a:ext cx="405729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勾选：在项目的同级目录下新建输出文件夹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966204" y="4413250"/>
              <a:ext cx="45033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build-samp1_1-Desktop_Qt_5_14_2_MinGW_64_bit-Debug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819900" y="4762500"/>
              <a:ext cx="4533900" cy="41910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964299" y="4857750"/>
              <a:ext cx="398285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不勾选：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在项目目录下建 debug、release</a:t>
              </a:r>
            </a:p>
          </p:txBody>
        </p:sp>
      </p:grpSp>
      <p:grpSp>
        <p:nvGrpSpPr>
          <p:cNvPr id="23" name="note"/>
          <p:cNvGrpSpPr/>
          <p:nvPr/>
        </p:nvGrpSpPr>
        <p:grpSpPr>
          <a:xfrm>
            <a:off x="6812661" y="5391150"/>
            <a:ext cx="3891788" cy="774002"/>
            <a:chOff x="6812661" y="5391150"/>
            <a:chExt cx="3891788" cy="774002"/>
          </a:xfrm>
        </p:grpSpPr>
        <p:sp>
          <p:nvSpPr>
            <p:cNvPr id="22" name="TextBox 22"/>
            <p:cNvSpPr txBox="1"/>
            <p:nvPr/>
          </p:nvSpPr>
          <p:spPr>
            <a:xfrm>
              <a:off x="6812661" y="5391150"/>
              <a:ext cx="3891788" cy="7740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Creator 默认勾选 Shadow build。教材建议一般</a:t>
              </a:r>
              <a:b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示例取消勾选，需要输出多种版本时再勾选。</a:t>
              </a:r>
              <a:b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源码目录和构建输出目录不要混淆。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7098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项目的构建、调试与运行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7423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构建与编译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73275"/>
            <a:ext cx="6845046" cy="381381"/>
            <a:chOff x="828294" y="2073275"/>
            <a:chExt cx="6845046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73275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从源代码到可以运行的程序，要经过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编译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链接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两个过程：</a:t>
              </a:r>
            </a:p>
          </p:txBody>
        </p:sp>
      </p:grpSp>
      <p:grpSp>
        <p:nvGrpSpPr>
          <p:cNvPr id="14" name="node-source"/>
          <p:cNvGrpSpPr/>
          <p:nvPr/>
        </p:nvGrpSpPr>
        <p:grpSpPr>
          <a:xfrm>
            <a:off x="838200" y="2914650"/>
            <a:ext cx="2743200" cy="1085850"/>
            <a:chOff x="838200" y="2914650"/>
            <a:chExt cx="2743200" cy="1085850"/>
          </a:xfrm>
        </p:grpSpPr>
        <p:sp>
          <p:nvSpPr>
            <p:cNvPr id="11" name="Rectangle 11"/>
            <p:cNvSpPr/>
            <p:nvPr/>
          </p:nvSpPr>
          <p:spPr>
            <a:xfrm>
              <a:off x="838200" y="2914650"/>
              <a:ext cx="2743200" cy="1085850"/>
            </a:xfrm>
            <a:prstGeom prst="roundRect">
              <a:avLst>
                <a:gd name="adj" fmla="val 7018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18794" y="309245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源程序文件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20699" y="3543300"/>
              <a:ext cx="249395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widget.cpp、main.cpp …</a:t>
              </a:r>
            </a:p>
          </p:txBody>
        </p:sp>
      </p:grpSp>
      <p:grpSp>
        <p:nvGrpSpPr>
          <p:cNvPr id="16" name="label-compile"/>
          <p:cNvGrpSpPr/>
          <p:nvPr/>
        </p:nvGrpSpPr>
        <p:grpSpPr>
          <a:xfrm>
            <a:off x="3912591" y="2889250"/>
            <a:ext cx="480619" cy="337376"/>
            <a:chOff x="3912591" y="2889250"/>
            <a:chExt cx="480619" cy="337376"/>
          </a:xfrm>
        </p:grpSpPr>
        <p:sp>
          <p:nvSpPr>
            <p:cNvPr id="15" name="TextBox 15"/>
            <p:cNvSpPr txBox="1"/>
            <p:nvPr/>
          </p:nvSpPr>
          <p:spPr>
            <a:xfrm>
              <a:off x="3912591" y="2889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编译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3619500" y="3238500"/>
            <a:ext cx="1066800" cy="4381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21" name="node-object"/>
          <p:cNvGrpSpPr/>
          <p:nvPr/>
        </p:nvGrpSpPr>
        <p:grpSpPr>
          <a:xfrm>
            <a:off x="4762500" y="2914650"/>
            <a:ext cx="2793436" cy="1085850"/>
            <a:chOff x="4762500" y="2914650"/>
            <a:chExt cx="2793436" cy="1085850"/>
          </a:xfrm>
        </p:grpSpPr>
        <p:sp>
          <p:nvSpPr>
            <p:cNvPr id="18" name="Rectangle 18"/>
            <p:cNvSpPr/>
            <p:nvPr/>
          </p:nvSpPr>
          <p:spPr>
            <a:xfrm>
              <a:off x="4762500" y="2914650"/>
              <a:ext cx="2743200" cy="1085850"/>
            </a:xfrm>
            <a:prstGeom prst="roundRect">
              <a:avLst>
                <a:gd name="adj" fmla="val 7018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943094" y="309245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目标文件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944999" y="3543300"/>
              <a:ext cx="261093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编译后的代码（.o / .obj）</a:t>
              </a:r>
            </a:p>
          </p:txBody>
        </p:sp>
      </p:grpSp>
      <p:grpSp>
        <p:nvGrpSpPr>
          <p:cNvPr id="23" name="label-link"/>
          <p:cNvGrpSpPr/>
          <p:nvPr/>
        </p:nvGrpSpPr>
        <p:grpSpPr>
          <a:xfrm>
            <a:off x="7836891" y="2889250"/>
            <a:ext cx="480619" cy="337376"/>
            <a:chOff x="7836891" y="2889250"/>
            <a:chExt cx="480619" cy="337376"/>
          </a:xfrm>
        </p:grpSpPr>
        <p:sp>
          <p:nvSpPr>
            <p:cNvPr id="22" name="TextBox 22"/>
            <p:cNvSpPr txBox="1"/>
            <p:nvPr/>
          </p:nvSpPr>
          <p:spPr>
            <a:xfrm>
              <a:off x="7836891" y="2889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链接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7543800" y="3238500"/>
            <a:ext cx="1066800" cy="4381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28" name="node-exe"/>
          <p:cNvGrpSpPr/>
          <p:nvPr/>
        </p:nvGrpSpPr>
        <p:grpSpPr>
          <a:xfrm>
            <a:off x="8686800" y="2914650"/>
            <a:ext cx="2667000" cy="1085850"/>
            <a:chOff x="8686800" y="2914650"/>
            <a:chExt cx="2667000" cy="1085850"/>
          </a:xfrm>
        </p:grpSpPr>
        <p:sp>
          <p:nvSpPr>
            <p:cNvPr id="25" name="Rectangle 25"/>
            <p:cNvSpPr/>
            <p:nvPr/>
          </p:nvSpPr>
          <p:spPr>
            <a:xfrm>
              <a:off x="8686800" y="2914650"/>
              <a:ext cx="2667000" cy="1085850"/>
            </a:xfrm>
            <a:prstGeom prst="roundRect">
              <a:avLst>
                <a:gd name="adj" fmla="val 701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867394" y="309245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可执行文件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869299" y="3543300"/>
              <a:ext cx="234586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与 Qt 库链接，可以运行</a:t>
              </a:r>
            </a:p>
          </p:txBody>
        </p:sp>
      </p:grpSp>
      <p:grpSp>
        <p:nvGrpSpPr>
          <p:cNvPr id="34" name="build-span"/>
          <p:cNvGrpSpPr/>
          <p:nvPr/>
        </p:nvGrpSpPr>
        <p:grpSpPr>
          <a:xfrm>
            <a:off x="857250" y="4191000"/>
            <a:ext cx="10487025" cy="629476"/>
            <a:chOff x="857250" y="4191000"/>
            <a:chExt cx="10487025" cy="629476"/>
          </a:xfrm>
        </p:grpSpPr>
        <p:grpSp>
          <p:nvGrpSpPr>
            <p:cNvPr id="32" name="Group 32"/>
            <p:cNvGrpSpPr/>
            <p:nvPr/>
          </p:nvGrpSpPr>
          <p:grpSpPr>
            <a:xfrm>
              <a:off x="857250" y="4191000"/>
              <a:ext cx="10487025" cy="161925"/>
              <a:chOff x="857250" y="4191000"/>
              <a:chExt cx="10487025" cy="161925"/>
            </a:xfrm>
          </p:grpSpPr>
          <p:sp>
            <p:nvSpPr>
              <p:cNvPr id="29" name="Line 29"/>
              <p:cNvSpPr/>
              <p:nvPr/>
            </p:nvSpPr>
            <p:spPr>
              <a:xfrm>
                <a:off x="857250" y="4191000"/>
                <a:ext cx="952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">
                    <a:moveTo>
                      <a:pt x="0" y="0"/>
                    </a:moveTo>
                    <a:lnTo>
                      <a:pt x="0" y="15240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30" name="Line 30"/>
              <p:cNvSpPr/>
              <p:nvPr/>
            </p:nvSpPr>
            <p:spPr>
              <a:xfrm>
                <a:off x="857250" y="4343400"/>
                <a:ext cx="10477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9525">
                    <a:moveTo>
                      <a:pt x="0" y="0"/>
                    </a:moveTo>
                    <a:lnTo>
                      <a:pt x="10477500" y="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31" name="Line 31"/>
              <p:cNvSpPr/>
              <p:nvPr/>
            </p:nvSpPr>
            <p:spPr>
              <a:xfrm>
                <a:off x="11334750" y="4191000"/>
                <a:ext cx="952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">
                    <a:moveTo>
                      <a:pt x="0" y="0"/>
                    </a:moveTo>
                    <a:lnTo>
                      <a:pt x="0" y="15240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2428804" y="4483100"/>
              <a:ext cx="7334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构建（build）：由 qmake 根据 .pro 配置，组织整个项目的编译和链接</a:t>
              </a:r>
            </a:p>
          </p:txBody>
        </p:sp>
      </p:grpSp>
      <p:grpSp>
        <p:nvGrpSpPr>
          <p:cNvPr id="38" name="note"/>
          <p:cNvGrpSpPr/>
          <p:nvPr/>
        </p:nvGrpSpPr>
        <p:grpSpPr>
          <a:xfrm>
            <a:off x="838200" y="4972050"/>
            <a:ext cx="10515600" cy="1143000"/>
            <a:chOff x="838200" y="4972050"/>
            <a:chExt cx="10515600" cy="1143000"/>
          </a:xfrm>
        </p:grpSpPr>
        <p:sp>
          <p:nvSpPr>
            <p:cNvPr id="35" name="Rectangle 35"/>
            <p:cNvSpPr/>
            <p:nvPr/>
          </p:nvSpPr>
          <p:spPr>
            <a:xfrm>
              <a:off x="838200" y="4972050"/>
              <a:ext cx="10515600" cy="114300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5803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705737" y="5080000"/>
              <a:ext cx="733526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构建一个项目，就是根据构建系统（qmake 或 CMake）的配置，对项目内的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源程序文件进行编译和链接，生成可执行文件或库的完整过程。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编译是对单个文件的操作，构建是对整个项目的操作。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7098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项目的构建、调试与运行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构建、运行与调试按钮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6575273" cy="381381"/>
            <a:chOff x="828294" y="2085975"/>
            <a:chExt cx="6575273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65752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Creator 主窗口左侧工具栏的下方有 4 个工具按钮：</a:t>
              </a:r>
            </a:p>
          </p:txBody>
        </p:sp>
      </p:grpSp>
      <p:grpSp>
        <p:nvGrpSpPr>
          <p:cNvPr id="39" name="button-table"/>
          <p:cNvGrpSpPr/>
          <p:nvPr/>
        </p:nvGrpSpPr>
        <p:grpSpPr>
          <a:xfrm>
            <a:off x="838200" y="2514600"/>
            <a:ext cx="10515600" cy="3190875"/>
            <a:chOff x="838200" y="2514600"/>
            <a:chExt cx="10515600" cy="319087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981837" y="2593975"/>
              <a:ext cx="9284665" cy="337376"/>
              <a:chOff x="981837" y="2593975"/>
              <a:chExt cx="9284665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1837" y="259397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图标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124837" y="259397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作用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9554337" y="2593975"/>
                <a:ext cx="712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快捷键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838200" y="2952750"/>
              <a:ext cx="105156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638550"/>
              <a:ext cx="10515600" cy="685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324350"/>
              <a:ext cx="105156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5010150"/>
              <a:ext cx="10515600" cy="685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38200" y="3638550"/>
              <a:ext cx="10515600" cy="2066925"/>
              <a:chOff x="838200" y="3638550"/>
              <a:chExt cx="10515600" cy="2066925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838200" y="36385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43243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50101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38200" y="56959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4900" y="3133725"/>
              <a:ext cx="438150" cy="333375"/>
            </a:xfrm>
            <a:prstGeom prst="rect">
              <a:avLst/>
            </a:prstGeom>
          </p:spPr>
        </p:pic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2050" y="3819525"/>
              <a:ext cx="323850" cy="314325"/>
            </a:xfrm>
            <a:prstGeom prst="rect">
              <a:avLst/>
            </a:prstGeom>
          </p:spPr>
        </p:pic>
        <p:pic>
          <p:nvPicPr>
            <p:cNvPr id="27" name="Image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2050" y="4514850"/>
              <a:ext cx="314325" cy="304800"/>
            </a:xfrm>
            <a:prstGeom prst="rect">
              <a:avLst/>
            </a:prstGeom>
          </p:spPr>
        </p:pic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2525" y="5191125"/>
              <a:ext cx="342900" cy="314325"/>
            </a:xfrm>
            <a:prstGeom prst="rect">
              <a:avLst/>
            </a:prstGeom>
          </p:spPr>
        </p:pic>
        <p:grpSp>
          <p:nvGrpSpPr>
            <p:cNvPr id="33" name="Group 33"/>
            <p:cNvGrpSpPr/>
            <p:nvPr/>
          </p:nvGrpSpPr>
          <p:grpSpPr>
            <a:xfrm>
              <a:off x="2124837" y="3159125"/>
              <a:ext cx="5756943" cy="2382076"/>
              <a:chOff x="2124837" y="3159125"/>
              <a:chExt cx="5756943" cy="2382076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2124837" y="3159125"/>
                <a:ext cx="5756943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选择开发套件和构建模式（Debug、Profile、Release）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124837" y="3689350"/>
                <a:ext cx="3949446" cy="6231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直接运行程序，修改后未构建会先构建；</a:t>
                </a:r>
                <a:b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72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即使设了断点，这样运行也无法调试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2124837" y="4375150"/>
                <a:ext cx="3578098" cy="6231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以调试方式运行，可在断点处停下；</a:t>
                </a:r>
                <a:b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项目需以 Debug 或 Profile 模式构建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2124837" y="5203825"/>
                <a:ext cx="4185361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根据设置的构建模式，构建当前活动项目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9554337" y="3159125"/>
              <a:ext cx="798930" cy="2394776"/>
              <a:chOff x="9554337" y="3159125"/>
              <a:chExt cx="798930" cy="2394776"/>
            </a:xfrm>
          </p:grpSpPr>
          <p:sp>
            <p:nvSpPr>
              <p:cNvPr id="34" name="TextBox 34"/>
              <p:cNvSpPr txBox="1"/>
              <p:nvPr/>
            </p:nvSpPr>
            <p:spPr>
              <a:xfrm>
                <a:off x="9554337" y="3159125"/>
                <a:ext cx="14487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—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9554337" y="3844925"/>
                <a:ext cx="79893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Ctrl+R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9554337" y="4530725"/>
                <a:ext cx="28664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F5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554337" y="5216525"/>
                <a:ext cx="798930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Ctrl+B</a:t>
                </a:r>
              </a:p>
            </p:txBody>
          </p:sp>
        </p:grpSp>
      </p:grpSp>
      <p:grpSp>
        <p:nvGrpSpPr>
          <p:cNvPr id="41" name="tip"/>
          <p:cNvGrpSpPr/>
          <p:nvPr/>
        </p:nvGrpSpPr>
        <p:grpSpPr>
          <a:xfrm>
            <a:off x="830199" y="5905500"/>
            <a:ext cx="9565050" cy="308991"/>
            <a:chOff x="830199" y="5905500"/>
            <a:chExt cx="9565050" cy="308991"/>
          </a:xfrm>
        </p:grpSpPr>
        <p:sp>
          <p:nvSpPr>
            <p:cNvPr id="40" name="TextBox 40"/>
            <p:cNvSpPr txBox="1"/>
            <p:nvPr/>
          </p:nvSpPr>
          <p:spPr>
            <a:xfrm>
              <a:off x="830199" y="5905500"/>
              <a:ext cx="956505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表1-2 工具栏下方工具按钮的作用。常用顺序：先 Ctrl+B 构建，再 Ctrl+R 运行；需要调试时按 F5。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7098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项目的构建、调试与运行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三种构建模式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7659815" cy="752856"/>
            <a:chOff x="828294" y="2035175"/>
            <a:chExt cx="7659815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65981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为项目选择开发套件后，还需要设置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构建模式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。3 种构建模式分别对应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种构建后的输出版本：</a:t>
              </a:r>
            </a:p>
          </p:txBody>
        </p:sp>
      </p:grpSp>
      <p:grpSp>
        <p:nvGrpSpPr>
          <p:cNvPr id="42" name="mode-table"/>
          <p:cNvGrpSpPr/>
          <p:nvPr/>
        </p:nvGrpSpPr>
        <p:grpSpPr>
          <a:xfrm>
            <a:off x="838200" y="2952750"/>
            <a:ext cx="10515600" cy="2162175"/>
            <a:chOff x="838200" y="2952750"/>
            <a:chExt cx="10515600" cy="2162175"/>
          </a:xfrm>
        </p:grpSpPr>
        <p:sp>
          <p:nvSpPr>
            <p:cNvPr id="11" name="Rectangle 11"/>
            <p:cNvSpPr/>
            <p:nvPr/>
          </p:nvSpPr>
          <p:spPr>
            <a:xfrm>
              <a:off x="838200" y="29527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981837" y="3032125"/>
              <a:ext cx="9243619" cy="337376"/>
              <a:chOff x="981837" y="3032125"/>
              <a:chExt cx="9243619" cy="3373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1837" y="30321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模式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505837" y="30321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版本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220337" y="3032125"/>
                <a:ext cx="186989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二进制文件的特点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411337" y="3032125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断点调试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9744837" y="3032125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用途</a:t>
                </a:r>
              </a:p>
            </p:txBody>
          </p:sp>
        </p:grpSp>
        <p:sp>
          <p:nvSpPr>
            <p:cNvPr id="18" name="Rectangle 18"/>
            <p:cNvSpPr/>
            <p:nvPr/>
          </p:nvSpPr>
          <p:spPr>
            <a:xfrm>
              <a:off x="838200" y="3390900"/>
              <a:ext cx="10515600" cy="57150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962400"/>
              <a:ext cx="10515600" cy="57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533900"/>
              <a:ext cx="1051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38200" y="3962400"/>
              <a:ext cx="10515600" cy="1152525"/>
              <a:chOff x="838200" y="3962400"/>
              <a:chExt cx="10515600" cy="1152525"/>
            </a:xfrm>
          </p:grpSpPr>
          <p:sp>
            <p:nvSpPr>
              <p:cNvPr id="21" name="Line 21"/>
              <p:cNvSpPr/>
              <p:nvPr/>
            </p:nvSpPr>
            <p:spPr>
              <a:xfrm>
                <a:off x="838200" y="39624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45339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38200" y="51054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981837" y="3549650"/>
              <a:ext cx="916188" cy="1480376"/>
              <a:chOff x="981837" y="3549650"/>
              <a:chExt cx="916188" cy="1480376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981837" y="3549650"/>
                <a:ext cx="66148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Debug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81837" y="4121150"/>
                <a:ext cx="91618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Release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81837" y="4692650"/>
                <a:ext cx="91618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Profile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2505837" y="3536950"/>
              <a:ext cx="8414258" cy="1493076"/>
              <a:chOff x="2505837" y="3536950"/>
              <a:chExt cx="8414258" cy="1493076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2505837" y="3536950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调试版本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505837" y="4108450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发行版本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2505837" y="4679950"/>
                <a:ext cx="140680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性能平衡版本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4220337" y="3536950"/>
                <a:ext cx="302762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带有调试信息，编译时不优化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4220337" y="4108450"/>
                <a:ext cx="349072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不带调试信息，针对运行速度优化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4220337" y="4692650"/>
                <a:ext cx="294007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介于 Debug 和 Release 之间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8411337" y="3536950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可以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8411337" y="4108450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不能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8411337" y="4679950"/>
                <a:ext cx="480619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可以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9744837" y="3536950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课堂优先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744837" y="4108450"/>
                <a:ext cx="117525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发布给用户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9744837" y="4679950"/>
                <a:ext cx="943712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分析性能</a:t>
                </a:r>
              </a:p>
            </p:txBody>
          </p:sp>
        </p:grpSp>
      </p:grpSp>
      <p:grpSp>
        <p:nvGrpSpPr>
          <p:cNvPr id="46" name="note"/>
          <p:cNvGrpSpPr/>
          <p:nvPr/>
        </p:nvGrpSpPr>
        <p:grpSpPr>
          <a:xfrm>
            <a:off x="838200" y="5353050"/>
            <a:ext cx="10515600" cy="762000"/>
            <a:chOff x="838200" y="5353050"/>
            <a:chExt cx="10515600" cy="762000"/>
          </a:xfrm>
        </p:grpSpPr>
        <p:sp>
          <p:nvSpPr>
            <p:cNvPr id="43" name="Rectangle 43"/>
            <p:cNvSpPr/>
            <p:nvPr/>
          </p:nvSpPr>
          <p:spPr>
            <a:xfrm>
              <a:off x="838200" y="5353050"/>
              <a:ext cx="10515600" cy="762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058037" y="54514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705737" y="5438775"/>
              <a:ext cx="569696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构建模式在工具栏下方的第一个按钮（套件选择）中设置。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以 Release 模式构建的项目，按 F5 也无法进行调试。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7098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1.3 项目的构建、调试与运行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运行程序与断点调试</a:t>
            </a:r>
          </a:p>
        </p:txBody>
      </p:sp>
      <p:grpSp>
        <p:nvGrpSpPr>
          <p:cNvPr id="13" name="run-result"/>
          <p:cNvGrpSpPr/>
          <p:nvPr/>
        </p:nvGrpSpPr>
        <p:grpSpPr>
          <a:xfrm>
            <a:off x="829437" y="2070100"/>
            <a:ext cx="4390263" cy="3930396"/>
            <a:chOff x="829437" y="2070100"/>
            <a:chExt cx="4390263" cy="393039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70100"/>
              <a:ext cx="32941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构建并运行项目，得到一个标准的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 窗口程序：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857500"/>
              <a:ext cx="4381500" cy="2781300"/>
            </a:xfrm>
            <a:prstGeom prst="roundRect">
              <a:avLst>
                <a:gd name="adj" fmla="val 2740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1318" y="3000375"/>
              <a:ext cx="3675265" cy="2495550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832104" y="5765800"/>
              <a:ext cx="34288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图1-18 示例 samp1_1 运行时界面（教材环境）</a:t>
              </a:r>
            </a:p>
          </p:txBody>
        </p:sp>
      </p:grpSp>
      <p:grpSp>
        <p:nvGrpSpPr>
          <p:cNvPr id="28" name="debug-steps"/>
          <p:cNvGrpSpPr/>
          <p:nvPr/>
        </p:nvGrpSpPr>
        <p:grpSpPr>
          <a:xfrm>
            <a:off x="5591937" y="2108200"/>
            <a:ext cx="4458106" cy="2306066"/>
            <a:chOff x="5591937" y="2108200"/>
            <a:chExt cx="4458106" cy="2306066"/>
          </a:xfrm>
        </p:grpSpPr>
        <p:sp>
          <p:nvSpPr>
            <p:cNvPr id="14" name="TextBox 14"/>
            <p:cNvSpPr txBox="1"/>
            <p:nvPr/>
          </p:nvSpPr>
          <p:spPr>
            <a:xfrm>
              <a:off x="5591937" y="21082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断点调试的步骤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5619750" y="2552700"/>
              <a:ext cx="4430293" cy="1861566"/>
              <a:chOff x="5619750" y="2552700"/>
              <a:chExt cx="4430293" cy="1861566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5619750" y="2552700"/>
                <a:ext cx="266700" cy="266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5690663" y="25876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992749" y="2562225"/>
                <a:ext cx="358170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以 Debug（或 Profile）模式构建项目</a:t>
                </a:r>
              </a:p>
            </p:txBody>
          </p:sp>
          <p:sp>
            <p:nvSpPr>
              <p:cNvPr id="18" name="Ellipse 18"/>
              <p:cNvSpPr/>
              <p:nvPr/>
            </p:nvSpPr>
            <p:spPr>
              <a:xfrm>
                <a:off x="5619750" y="3067050"/>
                <a:ext cx="266700" cy="266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5690663" y="31019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5992749" y="3076575"/>
                <a:ext cx="405729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在代码</a:t>
                </a:r>
                <a:r>
                  <a:rPr lang="zh-CN" sz="158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行号左侧点击鼠标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，设置或取消断点</a:t>
                </a:r>
              </a:p>
            </p:txBody>
          </p:sp>
          <p:sp>
            <p:nvSpPr>
              <p:cNvPr id="21" name="Ellipse 21"/>
              <p:cNvSpPr/>
              <p:nvPr/>
            </p:nvSpPr>
            <p:spPr>
              <a:xfrm>
                <a:off x="5619750" y="3581400"/>
                <a:ext cx="266700" cy="266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5690663" y="36163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992749" y="3590925"/>
                <a:ext cx="401908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按 </a:t>
                </a:r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F5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 以调试方式运行，程序在断点处停下</a:t>
                </a:r>
              </a:p>
            </p:txBody>
          </p:sp>
          <p:sp>
            <p:nvSpPr>
              <p:cNvPr id="24" name="Ellipse 24"/>
              <p:cNvSpPr/>
              <p:nvPr/>
            </p:nvSpPr>
            <p:spPr>
              <a:xfrm>
                <a:off x="5619750" y="4095750"/>
                <a:ext cx="266700" cy="266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5690663" y="41306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5992749" y="4105275"/>
                <a:ext cx="405729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单步执行、继续运行，观察程序的执行过程</a:t>
                </a:r>
              </a:p>
            </p:txBody>
          </p:sp>
        </p:grpSp>
      </p:grpSp>
      <p:grpSp>
        <p:nvGrpSpPr>
          <p:cNvPr id="31" name="debugger-note"/>
          <p:cNvGrpSpPr/>
          <p:nvPr/>
        </p:nvGrpSpPr>
        <p:grpSpPr>
          <a:xfrm>
            <a:off x="5600700" y="4743450"/>
            <a:ext cx="5753100" cy="1371600"/>
            <a:chOff x="5600700" y="4743450"/>
            <a:chExt cx="5753100" cy="1371600"/>
          </a:xfrm>
        </p:grpSpPr>
        <p:sp>
          <p:nvSpPr>
            <p:cNvPr id="29" name="Rectangle 29"/>
            <p:cNvSpPr/>
            <p:nvPr/>
          </p:nvSpPr>
          <p:spPr>
            <a:xfrm>
              <a:off x="5600700" y="4743450"/>
              <a:ext cx="5753100" cy="1371600"/>
            </a:xfrm>
            <a:prstGeom prst="roundRect">
              <a:avLst>
                <a:gd name="adj" fmla="val 555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802249" y="4832350"/>
              <a:ext cx="4654258" cy="12805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调试器 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MinGW 套件使用 GDB；MSVC 套件需要 CDB。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注意 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Ctrl+R 是普通运行，即使设置了断点也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不会停下。设了断点没停住，先检查是不是按了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Ctrl+R，或者用 Release 模式构建了项目。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2597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课堂练习 · 独立完成，约 10 分钟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课堂练习：我的第一个窗口</a:t>
            </a:r>
          </a:p>
        </p:txBody>
      </p:sp>
      <p:grpSp>
        <p:nvGrpSpPr>
          <p:cNvPr id="24" name="task"/>
          <p:cNvGrpSpPr/>
          <p:nvPr/>
        </p:nvGrpSpPr>
        <p:grpSpPr>
          <a:xfrm>
            <a:off x="828294" y="2120900"/>
            <a:ext cx="5672931" cy="3591941"/>
            <a:chOff x="828294" y="2120900"/>
            <a:chExt cx="5672931" cy="359194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2090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任务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857250" y="2628900"/>
              <a:ext cx="5643975" cy="2191576"/>
              <a:chOff x="857250" y="2628900"/>
              <a:chExt cx="5643975" cy="2191576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857250" y="2628900"/>
                <a:ext cx="304800" cy="3048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947213" y="2692400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286637" y="2654300"/>
                <a:ext cx="521458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新建一个 Qt Widgets 项目，窗口基类选 QWidget</a:t>
                </a:r>
              </a:p>
            </p:txBody>
          </p:sp>
          <p:sp>
            <p:nvSpPr>
              <p:cNvPr id="13" name="Ellipse 13"/>
              <p:cNvSpPr/>
              <p:nvPr/>
            </p:nvSpPr>
            <p:spPr>
              <a:xfrm>
                <a:off x="857250" y="3238500"/>
                <a:ext cx="304800" cy="3048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947213" y="3302000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286637" y="3263900"/>
                <a:ext cx="470392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在窗体上放置一个 Label，文字改为 </a:t>
                </a:r>
                <a:r>
                  <a:rPr lang="en-US" sz="172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Hello Qt</a:t>
                </a:r>
              </a:p>
            </p:txBody>
          </p:sp>
          <p:sp>
            <p:nvSpPr>
              <p:cNvPr id="16" name="Ellipse 16"/>
              <p:cNvSpPr/>
              <p:nvPr/>
            </p:nvSpPr>
            <p:spPr>
              <a:xfrm>
                <a:off x="857250" y="3848100"/>
                <a:ext cx="304800" cy="3048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947213" y="3911600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286637" y="3873500"/>
                <a:ext cx="295816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把标签字体设为 15 磅、加粗</a:t>
                </a:r>
              </a:p>
            </p:txBody>
          </p:sp>
          <p:sp>
            <p:nvSpPr>
              <p:cNvPr id="19" name="Ellipse 19"/>
              <p:cNvSpPr/>
              <p:nvPr/>
            </p:nvSpPr>
            <p:spPr>
              <a:xfrm>
                <a:off x="857250" y="4457700"/>
                <a:ext cx="304800" cy="3048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947213" y="4521200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286637" y="4483100"/>
                <a:ext cx="372120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使用 MinGW 64-bit 套件构建并运行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830199" y="5118100"/>
              <a:ext cx="362788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遇到问题时，先说出自己进行到哪一步，</a:t>
              </a:r>
              <a:b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再检查对应的文件或套件设置。</a:t>
              </a:r>
            </a:p>
          </p:txBody>
        </p:sp>
      </p:grpSp>
      <p:grpSp>
        <p:nvGrpSpPr>
          <p:cNvPr id="33" name="criteria"/>
          <p:cNvGrpSpPr/>
          <p:nvPr/>
        </p:nvGrpSpPr>
        <p:grpSpPr>
          <a:xfrm>
            <a:off x="7467600" y="2076450"/>
            <a:ext cx="3886200" cy="4038600"/>
            <a:chOff x="7467600" y="2076450"/>
            <a:chExt cx="3886200" cy="4038600"/>
          </a:xfrm>
        </p:grpSpPr>
        <p:sp>
          <p:nvSpPr>
            <p:cNvPr id="25" name="Rectangle 25"/>
            <p:cNvSpPr/>
            <p:nvPr/>
          </p:nvSpPr>
          <p:spPr>
            <a:xfrm>
              <a:off x="7467600" y="2076450"/>
              <a:ext cx="3886200" cy="4038600"/>
            </a:xfrm>
            <a:prstGeom prst="roundRect">
              <a:avLst>
                <a:gd name="adj" fmla="val 196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686294" y="225425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完成标准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7687437" y="2882900"/>
              <a:ext cx="2880597" cy="1556576"/>
              <a:chOff x="7687437" y="2882900"/>
              <a:chExt cx="2880597" cy="1556576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7687437" y="2882900"/>
                <a:ext cx="218595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 xml:space="preserve">☑ </a:t>
                </a: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程序能够正常启动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87437" y="3492500"/>
                <a:ext cx="241750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 xml:space="preserve">☑ </a:t>
                </a: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标签文字和字体正确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87437" y="4102100"/>
                <a:ext cx="288059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72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 xml:space="preserve">☑ </a:t>
                </a:r>
                <a:r>
                  <a:rPr lang="zh-CN" sz="172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能指出项目中的 .ui 文件</a:t>
                </a:r>
              </a:p>
            </p:txBody>
          </p:sp>
        </p:grpSp>
        <p:sp>
          <p:nvSpPr>
            <p:cNvPr id="31" name="Rectangle 31"/>
            <p:cNvSpPr/>
            <p:nvPr/>
          </p:nvSpPr>
          <p:spPr>
            <a:xfrm>
              <a:off x="7696200" y="4762500"/>
              <a:ext cx="3429000" cy="142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688199" y="4965700"/>
              <a:ext cx="282524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先完成的同学，可以说明自己的</a:t>
              </a:r>
              <a:b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操作路径，帮助同伴定位问题。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03782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本章回顾 · 先讨论，再说出理由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本章概念检查</a:t>
            </a:r>
          </a:p>
        </p:txBody>
      </p:sp>
      <p:grpSp>
        <p:nvGrpSpPr>
          <p:cNvPr id="12" name="question-1"/>
          <p:cNvGrpSpPr/>
          <p:nvPr/>
        </p:nvGrpSpPr>
        <p:grpSpPr>
          <a:xfrm>
            <a:off x="838200" y="2152650"/>
            <a:ext cx="5143500" cy="1790700"/>
            <a:chOff x="838200" y="2152650"/>
            <a:chExt cx="5143500" cy="179070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5143500" cy="1790700"/>
            </a:xfrm>
            <a:prstGeom prst="roundRect">
              <a:avLst>
                <a:gd name="adj" fmla="val 425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47750" y="2254250"/>
              <a:ext cx="69114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6894" y="3086100"/>
              <a:ext cx="38974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与 Qt Creator 有什么区别？</a:t>
              </a:r>
            </a:p>
          </p:txBody>
        </p:sp>
      </p:grpSp>
      <p:grpSp>
        <p:nvGrpSpPr>
          <p:cNvPr id="16" name="question-2"/>
          <p:cNvGrpSpPr/>
          <p:nvPr/>
        </p:nvGrpSpPr>
        <p:grpSpPr>
          <a:xfrm>
            <a:off x="6210300" y="2152650"/>
            <a:ext cx="5143500" cy="1790700"/>
            <a:chOff x="6210300" y="2152650"/>
            <a:chExt cx="5143500" cy="1790700"/>
          </a:xfrm>
        </p:grpSpPr>
        <p:sp>
          <p:nvSpPr>
            <p:cNvPr id="13" name="Rectangle 13"/>
            <p:cNvSpPr/>
            <p:nvPr/>
          </p:nvSpPr>
          <p:spPr>
            <a:xfrm>
              <a:off x="6210300" y="2152650"/>
              <a:ext cx="5143500" cy="1790700"/>
            </a:xfrm>
            <a:prstGeom prst="roundRect">
              <a:avLst>
                <a:gd name="adj" fmla="val 425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19850" y="2254250"/>
              <a:ext cx="69114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28994" y="3073400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跨平台时，为什么要重新编译？</a:t>
              </a:r>
            </a:p>
          </p:txBody>
        </p:sp>
      </p:grpSp>
      <p:grpSp>
        <p:nvGrpSpPr>
          <p:cNvPr id="20" name="question-3"/>
          <p:cNvGrpSpPr/>
          <p:nvPr/>
        </p:nvGrpSpPr>
        <p:grpSpPr>
          <a:xfrm>
            <a:off x="838200" y="4152900"/>
            <a:ext cx="5143500" cy="1790700"/>
            <a:chOff x="838200" y="4152900"/>
            <a:chExt cx="5143500" cy="1790700"/>
          </a:xfrm>
        </p:grpSpPr>
        <p:sp>
          <p:nvSpPr>
            <p:cNvPr id="17" name="Rectangle 17"/>
            <p:cNvSpPr/>
            <p:nvPr/>
          </p:nvSpPr>
          <p:spPr>
            <a:xfrm>
              <a:off x="838200" y="4152900"/>
              <a:ext cx="5143500" cy="1790700"/>
            </a:xfrm>
            <a:prstGeom prst="roundRect">
              <a:avLst>
                <a:gd name="adj" fmla="val 425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47750" y="4254500"/>
              <a:ext cx="69114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56894" y="5035550"/>
              <a:ext cx="3486912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修改标签的外观，主要编辑哪个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文件？</a:t>
              </a:r>
            </a:p>
          </p:txBody>
        </p:sp>
      </p:grpSp>
      <p:grpSp>
        <p:nvGrpSpPr>
          <p:cNvPr id="24" name="question-4"/>
          <p:cNvGrpSpPr/>
          <p:nvPr/>
        </p:nvGrpSpPr>
        <p:grpSpPr>
          <a:xfrm>
            <a:off x="6210300" y="4152900"/>
            <a:ext cx="5143500" cy="1790700"/>
            <a:chOff x="6210300" y="4152900"/>
            <a:chExt cx="5143500" cy="1790700"/>
          </a:xfrm>
        </p:grpSpPr>
        <p:sp>
          <p:nvSpPr>
            <p:cNvPr id="21" name="Rectangle 21"/>
            <p:cNvSpPr/>
            <p:nvPr/>
          </p:nvSpPr>
          <p:spPr>
            <a:xfrm>
              <a:off x="6210300" y="4152900"/>
              <a:ext cx="5143500" cy="1790700"/>
            </a:xfrm>
            <a:prstGeom prst="roundRect">
              <a:avLst>
                <a:gd name="adj" fmla="val 425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19850" y="4254500"/>
              <a:ext cx="69114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28994" y="5086350"/>
              <a:ext cx="32282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Ctrl+R 与 F5 有什么区别？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本章回顾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9581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本章小结：Qt Widgets 开发流程</a:t>
            </a:r>
          </a:p>
        </p:txBody>
      </p:sp>
      <p:sp>
        <p:nvSpPr>
          <p:cNvPr id="9" name="Freeform 9"/>
          <p:cNvSpPr/>
          <p:nvPr/>
        </p:nvSpPr>
        <p:spPr>
          <a:xfrm>
            <a:off x="838200" y="23812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0" name="Freeform 10"/>
          <p:cNvSpPr/>
          <p:nvPr/>
        </p:nvSpPr>
        <p:spPr>
          <a:xfrm>
            <a:off x="2933700" y="23812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1" name="Freeform 11"/>
          <p:cNvSpPr/>
          <p:nvPr/>
        </p:nvSpPr>
        <p:spPr>
          <a:xfrm>
            <a:off x="5029200" y="23812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2" name="Freeform 12"/>
          <p:cNvSpPr/>
          <p:nvPr/>
        </p:nvSpPr>
        <p:spPr>
          <a:xfrm>
            <a:off x="7124700" y="23812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3" name="Freeform 13"/>
          <p:cNvSpPr/>
          <p:nvPr/>
        </p:nvSpPr>
        <p:spPr>
          <a:xfrm>
            <a:off x="9220200" y="23812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grpSp>
        <p:nvGrpSpPr>
          <p:cNvPr id="19" name="step-labels"/>
          <p:cNvGrpSpPr/>
          <p:nvPr/>
        </p:nvGrpSpPr>
        <p:grpSpPr>
          <a:xfrm>
            <a:off x="1427226" y="2625725"/>
            <a:ext cx="9610338" cy="394081"/>
            <a:chOff x="1427226" y="2625725"/>
            <a:chExt cx="9610338" cy="394081"/>
          </a:xfrm>
        </p:grpSpPr>
        <p:sp>
          <p:nvSpPr>
            <p:cNvPr id="14" name="TextBox 14"/>
            <p:cNvSpPr txBox="1"/>
            <p:nvPr/>
          </p:nvSpPr>
          <p:spPr>
            <a:xfrm>
              <a:off x="1427226" y="26257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创建项目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546525" y="2638425"/>
              <a:ext cx="1022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选择 Kit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18226" y="26257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设计界面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76235" y="262572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构建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650736" y="2638425"/>
              <a:ext cx="13868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运行 / 调试</a:t>
              </a:r>
            </a:p>
          </p:txBody>
        </p:sp>
      </p:grpSp>
      <p:grpSp>
        <p:nvGrpSpPr>
          <p:cNvPr id="25" name="step-details"/>
          <p:cNvGrpSpPr/>
          <p:nvPr/>
        </p:nvGrpSpPr>
        <p:grpSpPr>
          <a:xfrm>
            <a:off x="944499" y="3403600"/>
            <a:ext cx="9471533" cy="594741"/>
            <a:chOff x="944499" y="3403600"/>
            <a:chExt cx="9471533" cy="594741"/>
          </a:xfrm>
        </p:grpSpPr>
        <p:sp>
          <p:nvSpPr>
            <p:cNvPr id="20" name="TextBox 20"/>
            <p:cNvSpPr txBox="1"/>
            <p:nvPr/>
          </p:nvSpPr>
          <p:spPr>
            <a:xfrm>
              <a:off x="944499" y="3403600"/>
              <a:ext cx="1561084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Widgets 项目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基类 QWidget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39999" y="3403600"/>
              <a:ext cx="1731645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MinGW 64-bit 套件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编译器要匹配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135499" y="3403600"/>
              <a:ext cx="1771777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 widget.ui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Designer 中编辑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30999" y="3403600"/>
              <a:ext cx="1049401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Ctrl+B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 + 链接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326499" y="3403600"/>
              <a:ext cx="1089533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Ctrl+R 运行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F5 调试</a:t>
              </a:r>
            </a:p>
          </p:txBody>
        </p:sp>
      </p:grpSp>
      <p:grpSp>
        <p:nvGrpSpPr>
          <p:cNvPr id="29" name="roles"/>
          <p:cNvGrpSpPr/>
          <p:nvPr/>
        </p:nvGrpSpPr>
        <p:grpSpPr>
          <a:xfrm>
            <a:off x="838200" y="4533900"/>
            <a:ext cx="10515600" cy="1562100"/>
            <a:chOff x="838200" y="4533900"/>
            <a:chExt cx="10515600" cy="1562100"/>
          </a:xfrm>
        </p:grpSpPr>
        <p:sp>
          <p:nvSpPr>
            <p:cNvPr id="26" name="Rectangle 26"/>
            <p:cNvSpPr/>
            <p:nvPr/>
          </p:nvSpPr>
          <p:spPr>
            <a:xfrm>
              <a:off x="838200" y="4533900"/>
              <a:ext cx="10515600" cy="1562100"/>
            </a:xfrm>
            <a:prstGeom prst="roundRect">
              <a:avLst>
                <a:gd name="adj" fmla="val 487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56894" y="4724400"/>
              <a:ext cx="7985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是框架，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Creator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IDE，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Kit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把 Qt 库和编译器关联起来。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58037" y="5137150"/>
              <a:ext cx="700760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按照这个流程，我们得到了一个可以启动、可以检查、也可以继续修改的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窗口程序。下一章将解释这个程序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是如何工作的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closing-title"/>
          <p:cNvGrpSpPr/>
          <p:nvPr/>
        </p:nvGrpSpPr>
        <p:grpSpPr>
          <a:xfrm>
            <a:off x="2619393" y="920750"/>
            <a:ext cx="6953214" cy="1080326"/>
            <a:chOff x="2619393" y="920750"/>
            <a:chExt cx="6953214" cy="1080326"/>
          </a:xfrm>
        </p:grpSpPr>
        <p:sp>
          <p:nvSpPr>
            <p:cNvPr id="4" name="TextBox 4"/>
            <p:cNvSpPr txBox="1"/>
            <p:nvPr/>
          </p:nvSpPr>
          <p:spPr>
            <a:xfrm>
              <a:off x="3162292" y="920750"/>
              <a:ext cx="586741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从“能运行”到“懂结构”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619393" y="1663700"/>
              <a:ext cx="695321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你已经能创建并运行一个 Qt 窗口，下一步要弄清它是如何工作的。</a:t>
              </a:r>
            </a:p>
          </p:txBody>
        </p:sp>
      </p:grpSp>
      <p:grpSp>
        <p:nvGrpSpPr>
          <p:cNvPr id="14" name="homework"/>
          <p:cNvGrpSpPr/>
          <p:nvPr/>
        </p:nvGrpSpPr>
        <p:grpSpPr>
          <a:xfrm>
            <a:off x="1371600" y="2324100"/>
            <a:ext cx="4686300" cy="3067050"/>
            <a:chOff x="1371600" y="2324100"/>
            <a:chExt cx="4686300" cy="3067050"/>
          </a:xfrm>
        </p:grpSpPr>
        <p:sp>
          <p:nvSpPr>
            <p:cNvPr id="7" name="Rectangle 7"/>
            <p:cNvSpPr/>
            <p:nvPr/>
          </p:nvSpPr>
          <p:spPr>
            <a:xfrm>
              <a:off x="1371600" y="2324100"/>
              <a:ext cx="4686300" cy="3067050"/>
            </a:xfrm>
            <a:prstGeom prst="roundRect">
              <a:avLst>
                <a:gd name="adj" fmla="val 4969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1600200" y="2552700"/>
              <a:ext cx="1428750" cy="381000"/>
            </a:xfrm>
            <a:prstGeom prst="roundRect">
              <a:avLst>
                <a:gd name="adj" fmla="val 3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842719" y="26035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91437" y="314960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58137" y="3098800"/>
              <a:ext cx="307568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把标签文字改为自己的姓名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或学号，调整字体后构建运行，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提交运行截图。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91437" y="431165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58137" y="4260850"/>
              <a:ext cx="3556254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写出 .pro、main.cpp、widget.h、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widget.cpp 和 widget.ui 各自的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职责。</a:t>
              </a:r>
            </a:p>
          </p:txBody>
        </p:sp>
      </p:grpSp>
      <p:grpSp>
        <p:nvGrpSpPr>
          <p:cNvPr id="21" name="next-chapter"/>
          <p:cNvGrpSpPr/>
          <p:nvPr/>
        </p:nvGrpSpPr>
        <p:grpSpPr>
          <a:xfrm>
            <a:off x="6324600" y="2324100"/>
            <a:ext cx="4495800" cy="3067050"/>
            <a:chOff x="6324600" y="2324100"/>
            <a:chExt cx="4495800" cy="3067050"/>
          </a:xfrm>
        </p:grpSpPr>
        <p:sp>
          <p:nvSpPr>
            <p:cNvPr id="15" name="Rectangle 15"/>
            <p:cNvSpPr/>
            <p:nvPr/>
          </p:nvSpPr>
          <p:spPr>
            <a:xfrm>
              <a:off x="6324600" y="2324100"/>
              <a:ext cx="4495800" cy="3067050"/>
            </a:xfrm>
            <a:prstGeom prst="roundRect">
              <a:avLst>
                <a:gd name="adj" fmla="val 4969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553200" y="2552700"/>
              <a:ext cx="1428750" cy="381000"/>
            </a:xfrm>
            <a:prstGeom prst="roundRect">
              <a:avLst>
                <a:gd name="adj" fmla="val 3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728860" y="2616200"/>
              <a:ext cx="10774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预习第2章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41770" y="3238500"/>
              <a:ext cx="33201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GUI 程序结构与运行机制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44437" y="3822700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带着两个问题预习：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44437" y="4159250"/>
              <a:ext cx="2606040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85674" indent="-185674">
                <a:lnSpc>
                  <a:spcPts val="2850"/>
                </a:lnSpc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程序从哪里进入？</a:t>
              </a:r>
            </a:p>
            <a:p>
              <a:pPr algn="l" marL="185674" indent="-185674">
                <a:lnSpc>
                  <a:spcPts val="2850"/>
                </a:lnSpc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窗口是怎样显示出来的？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2026-11-01T13:18:32Z</dcterms:created>
  <dcterms:modified xsi:type="dcterms:W3CDTF">2026-11-01T13:18:32Z</dcterms:modified>
  <cp:category/>
  <cp:contentStatus/>
</cp:coreProperties>
</file>