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  <Relationship Id="rId35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这一讲进入第二章 GUI 程序设计基础的第一节。上一章我们已经让窗口运行起来了，这一讲要追问两个问题：窗口是从哪里来的，点击按钮又是由谁来处理的。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本讲包括这五部分内容。我们从项目里有哪些文件开始，依次看项目配置文件、UI 文件、主程序文件，最后看与窗口相关的几个文件，把它们串成一条完整的线。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这是示例 samp2_1 运行起来的样子，一个标签加一个 Close 按钮。请大家先想一想：标签和按钮是谁创建的？点击 Close 窗口就关了，可是我们并没有写一行代码，这又是怎么做到的？这一讲结束时，我们要能回答这两个问题。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先看第一部分，项目由哪些文件组成，以及项目配置文件 pro 里写了什么。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新建 samp2_1 时，构建系统选 qmake，基类选 QWidget，勾选 Generate form。建好后项目里有五个文件：pro 是项目配置，widget.ui 是界面设计文件，main.cpp 里有 main 函数，widget.h 和 widget.cpp 是窗口类的声明和实现。注意目录树里的 Headers、Sources 只是分组，并不是真实的文件夹。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这是我们课堂用 Qt 5.14.2 生成的 pro 文件，注释已经省略。QT 这一行列出用到的模块，Qt 5 里 widgets 是单独的模块，所以要加上；CONFIG 里是 c++11；DEFINES 这一行教材里没有，它让我们用到过时的函数时得到警告。SOURCES、HEADERS、FORMS 就是项目里的文件列表。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qmake 是构建工具，它读 pro 文件，生成 Makefile，编译器再根据 Makefile 编译和连接，得到可执行文件。对 Qt 项目，qmake 还会为 MOC 和 UIC 生成规则，后面我们会看到 UIC 怎样把 ui 文件变成 C++ 代码。pro 文件一般不用手改，但要能读懂。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这张表不用背，用到时会查就行。最常用的是 QT、CONFIG，以及 HEADERS、SOURCES、FORMS 这几个文件列表。向项目添加文件时，Qt Creator 会自动帮我们更新这些变量。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如果用到附加模块，比如第九章的数据库，就要在 pro 里加一行 QT 加等于 sql。另外，两个美元符号是 qmake 替换函数的前缀，表示取变量 TARGET 的值。有的同学会把它当成 C++ 代码，其实这是 qmake 自己的语法。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接下来第二部分，UI 文件，也就是我们可视化设计界面的地方。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双击 widget.ui 就会打开 Qt Designer。左边是组件面板，中间是要设计的窗体，下面有 Action 编辑器和信号与槽编辑器，右边上方是对象检查器，下方是属性编辑器。注意一个说法上的区别：设计阶段叫窗体，运行起来才叫窗口。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选中标签，属性编辑器顶上写着 labDemo 冒号 QLabel，说明它是 QLabel 类的组件，名字叫 labDemo。objectName 是程序里引用它的名字，text 是界面上显示的文字，这两个经常被混淆。属性按组排列，其实就是 QLabel 的继承关系。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这张表是我们对窗体、按钮和标签做的修改。窗体的标题改成 First Demo，字号改成 10；按钮文字改成 Close；标签的文字和字体也改了。要注意，窗体字体会被上面的组件继承，标签单独设置了字体，就用它自己的设置。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在信号与槽编辑器里新增一行，发送者是 btnClose，信号是 clicked，接收者是 Widget，槽是 close。这样点击按钮就会关闭窗口。运行一下，标题、文字、字体和关闭功能全都有了，我们一行代码都没写。那这些设置去哪儿了？后面看 ui_widget.h 就知道了。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第三部分，我们来看代码：先看 main.cpp，再看和窗口有关的几个文件。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 函数只有四行。先创建应用程序对象 a，它必须在窗口之前创建；再定义窗口对象 w，这会调用 Widget 的构造函数；然后 show 显示窗口；最后 a.exec 启动应用程序。大家可以用学过的对象构造顺序来理解这几行。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GUI 程序是事件驱动的。show 只负责把窗口显示出来，真正让程序一直等待、处理鼠标和键盘操作的是 exec 里的事件循环。有的同学以为 show 之后程序会自己停在那里，其实是 exec 在工作。本例只有一个窗口，关掉它，事件循环结束，main 就返回了。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和窗口有关的文件有四个。前三个我们都见过，第四个 ui_widget.h 是构建时由 UIC 编译 widget.ui 生成的，它不在项目目录树里。勾选了 Shadow build 时，要到项目旁边的构建目录里去找它。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widget.h 有三个关键点。第一，名字空间 Ui 里声明了一个类 Widget，它不是本文件的 Widget，而是 ui_widget.h 里的窗口 UI 类。第二，本文件的 Widget 继承 QWidget，Q_OBJECT 宏让它能用信号与槽。第三，指针 ui 指向界面对象；要注意，声明一个指针并不会创建任何组件。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构造函数的初始化列表先运行父类 QWidget 的构造函数，再 new 一个 Ui::Widget 交给指针 ui。函数体里只有一行 setupUi(this)，this 就是这个窗口本身，界面上的组件就是在这一步创建的。析构时 delete ui，把它释放掉。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这就是 UIC 生成的 ui_widget.h，文件头提醒我们，重新编译时手动修改会丢失，所以不要改它。Ui_Widget 没有父类，所以它不是窗口。它为每个组件定义了一个指针，名字就是 objectName；setupUi 里 new QLabel 时把 Widget 传进去，这个窗口就成了组件的父容器。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接着看 setupUi 的后半部分。retranslateUi 集中设置界面上的文字。connect 这一行就是刚才在信号与槽编辑器里做的关联，信号和槽都写成函数地址：点击 btnClose，就运行 Widget 的 close。最后，名字空间 Ui 里定义了继承自 Ui_Widget 的 Ui::Widget，这就是 widget.h 里声明的那个类。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把两个类放在一起比较。Widget 是真正的窗口类，继承 QWidget，可以显示和关闭；Ui::Widget 是窗口 UI 类，保存组件指针，提供 setupUi。常见的误解是把 Ui::Widget 当成窗口，其实它只是帮 Widget 建界面的助手，真正显示的是对象 w。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我们把整个过程连起来：main 里定义 w，调用构造函数，先构造父类，再创建 ui，然后 setupUi(this) 以这个窗口为父容器创建标签和按钮，最后回到 main 调用 show。右边的图里，实线是父子关系，虚线表示 ui 只是保存指针。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既然组件都是 Ui::Widget 的公有成员，在 Widget 里就可以通过 ui 指针访问它们。在构造函数里加两行 setText，标签和按钮的文字就变了。这两行一定要写在 setupUi 之后，否则组件还没创建。另外，组件的名字仍然是 labDemo 和 btnClose，变的只是显示的文字。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现在动手做两个任务。任务一在 setupUi 之后修改窗口标题和标签文字。任务二先预测再验证：删去 show，窗口不会自动显示；删去 exec，main 直接返回，程序不能持续响应。每次只改一处，验证完记得恢复。出了问题，按下面的检查点逐条排查。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我们把本讲串成一条线：pro 文件经 qmake 组织构建，widget.ui 经 UIC 变成 ui_widget.h，main 创建窗口对象，setupUi 创建组件，show 显示窗口，exec 进入事件循环。现在回到开头的两个问题，窗口来自 setupUi(this)，点击由 connect 关联、由事件循环处理。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课后请做一个带标签和关闭按钮的窗口，在构造函数里用代码改文字，提交运行截图，并写出每个文件的作用。下一讲我们学习 2.2 可视化 UI 设计，用示例 samp2_2 学习布局管理和信号与槽的使用。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4017493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392405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534972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98408249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9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601321e57abebff9.png" />
  <Relationship Id="rId4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fa7270b8557cf288.png" />
  <Relationship Id="rId4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d0d6716067679e99.png" />
  <Relationship Id="rId4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eed0e2b946933f62.png" />
  <Relationship Id="rId4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05f7e8dec113cb14.png" />
  <Relationship Id="rId4" Type="http://schemas.openxmlformats.org/officeDocument/2006/relationships/image" Target="../media/image_601321e57abebff9.png" />
  <Relationship Id="rId5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c569770785e59b1b.png" />
  <Relationship Id="rId4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8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4920853" y="1981200"/>
            <a:ext cx="2350294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Qt C++ 程序设计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2273726" y="2533650"/>
            <a:ext cx="7644548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第2章 GUI程序设计基础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3876332" y="3467100"/>
            <a:ext cx="4439336" cy="498729"/>
            <a:chOff x="3876332" y="3467100"/>
            <a:chExt cx="4439336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3876332" y="3467100"/>
              <a:ext cx="443933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2.1 GUI 程序结构与运行机制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59181"/>
            <a:chOff x="3143250" y="4248150"/>
            <a:chExt cx="5905500" cy="559181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248531" y="4425950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窗口从哪里来？点击由谁处理？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939800"/>
            <a:ext cx="2299716" cy="819150"/>
            <a:chOff x="4946142" y="9398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9398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3619500" y="1905000"/>
            <a:ext cx="4953000" cy="590550"/>
            <a:chOff x="3619500" y="1905000"/>
            <a:chExt cx="4953000" cy="590550"/>
          </a:xfrm>
        </p:grpSpPr>
        <p:sp>
          <p:nvSpPr>
            <p:cNvPr id="6" name="Rectangle 6"/>
            <p:cNvSpPr/>
            <p:nvPr/>
          </p:nvSpPr>
          <p:spPr>
            <a:xfrm>
              <a:off x="3619500" y="1905000"/>
              <a:ext cx="4953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3733800" y="19907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857645" y="20574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331970" y="2016125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项目文件组成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3619500" y="2686050"/>
            <a:ext cx="4953000" cy="590550"/>
            <a:chOff x="3619500" y="2686050"/>
            <a:chExt cx="4953000" cy="590550"/>
          </a:xfrm>
        </p:grpSpPr>
        <p:sp>
          <p:nvSpPr>
            <p:cNvPr id="11" name="Rectangle 11"/>
            <p:cNvSpPr/>
            <p:nvPr/>
          </p:nvSpPr>
          <p:spPr>
            <a:xfrm>
              <a:off x="3619500" y="2686050"/>
              <a:ext cx="4953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733800" y="27717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857645" y="28384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331970" y="2797175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项目配置文件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3619500" y="3467100"/>
            <a:ext cx="4953000" cy="590550"/>
            <a:chOff x="3619500" y="3467100"/>
            <a:chExt cx="4953000" cy="590550"/>
          </a:xfrm>
        </p:grpSpPr>
        <p:sp>
          <p:nvSpPr>
            <p:cNvPr id="16" name="Rectangle 16"/>
            <p:cNvSpPr/>
            <p:nvPr/>
          </p:nvSpPr>
          <p:spPr>
            <a:xfrm>
              <a:off x="3619500" y="3467100"/>
              <a:ext cx="4953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733800" y="35528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857645" y="36195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31970" y="3590925"/>
              <a:ext cx="9966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UI 文件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3619500" y="4248150"/>
            <a:ext cx="4953000" cy="590550"/>
            <a:chOff x="3619500" y="4248150"/>
            <a:chExt cx="4953000" cy="590550"/>
          </a:xfrm>
        </p:grpSpPr>
        <p:sp>
          <p:nvSpPr>
            <p:cNvPr id="21" name="Rectangle 21"/>
            <p:cNvSpPr/>
            <p:nvPr/>
          </p:nvSpPr>
          <p:spPr>
            <a:xfrm>
              <a:off x="3619500" y="4248150"/>
              <a:ext cx="4953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733800" y="43338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857645" y="44005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331970" y="4359275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主程序文件</a:t>
              </a:r>
            </a:p>
          </p:txBody>
        </p:sp>
      </p:grpSp>
      <p:grpSp>
        <p:nvGrpSpPr>
          <p:cNvPr id="30" name="toc-5"/>
          <p:cNvGrpSpPr/>
          <p:nvPr/>
        </p:nvGrpSpPr>
        <p:grpSpPr>
          <a:xfrm>
            <a:off x="3619500" y="5029200"/>
            <a:ext cx="4953000" cy="590550"/>
            <a:chOff x="3619500" y="5029200"/>
            <a:chExt cx="4953000" cy="590550"/>
          </a:xfrm>
        </p:grpSpPr>
        <p:sp>
          <p:nvSpPr>
            <p:cNvPr id="26" name="Rectangle 26"/>
            <p:cNvSpPr/>
            <p:nvPr/>
          </p:nvSpPr>
          <p:spPr>
            <a:xfrm>
              <a:off x="3619500" y="5029200"/>
              <a:ext cx="4953000" cy="5905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3733800" y="51149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857645" y="518160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331970" y="5140325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窗口相关的文件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71043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 GUI 程序结构与运行机制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本讲问题：窗口从哪里来？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35175"/>
            <a:ext cx="6917484" cy="752856"/>
            <a:chOff x="828294" y="2035175"/>
            <a:chExt cx="6917484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6917484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上一章已经让窗口运行起来了。这一讲以示例 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samp2_1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为例，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弄清楚这个窗口背后的程序结构和运行机制。</a:t>
              </a:r>
            </a:p>
          </p:txBody>
        </p:sp>
      </p:grpSp>
      <p:grpSp>
        <p:nvGrpSpPr>
          <p:cNvPr id="14" name="run-figure"/>
          <p:cNvGrpSpPr/>
          <p:nvPr/>
        </p:nvGrpSpPr>
        <p:grpSpPr>
          <a:xfrm>
            <a:off x="832104" y="2952750"/>
            <a:ext cx="4539996" cy="3219196"/>
            <a:chOff x="832104" y="2952750"/>
            <a:chExt cx="4539996" cy="3219196"/>
          </a:xfrm>
        </p:grpSpPr>
        <p:sp>
          <p:nvSpPr>
            <p:cNvPr id="11" name="Rectangle 11"/>
            <p:cNvSpPr/>
            <p:nvPr/>
          </p:nvSpPr>
          <p:spPr>
            <a:xfrm>
              <a:off x="838200" y="2952750"/>
              <a:ext cx="4533900" cy="2857500"/>
            </a:xfrm>
            <a:prstGeom prst="roundRect">
              <a:avLst>
                <a:gd name="adj" fmla="val 2667"/>
              </a:avLst>
            </a:prstGeom>
            <a:solidFill>
              <a:schemeClr val="lt2"/>
            </a:solidFill>
            <a:ln>
              <a:noFill/>
            </a:ln>
          </p:spPr>
        </p:sp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91281" y="3143250"/>
              <a:ext cx="3627738" cy="2476500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832104" y="5937250"/>
              <a:ext cx="33399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图2-5 示例 samp2_1 运行时界面（教材环境）</a:t>
              </a:r>
            </a:p>
          </p:txBody>
        </p:sp>
      </p:grpSp>
      <p:grpSp>
        <p:nvGrpSpPr>
          <p:cNvPr id="18" name="question-1"/>
          <p:cNvGrpSpPr/>
          <p:nvPr/>
        </p:nvGrpSpPr>
        <p:grpSpPr>
          <a:xfrm>
            <a:off x="5753100" y="2952750"/>
            <a:ext cx="5600700" cy="1333500"/>
            <a:chOff x="5753100" y="2952750"/>
            <a:chExt cx="5600700" cy="1333500"/>
          </a:xfrm>
        </p:grpSpPr>
        <p:sp>
          <p:nvSpPr>
            <p:cNvPr id="15" name="Rectangle 15"/>
            <p:cNvSpPr/>
            <p:nvPr/>
          </p:nvSpPr>
          <p:spPr>
            <a:xfrm>
              <a:off x="5753100" y="2952750"/>
              <a:ext cx="5600700" cy="1333500"/>
            </a:xfrm>
            <a:prstGeom prst="roundRect">
              <a:avLst>
                <a:gd name="adj" fmla="val 5714"/>
              </a:avLst>
            </a:prstGeom>
            <a:solidFill>
              <a:schemeClr val="lt1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971794" y="3124200"/>
              <a:ext cx="27275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问题一 窗口从哪里来？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972937" y="3479800"/>
              <a:ext cx="373100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标签、按钮是谁创建的？窗口对象又是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在哪里创建、怎样显示出来的？</a:t>
              </a:r>
            </a:p>
          </p:txBody>
        </p:sp>
      </p:grpSp>
      <p:grpSp>
        <p:nvGrpSpPr>
          <p:cNvPr id="22" name="question-2"/>
          <p:cNvGrpSpPr/>
          <p:nvPr/>
        </p:nvGrpSpPr>
        <p:grpSpPr>
          <a:xfrm>
            <a:off x="5753100" y="4476750"/>
            <a:ext cx="5600700" cy="1333500"/>
            <a:chOff x="5753100" y="4476750"/>
            <a:chExt cx="5600700" cy="1333500"/>
          </a:xfrm>
        </p:grpSpPr>
        <p:sp>
          <p:nvSpPr>
            <p:cNvPr id="19" name="Rectangle 19"/>
            <p:cNvSpPr/>
            <p:nvPr/>
          </p:nvSpPr>
          <p:spPr>
            <a:xfrm>
              <a:off x="5753100" y="4476750"/>
              <a:ext cx="5600700" cy="1333500"/>
            </a:xfrm>
            <a:prstGeom prst="roundRect">
              <a:avLst>
                <a:gd name="adj" fmla="val 5714"/>
              </a:avLst>
            </a:prstGeom>
            <a:solidFill>
              <a:schemeClr val="lt1"/>
            </a:solidFill>
            <a:ln w="14288">
              <a:solidFill>
                <a:schemeClr val="accent2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971794" y="4648200"/>
              <a:ext cx="27275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问题二 点击由谁处理？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972937" y="5003800"/>
              <a:ext cx="39494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 Close 按钮窗口就关闭了，可我们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并没有手写一行代码，这是怎么做到的？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027088" y="2590800"/>
            <a:ext cx="2137824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2.1.1 – 2.1.2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098036" y="3111500"/>
            <a:ext cx="399592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项目文件与配置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253465" y="4038600"/>
            <a:ext cx="3685070" cy="308991"/>
            <a:chOff x="4253465" y="4038600"/>
            <a:chExt cx="3685070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253465" y="4038600"/>
              <a:ext cx="36850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项目文件组成 · 项目配置文件 · qmake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20733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2.1.1 GUI 项目文件组成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项目的文件组成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35175"/>
            <a:ext cx="7672197" cy="752856"/>
            <a:chOff x="828294" y="2035175"/>
            <a:chExt cx="7672197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767219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新建 GUI 项目 samp2_1：构建系统选 qmake，窗口基类选 QWidget，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并勾选 Generate form。创建后的项目包含以下 5 个文件：</a:t>
              </a:r>
            </a:p>
          </p:txBody>
        </p:sp>
      </p:grpSp>
      <p:grpSp>
        <p:nvGrpSpPr>
          <p:cNvPr id="14" name="tree-figure"/>
          <p:cNvGrpSpPr/>
          <p:nvPr/>
        </p:nvGrpSpPr>
        <p:grpSpPr>
          <a:xfrm>
            <a:off x="832104" y="2971800"/>
            <a:ext cx="2558796" cy="3238246"/>
            <a:chOff x="832104" y="2971800"/>
            <a:chExt cx="2558796" cy="3238246"/>
          </a:xfrm>
        </p:grpSpPr>
        <p:sp>
          <p:nvSpPr>
            <p:cNvPr id="11" name="Rectangle 11"/>
            <p:cNvSpPr/>
            <p:nvPr/>
          </p:nvSpPr>
          <p:spPr>
            <a:xfrm>
              <a:off x="838200" y="2971800"/>
              <a:ext cx="2552700" cy="2914650"/>
            </a:xfrm>
            <a:prstGeom prst="roundRect">
              <a:avLst>
                <a:gd name="adj" fmla="val 2985"/>
              </a:avLst>
            </a:prstGeom>
            <a:solidFill>
              <a:schemeClr val="lt2"/>
            </a:solidFill>
            <a:ln>
              <a:noFill/>
            </a:ln>
          </p:spPr>
        </p:sp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8853" y="3048000"/>
              <a:ext cx="2171394" cy="2762250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832104" y="5975350"/>
              <a:ext cx="161955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图2-1 项目管理目录树</a:t>
              </a:r>
            </a:p>
          </p:txBody>
        </p:sp>
      </p:grpSp>
      <p:grpSp>
        <p:nvGrpSpPr>
          <p:cNvPr id="35" name="file-table"/>
          <p:cNvGrpSpPr/>
          <p:nvPr/>
        </p:nvGrpSpPr>
        <p:grpSpPr>
          <a:xfrm>
            <a:off x="3657600" y="2971800"/>
            <a:ext cx="7696200" cy="2905125"/>
            <a:chOff x="3657600" y="2971800"/>
            <a:chExt cx="7696200" cy="2905125"/>
          </a:xfrm>
        </p:grpSpPr>
        <p:sp>
          <p:nvSpPr>
            <p:cNvPr id="15" name="Rectangle 15"/>
            <p:cNvSpPr/>
            <p:nvPr/>
          </p:nvSpPr>
          <p:spPr>
            <a:xfrm>
              <a:off x="3657600" y="2971800"/>
              <a:ext cx="76962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3801999" y="3057525"/>
              <a:ext cx="2346401" cy="308991"/>
              <a:chOff x="3801999" y="3057525"/>
              <a:chExt cx="2346401" cy="308991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3801999" y="3057525"/>
                <a:ext cx="4414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文件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706999" y="3057525"/>
                <a:ext cx="4414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作用</a:t>
                </a:r>
              </a:p>
            </p:txBody>
          </p:sp>
        </p:grpSp>
        <p:sp>
          <p:nvSpPr>
            <p:cNvPr id="19" name="Rectangle 19"/>
            <p:cNvSpPr/>
            <p:nvPr/>
          </p:nvSpPr>
          <p:spPr>
            <a:xfrm>
              <a:off x="3657600" y="3390900"/>
              <a:ext cx="76962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3657600" y="4381500"/>
              <a:ext cx="76962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3657600" y="5372100"/>
              <a:ext cx="76962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Line 22"/>
            <p:cNvSpPr/>
            <p:nvPr/>
          </p:nvSpPr>
          <p:spPr>
            <a:xfrm>
              <a:off x="3657600" y="5867400"/>
              <a:ext cx="7696200" cy="9525"/>
            </a:xfrm>
            <a:custGeom>
              <a:avLst/>
              <a:gdLst/>
              <a:ahLst/>
              <a:cxnLst/>
              <a:rect l="l" t="t" r="r" b="b"/>
              <a:pathLst>
                <a:path w="7696200" h="9525">
                  <a:moveTo>
                    <a:pt x="0" y="0"/>
                  </a:moveTo>
                  <a:lnTo>
                    <a:pt x="7696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3801999" y="3514725"/>
              <a:ext cx="1302835" cy="2290191"/>
              <a:chOff x="3801999" y="3514725"/>
              <a:chExt cx="1302835" cy="2290191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3801999" y="3514725"/>
                <a:ext cx="130283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samp2_1.pro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801999" y="4010025"/>
                <a:ext cx="106886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widget.ui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801999" y="4505325"/>
                <a:ext cx="9518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main.cpp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801999" y="5000625"/>
                <a:ext cx="9518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widget.h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3801999" y="5495925"/>
                <a:ext cx="118585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widget.cpp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5706999" y="3514725"/>
              <a:ext cx="4323169" cy="2290191"/>
              <a:chOff x="5706999" y="3514725"/>
              <a:chExt cx="4323169" cy="2290191"/>
            </a:xfrm>
          </p:grpSpPr>
          <p:sp>
            <p:nvSpPr>
              <p:cNvPr id="29" name="TextBox 29"/>
              <p:cNvSpPr txBox="1"/>
              <p:nvPr/>
            </p:nvSpPr>
            <p:spPr>
              <a:xfrm>
                <a:off x="5706999" y="3514725"/>
                <a:ext cx="432316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qmake 的项目配置文件，存储项目的各种设置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5706999" y="4010025"/>
                <a:ext cx="346494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UI 文件，用于窗口界面的可视化设计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5706999" y="4505325"/>
                <a:ext cx="296189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主程序文件，包含 main() 函数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706999" y="5000625"/>
                <a:ext cx="432316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窗口类定义头文件，用到了 widget.ui 的界面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5706999" y="5495925"/>
                <a:ext cx="298316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与 widget.h 对应的源程序文件</a:t>
                </a:r>
              </a:p>
            </p:txBody>
          </p:sp>
        </p:grp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229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2.1.2 项目配置文件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44650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项目配置文件 samp2_1.pro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111375"/>
            <a:ext cx="9360423" cy="337376"/>
            <a:chOff x="829437" y="2111375"/>
            <a:chExt cx="9360423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11375"/>
              <a:ext cx="93604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 qmake 构建系统时，向导会生成后缀为 .pro 的项目配置文件，文件名就是项目名称：</a:t>
              </a:r>
            </a:p>
          </p:txBody>
        </p:sp>
      </p:grpSp>
      <p:grpSp>
        <p:nvGrpSpPr>
          <p:cNvPr id="17" name="pro-code"/>
          <p:cNvGrpSpPr/>
          <p:nvPr/>
        </p:nvGrpSpPr>
        <p:grpSpPr>
          <a:xfrm>
            <a:off x="838200" y="2514600"/>
            <a:ext cx="6400800" cy="3524250"/>
            <a:chOff x="838200" y="2514600"/>
            <a:chExt cx="6400800" cy="35242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6400800" cy="3524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14600"/>
              <a:ext cx="38100" cy="3524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1020699" y="2647950"/>
              <a:ext cx="5975604" cy="3299841"/>
              <a:chOff x="1020699" y="2647950"/>
              <a:chExt cx="5975604" cy="3299841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1020699" y="2647950"/>
                <a:ext cx="5203063" cy="21758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950"/>
                  </a:lnSpc>
                </a:pP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QT += core gui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greaterThan(QT_MAJOR_VERSION, 4): QT += widgets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CONFIG += c++11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DEFINES += QT_DEPRECATED_WARNINGS</a:t>
                </a:r>
              </a:p>
              <a:p>
                <a:pPr algn="l">
                  <a:lnSpc>
                    <a:spcPts val="1950"/>
                  </a:lnSpc>
                  <a:spcBef>
                    <a:spcPts val="1050"/>
                  </a:spcBef>
                </a:pP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SOURCES += main.cpp \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           widget.cpp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HEADERS += widget.h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FORMS += widget.ui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020699" y="4895850"/>
                <a:ext cx="365074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# Default rules for deployment.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020699" y="5143500"/>
                <a:ext cx="5975604" cy="804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950"/>
                  </a:lnSpc>
                </a:pP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qnx: target.path = /tmp/$${TARGET}/bin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else: unix:!android: target.path = /opt/$${TARGET}/bin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!isEmpty(target.path): INSTALLS += target</a:t>
                </a:r>
              </a:p>
            </p:txBody>
          </p:sp>
        </p:grpSp>
      </p:grpSp>
      <p:grpSp>
        <p:nvGrpSpPr>
          <p:cNvPr id="26" name="code-notes"/>
          <p:cNvGrpSpPr/>
          <p:nvPr/>
        </p:nvGrpSpPr>
        <p:grpSpPr>
          <a:xfrm>
            <a:off x="7467600" y="2514600"/>
            <a:ext cx="3886200" cy="3524250"/>
            <a:chOff x="7467600" y="2514600"/>
            <a:chExt cx="3886200" cy="3524250"/>
          </a:xfrm>
        </p:grpSpPr>
        <p:sp>
          <p:nvSpPr>
            <p:cNvPr id="18" name="Rectangle 18"/>
            <p:cNvSpPr/>
            <p:nvPr/>
          </p:nvSpPr>
          <p:spPr>
            <a:xfrm>
              <a:off x="7467600" y="2514600"/>
              <a:ext cx="3886200" cy="3524250"/>
            </a:xfrm>
            <a:prstGeom prst="roundRect">
              <a:avLst>
                <a:gd name="adj" fmla="val 2162"/>
              </a:avLst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49337" y="26416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代码说明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7650099" y="3035300"/>
              <a:ext cx="2923164" cy="2645791"/>
              <a:chOff x="7650099" y="3035300"/>
              <a:chExt cx="2923164" cy="2645791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7650099" y="3035300"/>
                <a:ext cx="2574417" cy="5756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100"/>
                  </a:lnSpc>
                </a:pPr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QT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 用到的 Qt 模块；Qt 5 中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widgets 是单独的模块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50099" y="3683000"/>
                <a:ext cx="2343658" cy="5756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100"/>
                  </a:lnSpc>
                </a:pPr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CONFIG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 通用配置，这里按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C++11 标准编译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50099" y="4330700"/>
                <a:ext cx="2654681" cy="5756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100"/>
                  </a:lnSpc>
                </a:pPr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DEFINES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 预处理宏，用到过时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的 Qt 函数时给出警告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50099" y="4991100"/>
                <a:ext cx="292316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SOURCES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 等 项目中的文件列表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7650099" y="5372100"/>
                <a:ext cx="278109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>#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 注释；最后 3 行是部署规则</a:t>
                </a:r>
              </a:p>
            </p:txBody>
          </p:sp>
        </p:grpSp>
      </p:grpSp>
      <p:grpSp>
        <p:nvGrpSpPr>
          <p:cNvPr id="28" name="note"/>
          <p:cNvGrpSpPr/>
          <p:nvPr/>
        </p:nvGrpSpPr>
        <p:grpSpPr>
          <a:xfrm>
            <a:off x="832104" y="6146800"/>
            <a:ext cx="8132140" cy="234696"/>
            <a:chOff x="832104" y="6146800"/>
            <a:chExt cx="8132140" cy="234696"/>
          </a:xfrm>
        </p:grpSpPr>
        <p:sp>
          <p:nvSpPr>
            <p:cNvPr id="27" name="TextBox 27"/>
            <p:cNvSpPr txBox="1"/>
            <p:nvPr/>
          </p:nvSpPr>
          <p:spPr>
            <a:xfrm>
              <a:off x="832104" y="6146800"/>
              <a:ext cx="81321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Creator 4.11 生成的文件中还有几行英文注释，这里省略；教材（Qt 6.2.3）的文件没有 DEFINES 这一行。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229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2.1.2 项目配置文件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22719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qmake 的作用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85975"/>
            <a:ext cx="7797595" cy="381381"/>
            <a:chOff x="828294" y="2085975"/>
            <a:chExt cx="7797595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85975"/>
              <a:ext cx="77975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qmake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是构建项目的工具软件，它根据 .pro 文件生成 Makefile：</a:t>
              </a:r>
            </a:p>
          </p:txBody>
        </p:sp>
      </p:grpSp>
      <p:grpSp>
        <p:nvGrpSpPr>
          <p:cNvPr id="14" name="node-pro"/>
          <p:cNvGrpSpPr/>
          <p:nvPr/>
        </p:nvGrpSpPr>
        <p:grpSpPr>
          <a:xfrm>
            <a:off x="838200" y="2819400"/>
            <a:ext cx="2743200" cy="1085850"/>
            <a:chOff x="838200" y="2819400"/>
            <a:chExt cx="2743200" cy="1085850"/>
          </a:xfrm>
        </p:grpSpPr>
        <p:sp>
          <p:nvSpPr>
            <p:cNvPr id="11" name="Rectangle 11"/>
            <p:cNvSpPr/>
            <p:nvPr/>
          </p:nvSpPr>
          <p:spPr>
            <a:xfrm>
              <a:off x="838200" y="2819400"/>
              <a:ext cx="2743200" cy="1085850"/>
            </a:xfrm>
            <a:prstGeom prst="roundRect">
              <a:avLst>
                <a:gd name="adj" fmla="val 7018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18794" y="3009900"/>
              <a:ext cx="16079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samp2_1.pro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20699" y="3448050"/>
              <a:ext cx="12922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项目配置文件</a:t>
              </a:r>
            </a:p>
          </p:txBody>
        </p:sp>
      </p:grpSp>
      <p:grpSp>
        <p:nvGrpSpPr>
          <p:cNvPr id="16" name="label-qmake"/>
          <p:cNvGrpSpPr/>
          <p:nvPr/>
        </p:nvGrpSpPr>
        <p:grpSpPr>
          <a:xfrm>
            <a:off x="3785530" y="2806700"/>
            <a:ext cx="734741" cy="337376"/>
            <a:chOff x="3785530" y="2806700"/>
            <a:chExt cx="734741" cy="337376"/>
          </a:xfrm>
        </p:grpSpPr>
        <p:sp>
          <p:nvSpPr>
            <p:cNvPr id="15" name="TextBox 15"/>
            <p:cNvSpPr txBox="1"/>
            <p:nvPr/>
          </p:nvSpPr>
          <p:spPr>
            <a:xfrm>
              <a:off x="3785530" y="2806700"/>
              <a:ext cx="73474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qmake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3619500" y="3143250"/>
            <a:ext cx="1066800" cy="4381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21" name="node-makefile"/>
          <p:cNvGrpSpPr/>
          <p:nvPr/>
        </p:nvGrpSpPr>
        <p:grpSpPr>
          <a:xfrm>
            <a:off x="4762500" y="2819400"/>
            <a:ext cx="2743200" cy="1085850"/>
            <a:chOff x="4762500" y="2819400"/>
            <a:chExt cx="2743200" cy="1085850"/>
          </a:xfrm>
        </p:grpSpPr>
        <p:sp>
          <p:nvSpPr>
            <p:cNvPr id="18" name="Rectangle 18"/>
            <p:cNvSpPr/>
            <p:nvPr/>
          </p:nvSpPr>
          <p:spPr>
            <a:xfrm>
              <a:off x="4762500" y="2819400"/>
              <a:ext cx="2743200" cy="1085850"/>
            </a:xfrm>
            <a:prstGeom prst="roundRect">
              <a:avLst>
                <a:gd name="adj" fmla="val 7018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943094" y="3009900"/>
              <a:ext cx="11830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Makefile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944999" y="34480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构建规则</a:t>
              </a:r>
            </a:p>
          </p:txBody>
        </p:sp>
      </p:grpSp>
      <p:grpSp>
        <p:nvGrpSpPr>
          <p:cNvPr id="23" name="label-make"/>
          <p:cNvGrpSpPr/>
          <p:nvPr/>
        </p:nvGrpSpPr>
        <p:grpSpPr>
          <a:xfrm>
            <a:off x="7537450" y="2819400"/>
            <a:ext cx="1079500" cy="308991"/>
            <a:chOff x="7537450" y="2819400"/>
            <a:chExt cx="1079500" cy="308991"/>
          </a:xfrm>
        </p:grpSpPr>
        <p:sp>
          <p:nvSpPr>
            <p:cNvPr id="22" name="TextBox 22"/>
            <p:cNvSpPr txBox="1"/>
            <p:nvPr/>
          </p:nvSpPr>
          <p:spPr>
            <a:xfrm>
              <a:off x="7537450" y="2819400"/>
              <a:ext cx="10795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编译和连接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7543800" y="3143250"/>
            <a:ext cx="1066800" cy="43815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28" name="node-exe"/>
          <p:cNvGrpSpPr/>
          <p:nvPr/>
        </p:nvGrpSpPr>
        <p:grpSpPr>
          <a:xfrm>
            <a:off x="8686800" y="2819400"/>
            <a:ext cx="2667000" cy="1085850"/>
            <a:chOff x="8686800" y="2819400"/>
            <a:chExt cx="2667000" cy="1085850"/>
          </a:xfrm>
        </p:grpSpPr>
        <p:sp>
          <p:nvSpPr>
            <p:cNvPr id="25" name="Rectangle 25"/>
            <p:cNvSpPr/>
            <p:nvPr/>
          </p:nvSpPr>
          <p:spPr>
            <a:xfrm>
              <a:off x="8686800" y="2819400"/>
              <a:ext cx="2667000" cy="1085850"/>
            </a:xfrm>
            <a:prstGeom prst="roundRect">
              <a:avLst>
                <a:gd name="adj" fmla="val 701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867394" y="299720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可执行文件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869299" y="3448050"/>
              <a:ext cx="15177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C++ 编译器生成</a:t>
              </a:r>
            </a:p>
          </p:txBody>
        </p:sp>
      </p:grpSp>
      <p:grpSp>
        <p:nvGrpSpPr>
          <p:cNvPr id="31" name="moc-uic"/>
          <p:cNvGrpSpPr/>
          <p:nvPr/>
        </p:nvGrpSpPr>
        <p:grpSpPr>
          <a:xfrm>
            <a:off x="838200" y="4210050"/>
            <a:ext cx="10515600" cy="762000"/>
            <a:chOff x="838200" y="4210050"/>
            <a:chExt cx="10515600" cy="762000"/>
          </a:xfrm>
        </p:grpSpPr>
        <p:sp>
          <p:nvSpPr>
            <p:cNvPr id="29" name="Rectangle 29"/>
            <p:cNvSpPr/>
            <p:nvPr/>
          </p:nvSpPr>
          <p:spPr>
            <a:xfrm>
              <a:off x="838200" y="4210050"/>
              <a:ext cx="10515600" cy="7620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58037" y="4286250"/>
              <a:ext cx="7379500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对于 Qt 项目，qmake 还会自动为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元对象编译器 MOC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用户界面编译器 UIC</a:t>
              </a:r>
              <a:b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生成构建规则。UIC 会把 widget.ui 编译成 C++ 代码，本讲后面会看到。</a:t>
              </a:r>
            </a:p>
          </p:txBody>
        </p:sp>
      </p:grpSp>
      <p:grpSp>
        <p:nvGrpSpPr>
          <p:cNvPr id="36" name="note"/>
          <p:cNvGrpSpPr/>
          <p:nvPr/>
        </p:nvGrpSpPr>
        <p:grpSpPr>
          <a:xfrm>
            <a:off x="838200" y="5200650"/>
            <a:ext cx="10515600" cy="914400"/>
            <a:chOff x="838200" y="5200650"/>
            <a:chExt cx="10515600" cy="914400"/>
          </a:xfrm>
        </p:grpSpPr>
        <p:sp>
          <p:nvSpPr>
            <p:cNvPr id="32" name="Rectangle 32"/>
            <p:cNvSpPr/>
            <p:nvPr/>
          </p:nvSpPr>
          <p:spPr>
            <a:xfrm>
              <a:off x="838200" y="520065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838200" y="520065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8987" y="53276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48587" y="5289550"/>
              <a:ext cx="733526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.pro 文件是自动生成的，一般不需要手动修改，但要能读懂它的基本意义。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向项目中添加文件时，Qt Creator 会自动更新 .pro 文件的内容。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229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2.1.2 项目配置文件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3016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qmake 配置文件中的常见变量</a:t>
            </a:r>
          </a:p>
        </p:txBody>
      </p:sp>
      <p:grpSp>
        <p:nvGrpSpPr>
          <p:cNvPr id="36" name="var-table-1"/>
          <p:cNvGrpSpPr/>
          <p:nvPr/>
        </p:nvGrpSpPr>
        <p:grpSpPr>
          <a:xfrm>
            <a:off x="838200" y="2038350"/>
            <a:ext cx="5143500" cy="3933825"/>
            <a:chOff x="838200" y="2038350"/>
            <a:chExt cx="5143500" cy="39338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1435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63549" y="21050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582799" y="21050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含义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2419350"/>
              <a:ext cx="5143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Line 13"/>
            <p:cNvSpPr/>
            <p:nvPr/>
          </p:nvSpPr>
          <p:spPr>
            <a:xfrm>
              <a:off x="838200" y="30099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63549" y="2590800"/>
              <a:ext cx="26321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582799" y="2476500"/>
              <a:ext cx="2624582" cy="566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项目中使用的 Qt 模块列表，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用到某些模块时需要手动添加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3009900"/>
              <a:ext cx="5143500" cy="5905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7" name="Line 17"/>
            <p:cNvSpPr/>
            <p:nvPr/>
          </p:nvSpPr>
          <p:spPr>
            <a:xfrm>
              <a:off x="838200" y="36004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63549" y="3181350"/>
              <a:ext cx="7576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CONFIG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582799" y="3181350"/>
              <a:ext cx="19302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项目的通用配置选项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38200" y="3600450"/>
              <a:ext cx="5143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Line 21"/>
            <p:cNvSpPr/>
            <p:nvPr/>
          </p:nvSpPr>
          <p:spPr>
            <a:xfrm>
              <a:off x="838200" y="41910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63549" y="3771900"/>
              <a:ext cx="88124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DEFINES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582799" y="3657600"/>
              <a:ext cx="2223262" cy="566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预处理定义列表，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例如定义用于预处理的宏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838200" y="4191000"/>
              <a:ext cx="5143500" cy="5905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5" name="Line 25"/>
            <p:cNvSpPr/>
            <p:nvPr/>
          </p:nvSpPr>
          <p:spPr>
            <a:xfrm>
              <a:off x="838200" y="47815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63549" y="4362450"/>
              <a:ext cx="100485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TEMPLATE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582799" y="4248150"/>
              <a:ext cx="3166364" cy="566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项目模板：应用程序 app 或库 lib，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不设置时默认为应用程序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838200" y="4781550"/>
              <a:ext cx="5143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838200" y="53721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963549" y="4953000"/>
              <a:ext cx="88124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HEADERS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582799" y="4953000"/>
              <a:ext cx="222807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头文件（.h 文件）列表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838200" y="5372100"/>
              <a:ext cx="5143500" cy="5905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838200" y="59626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63549" y="5543550"/>
              <a:ext cx="88124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SOURCES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582799" y="5543550"/>
              <a:ext cx="288744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源程序文件（.cpp 文件）列表</a:t>
              </a:r>
            </a:p>
          </p:txBody>
        </p:sp>
      </p:grpSp>
      <p:grpSp>
        <p:nvGrpSpPr>
          <p:cNvPr id="64" name="var-table-2"/>
          <p:cNvGrpSpPr/>
          <p:nvPr/>
        </p:nvGrpSpPr>
        <p:grpSpPr>
          <a:xfrm>
            <a:off x="6210300" y="2038350"/>
            <a:ext cx="5143500" cy="3957066"/>
            <a:chOff x="6210300" y="2038350"/>
            <a:chExt cx="5143500" cy="3957066"/>
          </a:xfrm>
        </p:grpSpPr>
        <p:sp>
          <p:nvSpPr>
            <p:cNvPr id="37" name="Rectangle 37"/>
            <p:cNvSpPr/>
            <p:nvPr/>
          </p:nvSpPr>
          <p:spPr>
            <a:xfrm>
              <a:off x="6210300" y="2038350"/>
              <a:ext cx="51435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335649" y="21050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变量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954899" y="21050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含义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6210300" y="2419350"/>
              <a:ext cx="5143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1" name="Line 41"/>
            <p:cNvSpPr/>
            <p:nvPr/>
          </p:nvSpPr>
          <p:spPr>
            <a:xfrm>
              <a:off x="6210300" y="30099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6335649" y="2590800"/>
              <a:ext cx="63403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FORMS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954899" y="2590800"/>
              <a:ext cx="233763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 文件（.ui 文件）列表</a:t>
              </a:r>
            </a:p>
          </p:txBody>
        </p:sp>
        <p:sp>
          <p:nvSpPr>
            <p:cNvPr id="44" name="Rectangle 44"/>
            <p:cNvSpPr/>
            <p:nvPr/>
          </p:nvSpPr>
          <p:spPr>
            <a:xfrm>
              <a:off x="6210300" y="3009900"/>
              <a:ext cx="5143500" cy="5905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45" name="Line 45"/>
            <p:cNvSpPr/>
            <p:nvPr/>
          </p:nvSpPr>
          <p:spPr>
            <a:xfrm>
              <a:off x="6210300" y="36004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6335649" y="3181350"/>
              <a:ext cx="112846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RESOURCES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954899" y="3181350"/>
              <a:ext cx="267474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资源文件（.qrc 文件）列表</a:t>
              </a:r>
            </a:p>
          </p:txBody>
        </p:sp>
        <p:sp>
          <p:nvSpPr>
            <p:cNvPr id="48" name="Rectangle 48"/>
            <p:cNvSpPr/>
            <p:nvPr/>
          </p:nvSpPr>
          <p:spPr>
            <a:xfrm>
              <a:off x="6210300" y="3600450"/>
              <a:ext cx="5143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9" name="Line 49"/>
            <p:cNvSpPr/>
            <p:nvPr/>
          </p:nvSpPr>
          <p:spPr>
            <a:xfrm>
              <a:off x="6210300" y="41910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6335649" y="3771900"/>
              <a:ext cx="75764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TARGET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954899" y="3657600"/>
              <a:ext cx="2223262" cy="566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生成的可执行文件名称，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默认与项目名称相同</a:t>
              </a:r>
            </a:p>
          </p:txBody>
        </p:sp>
        <p:sp>
          <p:nvSpPr>
            <p:cNvPr id="52" name="Rectangle 52"/>
            <p:cNvSpPr/>
            <p:nvPr/>
          </p:nvSpPr>
          <p:spPr>
            <a:xfrm>
              <a:off x="6210300" y="4191000"/>
              <a:ext cx="5143500" cy="5905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53" name="Line 53"/>
            <p:cNvSpPr/>
            <p:nvPr/>
          </p:nvSpPr>
          <p:spPr>
            <a:xfrm>
              <a:off x="6210300" y="47815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6335649" y="4362450"/>
              <a:ext cx="88124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DESTDIR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7954899" y="4362450"/>
              <a:ext cx="25683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目标可执行文件的存放路径</a:t>
              </a:r>
            </a:p>
          </p:txBody>
        </p:sp>
        <p:sp>
          <p:nvSpPr>
            <p:cNvPr id="56" name="Rectangle 56"/>
            <p:cNvSpPr/>
            <p:nvPr/>
          </p:nvSpPr>
          <p:spPr>
            <a:xfrm>
              <a:off x="6210300" y="4781550"/>
              <a:ext cx="5143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7" name="Line 57"/>
            <p:cNvSpPr/>
            <p:nvPr/>
          </p:nvSpPr>
          <p:spPr>
            <a:xfrm>
              <a:off x="6210300" y="53721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6335649" y="4953000"/>
              <a:ext cx="137567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INCLUDEPATH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7954899" y="4953000"/>
              <a:ext cx="25683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其他头文件的搜索路径列表</a:t>
              </a:r>
            </a:p>
          </p:txBody>
        </p:sp>
        <p:sp>
          <p:nvSpPr>
            <p:cNvPr id="60" name="Rectangle 60"/>
            <p:cNvSpPr/>
            <p:nvPr/>
          </p:nvSpPr>
          <p:spPr>
            <a:xfrm>
              <a:off x="6210300" y="5372100"/>
              <a:ext cx="5143500" cy="5905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61" name="Line 61"/>
            <p:cNvSpPr/>
            <p:nvPr/>
          </p:nvSpPr>
          <p:spPr>
            <a:xfrm>
              <a:off x="6210300" y="59626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6335649" y="5543550"/>
              <a:ext cx="125206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DEPENDPATH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954899" y="5429250"/>
              <a:ext cx="2825242" cy="566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其他依赖文件（如源程序文件）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的搜索路径列表</a:t>
              </a:r>
            </a:p>
          </p:txBody>
        </p:sp>
      </p:grpSp>
      <p:grpSp>
        <p:nvGrpSpPr>
          <p:cNvPr id="66" name="caption"/>
          <p:cNvGrpSpPr/>
          <p:nvPr/>
        </p:nvGrpSpPr>
        <p:grpSpPr>
          <a:xfrm>
            <a:off x="830961" y="6083300"/>
            <a:ext cx="7613104" cy="278702"/>
            <a:chOff x="830961" y="6083300"/>
            <a:chExt cx="7613104" cy="278702"/>
          </a:xfrm>
        </p:grpSpPr>
        <p:sp>
          <p:nvSpPr>
            <p:cNvPr id="65" name="TextBox 65"/>
            <p:cNvSpPr txBox="1"/>
            <p:nvPr/>
          </p:nvSpPr>
          <p:spPr>
            <a:xfrm>
              <a:off x="830961" y="6083300"/>
              <a:ext cx="7613104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表2-1 qmake 配置文件中常见变量的含义。配置文件中全大写的单词就是 qmake 的变量。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62290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2.1.2 项目配置文件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添加模块与替换函数</a:t>
            </a:r>
          </a:p>
        </p:txBody>
      </p:sp>
      <p:grpSp>
        <p:nvGrpSpPr>
          <p:cNvPr id="10" name="module-text"/>
          <p:cNvGrpSpPr/>
          <p:nvPr/>
        </p:nvGrpSpPr>
        <p:grpSpPr>
          <a:xfrm>
            <a:off x="828294" y="2035175"/>
            <a:ext cx="7375017" cy="752856"/>
            <a:chOff x="828294" y="2035175"/>
            <a:chExt cx="7375017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737501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 QT 定义项目中用到的 Qt 模块。用到 Qt 框架的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附加模块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需要手动把模块加入 QT 变量。例如项目中要使用 Qt SQL 模块：</a:t>
              </a:r>
            </a:p>
          </p:txBody>
        </p:sp>
      </p:grpSp>
      <p:grpSp>
        <p:nvGrpSpPr>
          <p:cNvPr id="15" name="module-code"/>
          <p:cNvGrpSpPr/>
          <p:nvPr/>
        </p:nvGrpSpPr>
        <p:grpSpPr>
          <a:xfrm>
            <a:off x="838200" y="2971800"/>
            <a:ext cx="10515600" cy="514350"/>
            <a:chOff x="838200" y="2971800"/>
            <a:chExt cx="10515600" cy="514350"/>
          </a:xfrm>
        </p:grpSpPr>
        <p:sp>
          <p:nvSpPr>
            <p:cNvPr id="11" name="Rectangle 11"/>
            <p:cNvSpPr/>
            <p:nvPr/>
          </p:nvSpPr>
          <p:spPr>
            <a:xfrm>
              <a:off x="838200" y="297180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971800"/>
              <a:ext cx="381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58037" y="3101975"/>
              <a:ext cx="11896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+= sql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01999" y="3114675"/>
              <a:ext cx="26003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 9 章学习数据库时会用到</a:t>
              </a:r>
            </a:p>
          </p:txBody>
        </p:sp>
      </p:grpSp>
      <p:grpSp>
        <p:nvGrpSpPr>
          <p:cNvPr id="17" name="replace-text"/>
          <p:cNvGrpSpPr/>
          <p:nvPr/>
        </p:nvGrpSpPr>
        <p:grpSpPr>
          <a:xfrm>
            <a:off x="828294" y="3733800"/>
            <a:ext cx="8565792" cy="381381"/>
            <a:chOff x="828294" y="3733800"/>
            <a:chExt cx="8565792" cy="381381"/>
          </a:xfrm>
        </p:grpSpPr>
        <p:sp>
          <p:nvSpPr>
            <p:cNvPr id="16" name="TextBox 16"/>
            <p:cNvSpPr txBox="1"/>
            <p:nvPr/>
          </p:nvSpPr>
          <p:spPr>
            <a:xfrm>
              <a:off x="828294" y="3733800"/>
              <a:ext cx="8565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$$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 qmake 替换函数的前缀，后面可以是变量名或 qmake 的内置函数：</a:t>
              </a:r>
            </a:p>
          </p:txBody>
        </p:sp>
      </p:grpSp>
      <p:grpSp>
        <p:nvGrpSpPr>
          <p:cNvPr id="21" name="replace-code"/>
          <p:cNvGrpSpPr/>
          <p:nvPr/>
        </p:nvGrpSpPr>
        <p:grpSpPr>
          <a:xfrm>
            <a:off x="838200" y="4210050"/>
            <a:ext cx="10515600" cy="514350"/>
            <a:chOff x="838200" y="4210050"/>
            <a:chExt cx="10515600" cy="514350"/>
          </a:xfrm>
        </p:grpSpPr>
        <p:sp>
          <p:nvSpPr>
            <p:cNvPr id="18" name="Rectangle 18"/>
            <p:cNvSpPr/>
            <p:nvPr/>
          </p:nvSpPr>
          <p:spPr>
            <a:xfrm>
              <a:off x="838200" y="42100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210050"/>
              <a:ext cx="381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58037" y="4340225"/>
              <a:ext cx="49225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qnx: target.path = /tmp/$${TARGET}/bin</a:t>
              </a:r>
            </a:p>
          </p:txBody>
        </p:sp>
      </p:grpSp>
      <p:grpSp>
        <p:nvGrpSpPr>
          <p:cNvPr id="23" name="replace-note"/>
          <p:cNvGrpSpPr/>
          <p:nvPr/>
        </p:nvGrpSpPr>
        <p:grpSpPr>
          <a:xfrm>
            <a:off x="829437" y="4940300"/>
            <a:ext cx="10165156" cy="337376"/>
            <a:chOff x="829437" y="4940300"/>
            <a:chExt cx="10165156" cy="337376"/>
          </a:xfrm>
        </p:grpSpPr>
        <p:sp>
          <p:nvSpPr>
            <p:cNvPr id="22" name="TextBox 22"/>
            <p:cNvSpPr txBox="1"/>
            <p:nvPr/>
          </p:nvSpPr>
          <p:spPr>
            <a:xfrm>
              <a:off x="829437" y="4940300"/>
              <a:ext cx="1016515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$${TARGET} 表示用变量 TARGET 的值替换，也可写成 $$TARGET；这是 qmake 语法，不是 C++。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838200" y="5391150"/>
            <a:ext cx="10515600" cy="742950"/>
            <a:chOff x="838200" y="5391150"/>
            <a:chExt cx="10515600" cy="742950"/>
          </a:xfrm>
        </p:grpSpPr>
        <p:sp>
          <p:nvSpPr>
            <p:cNvPr id="24" name="Rectangle 24"/>
            <p:cNvSpPr/>
            <p:nvPr/>
          </p:nvSpPr>
          <p:spPr>
            <a:xfrm>
              <a:off x="838200" y="5391150"/>
              <a:ext cx="10515600" cy="742950"/>
            </a:xfrm>
            <a:prstGeom prst="roundRect">
              <a:avLst>
                <a:gd name="adj" fmla="val 10256"/>
              </a:avLst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5879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11249" y="5480050"/>
              <a:ext cx="8253095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右键点击项目节点，选 Add Existing Files 可添加已有文件，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Creator 会自动更新 HEADERS、SOURCES 等变量。更多内容见帮助文档 qmake Manual。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647265" y="2590800"/>
            <a:ext cx="897469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2.1.3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5150861" y="3111500"/>
            <a:ext cx="189027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UI 文件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947378" y="4038600"/>
            <a:ext cx="4297244" cy="308991"/>
            <a:chOff x="3947378" y="4038600"/>
            <a:chExt cx="4297244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947378" y="4038600"/>
              <a:ext cx="429724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Qt Designer · 属性编辑器 · 信号与槽编辑器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0402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2.1.3 UI 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94769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Qt Designer 的功能区域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38350"/>
            <a:ext cx="5721096" cy="3904996"/>
            <a:chOff x="832104" y="2038350"/>
            <a:chExt cx="5721096" cy="3904996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715000" cy="3629025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38350"/>
              <a:ext cx="5715000" cy="3629025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708650"/>
              <a:ext cx="30961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图2-2 Qt Designer 工作界面（教材环境）</a:t>
              </a:r>
            </a:p>
          </p:txBody>
        </p:sp>
      </p:grpSp>
      <p:grpSp>
        <p:nvGrpSpPr>
          <p:cNvPr id="20" name="areas"/>
          <p:cNvGrpSpPr/>
          <p:nvPr/>
        </p:nvGrpSpPr>
        <p:grpSpPr>
          <a:xfrm>
            <a:off x="6734937" y="2082800"/>
            <a:ext cx="4664313" cy="3376041"/>
            <a:chOff x="6734937" y="2082800"/>
            <a:chExt cx="4664313" cy="3376041"/>
          </a:xfrm>
        </p:grpSpPr>
        <p:sp>
          <p:nvSpPr>
            <p:cNvPr id="13" name="TextBox 13"/>
            <p:cNvSpPr txBox="1"/>
            <p:nvPr/>
          </p:nvSpPr>
          <p:spPr>
            <a:xfrm>
              <a:off x="6734937" y="2082800"/>
              <a:ext cx="46643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双击 widget.ui，打开内置的 Qt Designer：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735699" y="2482850"/>
              <a:ext cx="3688080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组件面板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左侧，分 Layouts、Buttons、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Display Widgets 等组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735699" y="3124200"/>
              <a:ext cx="348300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待设计的窗体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中间，把组件拖放上去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735699" y="3505200"/>
              <a:ext cx="402553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Action 编辑器、信号与槽编辑器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窗体下方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735699" y="3886200"/>
              <a:ext cx="30576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布局和界面设计工具栏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窗口上方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735699" y="4254500"/>
              <a:ext cx="3688080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对象检查器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右上，树状显示组件的层级，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列出对象名称和类名称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735699" y="4883150"/>
              <a:ext cx="3487420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属性编辑器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右下，显示并修改选中组件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或窗体的属性</a:t>
              </a:r>
            </a:p>
          </p:txBody>
        </p:sp>
      </p:grpSp>
      <p:grpSp>
        <p:nvGrpSpPr>
          <p:cNvPr id="23" name="tip"/>
          <p:cNvGrpSpPr/>
          <p:nvPr/>
        </p:nvGrpSpPr>
        <p:grpSpPr>
          <a:xfrm>
            <a:off x="838200" y="5981700"/>
            <a:ext cx="10515600" cy="356616"/>
            <a:chOff x="838200" y="5981700"/>
            <a:chExt cx="10515600" cy="356616"/>
          </a:xfrm>
        </p:grpSpPr>
        <p:sp>
          <p:nvSpPr>
            <p:cNvPr id="21" name="Rectangle 21"/>
            <p:cNvSpPr/>
            <p:nvPr/>
          </p:nvSpPr>
          <p:spPr>
            <a:xfrm>
              <a:off x="838200" y="5981700"/>
              <a:ext cx="10515600" cy="342900"/>
            </a:xfrm>
            <a:prstGeom prst="roundRect">
              <a:avLst>
                <a:gd name="adj" fmla="val 16667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2599" y="6029325"/>
              <a:ext cx="635001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提示 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设计阶段的 UI 称为</a:t>
              </a:r>
              <a:r>
                <a:rPr lang="zh-CN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窗体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（form），运行阶段的 UI 称为</a:t>
              </a:r>
              <a:r>
                <a:rPr lang="zh-CN" sz="15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0402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2.1.3 UI 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698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属性编辑器与 objectName</a:t>
            </a:r>
          </a:p>
        </p:txBody>
      </p:sp>
      <p:grpSp>
        <p:nvGrpSpPr>
          <p:cNvPr id="12" name="screenshot"/>
          <p:cNvGrpSpPr/>
          <p:nvPr/>
        </p:nvGrpSpPr>
        <p:grpSpPr>
          <a:xfrm>
            <a:off x="832104" y="2038350"/>
            <a:ext cx="3244596" cy="4133596"/>
            <a:chOff x="832104" y="2038350"/>
            <a:chExt cx="3244596" cy="4133596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3238500" cy="361950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38350"/>
              <a:ext cx="3238500" cy="361950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832104" y="5708650"/>
              <a:ext cx="1543812" cy="4632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图2-3 labDemo 的属性</a:t>
              </a:r>
              <a:b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（教材环境）</a:t>
              </a:r>
            </a:p>
          </p:txBody>
        </p:sp>
      </p:grpSp>
      <p:grpSp>
        <p:nvGrpSpPr>
          <p:cNvPr id="14" name="intro"/>
          <p:cNvGrpSpPr/>
          <p:nvPr/>
        </p:nvGrpSpPr>
        <p:grpSpPr>
          <a:xfrm>
            <a:off x="4334637" y="2032000"/>
            <a:ext cx="5281930" cy="661226"/>
            <a:chOff x="4334637" y="2032000"/>
            <a:chExt cx="5281930" cy="661226"/>
          </a:xfrm>
        </p:grpSpPr>
        <p:sp>
          <p:nvSpPr>
            <p:cNvPr id="13" name="TextBox 13"/>
            <p:cNvSpPr txBox="1"/>
            <p:nvPr/>
          </p:nvSpPr>
          <p:spPr>
            <a:xfrm>
              <a:off x="4334637" y="2032000"/>
              <a:ext cx="528193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属性编辑器最上方显示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labDemo : QLabel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，表示这是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 QLabel 类的组件，对象名称是 labDemo。</a:t>
              </a:r>
            </a:p>
          </p:txBody>
        </p:sp>
      </p:grpSp>
      <p:grpSp>
        <p:nvGrpSpPr>
          <p:cNvPr id="29" name="name-vs-text"/>
          <p:cNvGrpSpPr/>
          <p:nvPr/>
        </p:nvGrpSpPr>
        <p:grpSpPr>
          <a:xfrm>
            <a:off x="4343400" y="2857500"/>
            <a:ext cx="7010400" cy="1419225"/>
            <a:chOff x="4343400" y="2857500"/>
            <a:chExt cx="7010400" cy="1419225"/>
          </a:xfrm>
        </p:grpSpPr>
        <p:sp>
          <p:nvSpPr>
            <p:cNvPr id="15" name="Rectangle 15"/>
            <p:cNvSpPr/>
            <p:nvPr/>
          </p:nvSpPr>
          <p:spPr>
            <a:xfrm>
              <a:off x="4343400" y="2857500"/>
              <a:ext cx="70104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487799" y="292417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属性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821299" y="292417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含义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821799" y="292417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本例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4343400" y="3238500"/>
              <a:ext cx="70104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Line 20"/>
            <p:cNvSpPr/>
            <p:nvPr/>
          </p:nvSpPr>
          <p:spPr>
            <a:xfrm>
              <a:off x="4343400" y="3752850"/>
              <a:ext cx="7010400" cy="9525"/>
            </a:xfrm>
            <a:custGeom>
              <a:avLst/>
              <a:gdLst/>
              <a:ahLst/>
              <a:cxnLst/>
              <a:rect l="l" t="t" r="r" b="b"/>
              <a:pathLst>
                <a:path w="7010400" h="9525">
                  <a:moveTo>
                    <a:pt x="0" y="0"/>
                  </a:moveTo>
                  <a:lnTo>
                    <a:pt x="701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4343400" y="4267200"/>
              <a:ext cx="7010400" cy="9525"/>
            </a:xfrm>
            <a:custGeom>
              <a:avLst/>
              <a:gdLst/>
              <a:ahLst/>
              <a:cxnLst/>
              <a:rect l="l" t="t" r="r" b="b"/>
              <a:pathLst>
                <a:path w="7010400" h="9525">
                  <a:moveTo>
                    <a:pt x="0" y="0"/>
                  </a:moveTo>
                  <a:lnTo>
                    <a:pt x="70104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4487799" y="3371850"/>
              <a:ext cx="6419892" cy="823341"/>
              <a:chOff x="4487799" y="3371850"/>
              <a:chExt cx="6419892" cy="823341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4487799" y="3371850"/>
                <a:ext cx="119247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objectName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487799" y="3886200"/>
                <a:ext cx="48394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text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9821799" y="3371850"/>
                <a:ext cx="84151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labDemo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821799" y="3886200"/>
                <a:ext cx="108589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Hello Qt6</a:t>
                </a:r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5821299" y="3371850"/>
              <a:ext cx="38445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对象名称，程序中引用组件用，必须唯一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821299" y="3886200"/>
              <a:ext cx="17175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界面上显示的文字</a:t>
              </a:r>
            </a:p>
          </p:txBody>
        </p:sp>
      </p:grpSp>
      <p:grpSp>
        <p:nvGrpSpPr>
          <p:cNvPr id="32" name="inherit"/>
          <p:cNvGrpSpPr/>
          <p:nvPr/>
        </p:nvGrpSpPr>
        <p:grpSpPr>
          <a:xfrm>
            <a:off x="4334637" y="4470400"/>
            <a:ext cx="4648454" cy="712026"/>
            <a:chOff x="4334637" y="4470400"/>
            <a:chExt cx="4648454" cy="712026"/>
          </a:xfrm>
        </p:grpSpPr>
        <p:sp>
          <p:nvSpPr>
            <p:cNvPr id="30" name="TextBox 30"/>
            <p:cNvSpPr txBox="1"/>
            <p:nvPr/>
          </p:nvSpPr>
          <p:spPr>
            <a:xfrm>
              <a:off x="4334637" y="4470400"/>
              <a:ext cx="464845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属性分成多个组，实际上表示类的继承关系：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334637" y="4845050"/>
              <a:ext cx="455242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QObject → QWidget → QFrame → QLabel</a:t>
              </a:r>
            </a:p>
          </p:txBody>
        </p:sp>
      </p:grpSp>
      <p:grpSp>
        <p:nvGrpSpPr>
          <p:cNvPr id="36" name="tip"/>
          <p:cNvGrpSpPr/>
          <p:nvPr/>
        </p:nvGrpSpPr>
        <p:grpSpPr>
          <a:xfrm>
            <a:off x="4343400" y="5295900"/>
            <a:ext cx="7010400" cy="969391"/>
            <a:chOff x="4343400" y="5295900"/>
            <a:chExt cx="7010400" cy="969391"/>
          </a:xfrm>
        </p:grpSpPr>
        <p:sp>
          <p:nvSpPr>
            <p:cNvPr id="33" name="Rectangle 33"/>
            <p:cNvSpPr/>
            <p:nvPr/>
          </p:nvSpPr>
          <p:spPr>
            <a:xfrm>
              <a:off x="4343400" y="5295900"/>
              <a:ext cx="70104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4525899" y="54102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040249" y="5384800"/>
              <a:ext cx="4861941" cy="8804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标准 C++ 没有 property 关键字，属性是 Qt 对 C++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的扩展，属于元对象系统，第 3 章详细介绍。组件命名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要便于区分和记忆，也要便于与普通变量区分。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0402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2.1.3 UI 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窗体和组件修改的属性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73275"/>
            <a:ext cx="8420100" cy="381381"/>
            <a:chOff x="828294" y="2073275"/>
            <a:chExt cx="8420100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73275"/>
              <a:ext cx="84201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在窗体上放置一个标签和一个按钮，然后修改它们以及窗体的一些属性：</a:t>
              </a:r>
            </a:p>
          </p:txBody>
        </p:sp>
      </p:grpSp>
      <p:grpSp>
        <p:nvGrpSpPr>
          <p:cNvPr id="39" name="property-table"/>
          <p:cNvGrpSpPr/>
          <p:nvPr/>
        </p:nvGrpSpPr>
        <p:grpSpPr>
          <a:xfrm>
            <a:off x="838200" y="2514600"/>
            <a:ext cx="10515600" cy="2676525"/>
            <a:chOff x="838200" y="2514600"/>
            <a:chExt cx="10515600" cy="2676525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10515600" cy="4000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982599" y="2590800"/>
              <a:ext cx="7013651" cy="308991"/>
              <a:chOff x="982599" y="2590800"/>
              <a:chExt cx="7013651" cy="308991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982599" y="2590800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对象名称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2506599" y="2590800"/>
                <a:ext cx="654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类名称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4221099" y="2590800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属性设置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554849" y="2590800"/>
                <a:ext cx="4414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备注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838200" y="2914650"/>
              <a:ext cx="1051560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638550"/>
              <a:ext cx="10515600" cy="5524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191000"/>
              <a:ext cx="10515600" cy="990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838200" y="3638550"/>
              <a:ext cx="10515600" cy="1552575"/>
              <a:chOff x="838200" y="3638550"/>
              <a:chExt cx="10515600" cy="1552575"/>
            </a:xfrm>
          </p:grpSpPr>
          <p:sp>
            <p:nvSpPr>
              <p:cNvPr id="20" name="Line 20"/>
              <p:cNvSpPr/>
              <p:nvPr/>
            </p:nvSpPr>
            <p:spPr>
              <a:xfrm>
                <a:off x="838200" y="36385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838200" y="41910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838200" y="51816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982599" y="3143250"/>
              <a:ext cx="958502" cy="1718691"/>
              <a:chOff x="982599" y="3143250"/>
              <a:chExt cx="958502" cy="1718691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982599" y="3143250"/>
                <a:ext cx="72453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Widget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82599" y="3790950"/>
                <a:ext cx="95850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btnClose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982599" y="4552950"/>
                <a:ext cx="84151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labDemo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2506599" y="2997200"/>
              <a:ext cx="4379214" cy="2099691"/>
              <a:chOff x="2506599" y="2997200"/>
              <a:chExt cx="4379214" cy="2099691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2506599" y="3143250"/>
                <a:ext cx="84813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QWidget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2506599" y="3790950"/>
                <a:ext cx="13227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QPushButton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506599" y="4552950"/>
                <a:ext cx="73115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QLabel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4221099" y="2997200"/>
                <a:ext cx="2664714" cy="5756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100"/>
                  </a:lnSpc>
                </a:pP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windowTitle="First Demo"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font.pointSize=10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4221099" y="3790950"/>
                <a:ext cx="142864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text="Close"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4221099" y="4254500"/>
                <a:ext cx="1892173" cy="8423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100"/>
                  </a:lnSpc>
                </a:pP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text="Hello Qt6"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font.pointSize=20</a:t>
                </a:r>
                <a:b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font.bold=true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7554849" y="2997200"/>
              <a:ext cx="2568397" cy="1864741"/>
              <a:chOff x="7554849" y="2997200"/>
              <a:chExt cx="2568397" cy="1864741"/>
            </a:xfrm>
          </p:grpSpPr>
          <p:sp>
            <p:nvSpPr>
              <p:cNvPr id="35" name="TextBox 35"/>
              <p:cNvSpPr txBox="1"/>
              <p:nvPr/>
            </p:nvSpPr>
            <p:spPr>
              <a:xfrm>
                <a:off x="7554849" y="2997200"/>
                <a:ext cx="1821942" cy="5756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100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设置窗口的标题，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修改窗口的字体大小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554849" y="3790950"/>
                <a:ext cx="150489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设置按钮的文字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554849" y="4552950"/>
                <a:ext cx="256839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设置标签显示的文字和字体</a:t>
                </a:r>
              </a:p>
            </p:txBody>
          </p:sp>
        </p:grpSp>
      </p:grpSp>
      <p:grpSp>
        <p:nvGrpSpPr>
          <p:cNvPr id="43" name="note"/>
          <p:cNvGrpSpPr/>
          <p:nvPr/>
        </p:nvGrpSpPr>
        <p:grpSpPr>
          <a:xfrm>
            <a:off x="838200" y="5391150"/>
            <a:ext cx="10515600" cy="742950"/>
            <a:chOff x="838200" y="5391150"/>
            <a:chExt cx="10515600" cy="742950"/>
          </a:xfrm>
        </p:grpSpPr>
        <p:sp>
          <p:nvSpPr>
            <p:cNvPr id="40" name="Rectangle 40"/>
            <p:cNvSpPr/>
            <p:nvPr/>
          </p:nvSpPr>
          <p:spPr>
            <a:xfrm>
              <a:off x="838200" y="5391150"/>
              <a:ext cx="10515600" cy="742950"/>
            </a:xfrm>
            <a:prstGeom prst="roundRect">
              <a:avLst>
                <a:gd name="adj" fmla="val 10256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58037" y="54800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705737" y="5467350"/>
              <a:ext cx="591540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修改窗体的字体后，窗体上所有组件的字体默认与窗体相同；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像 labDemo 这样再单独设置字体，就会使用自己的设置。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90402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2.1.3 UI 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用信号与槽编辑器关闭窗口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111375"/>
            <a:ext cx="7646980" cy="337376"/>
            <a:chOff x="829437" y="2111375"/>
            <a:chExt cx="7646980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11375"/>
              <a:ext cx="7646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点击信号与槽编辑器工具栏上的添加按钮，新增一行，按图2-4 设置连接：</a:t>
              </a:r>
            </a:p>
          </p:txBody>
        </p:sp>
      </p:grpSp>
      <p:grpSp>
        <p:nvGrpSpPr>
          <p:cNvPr id="14" name="editor-figure"/>
          <p:cNvGrpSpPr/>
          <p:nvPr/>
        </p:nvGrpSpPr>
        <p:grpSpPr>
          <a:xfrm>
            <a:off x="832104" y="2533650"/>
            <a:ext cx="6483096" cy="2342896"/>
            <a:chOff x="832104" y="2533650"/>
            <a:chExt cx="6483096" cy="2342896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6477000" cy="2019300"/>
            </a:xfrm>
            <a:prstGeom prst="rect">
              <a:avLst/>
            </a:prstGeom>
            <a:solidFill>
              <a:schemeClr val="lt1"/>
            </a:solidFill>
            <a:ln w="9525">
              <a:solidFill>
                <a:schemeClr val="accent6"/>
              </a:solidFill>
            </a:ln>
          </p:spPr>
        </p:sp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2537" y="2533650"/>
              <a:ext cx="6468327" cy="2019300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832104" y="4641850"/>
              <a:ext cx="420425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图2-4 信号与槽编辑器中设计信号与槽的关联（教材环境）</a:t>
              </a:r>
            </a:p>
          </p:txBody>
        </p:sp>
      </p:grpSp>
      <p:grpSp>
        <p:nvGrpSpPr>
          <p:cNvPr id="18" name="run-figure"/>
          <p:cNvGrpSpPr/>
          <p:nvPr/>
        </p:nvGrpSpPr>
        <p:grpSpPr>
          <a:xfrm>
            <a:off x="7804404" y="2533650"/>
            <a:ext cx="3549396" cy="2342896"/>
            <a:chOff x="7804404" y="2533650"/>
            <a:chExt cx="3549396" cy="2342896"/>
          </a:xfrm>
        </p:grpSpPr>
        <p:sp>
          <p:nvSpPr>
            <p:cNvPr id="15" name="Rectangle 15"/>
            <p:cNvSpPr/>
            <p:nvPr/>
          </p:nvSpPr>
          <p:spPr>
            <a:xfrm>
              <a:off x="7810500" y="2533650"/>
              <a:ext cx="3543300" cy="2019300"/>
            </a:xfrm>
            <a:prstGeom prst="roundRect">
              <a:avLst>
                <a:gd name="adj" fmla="val 3774"/>
              </a:avLst>
            </a:prstGeom>
            <a:solidFill>
              <a:schemeClr val="lt2"/>
            </a:solidFill>
            <a:ln>
              <a:noFill/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14772" y="2609850"/>
              <a:ext cx="2734756" cy="1866900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7804404" y="4641850"/>
              <a:ext cx="22657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图2-5 运行时界面（教材环境）</a:t>
              </a:r>
            </a:p>
          </p:txBody>
        </p:sp>
      </p:grpSp>
      <p:grpSp>
        <p:nvGrpSpPr>
          <p:cNvPr id="32" name="four-elements"/>
          <p:cNvGrpSpPr/>
          <p:nvPr/>
        </p:nvGrpSpPr>
        <p:grpSpPr>
          <a:xfrm>
            <a:off x="838200" y="4991100"/>
            <a:ext cx="10515600" cy="594741"/>
            <a:chOff x="838200" y="4991100"/>
            <a:chExt cx="10515600" cy="594741"/>
          </a:xfrm>
        </p:grpSpPr>
        <p:sp>
          <p:nvSpPr>
            <p:cNvPr id="19" name="Rectangle 19"/>
            <p:cNvSpPr/>
            <p:nvPr/>
          </p:nvSpPr>
          <p:spPr>
            <a:xfrm>
              <a:off x="838200" y="4991100"/>
              <a:ext cx="238125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01649" y="502920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发送者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01649" y="5276850"/>
              <a:ext cx="9585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btnClose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3486150" y="4991100"/>
              <a:ext cx="238125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649599" y="50292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信号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649599" y="5276850"/>
              <a:ext cx="106886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clicked()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324600" y="4991100"/>
              <a:ext cx="238125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488049" y="5029200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接收者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488049" y="5276850"/>
              <a:ext cx="72453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Widget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8972550" y="4991100"/>
              <a:ext cx="238125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9525">
              <a:solidFill>
                <a:schemeClr val="accent3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135999" y="502920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槽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135999" y="5276850"/>
              <a:ext cx="83489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close()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5905500" y="5276850"/>
              <a:ext cx="361950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</p:grpSp>
      <p:grpSp>
        <p:nvGrpSpPr>
          <p:cNvPr id="34" name="meaning"/>
          <p:cNvGrpSpPr/>
          <p:nvPr/>
        </p:nvGrpSpPr>
        <p:grpSpPr>
          <a:xfrm>
            <a:off x="830199" y="5740400"/>
            <a:ext cx="9176131" cy="575691"/>
            <a:chOff x="830199" y="5740400"/>
            <a:chExt cx="9176131" cy="575691"/>
          </a:xfrm>
        </p:grpSpPr>
        <p:sp>
          <p:nvSpPr>
            <p:cNvPr id="33" name="TextBox 33"/>
            <p:cNvSpPr txBox="1"/>
            <p:nvPr/>
          </p:nvSpPr>
          <p:spPr>
            <a:xfrm>
              <a:off x="830199" y="5740400"/>
              <a:ext cx="9176131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含义：btnClose 的 clicked() 信号与窗口 Widget 的公有槽 close() 关联，点击 Close 就会关闭窗口。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标题、文字和字体也都改好了，而我们</a:t>
              </a: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没有手写一行代码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027088" y="2590800"/>
            <a:ext cx="2137824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2.1.4 – 2.1.5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098036" y="3111500"/>
            <a:ext cx="399592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主程序与窗口类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604731" y="4038600"/>
            <a:ext cx="4982538" cy="308991"/>
            <a:chOff x="3604731" y="4038600"/>
            <a:chExt cx="4982538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604731" y="4038600"/>
              <a:ext cx="498253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main.cpp · widget.h · widget.cpp · ui_widget.h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34019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2.1.4 主程序文件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41838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主程序文件 main.cpp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111375"/>
            <a:ext cx="6240882" cy="337376"/>
            <a:chOff x="829437" y="2111375"/>
            <a:chExt cx="6240882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11375"/>
              <a:ext cx="62408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main() 是 C++ 程序的入口。下面是 main.cpp 的完整代码：</a:t>
              </a:r>
            </a:p>
          </p:txBody>
        </p:sp>
      </p:grpSp>
      <p:grpSp>
        <p:nvGrpSpPr>
          <p:cNvPr id="14" name="main-code"/>
          <p:cNvGrpSpPr/>
          <p:nvPr/>
        </p:nvGrpSpPr>
        <p:grpSpPr>
          <a:xfrm>
            <a:off x="838200" y="2533650"/>
            <a:ext cx="4533900" cy="2743200"/>
            <a:chOff x="838200" y="2533650"/>
            <a:chExt cx="4533900" cy="27432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4533900" cy="2743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33650"/>
              <a:ext cx="38100" cy="2743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20699" y="2660650"/>
              <a:ext cx="3547618" cy="2594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"widget.h"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&lt;QApplication&gt;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main(int argc, char *argv[])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QApplication a(argc, argv);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Widget w;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w.show();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 a.exec();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35" name="meaning-table"/>
          <p:cNvGrpSpPr/>
          <p:nvPr/>
        </p:nvGrpSpPr>
        <p:grpSpPr>
          <a:xfrm>
            <a:off x="5600700" y="2533650"/>
            <a:ext cx="5753100" cy="2775966"/>
            <a:chOff x="5600700" y="2533650"/>
            <a:chExt cx="5753100" cy="2775966"/>
          </a:xfrm>
        </p:grpSpPr>
        <p:sp>
          <p:nvSpPr>
            <p:cNvPr id="15" name="Rectangle 15"/>
            <p:cNvSpPr/>
            <p:nvPr/>
          </p:nvSpPr>
          <p:spPr>
            <a:xfrm>
              <a:off x="5600700" y="2533650"/>
              <a:ext cx="57531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745099" y="26003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02549" y="26003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意义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5600700" y="2914650"/>
              <a:ext cx="5753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5600700" y="4095750"/>
              <a:ext cx="5753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5600700" y="3505200"/>
              <a:ext cx="5753100" cy="1781175"/>
              <a:chOff x="5600700" y="3505200"/>
              <a:chExt cx="5753100" cy="1781175"/>
            </a:xfrm>
          </p:grpSpPr>
          <p:sp>
            <p:nvSpPr>
              <p:cNvPr id="20" name="Line 20"/>
              <p:cNvSpPr/>
              <p:nvPr/>
            </p:nvSpPr>
            <p:spPr>
              <a:xfrm>
                <a:off x="5600700" y="3505200"/>
                <a:ext cx="5753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753100" h="9525">
                    <a:moveTo>
                      <a:pt x="0" y="0"/>
                    </a:moveTo>
                    <a:lnTo>
                      <a:pt x="57531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5600700" y="4095750"/>
                <a:ext cx="5753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753100" h="9525">
                    <a:moveTo>
                      <a:pt x="0" y="0"/>
                    </a:moveTo>
                    <a:lnTo>
                      <a:pt x="57531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5600700" y="4686300"/>
                <a:ext cx="5753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753100" h="9525">
                    <a:moveTo>
                      <a:pt x="0" y="0"/>
                    </a:moveTo>
                    <a:lnTo>
                      <a:pt x="57531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5600700" y="5276850"/>
                <a:ext cx="5753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753100" h="9525">
                    <a:moveTo>
                      <a:pt x="0" y="0"/>
                    </a:moveTo>
                    <a:lnTo>
                      <a:pt x="57531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5745099" y="3086100"/>
              <a:ext cx="1668051" cy="2080641"/>
              <a:chOff x="5745099" y="3086100"/>
              <a:chExt cx="1668051" cy="2080641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5745099" y="3086100"/>
                <a:ext cx="166805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QApplication a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5745099" y="3676650"/>
                <a:ext cx="107737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Widget w;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745099" y="4267200"/>
                <a:ext cx="106886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w.show();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5745099" y="4857750"/>
                <a:ext cx="9518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a.exec()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202549" y="2971800"/>
              <a:ext cx="2594483" cy="2337816"/>
              <a:chOff x="8202549" y="2971800"/>
              <a:chExt cx="2594483" cy="2337816"/>
            </a:xfrm>
          </p:grpSpPr>
          <p:sp>
            <p:nvSpPr>
              <p:cNvPr id="30" name="TextBox 30"/>
              <p:cNvSpPr txBox="1"/>
              <p:nvPr/>
            </p:nvSpPr>
            <p:spPr>
              <a:xfrm>
                <a:off x="8202549" y="2971800"/>
                <a:ext cx="2594483" cy="5661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025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定义并创建应用程序对象 a，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它要先于窗口创建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8202549" y="3562350"/>
                <a:ext cx="2393823" cy="5661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025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定义并创建窗口对象 w，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会调用 Widget 的构造函数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8202549" y="4267200"/>
                <a:ext cx="12922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显示这个窗口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8202549" y="4743450"/>
                <a:ext cx="2223262" cy="5661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025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运行应用程序，开始消息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循环和事件处理</a:t>
                </a:r>
              </a:p>
            </p:txBody>
          </p:sp>
        </p:grpSp>
      </p:grpSp>
      <p:grpSp>
        <p:nvGrpSpPr>
          <p:cNvPr id="38" name="note"/>
          <p:cNvGrpSpPr/>
          <p:nvPr/>
        </p:nvGrpSpPr>
        <p:grpSpPr>
          <a:xfrm>
            <a:off x="838200" y="5467350"/>
            <a:ext cx="10515600" cy="666750"/>
            <a:chOff x="838200" y="5467350"/>
            <a:chExt cx="10515600" cy="666750"/>
          </a:xfrm>
        </p:grpSpPr>
        <p:sp>
          <p:nvSpPr>
            <p:cNvPr id="36" name="Rectangle 36"/>
            <p:cNvSpPr/>
            <p:nvPr/>
          </p:nvSpPr>
          <p:spPr>
            <a:xfrm>
              <a:off x="838200" y="5467350"/>
              <a:ext cx="10515600" cy="6667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58037" y="5664200"/>
              <a:ext cx="98350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QApplication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 Qt 的标准应用程序类，变量 a 就是应用程序对象；Widget 是本例的窗口类。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340199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2.1.4 主程序文件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41959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GUI 程序是事件驱动的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35175"/>
            <a:ext cx="8117967" cy="752856"/>
            <a:chOff x="828294" y="2035175"/>
            <a:chExt cx="8117967" cy="752856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35175"/>
              <a:ext cx="8117967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 应用程序是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事件驱动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的：窗口上的各种组件接收鼠标或键盘的操作，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并进行相应的处理。让程序持续等待和处理这些操作的，正是 a.exec()。</a:t>
              </a:r>
            </a:p>
          </p:txBody>
        </p:sp>
      </p:grpSp>
      <p:grpSp>
        <p:nvGrpSpPr>
          <p:cNvPr id="14" name="step-show"/>
          <p:cNvGrpSpPr/>
          <p:nvPr/>
        </p:nvGrpSpPr>
        <p:grpSpPr>
          <a:xfrm>
            <a:off x="838200" y="3028950"/>
            <a:ext cx="2781300" cy="1066800"/>
            <a:chOff x="838200" y="3028950"/>
            <a:chExt cx="2781300" cy="1066800"/>
          </a:xfrm>
        </p:grpSpPr>
        <p:sp>
          <p:nvSpPr>
            <p:cNvPr id="11" name="Rectangle 11"/>
            <p:cNvSpPr/>
            <p:nvPr/>
          </p:nvSpPr>
          <p:spPr>
            <a:xfrm>
              <a:off x="838200" y="3028950"/>
              <a:ext cx="2781300" cy="1066800"/>
            </a:xfrm>
            <a:prstGeom prst="roundRect">
              <a:avLst>
                <a:gd name="adj" fmla="val 7143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19937" y="320675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w.show()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20699" y="3581400"/>
              <a:ext cx="150489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把窗口显示出来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3657600" y="3352800"/>
            <a:ext cx="609600" cy="3810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19" name="step-exec"/>
          <p:cNvGrpSpPr/>
          <p:nvPr/>
        </p:nvGrpSpPr>
        <p:grpSpPr>
          <a:xfrm>
            <a:off x="4305300" y="3028950"/>
            <a:ext cx="3581400" cy="1109091"/>
            <a:chOff x="4305300" y="3028950"/>
            <a:chExt cx="3581400" cy="1109091"/>
          </a:xfrm>
        </p:grpSpPr>
        <p:sp>
          <p:nvSpPr>
            <p:cNvPr id="16" name="Rectangle 16"/>
            <p:cNvSpPr/>
            <p:nvPr/>
          </p:nvSpPr>
          <p:spPr>
            <a:xfrm>
              <a:off x="4305300" y="3028950"/>
              <a:ext cx="3581400" cy="1066800"/>
            </a:xfrm>
            <a:prstGeom prst="roundRect">
              <a:avLst>
                <a:gd name="adj" fmla="val 7143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487037" y="320675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a.exec()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487799" y="3581400"/>
              <a:ext cx="2423922" cy="5566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58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开始消息循环：等待事件，</a:t>
              </a:r>
              <a:br>
                <a:rPr lang="zh-CN" sz="158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交给相应的组件处理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7924800" y="3352800"/>
            <a:ext cx="609600" cy="38100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</p:sp>
      <p:grpSp>
        <p:nvGrpSpPr>
          <p:cNvPr id="24" name="step-exit"/>
          <p:cNvGrpSpPr/>
          <p:nvPr/>
        </p:nvGrpSpPr>
        <p:grpSpPr>
          <a:xfrm>
            <a:off x="8572500" y="3028950"/>
            <a:ext cx="2781300" cy="1109091"/>
            <a:chOff x="8572500" y="3028950"/>
            <a:chExt cx="2781300" cy="1109091"/>
          </a:xfrm>
        </p:grpSpPr>
        <p:sp>
          <p:nvSpPr>
            <p:cNvPr id="21" name="Rectangle 21"/>
            <p:cNvSpPr/>
            <p:nvPr/>
          </p:nvSpPr>
          <p:spPr>
            <a:xfrm>
              <a:off x="8572500" y="3028950"/>
              <a:ext cx="2781300" cy="1066800"/>
            </a:xfrm>
            <a:prstGeom prst="roundRect">
              <a:avLst>
                <a:gd name="adj" fmla="val 714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754237" y="319405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关闭窗口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754999" y="3581400"/>
              <a:ext cx="1420622" cy="5566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事件循环结束，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main() 返回</a:t>
              </a:r>
            </a:p>
          </p:txBody>
        </p:sp>
      </p:grpSp>
      <p:grpSp>
        <p:nvGrpSpPr>
          <p:cNvPr id="26" name="contrast"/>
          <p:cNvGrpSpPr/>
          <p:nvPr/>
        </p:nvGrpSpPr>
        <p:grpSpPr>
          <a:xfrm>
            <a:off x="829437" y="4375150"/>
            <a:ext cx="8209026" cy="661226"/>
            <a:chOff x="829437" y="4375150"/>
            <a:chExt cx="8209026" cy="661226"/>
          </a:xfrm>
        </p:grpSpPr>
        <p:sp>
          <p:nvSpPr>
            <p:cNvPr id="25" name="TextBox 25"/>
            <p:cNvSpPr txBox="1"/>
            <p:nvPr/>
          </p:nvSpPr>
          <p:spPr>
            <a:xfrm>
              <a:off x="829437" y="4375150"/>
              <a:ext cx="82090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show() 只负责“显示”，exec() 负责“持续响应”。在 exec() 运行期间，点击按钮、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输入文字等操作才会被处理，比如点击 Close 时，Widget 的 close() 就会被执行。</a:t>
              </a:r>
            </a:p>
          </p:txBody>
        </p:sp>
      </p:grpSp>
      <p:grpSp>
        <p:nvGrpSpPr>
          <p:cNvPr id="31" name="note"/>
          <p:cNvGrpSpPr/>
          <p:nvPr/>
        </p:nvGrpSpPr>
        <p:grpSpPr>
          <a:xfrm>
            <a:off x="838200" y="5314950"/>
            <a:ext cx="10515600" cy="800100"/>
            <a:chOff x="838200" y="5314950"/>
            <a:chExt cx="10515600" cy="800100"/>
          </a:xfrm>
        </p:grpSpPr>
        <p:sp>
          <p:nvSpPr>
            <p:cNvPr id="27" name="Rectangle 27"/>
            <p:cNvSpPr/>
            <p:nvPr/>
          </p:nvSpPr>
          <p:spPr>
            <a:xfrm>
              <a:off x="838200" y="5314950"/>
              <a:ext cx="10515600" cy="800100"/>
            </a:xfrm>
            <a:prstGeom prst="roundRect">
              <a:avLst>
                <a:gd name="adj" fmla="val 9524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314950"/>
              <a:ext cx="47625" cy="800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987" y="54229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48587" y="5410200"/>
              <a:ext cx="7466330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本例只有一个窗口，关闭它后事件循环结束，main() 随之返回。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有的同学以为 show() 之后程序会自己“停”在那里，其实是 exec() 在工作。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2.1.5 窗口相关的文件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52994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与窗口相关的 4 个文件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111375"/>
            <a:ext cx="8437733" cy="337376"/>
            <a:chOff x="829437" y="2111375"/>
            <a:chExt cx="8437733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11375"/>
              <a:ext cx="843773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 设计结果怎样变成代码？窗口事件怎样与处理程序关联？要从这 4 个文件说起：</a:t>
              </a:r>
            </a:p>
          </p:txBody>
        </p:sp>
      </p:grpSp>
      <p:grpSp>
        <p:nvGrpSpPr>
          <p:cNvPr id="32" name="file-table"/>
          <p:cNvGrpSpPr/>
          <p:nvPr/>
        </p:nvGrpSpPr>
        <p:grpSpPr>
          <a:xfrm>
            <a:off x="838200" y="2495550"/>
            <a:ext cx="10515600" cy="2562225"/>
            <a:chOff x="838200" y="2495550"/>
            <a:chExt cx="10515600" cy="2562225"/>
          </a:xfrm>
        </p:grpSpPr>
        <p:sp>
          <p:nvSpPr>
            <p:cNvPr id="11" name="Rectangle 11"/>
            <p:cNvSpPr/>
            <p:nvPr/>
          </p:nvSpPr>
          <p:spPr>
            <a:xfrm>
              <a:off x="838200" y="2495550"/>
              <a:ext cx="105156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2599" y="25622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文件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697099" y="25622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38200" y="2876550"/>
              <a:ext cx="105156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752850"/>
              <a:ext cx="10515600" cy="628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381500"/>
              <a:ext cx="10515600" cy="6667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838200" y="3314700"/>
              <a:ext cx="10515600" cy="1743075"/>
              <a:chOff x="838200" y="3314700"/>
              <a:chExt cx="10515600" cy="1743075"/>
            </a:xfrm>
          </p:grpSpPr>
          <p:sp>
            <p:nvSpPr>
              <p:cNvPr id="17" name="Line 17"/>
              <p:cNvSpPr/>
              <p:nvPr/>
            </p:nvSpPr>
            <p:spPr>
              <a:xfrm>
                <a:off x="838200" y="33147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8" name="Line 18"/>
              <p:cNvSpPr/>
              <p:nvPr/>
            </p:nvSpPr>
            <p:spPr>
              <a:xfrm>
                <a:off x="838200" y="37528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9" name="Line 19"/>
              <p:cNvSpPr/>
              <p:nvPr/>
            </p:nvSpPr>
            <p:spPr>
              <a:xfrm>
                <a:off x="838200" y="43815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838200" y="50482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982599" y="2971800"/>
              <a:ext cx="1302835" cy="1928241"/>
              <a:chOff x="982599" y="2971800"/>
              <a:chExt cx="1302835" cy="1928241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982599" y="2971800"/>
                <a:ext cx="95188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widget.h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982599" y="3409950"/>
                <a:ext cx="118585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widget.cpp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982599" y="3943350"/>
                <a:ext cx="106886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widget.ui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982599" y="4591050"/>
                <a:ext cx="130283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ui_widget.h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697099" y="2971800"/>
              <a:ext cx="6306693" cy="2052066"/>
              <a:chOff x="2697099" y="2971800"/>
              <a:chExt cx="6306693" cy="2052066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2697099" y="2971800"/>
                <a:ext cx="205440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定义了窗口类 Widget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2697099" y="3409950"/>
                <a:ext cx="318231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实现 Widget 类功能的源程序文件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2697099" y="3829050"/>
                <a:ext cx="6085967" cy="5661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025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窗口 UI 文件，在 Qt Designer 中可视化设计；它是一个 XML 文件，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存储界面上各个组件的属性和布局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697099" y="4457700"/>
                <a:ext cx="6306693" cy="5661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2025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UI 文件经过 UIC 编译后生成的文件，定义了类 Ui_Widget，用 C++ 描述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界面组件的属性设置、布局以及信号与槽的关联</a:t>
                </a:r>
              </a:p>
            </p:txBody>
          </p:sp>
        </p:grpSp>
      </p:grpSp>
      <p:grpSp>
        <p:nvGrpSpPr>
          <p:cNvPr id="36" name="location"/>
          <p:cNvGrpSpPr/>
          <p:nvPr/>
        </p:nvGrpSpPr>
        <p:grpSpPr>
          <a:xfrm>
            <a:off x="838200" y="5257800"/>
            <a:ext cx="10515600" cy="1001141"/>
            <a:chOff x="838200" y="5257800"/>
            <a:chExt cx="10515600" cy="1001141"/>
          </a:xfrm>
        </p:grpSpPr>
        <p:sp>
          <p:nvSpPr>
            <p:cNvPr id="33" name="Rectangle 33"/>
            <p:cNvSpPr/>
            <p:nvPr/>
          </p:nvSpPr>
          <p:spPr>
            <a:xfrm>
              <a:off x="838200" y="5257800"/>
              <a:ext cx="105156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58799" y="5391150"/>
              <a:ext cx="221797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ui_widget.h 在哪里？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58799" y="5683250"/>
              <a:ext cx="7771511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它是构建时的中间文件，不在项目目录树里。取消勾选 Shadow build 时在项目根目录；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勾选 Shadow build（Creator 默认）时，在项目旁边的 build-… 构建目录中。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2.1.5 窗口相关的文件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0494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窗口类定义文件 widget.h</a:t>
            </a:r>
          </a:p>
        </p:txBody>
      </p:sp>
      <p:grpSp>
        <p:nvGrpSpPr>
          <p:cNvPr id="12" name="header-code"/>
          <p:cNvGrpSpPr/>
          <p:nvPr/>
        </p:nvGrpSpPr>
        <p:grpSpPr>
          <a:xfrm>
            <a:off x="838200" y="2038350"/>
            <a:ext cx="5334000" cy="4076700"/>
            <a:chOff x="838200" y="2038350"/>
            <a:chExt cx="5334000" cy="40767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334000" cy="4076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407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20699" y="2159000"/>
              <a:ext cx="4209796" cy="3585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&lt;QWidget&gt;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QT_BEGIN_NAMESPACE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namespace Ui { class Widget; }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QT_END_NAMESPACE</a:t>
              </a:r>
            </a:p>
            <a:p>
              <a:pPr algn="l">
                <a:lnSpc>
                  <a:spcPts val="2100"/>
                </a:lnSpc>
                <a:spcBef>
                  <a:spcPts val="600"/>
                </a:spcBef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class Widget : public QWidget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Q_OBJECT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public: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Widget(QWidget *parent = nullptr);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~Widget();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private: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Ui::Widget *ui;</a:t>
              </a:r>
              <a:b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};</a:t>
              </a:r>
            </a:p>
          </p:txBody>
        </p:sp>
      </p:grpSp>
      <p:grpSp>
        <p:nvGrpSpPr>
          <p:cNvPr id="15" name="note-ui-namespace"/>
          <p:cNvGrpSpPr/>
          <p:nvPr/>
        </p:nvGrpSpPr>
        <p:grpSpPr>
          <a:xfrm>
            <a:off x="6392037" y="2101850"/>
            <a:ext cx="4551680" cy="1166241"/>
            <a:chOff x="6392037" y="2101850"/>
            <a:chExt cx="4551680" cy="1166241"/>
          </a:xfrm>
        </p:grpSpPr>
        <p:sp>
          <p:nvSpPr>
            <p:cNvPr id="13" name="TextBox 13"/>
            <p:cNvSpPr txBox="1"/>
            <p:nvPr/>
          </p:nvSpPr>
          <p:spPr>
            <a:xfrm>
              <a:off x="6392037" y="2101850"/>
              <a:ext cx="30787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① 名字空间 Ui 中的类 Widget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392799" y="2425700"/>
              <a:ext cx="4550918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这只是一个声明。这个 Widget 不是本文件定义的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Widget，而是 ui_widget.h 里定义的、描述可视化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界面的类，我们称它为窗口 UI 类。</a:t>
              </a:r>
            </a:p>
          </p:txBody>
        </p:sp>
      </p:grpSp>
      <p:grpSp>
        <p:nvGrpSpPr>
          <p:cNvPr id="18" name="note-class"/>
          <p:cNvGrpSpPr/>
          <p:nvPr/>
        </p:nvGrpSpPr>
        <p:grpSpPr>
          <a:xfrm>
            <a:off x="6392037" y="3473450"/>
            <a:ext cx="4451350" cy="1166241"/>
            <a:chOff x="6392037" y="3473450"/>
            <a:chExt cx="4451350" cy="1166241"/>
          </a:xfrm>
        </p:grpSpPr>
        <p:sp>
          <p:nvSpPr>
            <p:cNvPr id="16" name="TextBox 16"/>
            <p:cNvSpPr txBox="1"/>
            <p:nvPr/>
          </p:nvSpPr>
          <p:spPr>
            <a:xfrm>
              <a:off x="6392037" y="3473450"/>
              <a:ext cx="17900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窗口类 Widget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92799" y="3797300"/>
              <a:ext cx="4450588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继承自 QWidget，负责创建窗口界面、实现交互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操作和其他业务逻辑。Q_OBJECT 宏让它可以使用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信号与槽、属性等功能。</a:t>
              </a:r>
            </a:p>
          </p:txBody>
        </p:sp>
      </p:grpSp>
      <p:grpSp>
        <p:nvGrpSpPr>
          <p:cNvPr id="21" name="note-ui-pointer"/>
          <p:cNvGrpSpPr/>
          <p:nvPr/>
        </p:nvGrpSpPr>
        <p:grpSpPr>
          <a:xfrm>
            <a:off x="6392037" y="4845050"/>
            <a:ext cx="4431284" cy="1166241"/>
            <a:chOff x="6392037" y="4845050"/>
            <a:chExt cx="4431284" cy="1166241"/>
          </a:xfrm>
        </p:grpSpPr>
        <p:sp>
          <p:nvSpPr>
            <p:cNvPr id="19" name="TextBox 19"/>
            <p:cNvSpPr txBox="1"/>
            <p:nvPr/>
          </p:nvSpPr>
          <p:spPr>
            <a:xfrm>
              <a:off x="6392037" y="4845050"/>
              <a:ext cx="96686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③ 指针 ui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92799" y="5168900"/>
              <a:ext cx="4430522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Ui::Widget 类定义的对象指针，指向可视化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设计的窗口界面。要访问界面上的组件，就要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通过这个指针。注意：声明指针并不会创建组件。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2.1.5 窗口相关的文件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42314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widget.cpp：构造函数与析构函数</a:t>
            </a:r>
          </a:p>
        </p:txBody>
      </p:sp>
      <p:grpSp>
        <p:nvGrpSpPr>
          <p:cNvPr id="12" name="cpp-code"/>
          <p:cNvGrpSpPr/>
          <p:nvPr/>
        </p:nvGrpSpPr>
        <p:grpSpPr>
          <a:xfrm>
            <a:off x="838200" y="2038350"/>
            <a:ext cx="5334000" cy="3429000"/>
            <a:chOff x="838200" y="2038350"/>
            <a:chExt cx="5334000" cy="34290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334000" cy="3429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429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20699" y="2165350"/>
              <a:ext cx="4540885" cy="3280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"widget.h"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#include "ui_widget.h"</a:t>
              </a:r>
            </a:p>
            <a:p>
              <a:pPr algn="l">
                <a:lnSpc>
                  <a:spcPts val="2250"/>
                </a:lnSpc>
                <a:spcBef>
                  <a:spcPts val="450"/>
                </a:spcBef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Widget::Widget(QWidget *parent)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: QWidget(parent), ui(new Ui::Widget)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ui-&gt;setupUi(this);</a:t>
              </a:r>
              <a:b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2250"/>
                </a:lnSpc>
                <a:spcBef>
                  <a:spcPts val="450"/>
                </a:spcBef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Widget::~Widget()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delete ui;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37" name="meaning-table"/>
          <p:cNvGrpSpPr/>
          <p:nvPr/>
        </p:nvGrpSpPr>
        <p:grpSpPr>
          <a:xfrm>
            <a:off x="6362700" y="2038350"/>
            <a:ext cx="4991100" cy="3438525"/>
            <a:chOff x="6362700" y="2038350"/>
            <a:chExt cx="4991100" cy="3438525"/>
          </a:xfrm>
        </p:grpSpPr>
        <p:sp>
          <p:nvSpPr>
            <p:cNvPr id="13" name="Rectangle 13"/>
            <p:cNvSpPr/>
            <p:nvPr/>
          </p:nvSpPr>
          <p:spPr>
            <a:xfrm>
              <a:off x="6362700" y="2038350"/>
              <a:ext cx="49911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07099" y="21050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564499" y="2105025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意义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362700" y="2419350"/>
              <a:ext cx="49911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362700" y="3638550"/>
              <a:ext cx="49911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362700" y="4857750"/>
              <a:ext cx="49911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6362700" y="3028950"/>
              <a:ext cx="4991100" cy="2447925"/>
              <a:chOff x="6362700" y="3028950"/>
              <a:chExt cx="4991100" cy="2447925"/>
            </a:xfrm>
          </p:grpSpPr>
          <p:sp>
            <p:nvSpPr>
              <p:cNvPr id="19" name="Line 19"/>
              <p:cNvSpPr/>
              <p:nvPr/>
            </p:nvSpPr>
            <p:spPr>
              <a:xfrm>
                <a:off x="6362700" y="3028950"/>
                <a:ext cx="4991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91100" h="9525">
                    <a:moveTo>
                      <a:pt x="0" y="0"/>
                    </a:moveTo>
                    <a:lnTo>
                      <a:pt x="49911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6362700" y="3638550"/>
                <a:ext cx="4991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91100" h="9525">
                    <a:moveTo>
                      <a:pt x="0" y="0"/>
                    </a:moveTo>
                    <a:lnTo>
                      <a:pt x="49911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6362700" y="4248150"/>
                <a:ext cx="4991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91100" h="9525">
                    <a:moveTo>
                      <a:pt x="0" y="0"/>
                    </a:moveTo>
                    <a:lnTo>
                      <a:pt x="49911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6362700" y="4857750"/>
                <a:ext cx="4991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91100" h="9525">
                    <a:moveTo>
                      <a:pt x="0" y="0"/>
                    </a:moveTo>
                    <a:lnTo>
                      <a:pt x="49911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6362700" y="5467350"/>
                <a:ext cx="4991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991100" h="9525">
                    <a:moveTo>
                      <a:pt x="0" y="0"/>
                    </a:moveTo>
                    <a:lnTo>
                      <a:pt x="49911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30" name="Group 30"/>
            <p:cNvGrpSpPr/>
            <p:nvPr/>
          </p:nvGrpSpPr>
          <p:grpSpPr>
            <a:xfrm>
              <a:off x="6507099" y="2600325"/>
              <a:ext cx="1786055" cy="2747391"/>
              <a:chOff x="6507099" y="2600325"/>
              <a:chExt cx="1786055" cy="2747391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6507099" y="2600325"/>
                <a:ext cx="130283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ui_widget.h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6507099" y="3209925"/>
                <a:ext cx="178605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QWidget(parent)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6507099" y="3819525"/>
                <a:ext cx="167064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new Ui::Widget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6507099" y="4429125"/>
                <a:ext cx="154463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setupUi(this)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6507099" y="5038725"/>
                <a:ext cx="1068865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delete ui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564499" y="2476500"/>
              <a:ext cx="2183130" cy="2995041"/>
              <a:chOff x="8564499" y="2476500"/>
              <a:chExt cx="2183130" cy="2995041"/>
            </a:xfrm>
          </p:grpSpPr>
          <p:sp>
            <p:nvSpPr>
              <p:cNvPr id="31" name="TextBox 31"/>
              <p:cNvSpPr txBox="1"/>
              <p:nvPr/>
            </p:nvSpPr>
            <p:spPr>
              <a:xfrm>
                <a:off x="8564499" y="2476500"/>
                <a:ext cx="2022602" cy="5566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950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自动加入，其中定义了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窗口 UI 类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8564499" y="3086100"/>
                <a:ext cx="1942338" cy="5566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950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运行父类 QWidget 的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构造函数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8564499" y="3695700"/>
                <a:ext cx="2183130" cy="5566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950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创建 Ui::Widget 对象，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地址交给指针 ui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8564499" y="4305300"/>
                <a:ext cx="1932305" cy="5566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950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以 this 为参数，创建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界面上的所有组件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8564499" y="4914900"/>
                <a:ext cx="1711579" cy="5566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950"/>
                  </a:lnSpc>
                </a:pP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析构时删除 ui 指向</a:t>
                </a:r>
                <a:b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的对象</a:t>
                </a:r>
              </a:p>
            </p:txBody>
          </p:sp>
        </p:grpSp>
      </p:grpSp>
      <p:grpSp>
        <p:nvGrpSpPr>
          <p:cNvPr id="40" name="note"/>
          <p:cNvGrpSpPr/>
          <p:nvPr/>
        </p:nvGrpSpPr>
        <p:grpSpPr>
          <a:xfrm>
            <a:off x="838200" y="5657850"/>
            <a:ext cx="10515600" cy="495300"/>
            <a:chOff x="838200" y="5657850"/>
            <a:chExt cx="10515600" cy="495300"/>
          </a:xfrm>
        </p:grpSpPr>
        <p:sp>
          <p:nvSpPr>
            <p:cNvPr id="38" name="Rectangle 38"/>
            <p:cNvSpPr/>
            <p:nvPr/>
          </p:nvSpPr>
          <p:spPr>
            <a:xfrm>
              <a:off x="838200" y="5657850"/>
              <a:ext cx="10515600" cy="495300"/>
            </a:xfrm>
            <a:prstGeom prst="roundRect">
              <a:avLst>
                <a:gd name="adj" fmla="val 15385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20699" y="5791200"/>
              <a:ext cx="998188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this 是什么？ 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this 就是正在构造的 Widget 对象（这个窗口），setupUi() 把它作为所有组件的父容器。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2.1.5 窗口相关的文件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3127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ui_widget.h（一）：创建界面组件</a:t>
            </a:r>
          </a:p>
        </p:txBody>
      </p:sp>
      <p:grpSp>
        <p:nvGrpSpPr>
          <p:cNvPr id="12" name="ui-code-1"/>
          <p:cNvGrpSpPr/>
          <p:nvPr/>
        </p:nvGrpSpPr>
        <p:grpSpPr>
          <a:xfrm>
            <a:off x="838200" y="2038350"/>
            <a:ext cx="6934200" cy="4076700"/>
            <a:chOff x="838200" y="2038350"/>
            <a:chExt cx="6934200" cy="40767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934200" cy="4076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407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20699" y="2152650"/>
              <a:ext cx="6306693" cy="37760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en-US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 Created by: Qt User Interface Compiler version 5.14.2</a:t>
              </a:r>
              <a:br>
                <a:rPr lang="en-US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class Ui_Widget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public: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QLabel *labDemo;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QPushButton *btnClose;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void setupUi(QWidget *Widget)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Widget-&gt;resize(271, 162);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// …… 设置窗口的字体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labDemo = new QLabel(Widget);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labDemo-&gt;setObjectName(QString::fromUtf8("labDemo"));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// …… 设置标签的位置和字体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btnClose = new QPushButton(Widget);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// …… 接下页</a:t>
              </a:r>
            </a:p>
          </p:txBody>
        </p:sp>
      </p:grpSp>
      <p:grpSp>
        <p:nvGrpSpPr>
          <p:cNvPr id="17" name="notes"/>
          <p:cNvGrpSpPr/>
          <p:nvPr/>
        </p:nvGrpSpPr>
        <p:grpSpPr>
          <a:xfrm>
            <a:off x="7954899" y="2101850"/>
            <a:ext cx="2840292" cy="3604641"/>
            <a:chOff x="7954899" y="2101850"/>
            <a:chExt cx="2840292" cy="3604641"/>
          </a:xfrm>
        </p:grpSpPr>
        <p:sp>
          <p:nvSpPr>
            <p:cNvPr id="13" name="TextBox 13"/>
            <p:cNvSpPr txBox="1"/>
            <p:nvPr/>
          </p:nvSpPr>
          <p:spPr>
            <a:xfrm>
              <a:off x="7954899" y="2101850"/>
              <a:ext cx="2603011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① 文件头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UIC 自动生成，重新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 UI 文件时修改会丢失。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954899" y="2844800"/>
              <a:ext cx="2840292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Ui_Widget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没有父类，不是从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QWidget 继承的，所以它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不是窗口类。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954899" y="3854450"/>
              <a:ext cx="2775077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③ 组件指针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每个组件一个公有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指针，名字就是 objectName。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954899" y="4597400"/>
              <a:ext cx="2633110" cy="11090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④ 父容器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参数 Widget 是一个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窗口，new QLabel(Widget)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把它作为父容器，组件才会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显示在这个窗口上。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2.1.5 窗口相关的文件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3127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ui_widget.h（二）：文字与信号槽</a:t>
            </a:r>
          </a:p>
        </p:txBody>
      </p:sp>
      <p:grpSp>
        <p:nvGrpSpPr>
          <p:cNvPr id="12" name="ui-code-2"/>
          <p:cNvGrpSpPr/>
          <p:nvPr/>
        </p:nvGrpSpPr>
        <p:grpSpPr>
          <a:xfrm>
            <a:off x="838200" y="2038350"/>
            <a:ext cx="6705600" cy="4076700"/>
            <a:chOff x="838200" y="2038350"/>
            <a:chExt cx="6705600" cy="40767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705600" cy="4076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407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20699" y="2152650"/>
              <a:ext cx="5865241" cy="37760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// …… 接上页，设置按钮的位置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retranslateUi(Widget);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QObject::connect(btnClose, &amp;QPushButton::clicked,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             Widget, &amp;QWidget::close);</a:t>
              </a:r>
              <a:b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    QMetaObject::connectSlotsByName(Widget);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} // setupUi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void retranslateUi(QWidget *Widget)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// 设置窗口标题 First Demo、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// 标签文字 Hello Qt6、按钮文字 Close</a:t>
              </a:r>
              <a:b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}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namespace Ui {</a:t>
              </a:r>
              <a:b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class Widget: public Ui_Widget {};</a:t>
              </a:r>
              <a:b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notes"/>
          <p:cNvGrpSpPr/>
          <p:nvPr/>
        </p:nvGrpSpPr>
        <p:grpSpPr>
          <a:xfrm>
            <a:off x="7726299" y="2101850"/>
            <a:ext cx="2893466" cy="3871341"/>
            <a:chOff x="7726299" y="2101850"/>
            <a:chExt cx="2893466" cy="3871341"/>
          </a:xfrm>
        </p:grpSpPr>
        <p:sp>
          <p:nvSpPr>
            <p:cNvPr id="13" name="TextBox 13"/>
            <p:cNvSpPr txBox="1"/>
            <p:nvPr/>
          </p:nvSpPr>
          <p:spPr>
            <a:xfrm>
              <a:off x="7726299" y="2101850"/>
              <a:ext cx="2690800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retranslateUi()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集中设置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界面上的文字，设计多语言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界面时会用到它。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26299" y="3111500"/>
              <a:ext cx="2893466" cy="11090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② connect()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就是图2-4 中那条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关联的实现代码：信号和槽都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写成函数地址，点击 btnClose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就运行 Widget 的 close()。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726299" y="4387850"/>
              <a:ext cx="2624582" cy="842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connectSlotsByName()</a:t>
              </a:r>
              <a:b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按名称自动关联槽函数，后面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讲信号与槽时再详细介绍。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726299" y="5397500"/>
              <a:ext cx="2714879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④ namespace Ui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定义继承自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Ui_Widget 的类 Ui::Widget。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2.1.5 窗口相关的文件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6713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Widget 与 Ui::Widget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8294" y="2085975"/>
            <a:ext cx="8023984" cy="381381"/>
            <a:chOff x="828294" y="2085975"/>
            <a:chExt cx="8023984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085975"/>
              <a:ext cx="80239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这两个类名字相同，用名字空间 Ui 区分开，但它们的职责完全不同：</a:t>
              </a:r>
            </a:p>
          </p:txBody>
        </p:sp>
      </p:grpSp>
      <p:grpSp>
        <p:nvGrpSpPr>
          <p:cNvPr id="42" name="class-compare"/>
          <p:cNvGrpSpPr/>
          <p:nvPr/>
        </p:nvGrpSpPr>
        <p:grpSpPr>
          <a:xfrm>
            <a:off x="838200" y="2514600"/>
            <a:ext cx="10515600" cy="2809875"/>
            <a:chOff x="838200" y="2514600"/>
            <a:chExt cx="10515600" cy="2809875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10515600" cy="419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2599" y="2600325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对比项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506599" y="2600325"/>
              <a:ext cx="208581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Widget（widget.h）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888099" y="2600325"/>
              <a:ext cx="29146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Ui::Widget（ui_widget.h）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293370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88620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83870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38200" y="2933700"/>
              <a:ext cx="10515600" cy="2390775"/>
              <a:chOff x="838200" y="2933700"/>
              <a:chExt cx="10515600" cy="2390775"/>
            </a:xfrm>
          </p:grpSpPr>
          <p:sp>
            <p:nvSpPr>
              <p:cNvPr id="18" name="Line 18"/>
              <p:cNvSpPr/>
              <p:nvPr/>
            </p:nvSpPr>
            <p:spPr>
              <a:xfrm>
                <a:off x="838200" y="34099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19" name="Line 19"/>
              <p:cNvSpPr/>
              <p:nvPr/>
            </p:nvSpPr>
            <p:spPr>
              <a:xfrm>
                <a:off x="838200" y="38862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838200" y="43624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838200" y="483870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838200" y="5314950"/>
                <a:ext cx="10515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515600" h="9525">
                    <a:moveTo>
                      <a:pt x="0" y="0"/>
                    </a:moveTo>
                    <a:lnTo>
                      <a:pt x="10515600" y="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6743700" y="2933700"/>
                <a:ext cx="9525" cy="23812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381250">
                    <a:moveTo>
                      <a:pt x="0" y="0"/>
                    </a:moveTo>
                    <a:lnTo>
                      <a:pt x="0" y="238125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</p:grpSp>
        <p:grpSp>
          <p:nvGrpSpPr>
            <p:cNvPr id="30" name="Group 30"/>
            <p:cNvGrpSpPr/>
            <p:nvPr/>
          </p:nvGrpSpPr>
          <p:grpSpPr>
            <a:xfrm>
              <a:off x="982599" y="3048000"/>
              <a:ext cx="1079500" cy="2213991"/>
              <a:chOff x="982599" y="3048000"/>
              <a:chExt cx="1079500" cy="2213991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982599" y="3048000"/>
                <a:ext cx="654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是什么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982599" y="3524250"/>
                <a:ext cx="4414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父类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982599" y="4000500"/>
                <a:ext cx="10795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是不是窗口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982599" y="4476750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包含什么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982599" y="4953000"/>
                <a:ext cx="8668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二者关系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2506599" y="3048000"/>
              <a:ext cx="8337071" cy="2213991"/>
              <a:chOff x="2506599" y="3048000"/>
              <a:chExt cx="8337071" cy="2213991"/>
            </a:xfrm>
          </p:grpSpPr>
          <p:sp>
            <p:nvSpPr>
              <p:cNvPr id="31" name="TextBox 31"/>
              <p:cNvSpPr txBox="1"/>
              <p:nvPr/>
            </p:nvSpPr>
            <p:spPr>
              <a:xfrm>
                <a:off x="2506599" y="3048000"/>
                <a:ext cx="129220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完整的</a:t>
                </a:r>
                <a:r>
                  <a:rPr lang="zh-CN" sz="158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窗口类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2506599" y="3524250"/>
                <a:ext cx="880560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QWidget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2506599" y="4000500"/>
                <a:ext cx="265347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是，可以 show()、close()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2506599" y="4476750"/>
                <a:ext cx="345110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构造、析构函数，业务逻辑，指针 ui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2506599" y="4953000"/>
                <a:ext cx="2787016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通过指针 ui 使用 Ui::Widget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6888099" y="3048000"/>
                <a:ext cx="3335962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窗口 UI 类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，封装可视化设计的界面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6888099" y="3524250"/>
                <a:ext cx="3640423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Ui_Widget（而 Ui_Widget 没有父类）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6888099" y="4000500"/>
                <a:ext cx="273855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不是窗口，不能调用 show()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6888099" y="4476750"/>
                <a:ext cx="3955571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组件指针、setupUi()、retranslateUi()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6888099" y="4953000"/>
                <a:ext cx="296961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被 Widget 使用，为它创建界面</a:t>
                </a:r>
              </a:p>
            </p:txBody>
          </p:sp>
        </p:grpSp>
      </p:grpSp>
      <p:grpSp>
        <p:nvGrpSpPr>
          <p:cNvPr id="46" name="misconception"/>
          <p:cNvGrpSpPr/>
          <p:nvPr/>
        </p:nvGrpSpPr>
        <p:grpSpPr>
          <a:xfrm>
            <a:off x="838200" y="5524500"/>
            <a:ext cx="10515600" cy="609600"/>
            <a:chOff x="838200" y="5524500"/>
            <a:chExt cx="10515600" cy="609600"/>
          </a:xfrm>
        </p:grpSpPr>
        <p:sp>
          <p:nvSpPr>
            <p:cNvPr id="43" name="Rectangle 43"/>
            <p:cNvSpPr/>
            <p:nvPr/>
          </p:nvSpPr>
          <p:spPr>
            <a:xfrm>
              <a:off x="838200" y="5524500"/>
              <a:ext cx="10515600" cy="609600"/>
            </a:xfrm>
            <a:prstGeom prst="roundRect">
              <a:avLst>
                <a:gd name="adj" fmla="val 12500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4" name="Rectangle 44"/>
            <p:cNvSpPr/>
            <p:nvPr/>
          </p:nvSpPr>
          <p:spPr>
            <a:xfrm>
              <a:off x="838200" y="5524500"/>
              <a:ext cx="47625" cy="609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038987" y="5702300"/>
              <a:ext cx="87998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常见误解 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Ui::Widget 只是“界面助手”，真正显示出来的窗口是 Widget 类的对象 w。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2.1.5 窗口相关的文件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窗口的创建与初始化</a:t>
            </a:r>
          </a:p>
        </p:txBody>
      </p:sp>
      <p:grpSp>
        <p:nvGrpSpPr>
          <p:cNvPr id="26" name="steps"/>
          <p:cNvGrpSpPr/>
          <p:nvPr/>
        </p:nvGrpSpPr>
        <p:grpSpPr>
          <a:xfrm>
            <a:off x="829437" y="2082800"/>
            <a:ext cx="5313149" cy="2912491"/>
            <a:chOff x="829437" y="2082800"/>
            <a:chExt cx="5313149" cy="2912491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82800"/>
              <a:ext cx="34371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 Widget w; 开始，依次发生：</a:t>
              </a: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847725" y="2524125"/>
              <a:ext cx="285750" cy="2456752"/>
              <a:chOff x="847725" y="2524125"/>
              <a:chExt cx="285750" cy="2456752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847725" y="252412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928163" y="25685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2" name="Ellipse 12"/>
              <p:cNvSpPr/>
              <p:nvPr/>
            </p:nvSpPr>
            <p:spPr>
              <a:xfrm>
                <a:off x="847725" y="305752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928163" y="31019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4" name="Ellipse 14"/>
              <p:cNvSpPr/>
              <p:nvPr/>
            </p:nvSpPr>
            <p:spPr>
              <a:xfrm>
                <a:off x="847725" y="3590925"/>
                <a:ext cx="285750" cy="285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928163" y="36353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6" name="Ellipse 16"/>
              <p:cNvSpPr/>
              <p:nvPr/>
            </p:nvSpPr>
            <p:spPr>
              <a:xfrm>
                <a:off x="847725" y="4124325"/>
                <a:ext cx="285750" cy="2857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928163" y="41687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18" name="Ellipse 18"/>
              <p:cNvSpPr/>
              <p:nvPr/>
            </p:nvSpPr>
            <p:spPr>
              <a:xfrm>
                <a:off x="847725" y="4657725"/>
                <a:ext cx="285750" cy="2857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928163" y="4702175"/>
                <a:ext cx="124873" cy="2787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4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249299" y="2552700"/>
              <a:ext cx="489328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main() 中执行 Widget w; 调用 Widget 的构造函数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249299" y="3086100"/>
              <a:ext cx="462613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运行父类 QWidget 的构造函数，得到一个空窗口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49299" y="3619500"/>
              <a:ext cx="386750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 Ui::Widget，创建窗口 UI 类对象 ui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249299" y="4152900"/>
              <a:ext cx="471013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ui-&gt;setupUi(this)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：创建组件、设置属性和关联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249299" y="4686300"/>
              <a:ext cx="334475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回到 main()，w.show() 显示窗口</a:t>
              </a:r>
            </a:p>
          </p:txBody>
        </p:sp>
      </p:grpSp>
      <p:grpSp>
        <p:nvGrpSpPr>
          <p:cNvPr id="46" name="tree"/>
          <p:cNvGrpSpPr/>
          <p:nvPr/>
        </p:nvGrpSpPr>
        <p:grpSpPr>
          <a:xfrm>
            <a:off x="6775704" y="2152650"/>
            <a:ext cx="4578096" cy="3276346"/>
            <a:chOff x="6775704" y="2152650"/>
            <a:chExt cx="4578096" cy="3276346"/>
          </a:xfrm>
        </p:grpSpPr>
        <p:sp>
          <p:nvSpPr>
            <p:cNvPr id="27" name="Rectangle 27"/>
            <p:cNvSpPr/>
            <p:nvPr/>
          </p:nvSpPr>
          <p:spPr>
            <a:xfrm>
              <a:off x="7658100" y="2152650"/>
              <a:ext cx="2857500" cy="704850"/>
            </a:xfrm>
            <a:prstGeom prst="roundRect">
              <a:avLst>
                <a:gd name="adj" fmla="val 10811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840599" y="2266950"/>
              <a:ext cx="161787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Widget（this）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840599" y="2533650"/>
              <a:ext cx="19302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真正的窗口，父容器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9086850" y="2857500"/>
              <a:ext cx="9525" cy="285750"/>
            </a:xfrm>
            <a:custGeom>
              <a:avLst/>
              <a:gdLst/>
              <a:ahLst/>
              <a:cxnLst/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7810500" y="3143250"/>
              <a:ext cx="2552700" cy="9525"/>
            </a:xfrm>
            <a:custGeom>
              <a:avLst/>
              <a:gdLst/>
              <a:ahLst/>
              <a:cxnLst/>
              <a:rect l="l" t="t" r="r" b="b"/>
              <a:pathLst>
                <a:path w="2552700" h="9525">
                  <a:moveTo>
                    <a:pt x="0" y="0"/>
                  </a:moveTo>
                  <a:lnTo>
                    <a:pt x="25527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7810500" y="3143250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9525"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3" name="Line 33"/>
            <p:cNvSpPr/>
            <p:nvPr/>
          </p:nvSpPr>
          <p:spPr>
            <a:xfrm>
              <a:off x="10363200" y="3143250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9525"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781800" y="3352800"/>
              <a:ext cx="2057400" cy="6667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6926199" y="3448050"/>
              <a:ext cx="84151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labDemo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926199" y="3695700"/>
              <a:ext cx="72031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QLabel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9296400" y="3352800"/>
              <a:ext cx="2057400" cy="6667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9440799" y="3448050"/>
              <a:ext cx="9585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btnClose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440799" y="3695700"/>
              <a:ext cx="13658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QPushButton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6781800" y="4476750"/>
              <a:ext cx="4572000" cy="666750"/>
            </a:xfrm>
            <a:prstGeom prst="roundRect">
              <a:avLst>
                <a:gd name="adj" fmla="val 11429"/>
              </a:avLst>
            </a:prstGeom>
            <a:solidFill>
              <a:schemeClr val="lt1"/>
            </a:solidFill>
            <a:ln w="9525">
              <a:solidFill>
                <a:schemeClr val="accent3"/>
              </a:solidFill>
              <a:prstDash val="dash"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6926199" y="4572000"/>
              <a:ext cx="186177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ui（Ui::Widget）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926199" y="4819650"/>
              <a:ext cx="312453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 labDemo、btnClose 的指针</a:t>
              </a:r>
            </a:p>
          </p:txBody>
        </p:sp>
        <p:sp>
          <p:nvSpPr>
            <p:cNvPr id="43" name="Line 43"/>
            <p:cNvSpPr/>
            <p:nvPr/>
          </p:nvSpPr>
          <p:spPr>
            <a:xfrm>
              <a:off x="7810500" y="4019550"/>
              <a:ext cx="9525" cy="457200"/>
            </a:xfrm>
            <a:custGeom>
              <a:avLst/>
              <a:gdLst/>
              <a:ahLst/>
              <a:cxnLst/>
              <a:rect l="l" t="t" r="r" b="b"/>
              <a:pathLst>
                <a:path w="9525" h="457200">
                  <a:moveTo>
                    <a:pt x="0" y="457200"/>
                  </a:moveTo>
                  <a:lnTo>
                    <a:pt x="0" y="0"/>
                  </a:lnTo>
                </a:path>
              </a:pathLst>
            </a:custGeom>
            <a:noFill/>
            <a:ln w="14288">
              <a:solidFill>
                <a:schemeClr val="accent3"/>
              </a:solidFill>
              <a:prstDash val="dash"/>
            </a:ln>
          </p:spPr>
        </p:sp>
        <p:sp>
          <p:nvSpPr>
            <p:cNvPr id="44" name="Line 44"/>
            <p:cNvSpPr/>
            <p:nvPr/>
          </p:nvSpPr>
          <p:spPr>
            <a:xfrm>
              <a:off x="10363200" y="4019550"/>
              <a:ext cx="9525" cy="457200"/>
            </a:xfrm>
            <a:custGeom>
              <a:avLst/>
              <a:gdLst/>
              <a:ahLst/>
              <a:cxnLst/>
              <a:rect l="l" t="t" r="r" b="b"/>
              <a:pathLst>
                <a:path w="9525" h="457200">
                  <a:moveTo>
                    <a:pt x="0" y="457200"/>
                  </a:moveTo>
                  <a:lnTo>
                    <a:pt x="0" y="0"/>
                  </a:lnTo>
                </a:path>
              </a:pathLst>
            </a:custGeom>
            <a:noFill/>
            <a:ln w="14288">
              <a:solidFill>
                <a:schemeClr val="accent3"/>
              </a:solidFill>
              <a:prstDash val="dash"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6775704" y="5194300"/>
              <a:ext cx="283113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实线：父子关系 虚线：ui 通过指针访问</a:t>
              </a:r>
            </a:p>
          </p:txBody>
        </p:sp>
      </p:grpSp>
      <p:grpSp>
        <p:nvGrpSpPr>
          <p:cNvPr id="49" name="note"/>
          <p:cNvGrpSpPr/>
          <p:nvPr/>
        </p:nvGrpSpPr>
        <p:grpSpPr>
          <a:xfrm>
            <a:off x="838200" y="5543550"/>
            <a:ext cx="10515600" cy="609600"/>
            <a:chOff x="838200" y="5543550"/>
            <a:chExt cx="10515600" cy="609600"/>
          </a:xfrm>
        </p:grpSpPr>
        <p:sp>
          <p:nvSpPr>
            <p:cNvPr id="47" name="Rectangle 47"/>
            <p:cNvSpPr/>
            <p:nvPr/>
          </p:nvSpPr>
          <p:spPr>
            <a:xfrm>
              <a:off x="838200" y="5543550"/>
              <a:ext cx="10515600" cy="609600"/>
            </a:xfrm>
            <a:prstGeom prst="roundRect">
              <a:avLst>
                <a:gd name="adj" fmla="val 12500"/>
              </a:avLst>
            </a:prstGeom>
            <a:solidFill>
              <a:schemeClr val="lt2"/>
            </a:solidFill>
            <a:ln w="9525">
              <a:solidFill>
                <a:schemeClr val="accent6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1058037" y="5721350"/>
              <a:ext cx="95614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组件在 Ui::Widget 中是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公有成员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，所以 Widget 类可以通过 ui 指针访问界面上的所有组件。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0560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2.1.5 窗口相关的文件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用代码修改界面组件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437" y="2111375"/>
            <a:ext cx="8662617" cy="337376"/>
            <a:chOff x="829437" y="2111375"/>
            <a:chExt cx="8662617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11375"/>
              <a:ext cx="866261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Widget 类中可以通过 ui 指针访问组件。修改构造函数，改变标签和按钮的文字：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2514600"/>
            <a:ext cx="6705600" cy="2029841"/>
            <a:chOff x="838200" y="2514600"/>
            <a:chExt cx="6705600" cy="2029841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6705600" cy="2000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14600"/>
              <a:ext cx="38100" cy="2000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20699" y="2635250"/>
              <a:ext cx="4540885" cy="1909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Widget::Widget(QWidget *parent)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: QWidget(parent), ui(new Ui::Widget)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ui-&gt;setupUi(this);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ui-&gt;labDemo-&gt;setText("欢迎使用Qt6");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ui-&gt;btnClose-&gt;setText("关闭");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run-figure"/>
          <p:cNvGrpSpPr/>
          <p:nvPr/>
        </p:nvGrpSpPr>
        <p:grpSpPr>
          <a:xfrm>
            <a:off x="7804404" y="2514600"/>
            <a:ext cx="3549396" cy="2323846"/>
            <a:chOff x="7804404" y="2514600"/>
            <a:chExt cx="3549396" cy="2323846"/>
          </a:xfrm>
        </p:grpSpPr>
        <p:sp>
          <p:nvSpPr>
            <p:cNvPr id="15" name="Rectangle 15"/>
            <p:cNvSpPr/>
            <p:nvPr/>
          </p:nvSpPr>
          <p:spPr>
            <a:xfrm>
              <a:off x="7810500" y="2514600"/>
              <a:ext cx="3543300" cy="2000250"/>
            </a:xfrm>
            <a:prstGeom prst="roundRect">
              <a:avLst>
                <a:gd name="adj" fmla="val 3810"/>
              </a:avLst>
            </a:prstGeom>
            <a:solidFill>
              <a:schemeClr val="lt2"/>
            </a:solidFill>
            <a:ln>
              <a:noFill/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71005" y="2609850"/>
              <a:ext cx="2622291" cy="1809750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7804404" y="4603750"/>
              <a:ext cx="30734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图2-6 用程序修改了组件属性（教材环境）</a:t>
              </a:r>
            </a:p>
          </p:txBody>
        </p:sp>
      </p:grpSp>
      <p:grpSp>
        <p:nvGrpSpPr>
          <p:cNvPr id="22" name="notes"/>
          <p:cNvGrpSpPr/>
          <p:nvPr/>
        </p:nvGrpSpPr>
        <p:grpSpPr>
          <a:xfrm>
            <a:off x="830199" y="5067300"/>
            <a:ext cx="8608016" cy="1032891"/>
            <a:chOff x="830199" y="5067300"/>
            <a:chExt cx="8608016" cy="1032891"/>
          </a:xfrm>
        </p:grpSpPr>
        <p:sp>
          <p:nvSpPr>
            <p:cNvPr id="19" name="TextBox 19"/>
            <p:cNvSpPr txBox="1"/>
            <p:nvPr/>
          </p:nvSpPr>
          <p:spPr>
            <a:xfrm>
              <a:off x="830199" y="5067300"/>
              <a:ext cx="842901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ui-&gt;labDemo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先通过 ui 指针找到组件 labDemo，再调用它的 setText() 修改显示文字。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30199" y="5429250"/>
              <a:ext cx="737270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位置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这两行必须写在 setupUi(this) 之后，因为在这之前组件还没有被创建。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30199" y="5791200"/>
              <a:ext cx="860801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名字不变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组件仍叫 labDemo、btnClose，改变的只是显示文字，objectName 不会跟着变。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7242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课堂练习 · 先预测，再验证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课堂练习与排错</a:t>
            </a:r>
          </a:p>
        </p:txBody>
      </p:sp>
      <p:grpSp>
        <p:nvGrpSpPr>
          <p:cNvPr id="12" name="task-1"/>
          <p:cNvGrpSpPr/>
          <p:nvPr/>
        </p:nvGrpSpPr>
        <p:grpSpPr>
          <a:xfrm>
            <a:off x="838200" y="2057400"/>
            <a:ext cx="5143500" cy="1866900"/>
            <a:chOff x="838200" y="2057400"/>
            <a:chExt cx="5143500" cy="1866900"/>
          </a:xfrm>
        </p:grpSpPr>
        <p:sp>
          <p:nvSpPr>
            <p:cNvPr id="9" name="Rectangle 9"/>
            <p:cNvSpPr/>
            <p:nvPr/>
          </p:nvSpPr>
          <p:spPr>
            <a:xfrm>
              <a:off x="838200" y="2057400"/>
              <a:ext cx="5143500" cy="1866900"/>
            </a:xfrm>
            <a:prstGeom prst="roundRect">
              <a:avLst>
                <a:gd name="adj" fmla="val 4082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37844" y="2190750"/>
              <a:ext cx="26993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任务 1 修改标题和标签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9749" y="2584450"/>
              <a:ext cx="4249928" cy="1166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在构造函数的 setupUi(this) 之后编写代码：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setWindowTitle() 修改窗口标题，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ui-&gt;labDemo-&gt;setText() 修改标签文字，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然后构建运行，检查 Close 按钮是否仍然有效。</a:t>
              </a:r>
            </a:p>
          </p:txBody>
        </p:sp>
      </p:grpSp>
      <p:grpSp>
        <p:nvGrpSpPr>
          <p:cNvPr id="16" name="task-2"/>
          <p:cNvGrpSpPr/>
          <p:nvPr/>
        </p:nvGrpSpPr>
        <p:grpSpPr>
          <a:xfrm>
            <a:off x="6210300" y="2057400"/>
            <a:ext cx="5143500" cy="1866900"/>
            <a:chOff x="6210300" y="2057400"/>
            <a:chExt cx="5143500" cy="1866900"/>
          </a:xfrm>
        </p:grpSpPr>
        <p:sp>
          <p:nvSpPr>
            <p:cNvPr id="13" name="Rectangle 13"/>
            <p:cNvSpPr/>
            <p:nvPr/>
          </p:nvSpPr>
          <p:spPr>
            <a:xfrm>
              <a:off x="6210300" y="2057400"/>
              <a:ext cx="5143500" cy="1866900"/>
            </a:xfrm>
            <a:prstGeom prst="roundRect">
              <a:avLst>
                <a:gd name="adj" fmla="val 4082"/>
              </a:avLst>
            </a:prstGeom>
            <a:solidFill>
              <a:schemeClr val="lt2"/>
            </a:solidFill>
            <a:ln w="14288">
              <a:solidFill>
                <a:schemeClr val="accent2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409944" y="2190750"/>
              <a:ext cx="24368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任务 2 预测程序行为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411849" y="2584450"/>
              <a:ext cx="3738245" cy="1166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先预测，再逐个验证（每次只改一处）：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删去 w.show()，窗口还会显示吗？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删去 a.exec()，程序还能持续响应吗？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验证后恢复原代码。</a:t>
              </a:r>
            </a:p>
          </p:txBody>
        </p:sp>
      </p:grpSp>
      <p:grpSp>
        <p:nvGrpSpPr>
          <p:cNvPr id="24" name="checklist"/>
          <p:cNvGrpSpPr/>
          <p:nvPr/>
        </p:nvGrpSpPr>
        <p:grpSpPr>
          <a:xfrm>
            <a:off x="838200" y="4133850"/>
            <a:ext cx="10515600" cy="2000250"/>
            <a:chOff x="838200" y="4133850"/>
            <a:chExt cx="10515600" cy="2000250"/>
          </a:xfrm>
        </p:grpSpPr>
        <p:sp>
          <p:nvSpPr>
            <p:cNvPr id="17" name="Rectangle 17"/>
            <p:cNvSpPr/>
            <p:nvPr/>
          </p:nvSpPr>
          <p:spPr>
            <a:xfrm>
              <a:off x="838200" y="4133850"/>
              <a:ext cx="10515600" cy="2000250"/>
            </a:xfrm>
            <a:prstGeom prst="roundRect">
              <a:avLst>
                <a:gd name="adj" fmla="val 381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56894" y="425450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排错检查点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1058799" y="4686300"/>
              <a:ext cx="8335747" cy="1394841"/>
              <a:chOff x="1058799" y="4686300"/>
              <a:chExt cx="8335747" cy="1394841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1058799" y="4686300"/>
                <a:ext cx="4834139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 xml:space="preserve">☑ 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修改组件的代码是否写在 setupUi(this) 之后？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058799" y="5048250"/>
                <a:ext cx="7068618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 xml:space="preserve">☑ 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代码里用的名字是否就是组件的 objectName（labDemo、btnClose）？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058799" y="5410200"/>
                <a:ext cx="8335747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 xml:space="preserve">☑ 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不要直接修改 ui_widget.h，界面改动回到 widget.ui，代码改动写在 widget.cpp。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1058799" y="5772150"/>
                <a:ext cx="7481264" cy="3089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80" b="1" dirty="0">
                    <a:solidFill>
                      <a:srgbClr val="538135"/>
                    </a:solidFill>
                    <a:latin typeface="+mn-lt"/>
                    <a:ea typeface="+mn-ea"/>
                    <a:cs typeface="+mn-cs"/>
                  </a:rPr>
                  <a:t xml:space="preserve">☑ </a:t>
                </a:r>
                <a:r>
                  <a:rPr lang="zh-CN" sz="158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找 ui_widget.h 时，先看是否勾选了 Shadow build，再去对应的构建目录。</a:t>
                </a:r>
              </a:p>
            </p:txBody>
          </p:sp>
        </p:grp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本讲回顾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3600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本讲小结：GUI 程序的结构与运行</a:t>
            </a:r>
          </a:p>
        </p:txBody>
      </p:sp>
      <p:sp>
        <p:nvSpPr>
          <p:cNvPr id="9" name="Freeform 9"/>
          <p:cNvSpPr/>
          <p:nvPr/>
        </p:nvSpPr>
        <p:spPr>
          <a:xfrm>
            <a:off x="838200" y="2152650"/>
            <a:ext cx="2171700" cy="800100"/>
          </a:xfrm>
          <a:prstGeom prst="chevron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0" name="Freeform 10"/>
          <p:cNvSpPr/>
          <p:nvPr/>
        </p:nvSpPr>
        <p:spPr>
          <a:xfrm>
            <a:off x="2933700" y="2152650"/>
            <a:ext cx="2171700" cy="800100"/>
          </a:xfrm>
          <a:prstGeom prst="chevron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1" name="Freeform 11"/>
          <p:cNvSpPr/>
          <p:nvPr/>
        </p:nvSpPr>
        <p:spPr>
          <a:xfrm>
            <a:off x="5029200" y="2152650"/>
            <a:ext cx="2171700" cy="800100"/>
          </a:xfrm>
          <a:prstGeom prst="chevron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2" name="Freeform 12"/>
          <p:cNvSpPr/>
          <p:nvPr/>
        </p:nvSpPr>
        <p:spPr>
          <a:xfrm>
            <a:off x="7124700" y="2152650"/>
            <a:ext cx="2171700" cy="800100"/>
          </a:xfrm>
          <a:prstGeom prst="chevron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3" name="Freeform 13"/>
          <p:cNvSpPr/>
          <p:nvPr/>
        </p:nvSpPr>
        <p:spPr>
          <a:xfrm>
            <a:off x="9220200" y="2152650"/>
            <a:ext cx="2171700" cy="800100"/>
          </a:xfrm>
          <a:prstGeom prst="chevron">
            <a:avLst>
              <a:gd name="adj" fmla="val 30000"/>
            </a:avLst>
          </a:prstGeom>
          <a:solidFill>
            <a:schemeClr val="accent3"/>
          </a:solidFill>
          <a:ln>
            <a:noFill/>
          </a:ln>
        </p:spPr>
      </p:sp>
      <p:grpSp>
        <p:nvGrpSpPr>
          <p:cNvPr id="19" name="step-labels"/>
          <p:cNvGrpSpPr/>
          <p:nvPr/>
        </p:nvGrpSpPr>
        <p:grpSpPr>
          <a:xfrm>
            <a:off x="1427226" y="2397125"/>
            <a:ext cx="9451848" cy="381381"/>
            <a:chOff x="1427226" y="2397125"/>
            <a:chExt cx="9451848" cy="381381"/>
          </a:xfrm>
        </p:grpSpPr>
        <p:sp>
          <p:nvSpPr>
            <p:cNvPr id="14" name="TextBox 14"/>
            <p:cNvSpPr txBox="1"/>
            <p:nvPr/>
          </p:nvSpPr>
          <p:spPr>
            <a:xfrm>
              <a:off x="1427226" y="239712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项目配置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522726" y="239712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界面生成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18226" y="239712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创建窗口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976235" y="239712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显示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809226" y="2397125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事件循环</a:t>
              </a:r>
            </a:p>
          </p:txBody>
        </p:sp>
      </p:grpSp>
      <p:grpSp>
        <p:nvGrpSpPr>
          <p:cNvPr id="25" name="step-details"/>
          <p:cNvGrpSpPr/>
          <p:nvPr/>
        </p:nvGrpSpPr>
        <p:grpSpPr>
          <a:xfrm>
            <a:off x="944499" y="3155950"/>
            <a:ext cx="9601962" cy="594741"/>
            <a:chOff x="944499" y="3155950"/>
            <a:chExt cx="9601962" cy="594741"/>
          </a:xfrm>
        </p:grpSpPr>
        <p:sp>
          <p:nvSpPr>
            <p:cNvPr id="20" name="TextBox 20"/>
            <p:cNvSpPr txBox="1"/>
            <p:nvPr/>
          </p:nvSpPr>
          <p:spPr>
            <a:xfrm>
              <a:off x="944499" y="3155950"/>
              <a:ext cx="1300226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.pro → qmake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 Makefile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39999" y="3155950"/>
              <a:ext cx="1631315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widget.ui → UIC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 ui_widget.h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135499" y="3155950"/>
              <a:ext cx="1350391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Widget w;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setupUi(this)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230999" y="3155950"/>
              <a:ext cx="979170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w.show()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显示窗口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326499" y="3155950"/>
              <a:ext cx="1219962" cy="594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a.exec()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处理用户操作</a:t>
              </a:r>
            </a:p>
          </p:txBody>
        </p:sp>
      </p:grpSp>
      <p:grpSp>
        <p:nvGrpSpPr>
          <p:cNvPr id="29" name="answer-1"/>
          <p:cNvGrpSpPr/>
          <p:nvPr/>
        </p:nvGrpSpPr>
        <p:grpSpPr>
          <a:xfrm>
            <a:off x="838200" y="4095750"/>
            <a:ext cx="10515600" cy="895350"/>
            <a:chOff x="838200" y="4095750"/>
            <a:chExt cx="10515600" cy="895350"/>
          </a:xfrm>
        </p:grpSpPr>
        <p:sp>
          <p:nvSpPr>
            <p:cNvPr id="26" name="Rectangle 26"/>
            <p:cNvSpPr/>
            <p:nvPr/>
          </p:nvSpPr>
          <p:spPr>
            <a:xfrm>
              <a:off x="838200" y="40957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9525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58037" y="42418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窗口从哪里来？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58799" y="4591050"/>
              <a:ext cx="989059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main() 中创建 Widget 对象 w；它的构造函数调用 ui-&gt;setupUi(this)，以窗口为父容器创建所有组件。</a:t>
              </a:r>
            </a:p>
          </p:txBody>
        </p:sp>
      </p:grpSp>
      <p:grpSp>
        <p:nvGrpSpPr>
          <p:cNvPr id="33" name="answer-2"/>
          <p:cNvGrpSpPr/>
          <p:nvPr/>
        </p:nvGrpSpPr>
        <p:grpSpPr>
          <a:xfrm>
            <a:off x="838200" y="5181600"/>
            <a:ext cx="10515600" cy="914400"/>
            <a:chOff x="838200" y="5181600"/>
            <a:chExt cx="10515600" cy="914400"/>
          </a:xfrm>
        </p:grpSpPr>
        <p:sp>
          <p:nvSpPr>
            <p:cNvPr id="30" name="Rectangle 30"/>
            <p:cNvSpPr/>
            <p:nvPr/>
          </p:nvSpPr>
          <p:spPr>
            <a:xfrm>
              <a:off x="838200" y="5181600"/>
              <a:ext cx="10515600" cy="914400"/>
            </a:xfrm>
            <a:prstGeom prst="roundRect">
              <a:avLst>
                <a:gd name="adj" fmla="val 8333"/>
              </a:avLst>
            </a:prstGeom>
            <a:solidFill>
              <a:srgbClr val="FBECEC"/>
            </a:solidFill>
            <a:ln w="9525">
              <a:solidFill>
                <a:schemeClr val="accent2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58037" y="53276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点击由谁处理？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58799" y="5676900"/>
              <a:ext cx="963862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setupUi() 中的 connect() 把 clicked() 关联到 close()；a.exec() 的事件循环负责处理这次点击。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closing-title"/>
          <p:cNvGrpSpPr/>
          <p:nvPr/>
        </p:nvGrpSpPr>
        <p:grpSpPr>
          <a:xfrm>
            <a:off x="2320895" y="920750"/>
            <a:ext cx="7550211" cy="1080326"/>
            <a:chOff x="2320895" y="920750"/>
            <a:chExt cx="7550211" cy="1080326"/>
          </a:xfrm>
        </p:grpSpPr>
        <p:sp>
          <p:nvSpPr>
            <p:cNvPr id="4" name="TextBox 4"/>
            <p:cNvSpPr txBox="1"/>
            <p:nvPr/>
          </p:nvSpPr>
          <p:spPr>
            <a:xfrm>
              <a:off x="2596888" y="920750"/>
              <a:ext cx="699822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从“看懂结构”到“动手设计”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320895" y="1663700"/>
              <a:ext cx="75502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你已经能解释窗口如何创建和运行，下一讲学习更完整的可视化 UI 设计。</a:t>
              </a:r>
            </a:p>
          </p:txBody>
        </p:sp>
      </p:grpSp>
      <p:grpSp>
        <p:nvGrpSpPr>
          <p:cNvPr id="14" name="homework"/>
          <p:cNvGrpSpPr/>
          <p:nvPr/>
        </p:nvGrpSpPr>
        <p:grpSpPr>
          <a:xfrm>
            <a:off x="1371600" y="2324100"/>
            <a:ext cx="4686300" cy="3067050"/>
            <a:chOff x="1371600" y="2324100"/>
            <a:chExt cx="4686300" cy="3067050"/>
          </a:xfrm>
        </p:grpSpPr>
        <p:sp>
          <p:nvSpPr>
            <p:cNvPr id="7" name="Rectangle 7"/>
            <p:cNvSpPr/>
            <p:nvPr/>
          </p:nvSpPr>
          <p:spPr>
            <a:xfrm>
              <a:off x="1371600" y="2324100"/>
              <a:ext cx="4686300" cy="3067050"/>
            </a:xfrm>
            <a:prstGeom prst="roundRect">
              <a:avLst>
                <a:gd name="adj" fmla="val 4969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1600200" y="2552700"/>
              <a:ext cx="1428750" cy="381000"/>
            </a:xfrm>
            <a:prstGeom prst="roundRect">
              <a:avLst>
                <a:gd name="adj" fmla="val 3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842719" y="2603500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91437" y="314960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858137" y="3098800"/>
              <a:ext cx="307568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制作带标签和关闭按钮的窗口，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在构造函数中用代码修改文字，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提交运行截图。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91437" y="431165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58137" y="4260850"/>
              <a:ext cx="291185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说明 .pro、.ui、main.cpp、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widget.h、widget.cpp 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ui_widget.h 各自的作用。</a:t>
              </a:r>
            </a:p>
          </p:txBody>
        </p:sp>
      </p:grpSp>
      <p:grpSp>
        <p:nvGrpSpPr>
          <p:cNvPr id="21" name="next-lesson"/>
          <p:cNvGrpSpPr/>
          <p:nvPr/>
        </p:nvGrpSpPr>
        <p:grpSpPr>
          <a:xfrm>
            <a:off x="6324600" y="2324100"/>
            <a:ext cx="4495800" cy="3067050"/>
            <a:chOff x="6324600" y="2324100"/>
            <a:chExt cx="4495800" cy="3067050"/>
          </a:xfrm>
        </p:grpSpPr>
        <p:sp>
          <p:nvSpPr>
            <p:cNvPr id="15" name="Rectangle 15"/>
            <p:cNvSpPr/>
            <p:nvPr/>
          </p:nvSpPr>
          <p:spPr>
            <a:xfrm>
              <a:off x="6324600" y="2324100"/>
              <a:ext cx="4495800" cy="3067050"/>
            </a:xfrm>
            <a:prstGeom prst="roundRect">
              <a:avLst>
                <a:gd name="adj" fmla="val 4969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553200" y="2552700"/>
              <a:ext cx="1428750" cy="381000"/>
            </a:xfrm>
            <a:prstGeom prst="roundRect">
              <a:avLst>
                <a:gd name="adj" fmla="val 3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674447" y="2616200"/>
              <a:ext cx="118625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 2.2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41770" y="3238500"/>
              <a:ext cx="20245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可视化 UI 设计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44437" y="3835400"/>
              <a:ext cx="248349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示例 samp2_2 将涉及：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544437" y="4159250"/>
              <a:ext cx="1732280" cy="6993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85674" indent="-185674">
                <a:lnSpc>
                  <a:spcPts val="2850"/>
                </a:lnSpc>
                <a:buClr>
                  <a:srgbClr val="FFFFFF"/>
                </a:buClr>
                <a:buSzTx/>
                <a:buFontTx/>
                <a:buChar char="•"/>
              </a:pPr>
              <a:r>
                <a:rPr lang="zh-CN" sz="17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布局管理</a:t>
              </a:r>
            </a:p>
            <a:p>
              <a:pPr algn="l" marL="185674" indent="-185674">
                <a:lnSpc>
                  <a:spcPts val="2850"/>
                </a:lnSpc>
                <a:buClr>
                  <a:srgbClr val="FFFFFF"/>
                </a:buClr>
                <a:buSzTx/>
                <a:buFontTx/>
                <a:buChar char="•"/>
              </a:pPr>
              <a:r>
                <a:rPr lang="zh-CN" sz="172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信号与槽的使用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2026-11-01T13:18:40Z</dcterms:created>
  <dcterms:modified xsi:type="dcterms:W3CDTF">2026-11-01T13:18:40Z</dcterms:modified>
  <cp:category/>
  <cp:contentStatus/>
</cp:coreProperties>
</file>