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43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  <Relationship Id="rId43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</file>

<file path=ppt/notesSlides/_rels/notesSlide1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3.xml"/>
</Relationships>
</file>

<file path=ppt/notesSlides/_rels/notesSlide1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4.xml"/>
</Relationships>
</file>

<file path=ppt/notesSlides/_rels/notesSlide1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5.xml"/>
</Relationships>
</file>

<file path=ppt/notesSlides/_rels/notesSlide1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6.xml"/>
</Relationships>
</file>

<file path=ppt/notesSlides/_rels/notesSlide1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7.xml"/>
</Relationships>
</file>

<file path=ppt/notesSlides/_rels/notesSlide1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8.xml"/>
</Relationships>
</file>

<file path=ppt/notesSlides/_rels/notesSlide1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9.xml"/>
</Relationships>
</file>

<file path=ppt/notesSlides/_rels/notesSlide2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0.xml"/>
</Relationships>
</file>

<file path=ppt/notesSlides/_rels/notesSlide2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1.xml"/>
</Relationships>
</file>

<file path=ppt/notesSlides/_rels/notesSlide2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2.xml"/>
</Relationships>
</file>

<file path=ppt/notesSlides/_rels/notesSlide2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3.xml"/>
</Relationships>
</file>

<file path=ppt/notesSlides/_rels/notesSlide2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4.xml"/>
</Relationships>
</file>

<file path=ppt/notesSlides/_rels/notesSlide2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5.xml"/>
</Relationships>
</file>

<file path=ppt/notesSlides/_rels/notesSlide2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6.xml"/>
</Relationships>
</file>

<file path=ppt/notesSlides/_rels/notesSlide2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7.xml"/>
</Relationships>
</file>

<file path=ppt/notesSlides/_rels/notesSlide2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8.xml"/>
</Relationships>
</file>

<file path=ppt/notesSlides/_rels/notesSlide2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9.xml"/>
</Relationships>
</file>

<file path=ppt/notesSlides/_rels/notesSlide3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0.xml"/>
</Relationships>
</file>

<file path=ppt/notesSlides/_rels/notesSlide3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1.xml"/>
</Relationships>
</file>

<file path=ppt/notesSlides/_rels/notesSlide3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2.xml"/>
</Relationships>
</file>

<file path=ppt/notesSlides/_rels/notesSlide3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3.xml"/>
</Relationships>
</file>

<file path=ppt/notesSlides/_rels/notesSlide3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4.xml"/>
</Relationships>
</file>

<file path=ppt/notesSlides/_rels/notesSlide3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5.xml"/>
</Relationships>
</file>

<file path=ppt/notesSlides/_rels/notesSlide3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6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这一讲是第二章第二节，可视化 UI 设计。上一讲我们弄清了 GUI 程序是怎样构成和运行的，这一讲要做一个稍微复杂一点的程序：先把界面安排好，再把行为连接起来。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本讲包括这五部分内容。前两部分讲怎样设计和布局界面，中间两部分讲信号与槽，这是本讲的重点，最后看看怎样设置应用图标，以及 Qt 项目到底是怎样构建出来的。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这是本讲要完成的示例 samp2_2，一个简单的文本编辑器。复选框控制下划线、斜体和粗体，单选按钮控制文字颜色，下面三个按钮分别清空、确定和退出。做这个程序要用到布局、信号与槽编辑器、Go to slot 和资源文件四项技术。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先看第一部分：创建项目、准备图标资源，再在 Designer 里把界面搭起来。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创建项目的步骤和上一讲基本一样，唯一的区别是窗口基类选 QDialog，类名会自动变成 Dialog。别忘了勾选 Generate form，这样才会有 dialog.ui。项目里的文件和 2.1 节一一对应，只是 widget 换成了 dialog。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按钮上的图标存放在资源文件里。先在项目根目录建一个 images 文件夹，把图标复制进去；再新建一个 Qt Resource File，命名为 res.qrc。在资源编辑器里先建前缀，再添加文件。图标最好提前放进项目目录，否则 Creator 会提示你复制。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双击 dialog.ui，在 Designer 里放置组件：中间是多行文本编辑器 QPlainTextEdit，上面两个分组框分别装三个复选框和三个单选按钮，下面是三个按钮。程序里要用到的组件一定要改对象名，分组框、布局这些不用访问的，让 Designer 自动命名就行。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这张表是各组件的对象名和属性设置。请大家对照着改，特别是对象名，后面写代码都要用到。比如复选框叫 chkBoxUnder，单选按钮叫 radioBlack，名字既要好记，也要和普通变量区分开。黑色单选按钮的 checked 设为 true，作为默认颜色。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按钮图标在 icon 属性里选 Choose Resource 设置。另外有四点要注意：对象名设好后尽量别改，改了代码也要跟着改；窗体的对象名一般不动；窗体的字体会被组件继承；改过的属性名会变成粗体，可以点还原按钮恢复默认值。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第二部分，布局管理。组件摆上去之后，还要让它们排列整齐，并且能随窗口大小自动调整。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布局之前先看清层次关系。分组框是里面复选框的父容器，移动分组框，复选框会一起移动；窗体 Dialog 是所有组件的顶层容器。右侧对象检查器里的树形结构，就是这种父子关系。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组件面板里有四种布局：垂直、水平、网格和表单，还有水平、垂直两种 Spacer，也就是用来占位的弹簧。这一讲主要用水平和垂直布局，其他布局的特点第四章再详细讲。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Designer 工具栏上的按钮分两类：左边四个切换设计状态，包括正常编辑、信号与槽、伙伴关系和 Tab 顺序；右边是各种布局操作。常用的快捷键是 Ctrl 加 H 水平布局、Ctrl 加 L 垂直布局，打散布局用 Break Layout。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布局的顺序是先局部、后整体。三组组件各自做水平布局，最后什么都不选，直接对窗体做垂直布局。做完后拖大窗口试一试，只有中间的文本框会变大。有的同学一开始就对整个窗体布局，结果组件挤成一团，这时用 Break Layout 打散重来就行。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伙伴关系是让一个标签和一个能输入的组件关联起来。标签文字里写和号加 N，界面上不会显示和号，运行时按 Alt 加 N，光标就跳到对应的编辑框。这是一个独立的小例子，不用加到 samp2_2 里。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Tab 顺序是按 Tab 键时光标移动的顺序。进入 Tab 顺序编辑状态后，按你希望的顺序依次点击组件就行。标签没有输入焦点，所以没有 Tab 顺序。设置完一定要运行起来按几次 Tab 检查一下。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第三部分，信号与槽。界面搭好了，现在要让它对操作作出响应。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信号是一个通知，告诉别人发生了什么，比如按钮被点击了；槽是响应这个通知的函数。槽函数本质上就是普通的成员函数，也能直接调用，区别是它可以和信号关联，信号一发射就自动运行。比如点清空按钮，clicked 信号发射，编辑器的 clear 槽就运行了。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信号和槽用 connect 函数关联，它有四个参数：发送者、信号、接收者、槽。信号和槽都写成"类名双冒号函数名"的地址形式，不写参数。教材这里用的是另一种宏写法，我们课程统一用这种地址写法，好处是编译时就能检查出写错的信号或槽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连接关系很灵活：一个信号可以连多个槽，按连接的先后顺序执行；多个信号也可以连同一个槽，本例的三个颜色按钮就是这样；一个信号还可以连到另一个信号上。注意箭头的方向是信号通知槽，不要倒过来理解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还有三条规则。第一，信号的参数不能比槽少，比如 clicked 带一个 bool，连到不需要参数的 clear 是可以的。第二，用信号与槽的类必须有 Q_OBJECT 宏。第三，信号发射后槽函数一般立即运行，全部运行完才回到发射信号的地方继续往下走。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第四部分，在 samp2_2 里实际使用信号与槽。我们会用到三种方式，大家注意比较它们的区别。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第一种方式最简单，在信号与槽编辑器里直接关联。QDialog 有三个公有槽：accept、reject 和 close，都能关闭对话框，但返回值不同，第七章会用到。本例把确定按钮关联到 accept，退出按钮关联到 close。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第二种方式，用 Go to slot 生成槽函数。右键复选框选 Go to slot，会列出它的所有信号。我们要知道复选框是勾上还是取消，所以选带 bool 参数的 clicked。点 OK 后，Creator 会自动在头文件里加声明，在 cpp 里生成函数框架。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在生成的框架里写三行代码：先读取编辑器当前的字体，改一下下划线，再把字体设回去。这种"读取、修改、写回"的写法很常见，它的好处是只改一项，其他字体设置都保留下来。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斜体和粗体的写法和下划线完全一样，只是换成 setItalic 和 setBold。因为每个槽只改一项，三个复选框可以同时选中，效果会叠加。清空按钮更简单，调用 clear 就行。现在运行一下，这些功能都能用了。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可是大家看构造函数，里面一个 connect 都没有，关联是怎么来的？答案在 ui_dialog.h 的 setupUi 里。前两行是信号与槽编辑器生成的；最后一行 connectSlotsByName 会按名字自动匹配，只要槽函数名是 on 加对象名加信号名，就会自动关联。所以对象名改了，槽函数名也要跟着改。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第三种方式是自定义槽函数。三个颜色按钮是互斥的，用 Go to slot 要写三个槽，我们改成只写一个 do_setFontColor。在 private slots 里声明，右键 Add Definition 生成框架，然后判断哪个按钮被选中，修改调色板里文字的颜色。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自定义槽的名字不符合自动命名规则，所以不会自动关联，要在构造函数里手动写三个 connect，把三个单选按钮的 clicked 都连到 do_setFontColor。这几行一定要写在 setupUi 之后，否则 ui 里的组件还没创建。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最后一部分，设置应用程序图标，以及 Qt 项目构建过程的基本原理。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给程序换图标只要两步：把 ico 文件放到项目根目录，在 pro 文件里加一行 RC_ICONS。重新构建后，可执行文件和窗口的图标都会换掉。注意别和按钮图标搞混：按钮图标来自资源文件，应用图标写在 pro 文件里。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 项目构建时，先有一个预编译阶段：含 Q_OBJECT 的头文件交给 MOC，ui 文件交给 UIC，qrc 资源文件交给 RCC，它们都生成标准的 C++ 文件。然后再由开发套件里的编译器，和我们自己写的 cpp 一起编译连接，得到可执行文件。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我们写的其实是 Qt 扩展过的 C++，像 Q_OBJECT 和 private slots 都不是标准 C++ 的语法。MOC 会读取 dialog.h，生成 moc_dialog.cpp，把这些扩展翻译成标准 C++，编译器才能处理。元对象系统第三章会详细讲。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现在请大家完成 samp2_2，并按这四项验收：拖大窗口看编辑框能不能变大；下划线和粗体同时选，再取消粗体，下划线应该还在；切换三种颜色；测试清空、确定和退出。如果点击没反应，就沿着下面这条链逐项检查。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本讲两条主线：布局管理组件的位置和大小，信号与槽管理操作的响应。三种关联方式各有用处，但最后都落到 connect 上：编辑器和 Go to slot 的关联在 setupUi 里完成，自定义槽要我们自己在构造函数里写。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课后请完成 samp2_2 并提交运行截图，再各举一个例子说明三种关联方式。下一讲我们不用 Designer，改用纯代码创建同样的界面，大家可以先想一想：没有 ui 文件，组件和布局要怎样用代码写出来？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ubtitle-slot Placeholder"/>
          <p:cNvSpPr>
            <a:spLocks noGrp="1"/>
          </p:cNvSpPr>
          <p:nvPr>
            <p:ph type="subTitle" idx="1"/>
          </p:nvPr>
        </p:nvSpPr>
        <p:spPr>
          <a:xfrm>
            <a:off x="2762250" y="1866900"/>
            <a:ext cx="66675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3" name="cover-title-slot Placeholder"/>
          <p:cNvSpPr>
            <a:spLocks noGrp="1"/>
          </p:cNvSpPr>
          <p:nvPr>
            <p:ph type="title"/>
          </p:nvPr>
        </p:nvSpPr>
        <p:spPr>
          <a:xfrm>
            <a:off x="1809750" y="2476500"/>
            <a:ext cx="8572500" cy="990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5400" lang="zh-CN"/>
            </a:lvl1pPr>
          </a:lstStyle>
          <a:p>
            <a:pPr algn="ctr"/>
            <a:r>
              <a:rPr lang="en-US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639100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仅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val="30500643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-panel Layout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3" name="content-section-pill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4" name="content-title-rule Layout"/>
          <p:cNvSpPr/>
          <p:nvPr/>
        </p:nvSpPr>
        <p:spPr>
          <a:xfrm>
            <a:off x="819150" y="1866900"/>
            <a:ext cx="10553700" cy="9525"/>
          </a:xfrm>
          <a:custGeom>
            <a:avLst/>
            <a:gdLst/>
            <a:ahLst/>
            <a:cxnLst/>
            <a:rect l="l" t="t" r="r" b="b"/>
            <a:pathLst>
              <a:path w="10553700" h="9525">
                <a:moveTo>
                  <a:pt x="0" y="0"/>
                </a:moveTo>
                <a:lnTo>
                  <a:pt x="105537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5" name="content-section-slot Placeholder"/>
          <p:cNvSpPr>
            <a:spLocks noGrp="1"/>
          </p:cNvSpPr>
          <p:nvPr>
            <p:ph type="body" idx="1"/>
          </p:nvPr>
        </p:nvSpPr>
        <p:spPr>
          <a:xfrm>
            <a:off x="952500" y="742950"/>
            <a:ext cx="5486400" cy="43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100" lang="zh-CN"/>
            </a:lvl1pPr>
          </a:lstStyle>
          <a:p>
            <a:pPr algn="l"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zh-CN"/>
          </a:p>
        </p:txBody>
      </p:sp>
      <p:sp>
        <p:nvSpPr>
          <p:cNvPr id="6" name="content-title-slot Placeholder"/>
          <p:cNvSpPr>
            <a:spLocks noGrp="1"/>
          </p:cNvSpPr>
          <p:nvPr>
            <p:ph type="title"/>
          </p:nvPr>
        </p:nvSpPr>
        <p:spPr>
          <a:xfrm>
            <a:off x="819150" y="1333500"/>
            <a:ext cx="105537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550" lang="zh-CN"/>
            </a:lvl1pPr>
          </a:lstStyle>
          <a:p>
            <a:pPr algn="l"/>
            <a:r>
              <a:rPr lang="en-US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3916539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rule Layout"/>
          <p:cNvSpPr/>
          <p:nvPr/>
        </p:nvSpPr>
        <p:spPr>
          <a:xfrm>
            <a:off x="5619750" y="3886200"/>
            <a:ext cx="952500" cy="28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3" name="chapter-number-slot Placeholder"/>
          <p:cNvSpPr>
            <a:spLocks noGrp="1"/>
          </p:cNvSpPr>
          <p:nvPr>
            <p:ph type="subTitle" idx="1"/>
          </p:nvPr>
        </p:nvSpPr>
        <p:spPr>
          <a:xfrm>
            <a:off x="4191000" y="2495550"/>
            <a:ext cx="38100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4" name="chapter-title-slot Placeholder"/>
          <p:cNvSpPr>
            <a:spLocks noGrp="1"/>
          </p:cNvSpPr>
          <p:nvPr>
            <p:ph type="title"/>
          </p:nvPr>
        </p:nvSpPr>
        <p:spPr>
          <a:xfrm>
            <a:off x="1809750" y="3067050"/>
            <a:ext cx="8572500" cy="781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200" lang="zh-CN"/>
            </a:lvl1pPr>
          </a:lstStyle>
          <a:p>
            <a:pPr algn="ctr"/>
            <a:r>
              <a:rPr lang="en-US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179411791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
  <Relationship Id="rId14" Type="http://schemas.openxmlformats.org/officeDocument/2006/relationships/slideLayout" Target="../slideLayouts/slideLayout12.xml"/>
  <Relationship Id="rId15" Type="http://schemas.openxmlformats.org/officeDocument/2006/relationships/slideLayout" Target="../slideLayouts/slideLayout13.xml"/>
  <Relationship Id="rId16" Type="http://schemas.openxmlformats.org/officeDocument/2006/relationships/slideLayout" Target="../slideLayouts/slideLayout14.xml"/>
  <Relationship Id="rId17" Type="http://schemas.openxmlformats.org/officeDocument/2006/relationships/slideLayout" Target="../slideLayouts/slideLayout15.xml"/>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太空主题">
    <p:bg>
      <p:bgPr>
        <a:solidFill>
          <a:srgbClr val="192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ter-space-image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  <p:sldLayoutId id="2147483662" r:id="rId16"/>
    <p:sldLayoutId id="214748366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255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95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5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2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2.xml" />
  <Relationship Id="rId3" Type="http://schemas.openxmlformats.org/officeDocument/2006/relationships/notesSlide" Target="../notesSlides/notesSlide1.xml" />
</Relationships>
</file>

<file path=ppt/slides/_rels/slide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3.xml" />
  <Relationship Id="rId3" Type="http://schemas.openxmlformats.org/officeDocument/2006/relationships/notesSlide" Target="../notesSlides/notesSlide2.xml" />
</Relationships>
</file>

<file path=ppt/slides/_rels/slide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image" Target="../media/image_fcae9b64ac5a0af5.png" />
  <Relationship Id="rId4" Type="http://schemas.openxmlformats.org/officeDocument/2006/relationships/notesSlide" Target="../notesSlides/notesSlide3.xml" />
</Relationships>
</file>

<file path=ppt/slides/_rels/slide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.xml" />
</Relationships>
</file>

<file path=ppt/slides/_rels/slide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.xml" />
</Relationships>
</file>

<file path=ppt/slides/_rels/slide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image" Target="../media/image_f58b2fc2f07c07ec.png" />
  <Relationship Id="rId4" Type="http://schemas.openxmlformats.org/officeDocument/2006/relationships/notesSlide" Target="../notesSlides/notesSlide6.xml" />
</Relationships>
</file>

<file path=ppt/slides/_rels/slide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image" Target="../media/image_f3dd09d10c153712.png" />
  <Relationship Id="rId4" Type="http://schemas.openxmlformats.org/officeDocument/2006/relationships/notesSlide" Target="../notesSlides/notesSlide7.xml" />
</Relationships>
</file>

<file path=ppt/slides/_rels/slide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8.xml" />
</Relationships>
</file>

<file path=ppt/slides/_rels/slide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9.xml" />
</Relationships>
</file>

<file path=ppt/slides/_rels/slide1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0.xml" />
</Relationships>
</file>

<file path=ppt/slides/_rels/slide1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image" Target="../media/image_961a173561e800f4.png" />
  <Relationship Id="rId4" Type="http://schemas.openxmlformats.org/officeDocument/2006/relationships/notesSlide" Target="../notesSlides/notesSlide11.xml" />
</Relationships>
</file>

<file path=ppt/slides/_rels/slide1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image" Target="../media/image_bb45f70948377345.png" />
  <Relationship Id="rId4" Type="http://schemas.openxmlformats.org/officeDocument/2006/relationships/image" Target="../media/image_698df994311ae8c6.png" />
  <Relationship Id="rId5" Type="http://schemas.openxmlformats.org/officeDocument/2006/relationships/image" Target="../media/image_298ab1313441984c.png" />
  <Relationship Id="rId6" Type="http://schemas.openxmlformats.org/officeDocument/2006/relationships/image" Target="../media/image_a107a781196c7e08.png" />
  <Relationship Id="rId7" Type="http://schemas.openxmlformats.org/officeDocument/2006/relationships/image" Target="../media/image_f9a2a994d758c363.png" />
  <Relationship Id="rId8" Type="http://schemas.openxmlformats.org/officeDocument/2006/relationships/image" Target="../media/image_612840e713fdd558.png" />
  <Relationship Id="rId9" Type="http://schemas.openxmlformats.org/officeDocument/2006/relationships/notesSlide" Target="../notesSlides/notesSlide12.xml" />
</Relationships>
</file>

<file path=ppt/slides/_rels/slide1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image" Target="../media/image_1720eeb652c39f0c.png" />
  <Relationship Id="rId4" Type="http://schemas.openxmlformats.org/officeDocument/2006/relationships/image" Target="../media/image_5cea818d6cdd589b.png" />
  <Relationship Id="rId5" Type="http://schemas.openxmlformats.org/officeDocument/2006/relationships/image" Target="../media/image_7bca0d110acc4e84.png" />
  <Relationship Id="rId6" Type="http://schemas.openxmlformats.org/officeDocument/2006/relationships/image" Target="../media/image_1c59c2c2561c5a10.png" />
  <Relationship Id="rId7" Type="http://schemas.openxmlformats.org/officeDocument/2006/relationships/image" Target="../media/image_85c355d11d3d4db5.png" />
  <Relationship Id="rId8" Type="http://schemas.openxmlformats.org/officeDocument/2006/relationships/image" Target="../media/image_f0f3ef59969d1c2a.png" />
  <Relationship Id="rId9" Type="http://schemas.openxmlformats.org/officeDocument/2006/relationships/image" Target="../media/image_3374a857a20a0263.png" />
  <Relationship Id="rId10" Type="http://schemas.openxmlformats.org/officeDocument/2006/relationships/image" Target="../media/image_18af16fe6a18e56d.png" />
  <Relationship Id="rId11" Type="http://schemas.openxmlformats.org/officeDocument/2006/relationships/image" Target="../media/image_e043bfabedb16a4f.png" />
  <Relationship Id="rId12" Type="http://schemas.openxmlformats.org/officeDocument/2006/relationships/image" Target="../media/image_6c47f89f74c390a1.png" />
  <Relationship Id="rId13" Type="http://schemas.openxmlformats.org/officeDocument/2006/relationships/image" Target="../media/image_63b9b039b9b9e2e9.png" />
  <Relationship Id="rId14" Type="http://schemas.openxmlformats.org/officeDocument/2006/relationships/image" Target="../media/image_ef0c6a75e57c645d.png" />
  <Relationship Id="rId15" Type="http://schemas.openxmlformats.org/officeDocument/2006/relationships/notesSlide" Target="../notesSlides/notesSlide13.xml" />
</Relationships>
</file>

<file path=ppt/slides/_rels/slide1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4.xml" />
</Relationships>
</file>

<file path=ppt/slides/_rels/slide1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image" Target="../media/image_47fe44fd9fd42816.png" />
  <Relationship Id="rId4" Type="http://schemas.openxmlformats.org/officeDocument/2006/relationships/notesSlide" Target="../notesSlides/notesSlide15.xml" />
</Relationships>
</file>

<file path=ppt/slides/_rels/slide1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image" Target="../media/image_3560ec6d097fa4f3.png" />
  <Relationship Id="rId4" Type="http://schemas.openxmlformats.org/officeDocument/2006/relationships/notesSlide" Target="../notesSlides/notesSlide16.xml" />
</Relationships>
</file>

<file path=ppt/slides/_rels/slide1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7.xml" />
</Relationships>
</file>

<file path=ppt/slides/_rels/slide1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8.xml" />
</Relationships>
</file>

<file path=ppt/slides/_rels/slide1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9.xml" />
</Relationships>
</file>

<file path=ppt/slides/_rels/slide2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0.xml" />
</Relationships>
</file>

<file path=ppt/slides/_rels/slide2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1.xml" />
</Relationships>
</file>

<file path=ppt/slides/_rels/slide2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2.xml" />
</Relationships>
</file>

<file path=ppt/slides/_rels/slide2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image" Target="../media/image_82af314c693d0da9.png" />
  <Relationship Id="rId4" Type="http://schemas.openxmlformats.org/officeDocument/2006/relationships/notesSlide" Target="../notesSlides/notesSlide23.xml" />
</Relationships>
</file>

<file path=ppt/slides/_rels/slide2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image" Target="../media/image_03d103737d5a5d40.png" />
  <Relationship Id="rId4" Type="http://schemas.openxmlformats.org/officeDocument/2006/relationships/notesSlide" Target="../notesSlides/notesSlide24.xml" />
</Relationships>
</file>

<file path=ppt/slides/_rels/slide2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5.xml" />
</Relationships>
</file>

<file path=ppt/slides/_rels/slide2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6.xml" />
</Relationships>
</file>

<file path=ppt/slides/_rels/slide2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7.xml" />
</Relationships>
</file>

<file path=ppt/slides/_rels/slide2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8.xml" />
</Relationships>
</file>

<file path=ppt/slides/_rels/slide2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9.xml" />
</Relationships>
</file>

<file path=ppt/slides/_rels/slide3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0.xml" />
</Relationships>
</file>

<file path=ppt/slides/_rels/slide3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1.xml" />
</Relationships>
</file>

<file path=ppt/slides/_rels/slide3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2.xml" />
</Relationships>
</file>

<file path=ppt/slides/_rels/slide3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image" Target="../media/image_20540851d6dfc292.png" />
  <Relationship Id="rId4" Type="http://schemas.openxmlformats.org/officeDocument/2006/relationships/notesSlide" Target="../notesSlides/notesSlide33.xml" />
</Relationships>
</file>

<file path=ppt/slides/_rels/slide3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4.xml" />
</Relationships>
</file>

<file path=ppt/slides/_rels/slide3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5.xml" />
</Relationships>
</file>

<file path=ppt/slides/_rels/slide3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3.xml" />
  <Relationship Id="rId3" Type="http://schemas.openxmlformats.org/officeDocument/2006/relationships/notesSlide" Target="../notesSlides/notesSlide36.xml" />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ver-subtitle-slot Placeholder Carrier"/>
          <p:cNvSpPr txBox="1"/>
          <p:nvPr>
            <p:ph type="subTitle" idx="1"/>
          </p:nvPr>
        </p:nvSpPr>
        <p:spPr>
          <a:xfrm>
            <a:off x="4920853" y="1981200"/>
            <a:ext cx="2350294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Qt C++ 程序设计</a:t>
            </a:r>
          </a:p>
        </p:txBody>
      </p:sp>
      <p:sp>
        <p:nvSpPr>
          <p:cNvPr id="5" name="cover-title-slot Placeholder Carrier"/>
          <p:cNvSpPr txBox="1"/>
          <p:nvPr>
            <p:ph type="title"/>
          </p:nvPr>
        </p:nvSpPr>
        <p:spPr>
          <a:xfrm>
            <a:off x="2273726" y="2533650"/>
            <a:ext cx="7644548" cy="1047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第2章 GUI程序设计基础</a:t>
            </a:r>
          </a:p>
        </p:txBody>
      </p:sp>
      <p:grpSp>
        <p:nvGrpSpPr>
          <p:cNvPr id="7" name="cover-tagline"/>
          <p:cNvGrpSpPr/>
          <p:nvPr/>
        </p:nvGrpSpPr>
        <p:grpSpPr>
          <a:xfrm>
            <a:off x="4627178" y="3467100"/>
            <a:ext cx="2937643" cy="498729"/>
            <a:chOff x="4627178" y="3467100"/>
            <a:chExt cx="2937643" cy="498729"/>
          </a:xfrm>
        </p:grpSpPr>
        <p:sp>
          <p:nvSpPr>
            <p:cNvPr id="6" name="TextBox 6"/>
            <p:cNvSpPr txBox="1"/>
            <p:nvPr/>
          </p:nvSpPr>
          <p:spPr>
            <a:xfrm>
              <a:off x="4627178" y="3467100"/>
              <a:ext cx="293764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dirty="0">
                  <a:solidFill>
                    <a:srgbClr val="9FC5E8"/>
                  </a:solidFill>
                  <a:latin typeface="+mn-lt"/>
                  <a:ea typeface="+mn-ea"/>
                  <a:cs typeface="+mn-cs"/>
                </a:rPr>
                <a:t>2.2 可视化 UI 设计</a:t>
              </a:r>
            </a:p>
          </p:txBody>
        </p:sp>
      </p:grpSp>
      <p:grpSp>
        <p:nvGrpSpPr>
          <p:cNvPr id="10" name="cover-route"/>
          <p:cNvGrpSpPr/>
          <p:nvPr/>
        </p:nvGrpSpPr>
        <p:grpSpPr>
          <a:xfrm>
            <a:off x="3143250" y="4248150"/>
            <a:ext cx="5905500" cy="559181"/>
            <a:chOff x="3143250" y="4248150"/>
            <a:chExt cx="5905500" cy="559181"/>
          </a:xfrm>
        </p:grpSpPr>
        <p:sp>
          <p:nvSpPr>
            <p:cNvPr id="8" name="Rectangle 8"/>
            <p:cNvSpPr/>
            <p:nvPr/>
          </p:nvSpPr>
          <p:spPr>
            <a:xfrm>
              <a:off x="3143250" y="4248150"/>
              <a:ext cx="5905500" cy="190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4642294" y="4425950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先安排界面，再连接行为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toc-title"/>
          <p:cNvGrpSpPr/>
          <p:nvPr/>
        </p:nvGrpSpPr>
        <p:grpSpPr>
          <a:xfrm>
            <a:off x="4946142" y="939800"/>
            <a:ext cx="2299716" cy="819150"/>
            <a:chOff x="4946142" y="939800"/>
            <a:chExt cx="2299716" cy="819150"/>
          </a:xfrm>
        </p:grpSpPr>
        <p:sp>
          <p:nvSpPr>
            <p:cNvPr id="4" name="TextBox 4"/>
            <p:cNvSpPr txBox="1"/>
            <p:nvPr/>
          </p:nvSpPr>
          <p:spPr>
            <a:xfrm>
              <a:off x="4946142" y="939800"/>
              <a:ext cx="22997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课程要点</a:t>
              </a:r>
            </a:p>
          </p:txBody>
        </p:sp>
      </p:grpSp>
      <p:grpSp>
        <p:nvGrpSpPr>
          <p:cNvPr id="10" name="toc-1"/>
          <p:cNvGrpSpPr/>
          <p:nvPr/>
        </p:nvGrpSpPr>
        <p:grpSpPr>
          <a:xfrm>
            <a:off x="3429000" y="1905000"/>
            <a:ext cx="5334000" cy="590550"/>
            <a:chOff x="3429000" y="1905000"/>
            <a:chExt cx="5334000" cy="590550"/>
          </a:xfrm>
        </p:grpSpPr>
        <p:sp>
          <p:nvSpPr>
            <p:cNvPr id="6" name="Rectangle 6"/>
            <p:cNvSpPr/>
            <p:nvPr/>
          </p:nvSpPr>
          <p:spPr>
            <a:xfrm>
              <a:off x="3429000" y="1905000"/>
              <a:ext cx="5334000" cy="59055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7" name="Ellipse 7"/>
            <p:cNvSpPr/>
            <p:nvPr/>
          </p:nvSpPr>
          <p:spPr>
            <a:xfrm>
              <a:off x="3543300" y="199072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3667145" y="2057400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141470" y="2016125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窗口界面可视化设计</a:t>
              </a:r>
            </a:p>
          </p:txBody>
        </p:sp>
      </p:grpSp>
      <p:grpSp>
        <p:nvGrpSpPr>
          <p:cNvPr id="15" name="toc-2"/>
          <p:cNvGrpSpPr/>
          <p:nvPr/>
        </p:nvGrpSpPr>
        <p:grpSpPr>
          <a:xfrm>
            <a:off x="3429000" y="2686050"/>
            <a:ext cx="5334000" cy="590550"/>
            <a:chOff x="3429000" y="2686050"/>
            <a:chExt cx="5334000" cy="590550"/>
          </a:xfrm>
        </p:grpSpPr>
        <p:sp>
          <p:nvSpPr>
            <p:cNvPr id="11" name="Rectangle 11"/>
            <p:cNvSpPr/>
            <p:nvPr/>
          </p:nvSpPr>
          <p:spPr>
            <a:xfrm>
              <a:off x="3429000" y="2686050"/>
              <a:ext cx="5334000" cy="59055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3543300" y="277177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3667145" y="2838450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141470" y="2797175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界面组件布局管理</a:t>
              </a:r>
            </a:p>
          </p:txBody>
        </p:sp>
      </p:grpSp>
      <p:grpSp>
        <p:nvGrpSpPr>
          <p:cNvPr id="20" name="toc-3"/>
          <p:cNvGrpSpPr/>
          <p:nvPr/>
        </p:nvGrpSpPr>
        <p:grpSpPr>
          <a:xfrm>
            <a:off x="3429000" y="3467100"/>
            <a:ext cx="5334000" cy="590550"/>
            <a:chOff x="3429000" y="3467100"/>
            <a:chExt cx="5334000" cy="590550"/>
          </a:xfrm>
        </p:grpSpPr>
        <p:sp>
          <p:nvSpPr>
            <p:cNvPr id="16" name="Rectangle 16"/>
            <p:cNvSpPr/>
            <p:nvPr/>
          </p:nvSpPr>
          <p:spPr>
            <a:xfrm>
              <a:off x="3429000" y="3467100"/>
              <a:ext cx="5334000" cy="59055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3543300" y="355282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3667145" y="3619500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141470" y="3578225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信号与槽简介</a:t>
              </a:r>
            </a:p>
          </p:txBody>
        </p:sp>
      </p:grpSp>
      <p:grpSp>
        <p:nvGrpSpPr>
          <p:cNvPr id="25" name="toc-4"/>
          <p:cNvGrpSpPr/>
          <p:nvPr/>
        </p:nvGrpSpPr>
        <p:grpSpPr>
          <a:xfrm>
            <a:off x="3429000" y="4248150"/>
            <a:ext cx="5334000" cy="590550"/>
            <a:chOff x="3429000" y="4248150"/>
            <a:chExt cx="5334000" cy="590550"/>
          </a:xfrm>
        </p:grpSpPr>
        <p:sp>
          <p:nvSpPr>
            <p:cNvPr id="21" name="Rectangle 21"/>
            <p:cNvSpPr/>
            <p:nvPr/>
          </p:nvSpPr>
          <p:spPr>
            <a:xfrm>
              <a:off x="3429000" y="4248150"/>
              <a:ext cx="5334000" cy="59055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3543300" y="433387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3667145" y="4400550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141470" y="4359275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信号与槽的使用</a:t>
              </a:r>
            </a:p>
          </p:txBody>
        </p:sp>
      </p:grpSp>
      <p:grpSp>
        <p:nvGrpSpPr>
          <p:cNvPr id="30" name="toc-5"/>
          <p:cNvGrpSpPr/>
          <p:nvPr/>
        </p:nvGrpSpPr>
        <p:grpSpPr>
          <a:xfrm>
            <a:off x="3429000" y="5029200"/>
            <a:ext cx="5334000" cy="590550"/>
            <a:chOff x="3429000" y="5029200"/>
            <a:chExt cx="5334000" cy="590550"/>
          </a:xfrm>
        </p:grpSpPr>
        <p:sp>
          <p:nvSpPr>
            <p:cNvPr id="26" name="Rectangle 26"/>
            <p:cNvSpPr/>
            <p:nvPr/>
          </p:nvSpPr>
          <p:spPr>
            <a:xfrm>
              <a:off x="3429000" y="5029200"/>
              <a:ext cx="5334000" cy="59055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27" name="Ellipse 27"/>
            <p:cNvSpPr/>
            <p:nvPr/>
          </p:nvSpPr>
          <p:spPr>
            <a:xfrm>
              <a:off x="3543300" y="511492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3667145" y="5181600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141470" y="5140325"/>
              <a:ext cx="33547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应用图标与项目构建过程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46845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2.2 可视化 UI 设计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68337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本讲目标：完成示例 samp2_2</a:t>
            </a:r>
          </a:p>
        </p:txBody>
      </p:sp>
      <p:grpSp>
        <p:nvGrpSpPr>
          <p:cNvPr id="12" name="run-figure"/>
          <p:cNvGrpSpPr/>
          <p:nvPr/>
        </p:nvGrpSpPr>
        <p:grpSpPr>
          <a:xfrm>
            <a:off x="832104" y="2057400"/>
            <a:ext cx="4082796" cy="3581146"/>
            <a:chOff x="832104" y="2057400"/>
            <a:chExt cx="4082796" cy="3581146"/>
          </a:xfrm>
        </p:grpSpPr>
        <p:sp>
          <p:nvSpPr>
            <p:cNvPr id="9" name="Rectangle 9"/>
            <p:cNvSpPr/>
            <p:nvPr/>
          </p:nvSpPr>
          <p:spPr>
            <a:xfrm>
              <a:off x="838200" y="2057400"/>
              <a:ext cx="4076700" cy="3238500"/>
            </a:xfrm>
            <a:prstGeom prst="roundRect">
              <a:avLst>
                <a:gd name="adj" fmla="val 2353"/>
              </a:avLst>
            </a:prstGeom>
            <a:solidFill>
              <a:schemeClr val="lt2"/>
            </a:solidFill>
            <a:ln>
              <a:noFill/>
            </a:ln>
          </p:spPr>
        </p:sp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1550" y="2230558"/>
              <a:ext cx="3810000" cy="2892185"/>
            </a:xfrm>
            <a:prstGeom prst="rect">
              <a:avLst/>
            </a:prstGeom>
          </p:spPr>
        </p:pic>
        <p:sp>
          <p:nvSpPr>
            <p:cNvPr id="11" name="TextBox 11"/>
            <p:cNvSpPr txBox="1"/>
            <p:nvPr/>
          </p:nvSpPr>
          <p:spPr>
            <a:xfrm>
              <a:off x="832104" y="5403850"/>
              <a:ext cx="333999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图2-7 示例 samp2_2 运行时界面（教材环境）</a:t>
              </a:r>
            </a:p>
          </p:txBody>
        </p:sp>
      </p:grpSp>
      <p:grpSp>
        <p:nvGrpSpPr>
          <p:cNvPr id="14" name="intro"/>
          <p:cNvGrpSpPr/>
          <p:nvPr/>
        </p:nvGrpSpPr>
        <p:grpSpPr>
          <a:xfrm>
            <a:off x="5210937" y="2070100"/>
            <a:ext cx="5118100" cy="985076"/>
            <a:chOff x="5210937" y="2070100"/>
            <a:chExt cx="5118100" cy="985076"/>
          </a:xfrm>
        </p:grpSpPr>
        <p:sp>
          <p:nvSpPr>
            <p:cNvPr id="13" name="TextBox 13"/>
            <p:cNvSpPr txBox="1"/>
            <p:nvPr/>
          </p:nvSpPr>
          <p:spPr>
            <a:xfrm>
              <a:off x="5210937" y="2070100"/>
              <a:ext cx="5118100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samp2_2 是一个简单的文本编辑器：复选框设置字体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样式，单选按钮设置文字颜色，三个按钮分别清空、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确定和退出。它包含 GUI 程序设计的完整过程：</a:t>
              </a:r>
            </a:p>
          </p:txBody>
        </p:sp>
      </p:grpSp>
      <p:grpSp>
        <p:nvGrpSpPr>
          <p:cNvPr id="28" name="tech-list"/>
          <p:cNvGrpSpPr/>
          <p:nvPr/>
        </p:nvGrpSpPr>
        <p:grpSpPr>
          <a:xfrm>
            <a:off x="5210175" y="3400425"/>
            <a:ext cx="4033469" cy="2280666"/>
            <a:chOff x="5210175" y="3400425"/>
            <a:chExt cx="4033469" cy="2280666"/>
          </a:xfrm>
        </p:grpSpPr>
        <p:grpSp>
          <p:nvGrpSpPr>
            <p:cNvPr id="23" name="Group 23"/>
            <p:cNvGrpSpPr/>
            <p:nvPr/>
          </p:nvGrpSpPr>
          <p:grpSpPr>
            <a:xfrm>
              <a:off x="5210175" y="3400425"/>
              <a:ext cx="285750" cy="2266252"/>
              <a:chOff x="5210175" y="3400425"/>
              <a:chExt cx="285750" cy="2266252"/>
            </a:xfrm>
          </p:grpSpPr>
          <p:sp>
            <p:nvSpPr>
              <p:cNvPr id="15" name="Ellipse 15"/>
              <p:cNvSpPr/>
              <p:nvPr/>
            </p:nvSpPr>
            <p:spPr>
              <a:xfrm>
                <a:off x="5210175" y="3400425"/>
                <a:ext cx="285750" cy="2857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5290613" y="3444875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7" name="Ellipse 17"/>
              <p:cNvSpPr/>
              <p:nvPr/>
            </p:nvSpPr>
            <p:spPr>
              <a:xfrm>
                <a:off x="5210175" y="4048125"/>
                <a:ext cx="285750" cy="2857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5290613" y="4092575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19" name="Ellipse 19"/>
              <p:cNvSpPr/>
              <p:nvPr/>
            </p:nvSpPr>
            <p:spPr>
              <a:xfrm>
                <a:off x="5210175" y="4695825"/>
                <a:ext cx="285750" cy="2857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5290613" y="4740275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1" name="Ellipse 21"/>
              <p:cNvSpPr/>
              <p:nvPr/>
            </p:nvSpPr>
            <p:spPr>
              <a:xfrm>
                <a:off x="5210175" y="5343525"/>
                <a:ext cx="285750" cy="2857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5290613" y="5387975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5611749" y="3416300"/>
              <a:ext cx="3627882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布局管理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：组件合理分布，并随窗口大小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自动调整大小和位置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611749" y="4064000"/>
              <a:ext cx="3427222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信号与槽编辑器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：把组件的内建信号与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其他组件的公有槽函数关联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611749" y="4711700"/>
              <a:ext cx="3625374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Go to slot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：为组件的信号生成槽函数，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并自动关联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611749" y="5372100"/>
              <a:ext cx="363189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资源文件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：导入图片，为按钮设置图标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647265" y="2590800"/>
            <a:ext cx="897469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2.2.1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532632" y="3111500"/>
            <a:ext cx="5126736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窗口界面可视化设计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4460847" y="4038600"/>
            <a:ext cx="3270306" cy="308991"/>
            <a:chOff x="4460847" y="4038600"/>
            <a:chExt cx="3270306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4460847" y="4038600"/>
              <a:ext cx="327030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创建项目 · 资源文件 · 组件与属性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7100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2.2.1 窗口界面可视化设计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96696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创建项目 samp2_2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085975"/>
            <a:ext cx="8906002" cy="381381"/>
            <a:chOff x="828294" y="2085975"/>
            <a:chExt cx="8906002" cy="381381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85975"/>
              <a:ext cx="89060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和 samp2_1 一样用向导创建 GUI 项目，不同的是这次窗口基类选 </a:t>
              </a:r>
              <a: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QDialog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</a:p>
          </p:txBody>
        </p:sp>
      </p:grpSp>
      <p:grpSp>
        <p:nvGrpSpPr>
          <p:cNvPr id="24" name="steps"/>
          <p:cNvGrpSpPr/>
          <p:nvPr/>
        </p:nvGrpSpPr>
        <p:grpSpPr>
          <a:xfrm>
            <a:off x="857250" y="2590800"/>
            <a:ext cx="8561766" cy="1924876"/>
            <a:chOff x="857250" y="2590800"/>
            <a:chExt cx="8561766" cy="1924876"/>
          </a:xfrm>
        </p:grpSpPr>
        <p:grpSp>
          <p:nvGrpSpPr>
            <p:cNvPr id="19" name="Group 19"/>
            <p:cNvGrpSpPr/>
            <p:nvPr/>
          </p:nvGrpSpPr>
          <p:grpSpPr>
            <a:xfrm>
              <a:off x="857250" y="2590800"/>
              <a:ext cx="342900" cy="1909191"/>
              <a:chOff x="857250" y="2590800"/>
              <a:chExt cx="342900" cy="1909191"/>
            </a:xfrm>
          </p:grpSpPr>
          <p:sp>
            <p:nvSpPr>
              <p:cNvPr id="11" name="Ellipse 11"/>
              <p:cNvSpPr/>
              <p:nvPr/>
            </p:nvSpPr>
            <p:spPr>
              <a:xfrm>
                <a:off x="857250" y="2590800"/>
                <a:ext cx="342900" cy="342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959282" y="2647950"/>
                <a:ext cx="138836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58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3" name="Ellipse 13"/>
              <p:cNvSpPr/>
              <p:nvPr/>
            </p:nvSpPr>
            <p:spPr>
              <a:xfrm>
                <a:off x="857250" y="3105150"/>
                <a:ext cx="342900" cy="342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959282" y="3162300"/>
                <a:ext cx="138836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58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15" name="Ellipse 15"/>
              <p:cNvSpPr/>
              <p:nvPr/>
            </p:nvSpPr>
            <p:spPr>
              <a:xfrm>
                <a:off x="857250" y="3619500"/>
                <a:ext cx="342900" cy="342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959282" y="3676650"/>
                <a:ext cx="138836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58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17" name="Ellipse 17"/>
              <p:cNvSpPr/>
              <p:nvPr/>
            </p:nvSpPr>
            <p:spPr>
              <a:xfrm>
                <a:off x="857250" y="4133850"/>
                <a:ext cx="342900" cy="342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959282" y="4191000"/>
                <a:ext cx="138836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58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1324737" y="2635250"/>
              <a:ext cx="809427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File → New File or Project，选择 Qt Widgets Application，项目名 samp2_2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24737" y="3149600"/>
              <a:ext cx="21934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构建系统选择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qmake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324737" y="3663950"/>
              <a:ext cx="585643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窗口基类选择 </a:t>
              </a: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QDialog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，窗口类名称会自动设置为 Dialog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24737" y="4178300"/>
              <a:ext cx="6881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勾选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Generate form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，Qt Creator 会自动创建 UI 文件 dialog.ui</a:t>
              </a:r>
            </a:p>
          </p:txBody>
        </p:sp>
      </p:grpSp>
      <p:grpSp>
        <p:nvGrpSpPr>
          <p:cNvPr id="39" name="files"/>
          <p:cNvGrpSpPr/>
          <p:nvPr/>
        </p:nvGrpSpPr>
        <p:grpSpPr>
          <a:xfrm>
            <a:off x="838200" y="4819650"/>
            <a:ext cx="10515600" cy="1314450"/>
            <a:chOff x="838200" y="4819650"/>
            <a:chExt cx="10515600" cy="1314450"/>
          </a:xfrm>
        </p:grpSpPr>
        <p:sp>
          <p:nvSpPr>
            <p:cNvPr id="25" name="Rectangle 25"/>
            <p:cNvSpPr/>
            <p:nvPr/>
          </p:nvSpPr>
          <p:spPr>
            <a:xfrm>
              <a:off x="838200" y="4819650"/>
              <a:ext cx="10515600" cy="1314450"/>
            </a:xfrm>
            <a:prstGeom prst="roundRect">
              <a:avLst>
                <a:gd name="adj" fmla="val 5797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58037" y="4965700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项目中的文件</a:t>
              </a:r>
            </a:p>
          </p:txBody>
        </p:sp>
        <p:grpSp>
          <p:nvGrpSpPr>
            <p:cNvPr id="37" name="Group 37"/>
            <p:cNvGrpSpPr/>
            <p:nvPr/>
          </p:nvGrpSpPr>
          <p:grpSpPr>
            <a:xfrm>
              <a:off x="1066800" y="5372100"/>
              <a:ext cx="8610600" cy="419100"/>
              <a:chOff x="1066800" y="5372100"/>
              <a:chExt cx="8610600" cy="419100"/>
            </a:xfrm>
          </p:grpSpPr>
          <p:sp>
            <p:nvSpPr>
              <p:cNvPr id="27" name="Rectangle 27"/>
              <p:cNvSpPr/>
              <p:nvPr/>
            </p:nvSpPr>
            <p:spPr>
              <a:xfrm>
                <a:off x="1066800" y="5372100"/>
                <a:ext cx="1809750" cy="419100"/>
              </a:xfrm>
              <a:prstGeom prst="roundRect">
                <a:avLst>
                  <a:gd name="adj" fmla="val 13636"/>
                </a:avLst>
              </a:prstGeom>
              <a:solidFill>
                <a:schemeClr val="lt1"/>
              </a:solidFill>
              <a:ln w="9525">
                <a:solidFill>
                  <a:schemeClr val="accent6"/>
                </a:solidFill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1230249" y="5457825"/>
                <a:ext cx="130283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samp2_2.pro</a:t>
                </a:r>
              </a:p>
            </p:txBody>
          </p:sp>
          <p:sp>
            <p:nvSpPr>
              <p:cNvPr id="29" name="Rectangle 29"/>
              <p:cNvSpPr/>
              <p:nvPr/>
            </p:nvSpPr>
            <p:spPr>
              <a:xfrm>
                <a:off x="3028950" y="5372100"/>
                <a:ext cx="1524000" cy="419100"/>
              </a:xfrm>
              <a:prstGeom prst="roundRect">
                <a:avLst>
                  <a:gd name="adj" fmla="val 13636"/>
                </a:avLst>
              </a:prstGeom>
              <a:solidFill>
                <a:schemeClr val="lt1"/>
              </a:solidFill>
              <a:ln w="9525">
                <a:solidFill>
                  <a:schemeClr val="accent6"/>
                </a:solidFill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3192399" y="5457825"/>
                <a:ext cx="95188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main.cpp</a:t>
                </a:r>
              </a:p>
            </p:txBody>
          </p:sp>
          <p:sp>
            <p:nvSpPr>
              <p:cNvPr id="31" name="Rectangle 31"/>
              <p:cNvSpPr/>
              <p:nvPr/>
            </p:nvSpPr>
            <p:spPr>
              <a:xfrm>
                <a:off x="4705350" y="5372100"/>
                <a:ext cx="1524000" cy="419100"/>
              </a:xfrm>
              <a:prstGeom prst="roundRect">
                <a:avLst>
                  <a:gd name="adj" fmla="val 13636"/>
                </a:avLst>
              </a:prstGeom>
              <a:solidFill>
                <a:schemeClr val="lt1"/>
              </a:solidFill>
              <a:ln w="9525">
                <a:solidFill>
                  <a:schemeClr val="accent6"/>
                </a:solidFill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4868799" y="5457825"/>
                <a:ext cx="95188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dialog.h</a:t>
                </a:r>
              </a:p>
            </p:txBody>
          </p:sp>
          <p:sp>
            <p:nvSpPr>
              <p:cNvPr id="33" name="Rectangle 33"/>
              <p:cNvSpPr/>
              <p:nvPr/>
            </p:nvSpPr>
            <p:spPr>
              <a:xfrm>
                <a:off x="6381750" y="5372100"/>
                <a:ext cx="1619250" cy="419100"/>
              </a:xfrm>
              <a:prstGeom prst="roundRect">
                <a:avLst>
                  <a:gd name="adj" fmla="val 13636"/>
                </a:avLst>
              </a:prstGeom>
              <a:solidFill>
                <a:schemeClr val="lt1"/>
              </a:solidFill>
              <a:ln w="9525">
                <a:solidFill>
                  <a:schemeClr val="accent6"/>
                </a:solidFill>
              </a:ln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6545199" y="5457825"/>
                <a:ext cx="118585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dialog.cpp</a:t>
                </a:r>
              </a:p>
            </p:txBody>
          </p:sp>
          <p:sp>
            <p:nvSpPr>
              <p:cNvPr id="35" name="Rectangle 35"/>
              <p:cNvSpPr/>
              <p:nvPr/>
            </p:nvSpPr>
            <p:spPr>
              <a:xfrm>
                <a:off x="8153400" y="5372100"/>
                <a:ext cx="1524000" cy="419100"/>
              </a:xfrm>
              <a:prstGeom prst="roundRect">
                <a:avLst>
                  <a:gd name="adj" fmla="val 13636"/>
                </a:avLst>
              </a:prstGeom>
              <a:solidFill>
                <a:srgbClr val="EEF5E9"/>
              </a:solidFill>
              <a:ln w="9525">
                <a:solidFill>
                  <a:schemeClr val="accent3"/>
                </a:solidFill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8316849" y="5457825"/>
                <a:ext cx="106886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rgbClr val="538135"/>
                    </a:solidFill>
                    <a:latin typeface="+mn-lt"/>
                    <a:ea typeface="+mn-ea"/>
                    <a:cs typeface="+mn-cs"/>
                  </a:rPr>
                  <a:t>dialog.ui</a:t>
                </a:r>
              </a:p>
            </p:txBody>
          </p:sp>
        </p:grpSp>
        <p:sp>
          <p:nvSpPr>
            <p:cNvPr id="38" name="TextBox 38"/>
            <p:cNvSpPr txBox="1"/>
            <p:nvPr/>
          </p:nvSpPr>
          <p:spPr>
            <a:xfrm>
              <a:off x="9822561" y="5483225"/>
              <a:ext cx="120923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与 2.1 节对应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7100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2.2.1 窗口界面可视化设计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58144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创建资源文件 res.qrc</a:t>
            </a:r>
          </a:p>
        </p:txBody>
      </p:sp>
      <p:grpSp>
        <p:nvGrpSpPr>
          <p:cNvPr id="12" name="screenshot"/>
          <p:cNvGrpSpPr/>
          <p:nvPr/>
        </p:nvGrpSpPr>
        <p:grpSpPr>
          <a:xfrm>
            <a:off x="832104" y="2038350"/>
            <a:ext cx="5340096" cy="4038346"/>
            <a:chOff x="832104" y="2038350"/>
            <a:chExt cx="5340096" cy="4038346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334000" cy="3705225"/>
            </a:xfrm>
            <a:prstGeom prst="rect">
              <a:avLst/>
            </a:prstGeom>
            <a:solidFill>
              <a:schemeClr val="lt1"/>
            </a:solidFill>
            <a:ln w="9525">
              <a:solidFill>
                <a:schemeClr val="accent6"/>
              </a:solidFill>
            </a:ln>
          </p:spPr>
        </p:sp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200" y="2038350"/>
              <a:ext cx="5334000" cy="3705225"/>
            </a:xfrm>
            <a:prstGeom prst="rect">
              <a:avLst/>
            </a:prstGeom>
          </p:spPr>
        </p:pic>
        <p:sp>
          <p:nvSpPr>
            <p:cNvPr id="11" name="TextBox 11"/>
            <p:cNvSpPr txBox="1"/>
            <p:nvPr/>
          </p:nvSpPr>
          <p:spPr>
            <a:xfrm>
              <a:off x="832104" y="5842000"/>
              <a:ext cx="258881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图2-8 资源文件编辑器（教材环境）</a:t>
              </a:r>
            </a:p>
          </p:txBody>
        </p:sp>
      </p:grpSp>
      <p:grpSp>
        <p:nvGrpSpPr>
          <p:cNvPr id="14" name="intro"/>
          <p:cNvGrpSpPr/>
          <p:nvPr/>
        </p:nvGrpSpPr>
        <p:grpSpPr>
          <a:xfrm>
            <a:off x="6430137" y="2032000"/>
            <a:ext cx="3643630" cy="661226"/>
            <a:chOff x="6430137" y="2032000"/>
            <a:chExt cx="3643630" cy="661226"/>
          </a:xfrm>
        </p:grpSpPr>
        <p:sp>
          <p:nvSpPr>
            <p:cNvPr id="13" name="TextBox 13"/>
            <p:cNvSpPr txBox="1"/>
            <p:nvPr/>
          </p:nvSpPr>
          <p:spPr>
            <a:xfrm>
              <a:off x="6430137" y="2032000"/>
              <a:ext cx="3643630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项目中的图标存储在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资源文件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里，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创建步骤如下：</a:t>
              </a:r>
            </a:p>
          </p:txBody>
        </p:sp>
      </p:grpSp>
      <p:grpSp>
        <p:nvGrpSpPr>
          <p:cNvPr id="28" name="qrc-steps"/>
          <p:cNvGrpSpPr/>
          <p:nvPr/>
        </p:nvGrpSpPr>
        <p:grpSpPr>
          <a:xfrm>
            <a:off x="6429375" y="2847975"/>
            <a:ext cx="3839845" cy="2433066"/>
            <a:chOff x="6429375" y="2847975"/>
            <a:chExt cx="3839845" cy="2433066"/>
          </a:xfrm>
        </p:grpSpPr>
        <p:grpSp>
          <p:nvGrpSpPr>
            <p:cNvPr id="23" name="Group 23"/>
            <p:cNvGrpSpPr/>
            <p:nvPr/>
          </p:nvGrpSpPr>
          <p:grpSpPr>
            <a:xfrm>
              <a:off x="6429375" y="2847975"/>
              <a:ext cx="285750" cy="2418652"/>
              <a:chOff x="6429375" y="2847975"/>
              <a:chExt cx="285750" cy="2418652"/>
            </a:xfrm>
          </p:grpSpPr>
          <p:sp>
            <p:nvSpPr>
              <p:cNvPr id="15" name="Ellipse 15"/>
              <p:cNvSpPr/>
              <p:nvPr/>
            </p:nvSpPr>
            <p:spPr>
              <a:xfrm>
                <a:off x="6429375" y="2847975"/>
                <a:ext cx="285750" cy="2857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6509813" y="2892425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7" name="Ellipse 17"/>
              <p:cNvSpPr/>
              <p:nvPr/>
            </p:nvSpPr>
            <p:spPr>
              <a:xfrm>
                <a:off x="6429375" y="3457575"/>
                <a:ext cx="285750" cy="2857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6509813" y="3502025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19" name="Ellipse 19"/>
              <p:cNvSpPr/>
              <p:nvPr/>
            </p:nvSpPr>
            <p:spPr>
              <a:xfrm>
                <a:off x="6429375" y="4333875"/>
                <a:ext cx="285750" cy="2857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6509813" y="4378325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1" name="Ellipse 21"/>
              <p:cNvSpPr/>
              <p:nvPr/>
            </p:nvSpPr>
            <p:spPr>
              <a:xfrm>
                <a:off x="6429375" y="4943475"/>
                <a:ext cx="285750" cy="2857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6509813" y="4987925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6811899" y="2863850"/>
              <a:ext cx="3136265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在项目根目录下建文件夹 images，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把要用的图标文件复制进去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811899" y="3473450"/>
              <a:ext cx="3457321" cy="8423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New File or Project → Qt 分组 →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Resource File，文件名 res.qrc；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目录树中出现 Resources 分组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811899" y="4349750"/>
              <a:ext cx="3066034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右键 res.qrc → Open in Editor，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Add Prefix 创建前缀，如 icons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811899" y="4972050"/>
              <a:ext cx="275300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点击 Add Files 添加图标文件</a:t>
              </a:r>
            </a:p>
          </p:txBody>
        </p:sp>
      </p:grpSp>
      <p:grpSp>
        <p:nvGrpSpPr>
          <p:cNvPr id="31" name="note"/>
          <p:cNvGrpSpPr/>
          <p:nvPr/>
        </p:nvGrpSpPr>
        <p:grpSpPr>
          <a:xfrm>
            <a:off x="6438900" y="5429250"/>
            <a:ext cx="4914900" cy="704850"/>
            <a:chOff x="6438900" y="5429250"/>
            <a:chExt cx="4914900" cy="704850"/>
          </a:xfrm>
        </p:grpSpPr>
        <p:sp>
          <p:nvSpPr>
            <p:cNvPr id="29" name="Rectangle 29"/>
            <p:cNvSpPr/>
            <p:nvPr/>
          </p:nvSpPr>
          <p:spPr>
            <a:xfrm>
              <a:off x="6438900" y="5429250"/>
              <a:ext cx="4914900" cy="704850"/>
            </a:xfrm>
            <a:prstGeom prst="roundRect">
              <a:avLst>
                <a:gd name="adj" fmla="val 10811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6622161" y="5524500"/>
              <a:ext cx="3678085" cy="5263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说明 </a:t>
              </a: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前缀表示资源的分组。图标文件最好提前</a:t>
              </a:r>
              <a:b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放在项目子目录下，否则添加时会提示复制。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7100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2.2.1 窗口界面可视化设计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窗口界面设计</a:t>
            </a:r>
          </a:p>
        </p:txBody>
      </p:sp>
      <p:grpSp>
        <p:nvGrpSpPr>
          <p:cNvPr id="12" name="screenshot"/>
          <p:cNvGrpSpPr/>
          <p:nvPr/>
        </p:nvGrpSpPr>
        <p:grpSpPr>
          <a:xfrm>
            <a:off x="832104" y="2038350"/>
            <a:ext cx="4768596" cy="3771646"/>
            <a:chOff x="832104" y="2038350"/>
            <a:chExt cx="4768596" cy="3771646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4762500" cy="3448050"/>
            </a:xfrm>
            <a:prstGeom prst="rect">
              <a:avLst/>
            </a:prstGeom>
            <a:solidFill>
              <a:schemeClr val="lt1"/>
            </a:solidFill>
            <a:ln w="9525">
              <a:solidFill>
                <a:schemeClr val="accent6"/>
              </a:solidFill>
            </a:ln>
          </p:spPr>
        </p:sp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200" y="2038350"/>
              <a:ext cx="4762500" cy="3448050"/>
            </a:xfrm>
            <a:prstGeom prst="rect">
              <a:avLst/>
            </a:prstGeom>
          </p:spPr>
        </p:pic>
        <p:sp>
          <p:nvSpPr>
            <p:cNvPr id="11" name="TextBox 11"/>
            <p:cNvSpPr txBox="1"/>
            <p:nvPr/>
          </p:nvSpPr>
          <p:spPr>
            <a:xfrm>
              <a:off x="832104" y="5575300"/>
              <a:ext cx="315422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图2-9 dialog.ui 设计时的界面（教材环境）</a:t>
              </a:r>
            </a:p>
          </p:txBody>
        </p:sp>
      </p:grpSp>
      <p:grpSp>
        <p:nvGrpSpPr>
          <p:cNvPr id="14" name="intro"/>
          <p:cNvGrpSpPr/>
          <p:nvPr/>
        </p:nvGrpSpPr>
        <p:grpSpPr>
          <a:xfrm>
            <a:off x="5858637" y="2082800"/>
            <a:ext cx="4945669" cy="337376"/>
            <a:chOff x="5858637" y="2082800"/>
            <a:chExt cx="4945669" cy="337376"/>
          </a:xfrm>
        </p:grpSpPr>
        <p:sp>
          <p:nvSpPr>
            <p:cNvPr id="13" name="TextBox 13"/>
            <p:cNvSpPr txBox="1"/>
            <p:nvPr/>
          </p:nvSpPr>
          <p:spPr>
            <a:xfrm>
              <a:off x="5858637" y="2082800"/>
              <a:ext cx="494566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双击 dialog.ui，在 Designer 中放置以下组件：</a:t>
              </a:r>
            </a:p>
          </p:txBody>
        </p:sp>
      </p:grpSp>
      <p:grpSp>
        <p:nvGrpSpPr>
          <p:cNvPr id="23" name="components"/>
          <p:cNvGrpSpPr/>
          <p:nvPr/>
        </p:nvGrpSpPr>
        <p:grpSpPr>
          <a:xfrm>
            <a:off x="5867400" y="2495550"/>
            <a:ext cx="5486400" cy="2753741"/>
            <a:chOff x="5867400" y="2495550"/>
            <a:chExt cx="5486400" cy="2753741"/>
          </a:xfrm>
        </p:grpSpPr>
        <p:sp>
          <p:nvSpPr>
            <p:cNvPr id="15" name="Rectangle 15"/>
            <p:cNvSpPr/>
            <p:nvPr/>
          </p:nvSpPr>
          <p:spPr>
            <a:xfrm>
              <a:off x="5867400" y="2495550"/>
              <a:ext cx="5486400" cy="628650"/>
            </a:xfrm>
            <a:prstGeom prst="roundRect">
              <a:avLst>
                <a:gd name="adj" fmla="val 12121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049899" y="2559050"/>
              <a:ext cx="3789915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QPlainTextEdit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中间的多行文本编辑器，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在组件面板的 Input Widgets 分组里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5867400" y="3200400"/>
              <a:ext cx="5486400" cy="628650"/>
            </a:xfrm>
            <a:prstGeom prst="roundRect">
              <a:avLst>
                <a:gd name="adj" fmla="val 12121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049899" y="3263900"/>
              <a:ext cx="4913611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groupBox_Font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分组框，放 3 个复选框 QCheckBox：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Underline、Italic、Bold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5867400" y="3905250"/>
              <a:ext cx="5486400" cy="628650"/>
            </a:xfrm>
            <a:prstGeom prst="roundRect">
              <a:avLst>
                <a:gd name="adj" fmla="val 12121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049899" y="3968750"/>
              <a:ext cx="3883222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groupBox_Color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分组框，放 3 个单选按钮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QRadioButton：Black、Red、Blue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5867400" y="4610100"/>
              <a:ext cx="5486400" cy="628650"/>
            </a:xfrm>
            <a:prstGeom prst="roundRect">
              <a:avLst>
                <a:gd name="adj" fmla="val 12121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049899" y="4673600"/>
              <a:ext cx="3557149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QPushButton × 3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清空、确定、退出，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按钮上带有图标</a:t>
              </a:r>
            </a:p>
          </p:txBody>
        </p:sp>
      </p:grpSp>
      <p:grpSp>
        <p:nvGrpSpPr>
          <p:cNvPr id="27" name="naming"/>
          <p:cNvGrpSpPr/>
          <p:nvPr/>
        </p:nvGrpSpPr>
        <p:grpSpPr>
          <a:xfrm>
            <a:off x="5867400" y="5410200"/>
            <a:ext cx="5486400" cy="742950"/>
            <a:chOff x="5867400" y="5410200"/>
            <a:chExt cx="5486400" cy="742950"/>
          </a:xfrm>
        </p:grpSpPr>
        <p:sp>
          <p:nvSpPr>
            <p:cNvPr id="24" name="Rectangle 24"/>
            <p:cNvSpPr/>
            <p:nvPr/>
          </p:nvSpPr>
          <p:spPr>
            <a:xfrm>
              <a:off x="5867400" y="5410200"/>
              <a:ext cx="5486400" cy="742950"/>
            </a:xfrm>
            <a:prstGeom prst="roundRect">
              <a:avLst>
                <a:gd name="adj" fmla="val 10256"/>
              </a:avLst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5867400" y="5410200"/>
              <a:ext cx="47625" cy="7429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050661" y="5524500"/>
              <a:ext cx="4477893" cy="5263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4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命名 </a:t>
              </a: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程序里要访问的组件要修改对象名称；分组框、</a:t>
              </a:r>
              <a:b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布局等不需要访问的组件，由 Designer 自动命名即可。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7100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2.2.1 窗口界面可视化设计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78358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表2-4 dialog.ui 中各主要组件的属性</a:t>
            </a:r>
          </a:p>
        </p:txBody>
      </p:sp>
      <p:grpSp>
        <p:nvGrpSpPr>
          <p:cNvPr id="71" name="property-table"/>
          <p:cNvGrpSpPr/>
          <p:nvPr/>
        </p:nvGrpSpPr>
        <p:grpSpPr>
          <a:xfrm>
            <a:off x="838200" y="2000250"/>
            <a:ext cx="10515600" cy="4314825"/>
            <a:chOff x="838200" y="2000250"/>
            <a:chExt cx="10515600" cy="4314825"/>
          </a:xfrm>
        </p:grpSpPr>
        <p:sp>
          <p:nvSpPr>
            <p:cNvPr id="9" name="Rectangle 9"/>
            <p:cNvSpPr/>
            <p:nvPr/>
          </p:nvSpPr>
          <p:spPr>
            <a:xfrm>
              <a:off x="838200" y="2000250"/>
              <a:ext cx="10515600" cy="342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grpSp>
          <p:nvGrpSpPr>
            <p:cNvPr id="14" name="Group 14"/>
            <p:cNvGrpSpPr/>
            <p:nvPr/>
          </p:nvGrpSpPr>
          <p:grpSpPr>
            <a:xfrm>
              <a:off x="945261" y="2060575"/>
              <a:ext cx="7635799" cy="278702"/>
              <a:chOff x="945261" y="2060575"/>
              <a:chExt cx="7635799" cy="278702"/>
            </a:xfrm>
          </p:grpSpPr>
          <p:sp>
            <p:nvSpPr>
              <p:cNvPr id="10" name="TextBox 10"/>
              <p:cNvSpPr txBox="1"/>
              <p:nvPr/>
            </p:nvSpPr>
            <p:spPr>
              <a:xfrm>
                <a:off x="945261" y="2060575"/>
                <a:ext cx="779120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对象名称</a:t>
                </a:r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2755011" y="2060575"/>
                <a:ext cx="587959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类名称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4564761" y="2060575"/>
                <a:ext cx="779120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属性设置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8184261" y="2060575"/>
                <a:ext cx="396799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说明</a:t>
                </a:r>
              </a:p>
            </p:txBody>
          </p:sp>
        </p:grpSp>
        <p:sp>
          <p:nvSpPr>
            <p:cNvPr id="15" name="Rectangle 15"/>
            <p:cNvSpPr/>
            <p:nvPr/>
          </p:nvSpPr>
          <p:spPr>
            <a:xfrm>
              <a:off x="838200" y="2343150"/>
              <a:ext cx="105156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45261" y="2406650"/>
              <a:ext cx="1393177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plainTextEdit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755011" y="2406650"/>
              <a:ext cx="1510218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QPlainTextEdit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564761" y="2393950"/>
              <a:ext cx="2169541" cy="5073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text="Qt 6 C++开发指南"</a:t>
              </a:r>
              <a:b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font.PointSize=20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184261" y="2393950"/>
              <a:ext cx="2881884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多行文本编辑器，双击可设置文字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838200" y="2876550"/>
              <a:ext cx="10515600" cy="342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45261" y="2949575"/>
              <a:ext cx="1182901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chkBoxUnder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755011" y="2949575"/>
              <a:ext cx="978576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QCheckBox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564761" y="2949575"/>
              <a:ext cx="1608018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text="Underline"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184261" y="2936875"/>
              <a:ext cx="173492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设置文字带有下划线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838200" y="3219450"/>
              <a:ext cx="10515600" cy="342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45261" y="3292475"/>
              <a:ext cx="128803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chkBoxItalic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2755011" y="3292475"/>
              <a:ext cx="978576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QCheckBox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564761" y="3292475"/>
              <a:ext cx="124483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text="Italic"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8184261" y="3279775"/>
              <a:ext cx="1352601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设置文字为斜体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838200" y="3562350"/>
              <a:ext cx="10515600" cy="342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45261" y="3635375"/>
              <a:ext cx="1077763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chkBoxBold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755011" y="3635375"/>
              <a:ext cx="978576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QCheckBox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4564761" y="3635375"/>
              <a:ext cx="1131053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text="Bold"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8184261" y="3622675"/>
              <a:ext cx="1352601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设置文字为粗体</a:t>
              </a:r>
            </a:p>
          </p:txBody>
        </p:sp>
        <p:sp>
          <p:nvSpPr>
            <p:cNvPr id="35" name="Rectangle 35"/>
            <p:cNvSpPr/>
            <p:nvPr/>
          </p:nvSpPr>
          <p:spPr>
            <a:xfrm>
              <a:off x="838200" y="3905250"/>
              <a:ext cx="10515600" cy="342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945261" y="3978275"/>
              <a:ext cx="1071811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radioBlack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2755011" y="3978275"/>
              <a:ext cx="129399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QRadioButton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4564761" y="3978275"/>
              <a:ext cx="268880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text="Black"，checked=true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184261" y="3965575"/>
              <a:ext cx="173492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设置文字颜色为黑色</a:t>
              </a:r>
            </a:p>
          </p:txBody>
        </p:sp>
        <p:sp>
          <p:nvSpPr>
            <p:cNvPr id="40" name="Rectangle 40"/>
            <p:cNvSpPr/>
            <p:nvPr/>
          </p:nvSpPr>
          <p:spPr>
            <a:xfrm>
              <a:off x="838200" y="4248150"/>
              <a:ext cx="10515600" cy="342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945261" y="4321175"/>
              <a:ext cx="861535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radioRed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2755011" y="4321175"/>
              <a:ext cx="129399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QRadioButton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4564761" y="4321175"/>
              <a:ext cx="107436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text="Red"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8184261" y="4308475"/>
              <a:ext cx="173492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设置文字颜色为红色</a:t>
              </a:r>
            </a:p>
          </p:txBody>
        </p:sp>
        <p:sp>
          <p:nvSpPr>
            <p:cNvPr id="45" name="Rectangle 45"/>
            <p:cNvSpPr/>
            <p:nvPr/>
          </p:nvSpPr>
          <p:spPr>
            <a:xfrm>
              <a:off x="838200" y="4591050"/>
              <a:ext cx="10515600" cy="342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945261" y="4664075"/>
              <a:ext cx="966673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radioBlue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2755011" y="4664075"/>
              <a:ext cx="129399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QRadioButton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4564761" y="4664075"/>
              <a:ext cx="1131053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text="Blue"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8184261" y="4651375"/>
              <a:ext cx="173492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设置文字颜色为蓝色</a:t>
              </a:r>
            </a:p>
          </p:txBody>
        </p:sp>
        <p:sp>
          <p:nvSpPr>
            <p:cNvPr id="50" name="Rectangle 50"/>
            <p:cNvSpPr/>
            <p:nvPr/>
          </p:nvSpPr>
          <p:spPr>
            <a:xfrm>
              <a:off x="838200" y="4933950"/>
              <a:ext cx="10515600" cy="342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51" name="TextBox 51"/>
            <p:cNvSpPr txBox="1"/>
            <p:nvPr/>
          </p:nvSpPr>
          <p:spPr>
            <a:xfrm>
              <a:off x="945261" y="5006975"/>
              <a:ext cx="861535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btnClear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2755011" y="5006975"/>
              <a:ext cx="118885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QPushButton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4564761" y="5006975"/>
              <a:ext cx="1132766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text="清空"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8184261" y="4994275"/>
              <a:ext cx="173492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清除编辑器中的文字</a:t>
              </a:r>
            </a:p>
          </p:txBody>
        </p:sp>
        <p:sp>
          <p:nvSpPr>
            <p:cNvPr id="55" name="Rectangle 55"/>
            <p:cNvSpPr/>
            <p:nvPr/>
          </p:nvSpPr>
          <p:spPr>
            <a:xfrm>
              <a:off x="838200" y="5276850"/>
              <a:ext cx="10515600" cy="342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6" name="TextBox 56"/>
            <p:cNvSpPr txBox="1"/>
            <p:nvPr/>
          </p:nvSpPr>
          <p:spPr>
            <a:xfrm>
              <a:off x="945261" y="5349875"/>
              <a:ext cx="55207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btnOK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2755011" y="5349875"/>
              <a:ext cx="118885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QPushButton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4564761" y="5349875"/>
              <a:ext cx="1132766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text="确定"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8184261" y="5337175"/>
              <a:ext cx="192608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返回确定，并关闭窗口</a:t>
              </a:r>
            </a:p>
          </p:txBody>
        </p:sp>
        <p:sp>
          <p:nvSpPr>
            <p:cNvPr id="60" name="Rectangle 60"/>
            <p:cNvSpPr/>
            <p:nvPr/>
          </p:nvSpPr>
          <p:spPr>
            <a:xfrm>
              <a:off x="838200" y="5619750"/>
              <a:ext cx="10515600" cy="342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61" name="TextBox 61"/>
            <p:cNvSpPr txBox="1"/>
            <p:nvPr/>
          </p:nvSpPr>
          <p:spPr>
            <a:xfrm>
              <a:off x="945261" y="5692775"/>
              <a:ext cx="756397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btnExit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2755011" y="5692775"/>
              <a:ext cx="118885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QPushButton</a:t>
              </a: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4564761" y="5692775"/>
              <a:ext cx="1132766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text="退出"</a:t>
              </a:r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8184261" y="5680075"/>
              <a:ext cx="77912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退出程序</a:t>
              </a:r>
            </a:p>
          </p:txBody>
        </p:sp>
        <p:sp>
          <p:nvSpPr>
            <p:cNvPr id="65" name="Rectangle 65"/>
            <p:cNvSpPr/>
            <p:nvPr/>
          </p:nvSpPr>
          <p:spPr>
            <a:xfrm>
              <a:off x="838200" y="5962650"/>
              <a:ext cx="10515600" cy="342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6" name="TextBox 66"/>
            <p:cNvSpPr txBox="1"/>
            <p:nvPr/>
          </p:nvSpPr>
          <p:spPr>
            <a:xfrm>
              <a:off x="945261" y="6035675"/>
              <a:ext cx="65125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Dialog</a:t>
              </a:r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2755011" y="6035675"/>
              <a:ext cx="65125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Dialog</a:t>
              </a:r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4564761" y="6035675"/>
              <a:ext cx="276431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windowTitle="信号与槽的使用"</a:t>
              </a:r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8184261" y="6022975"/>
              <a:ext cx="2308403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窗体，对象名与窗口类同名</a:t>
              </a:r>
            </a:p>
          </p:txBody>
        </p:sp>
        <p:sp>
          <p:nvSpPr>
            <p:cNvPr id="70" name="Line 70"/>
            <p:cNvSpPr/>
            <p:nvPr/>
          </p:nvSpPr>
          <p:spPr>
            <a:xfrm>
              <a:off x="838200" y="63055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7100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2.2.1 窗口界面可视化设计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按钮图标与属性设置的注意事项</a:t>
            </a:r>
          </a:p>
        </p:txBody>
      </p:sp>
      <p:grpSp>
        <p:nvGrpSpPr>
          <p:cNvPr id="11" name="icon-setting"/>
          <p:cNvGrpSpPr/>
          <p:nvPr/>
        </p:nvGrpSpPr>
        <p:grpSpPr>
          <a:xfrm>
            <a:off x="838200" y="2019300"/>
            <a:ext cx="10515600" cy="742950"/>
            <a:chOff x="838200" y="2019300"/>
            <a:chExt cx="10515600" cy="742950"/>
          </a:xfrm>
        </p:grpSpPr>
        <p:sp>
          <p:nvSpPr>
            <p:cNvPr id="9" name="Rectangle 9"/>
            <p:cNvSpPr/>
            <p:nvPr/>
          </p:nvSpPr>
          <p:spPr>
            <a:xfrm>
              <a:off x="838200" y="2019300"/>
              <a:ext cx="10515600" cy="742950"/>
            </a:xfrm>
            <a:prstGeom prst="roundRect">
              <a:avLst>
                <a:gd name="adj" fmla="val 10256"/>
              </a:avLst>
            </a:prstGeom>
            <a:solidFill>
              <a:srgbClr val="EEF5E9"/>
            </a:solidFill>
            <a:ln w="9525">
              <a:solidFill>
                <a:schemeClr val="accent3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8037" y="2095500"/>
              <a:ext cx="7414997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 xml:space="preserve">设置按钮图标 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在属性编辑器里修改按钮的 icon 属性：在属性值输入框右端的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下拉列表中选择 Choose Resource，就可以从项目的资源文件中选择图标。</a:t>
              </a:r>
            </a:p>
          </p:txBody>
        </p:sp>
      </p:grpSp>
      <p:grpSp>
        <p:nvGrpSpPr>
          <p:cNvPr id="16" name="note-objectname"/>
          <p:cNvGrpSpPr/>
          <p:nvPr/>
        </p:nvGrpSpPr>
        <p:grpSpPr>
          <a:xfrm>
            <a:off x="838200" y="2933700"/>
            <a:ext cx="5143500" cy="1562100"/>
            <a:chOff x="838200" y="2933700"/>
            <a:chExt cx="5143500" cy="1562100"/>
          </a:xfrm>
        </p:grpSpPr>
        <p:sp>
          <p:nvSpPr>
            <p:cNvPr id="12" name="Rectangle 12"/>
            <p:cNvSpPr/>
            <p:nvPr/>
          </p:nvSpPr>
          <p:spPr>
            <a:xfrm>
              <a:off x="838200" y="2933700"/>
              <a:ext cx="5143500" cy="1562100"/>
            </a:xfrm>
            <a:prstGeom prst="roundRect">
              <a:avLst>
                <a:gd name="adj" fmla="val 4878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" y="2933700"/>
              <a:ext cx="47625" cy="1562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58037" y="3054350"/>
              <a:ext cx="184500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① 组件的对象名称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58799" y="3397250"/>
              <a:ext cx="4229862" cy="8423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每个组件唯一，程序通过它访问组件，自动生成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的槽函数名里也有它。设置好后一般不要改，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要改的话，涉及的代码也要跟着改。</a:t>
              </a:r>
            </a:p>
          </p:txBody>
        </p:sp>
      </p:grpSp>
      <p:grpSp>
        <p:nvGrpSpPr>
          <p:cNvPr id="21" name="note-formname"/>
          <p:cNvGrpSpPr/>
          <p:nvPr/>
        </p:nvGrpSpPr>
        <p:grpSpPr>
          <a:xfrm>
            <a:off x="6210300" y="2933700"/>
            <a:ext cx="5143500" cy="1562100"/>
            <a:chOff x="6210300" y="2933700"/>
            <a:chExt cx="5143500" cy="1562100"/>
          </a:xfrm>
        </p:grpSpPr>
        <p:sp>
          <p:nvSpPr>
            <p:cNvPr id="17" name="Rectangle 17"/>
            <p:cNvSpPr/>
            <p:nvPr/>
          </p:nvSpPr>
          <p:spPr>
            <a:xfrm>
              <a:off x="6210300" y="2933700"/>
              <a:ext cx="5143500" cy="1562100"/>
            </a:xfrm>
            <a:prstGeom prst="roundRect">
              <a:avLst>
                <a:gd name="adj" fmla="val 4878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6210300" y="2933700"/>
              <a:ext cx="47625" cy="1562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430137" y="3054350"/>
              <a:ext cx="184500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② 窗体的对象名称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430899" y="3397250"/>
              <a:ext cx="3979037" cy="8423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它与 ui_dialog.h 中窗口 UI 类的名称有关。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一般不在 Designer 里修改；要重命名窗口，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窗口相关的 4 个文件都要重命名。</a:t>
              </a:r>
            </a:p>
          </p:txBody>
        </p:sp>
      </p:grpSp>
      <p:grpSp>
        <p:nvGrpSpPr>
          <p:cNvPr id="26" name="note-font"/>
          <p:cNvGrpSpPr/>
          <p:nvPr/>
        </p:nvGrpSpPr>
        <p:grpSpPr>
          <a:xfrm>
            <a:off x="838200" y="4648200"/>
            <a:ext cx="5143500" cy="1562100"/>
            <a:chOff x="838200" y="4648200"/>
            <a:chExt cx="5143500" cy="1562100"/>
          </a:xfrm>
        </p:grpSpPr>
        <p:sp>
          <p:nvSpPr>
            <p:cNvPr id="22" name="Rectangle 22"/>
            <p:cNvSpPr/>
            <p:nvPr/>
          </p:nvSpPr>
          <p:spPr>
            <a:xfrm>
              <a:off x="838200" y="4648200"/>
              <a:ext cx="5143500" cy="1562100"/>
            </a:xfrm>
            <a:prstGeom prst="roundRect">
              <a:avLst>
                <a:gd name="adj" fmla="val 4878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4648200"/>
              <a:ext cx="47625" cy="1562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58037" y="4768850"/>
              <a:ext cx="68727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③ 字体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058799" y="5111750"/>
              <a:ext cx="4029202" cy="8423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设置窗体的 font 后，其他组件默认使用窗体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的字体，不用再单独设置；除非有特别需要，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 plainTextEdit 的字号单独设为 20。</a:t>
              </a:r>
            </a:p>
          </p:txBody>
        </p:sp>
      </p:grpSp>
      <p:grpSp>
        <p:nvGrpSpPr>
          <p:cNvPr id="31" name="note-default"/>
          <p:cNvGrpSpPr/>
          <p:nvPr/>
        </p:nvGrpSpPr>
        <p:grpSpPr>
          <a:xfrm>
            <a:off x="6210300" y="4648200"/>
            <a:ext cx="5143500" cy="1562100"/>
            <a:chOff x="6210300" y="4648200"/>
            <a:chExt cx="5143500" cy="1562100"/>
          </a:xfrm>
        </p:grpSpPr>
        <p:sp>
          <p:nvSpPr>
            <p:cNvPr id="27" name="Rectangle 27"/>
            <p:cNvSpPr/>
            <p:nvPr/>
          </p:nvSpPr>
          <p:spPr>
            <a:xfrm>
              <a:off x="6210300" y="4648200"/>
              <a:ext cx="5143500" cy="1562100"/>
            </a:xfrm>
            <a:prstGeom prst="roundRect">
              <a:avLst>
                <a:gd name="adj" fmla="val 4878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6210300" y="4648200"/>
              <a:ext cx="47625" cy="1562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6430137" y="4768850"/>
              <a:ext cx="161346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④ 属性的默认值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430899" y="5111750"/>
              <a:ext cx="3627882" cy="8423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属性被修改后，属性名称会以</a:t>
              </a:r>
              <a:r>
                <a:rPr lang="zh-CN" sz="158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粗体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显示。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点击属性值右端的还原按钮，就可以恢复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默认值。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647265" y="2590800"/>
            <a:ext cx="897469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2.2.2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815334" y="3111500"/>
            <a:ext cx="4561332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界面组件布局管理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4018592" y="4038600"/>
            <a:ext cx="4154815" cy="308991"/>
            <a:chOff x="4018592" y="4038600"/>
            <a:chExt cx="4154815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4018592" y="4038600"/>
              <a:ext cx="415481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层次关系 · 布局组件 · 伙伴关系 · Tab 顺序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8830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2.2.2 界面组件布局管理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1154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界面组件的层次关系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437" y="2032000"/>
            <a:ext cx="7881366" cy="661226"/>
            <a:chOff x="829437" y="2032000"/>
            <a:chExt cx="7881366" cy="661226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032000"/>
              <a:ext cx="788136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所谓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布局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，就是界面上组件的排列方式。使用布局可以使组件有规则地分布，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并随窗口大小变化自动调整大小和相对位置。布局之前，先弄清组件的层次关系：</a:t>
              </a:r>
            </a:p>
          </p:txBody>
        </p:sp>
      </p:grpSp>
      <p:grpSp>
        <p:nvGrpSpPr>
          <p:cNvPr id="14" name="screenshot"/>
          <p:cNvGrpSpPr/>
          <p:nvPr/>
        </p:nvGrpSpPr>
        <p:grpSpPr>
          <a:xfrm>
            <a:off x="832104" y="2876550"/>
            <a:ext cx="6673596" cy="3371596"/>
            <a:chOff x="832104" y="2876550"/>
            <a:chExt cx="6673596" cy="3371596"/>
          </a:xfrm>
        </p:grpSpPr>
        <p:sp>
          <p:nvSpPr>
            <p:cNvPr id="11" name="Rectangle 11"/>
            <p:cNvSpPr/>
            <p:nvPr/>
          </p:nvSpPr>
          <p:spPr>
            <a:xfrm>
              <a:off x="838200" y="2876550"/>
              <a:ext cx="6667500" cy="3057525"/>
            </a:xfrm>
            <a:prstGeom prst="rect">
              <a:avLst/>
            </a:prstGeom>
            <a:solidFill>
              <a:schemeClr val="lt1"/>
            </a:solidFill>
            <a:ln w="9525">
              <a:solidFill>
                <a:schemeClr val="accent6"/>
              </a:solidFill>
            </a:ln>
          </p:spPr>
        </p:sp>
        <p:pic>
          <p:nvPicPr>
            <p:cNvPr id="12" name="Imag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200" y="2876550"/>
              <a:ext cx="6667500" cy="3057525"/>
            </a:xfrm>
            <a:prstGeom prst="rect">
              <a:avLst/>
            </a:prstGeom>
          </p:spPr>
        </p:pic>
        <p:sp>
          <p:nvSpPr>
            <p:cNvPr id="13" name="TextBox 13"/>
            <p:cNvSpPr txBox="1"/>
            <p:nvPr/>
          </p:nvSpPr>
          <p:spPr>
            <a:xfrm>
              <a:off x="832104" y="6013450"/>
              <a:ext cx="380847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图2-10 界面组件的层次关系和布局管理（教材环境）</a:t>
              </a:r>
            </a:p>
          </p:txBody>
        </p:sp>
      </p:grpSp>
      <p:grpSp>
        <p:nvGrpSpPr>
          <p:cNvPr id="18" name="hierarchy"/>
          <p:cNvGrpSpPr/>
          <p:nvPr/>
        </p:nvGrpSpPr>
        <p:grpSpPr>
          <a:xfrm>
            <a:off x="7688199" y="2876550"/>
            <a:ext cx="3665601" cy="3325241"/>
            <a:chOff x="7688199" y="2876550"/>
            <a:chExt cx="3665601" cy="3325241"/>
          </a:xfrm>
        </p:grpSpPr>
        <p:sp>
          <p:nvSpPr>
            <p:cNvPr id="15" name="Rectangle 15"/>
            <p:cNvSpPr/>
            <p:nvPr/>
          </p:nvSpPr>
          <p:spPr>
            <a:xfrm>
              <a:off x="7696200" y="2876550"/>
              <a:ext cx="3657600" cy="2381250"/>
            </a:xfrm>
            <a:prstGeom prst="roundRect">
              <a:avLst>
                <a:gd name="adj" fmla="val 32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860411" y="2990850"/>
              <a:ext cx="1908048" cy="19170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Dialog</a:t>
              </a:r>
            </a:p>
            <a:p>
              <a:pPr algn="l">
                <a:lnSpc>
                  <a:spcPts val="1950"/>
                </a:lnSpc>
                <a:spcBef>
                  <a:spcPts val="300"/>
                </a:spcBef>
              </a:pP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├─ groupBox_Font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│    └─ 3 个复选框</a:t>
              </a:r>
            </a:p>
            <a:p>
              <a:pPr algn="l">
                <a:lnSpc>
                  <a:spcPts val="1950"/>
                </a:lnSpc>
                <a:spcBef>
                  <a:spcPts val="300"/>
                </a:spcBef>
              </a:pP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├─ groupBox_Color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│    └─ 3 个单选按钮</a:t>
              </a:r>
            </a:p>
            <a:p>
              <a:pPr algn="l">
                <a:lnSpc>
                  <a:spcPts val="1950"/>
                </a:lnSpc>
                <a:spcBef>
                  <a:spcPts val="300"/>
                </a:spcBef>
              </a:pP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├─ plainTextEdit</a:t>
              </a:r>
            </a:p>
            <a:p>
              <a:pPr algn="l">
                <a:lnSpc>
                  <a:spcPts val="1950"/>
                </a:lnSpc>
                <a:spcBef>
                  <a:spcPts val="300"/>
                </a:spcBef>
              </a:pP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└─ 3 个按钮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88199" y="5359400"/>
              <a:ext cx="3306826" cy="8423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分组框是其中组件的</a:t>
              </a: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父容器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移动分组框，里面的组件一起移动。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窗体 Dialog 是所有组件的顶层容器。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8830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2.2.2 界面组件布局管理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1014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布局组件：Layouts 与 Spacers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437" y="2082800"/>
            <a:ext cx="6957427" cy="337376"/>
            <a:chOff x="829437" y="2082800"/>
            <a:chExt cx="6957427" cy="337376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082800"/>
              <a:ext cx="69574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组件面板里的 Layouts 和 Spacers 两个分组提供了以下布局组件：</a:t>
              </a:r>
            </a:p>
          </p:txBody>
        </p:sp>
      </p:grpSp>
      <p:grpSp>
        <p:nvGrpSpPr>
          <p:cNvPr id="45" name="layout-table"/>
          <p:cNvGrpSpPr/>
          <p:nvPr/>
        </p:nvGrpSpPr>
        <p:grpSpPr>
          <a:xfrm>
            <a:off x="838200" y="2457450"/>
            <a:ext cx="10515600" cy="3495675"/>
            <a:chOff x="838200" y="2457450"/>
            <a:chExt cx="10515600" cy="3495675"/>
          </a:xfrm>
        </p:grpSpPr>
        <p:sp>
          <p:nvSpPr>
            <p:cNvPr id="11" name="Rectangle 11"/>
            <p:cNvSpPr/>
            <p:nvPr/>
          </p:nvSpPr>
          <p:spPr>
            <a:xfrm>
              <a:off x="838200" y="2457450"/>
              <a:ext cx="10515600" cy="4000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82599" y="25336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图标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649349" y="2533650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布局组件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411599" y="25336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838200" y="285750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88620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491490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838200" y="3371850"/>
              <a:ext cx="10515600" cy="2581275"/>
              <a:chOff x="838200" y="3371850"/>
              <a:chExt cx="10515600" cy="2581275"/>
            </a:xfrm>
          </p:grpSpPr>
          <p:sp>
            <p:nvSpPr>
              <p:cNvPr id="18" name="Line 18"/>
              <p:cNvSpPr/>
              <p:nvPr/>
            </p:nvSpPr>
            <p:spPr>
              <a:xfrm>
                <a:off x="838200" y="337185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9" name="Line 19"/>
              <p:cNvSpPr/>
              <p:nvPr/>
            </p:nvSpPr>
            <p:spPr>
              <a:xfrm>
                <a:off x="838200" y="388620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0" name="Line 20"/>
              <p:cNvSpPr/>
              <p:nvPr/>
            </p:nvSpPr>
            <p:spPr>
              <a:xfrm>
                <a:off x="838200" y="440055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1" name="Line 21"/>
              <p:cNvSpPr/>
              <p:nvPr/>
            </p:nvSpPr>
            <p:spPr>
              <a:xfrm>
                <a:off x="838200" y="491490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2" name="Line 22"/>
              <p:cNvSpPr/>
              <p:nvPr/>
            </p:nvSpPr>
            <p:spPr>
              <a:xfrm>
                <a:off x="838200" y="542925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3" name="Line 23"/>
              <p:cNvSpPr/>
              <p:nvPr/>
            </p:nvSpPr>
            <p:spPr>
              <a:xfrm>
                <a:off x="838200" y="594360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</p:grpSp>
        <p:pic>
          <p:nvPicPr>
            <p:cNvPr id="25" name="Image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7750" y="3000375"/>
              <a:ext cx="247650" cy="228600"/>
            </a:xfrm>
            <a:prstGeom prst="rect">
              <a:avLst/>
            </a:prstGeom>
          </p:spPr>
        </p:pic>
        <p:pic>
          <p:nvPicPr>
            <p:cNvPr id="26" name="Image 2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7750" y="3518958"/>
              <a:ext cx="247650" cy="220133"/>
            </a:xfrm>
            <a:prstGeom prst="rect">
              <a:avLst/>
            </a:prstGeom>
          </p:spPr>
        </p:pic>
        <p:pic>
          <p:nvPicPr>
            <p:cNvPr id="27" name="Image 2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52703" y="4019550"/>
              <a:ext cx="237744" cy="247650"/>
            </a:xfrm>
            <a:prstGeom prst="rect">
              <a:avLst/>
            </a:prstGeom>
          </p:spPr>
        </p:pic>
        <p:pic>
          <p:nvPicPr>
            <p:cNvPr id="28" name="Image 2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62609" y="4533900"/>
              <a:ext cx="217932" cy="247650"/>
            </a:xfrm>
            <a:prstGeom prst="rect">
              <a:avLst/>
            </a:prstGeom>
          </p:spPr>
        </p:pic>
        <p:pic>
          <p:nvPicPr>
            <p:cNvPr id="29" name="Image 2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47750" y="5072062"/>
              <a:ext cx="247650" cy="200025"/>
            </a:xfrm>
            <a:prstGeom prst="rect">
              <a:avLst/>
            </a:prstGeom>
          </p:spPr>
        </p:pic>
        <p:pic>
          <p:nvPicPr>
            <p:cNvPr id="30" name="Image 3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62038" y="5562600"/>
              <a:ext cx="219075" cy="247650"/>
            </a:xfrm>
            <a:prstGeom prst="rect">
              <a:avLst/>
            </a:prstGeom>
          </p:spPr>
        </p:pic>
        <p:grpSp>
          <p:nvGrpSpPr>
            <p:cNvPr id="37" name="Group 37"/>
            <p:cNvGrpSpPr/>
            <p:nvPr/>
          </p:nvGrpSpPr>
          <p:grpSpPr>
            <a:xfrm>
              <a:off x="1649349" y="2990850"/>
              <a:ext cx="2018815" cy="2880741"/>
              <a:chOff x="1649349" y="2990850"/>
              <a:chExt cx="2018815" cy="2880741"/>
            </a:xfrm>
          </p:grpSpPr>
          <p:sp>
            <p:nvSpPr>
              <p:cNvPr id="31" name="TextBox 31"/>
              <p:cNvSpPr txBox="1"/>
              <p:nvPr/>
            </p:nvSpPr>
            <p:spPr>
              <a:xfrm>
                <a:off x="1649349" y="2990850"/>
                <a:ext cx="1784963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Vertical Layout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1649349" y="3505200"/>
                <a:ext cx="201881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Horizontal Layout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1649349" y="4019550"/>
                <a:ext cx="1317402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Grid Layout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1649349" y="4533900"/>
                <a:ext cx="1317402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Form Layout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1649349" y="5048250"/>
                <a:ext cx="201881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Horizontal Spacer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1649349" y="5562600"/>
                <a:ext cx="1784963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Vertical Spacer</a:t>
                </a:r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4411599" y="2990850"/>
              <a:ext cx="5333492" cy="2880741"/>
              <a:chOff x="4411599" y="2990850"/>
              <a:chExt cx="5333492" cy="2880741"/>
            </a:xfrm>
          </p:grpSpPr>
          <p:sp>
            <p:nvSpPr>
              <p:cNvPr id="38" name="TextBox 38"/>
              <p:cNvSpPr txBox="1"/>
              <p:nvPr/>
            </p:nvSpPr>
            <p:spPr>
              <a:xfrm>
                <a:off x="4411599" y="2990850"/>
                <a:ext cx="4057294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垂直方向布局，组件自动在垂直方向上分布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4411599" y="3505200"/>
                <a:ext cx="4057294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水平方向布局，组件自动在水平方向上分布</a:t>
                </a:r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4411599" y="4019550"/>
                <a:ext cx="5333492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网格布局，网格布局大小改变时，每个网格的大小都改变</a:t>
                </a:r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4411599" y="4533900"/>
                <a:ext cx="5333492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表单布局，只有最右侧一列会改变大小，适用于两列组件</a:t>
                </a: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4411599" y="5048250"/>
                <a:ext cx="2568397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用于水平间隔的非可视组件</a:t>
                </a:r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4411599" y="5562600"/>
                <a:ext cx="2568397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用于垂直间隔的非可视组件</a:t>
                </a:r>
              </a:p>
            </p:txBody>
          </p:sp>
        </p:grpSp>
      </p:grpSp>
      <p:grpSp>
        <p:nvGrpSpPr>
          <p:cNvPr id="47" name="caption"/>
          <p:cNvGrpSpPr/>
          <p:nvPr/>
        </p:nvGrpSpPr>
        <p:grpSpPr>
          <a:xfrm>
            <a:off x="830961" y="6083300"/>
            <a:ext cx="8248133" cy="278702"/>
            <a:chOff x="830961" y="6083300"/>
            <a:chExt cx="8248133" cy="278702"/>
          </a:xfrm>
        </p:grpSpPr>
        <p:sp>
          <p:nvSpPr>
            <p:cNvPr id="46" name="TextBox 46"/>
            <p:cNvSpPr txBox="1"/>
            <p:nvPr/>
          </p:nvSpPr>
          <p:spPr>
            <a:xfrm>
              <a:off x="830961" y="6083300"/>
              <a:ext cx="8248133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表2-5 组件面板上 Layouts 和 Spacers 分组里的布局组件。第 4 章会详细介绍各种布局的特性。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8830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2.2.2 界面组件布局管理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68836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表2-6 Qt Designer 工具栏上的按钮</a:t>
            </a:r>
          </a:p>
        </p:txBody>
      </p:sp>
      <p:grpSp>
        <p:nvGrpSpPr>
          <p:cNvPr id="35" name="toolbar-table-1"/>
          <p:cNvGrpSpPr/>
          <p:nvPr/>
        </p:nvGrpSpPr>
        <p:grpSpPr>
          <a:xfrm>
            <a:off x="838200" y="2038350"/>
            <a:ext cx="5143500" cy="4124325"/>
            <a:chOff x="838200" y="2038350"/>
            <a:chExt cx="5143500" cy="41243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143500" cy="342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64311" y="2098675"/>
              <a:ext cx="77912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设计状态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838200" y="2381250"/>
              <a:ext cx="5143500" cy="628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Line 12"/>
            <p:cNvSpPr/>
            <p:nvPr/>
          </p:nvSpPr>
          <p:spPr>
            <a:xfrm>
              <a:off x="838200" y="30099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pic>
          <p:nvPicPr>
            <p:cNvPr id="13" name="Imag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1550" y="2581275"/>
              <a:ext cx="228600" cy="228600"/>
            </a:xfrm>
            <a:prstGeom prst="rect">
              <a:avLst/>
            </a:prstGeom>
          </p:spPr>
        </p:pic>
        <p:sp>
          <p:nvSpPr>
            <p:cNvPr id="14" name="TextBox 14"/>
            <p:cNvSpPr txBox="1"/>
            <p:nvPr/>
          </p:nvSpPr>
          <p:spPr>
            <a:xfrm>
              <a:off x="1345311" y="2457450"/>
              <a:ext cx="2719578" cy="5263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Edit Widget (F3)</a:t>
              </a:r>
              <a:b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进入编辑状态，即正常的设计状态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838200" y="3009900"/>
              <a:ext cx="5143500" cy="6286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16" name="Line 16"/>
            <p:cNvSpPr/>
            <p:nvPr/>
          </p:nvSpPr>
          <p:spPr>
            <a:xfrm>
              <a:off x="838200" y="36385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pic>
          <p:nvPicPr>
            <p:cNvPr id="17" name="Imag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1550" y="3209925"/>
              <a:ext cx="228600" cy="228600"/>
            </a:xfrm>
            <a:prstGeom prst="rect">
              <a:avLst/>
            </a:prstGeom>
          </p:spPr>
        </p:pic>
        <p:sp>
          <p:nvSpPr>
            <p:cNvPr id="18" name="TextBox 18"/>
            <p:cNvSpPr txBox="1"/>
            <p:nvPr/>
          </p:nvSpPr>
          <p:spPr>
            <a:xfrm>
              <a:off x="1345311" y="3086100"/>
              <a:ext cx="2539238" cy="5263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Edit Signals/Slots (F4)</a:t>
              </a:r>
              <a:b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进入信号与槽的可视化设计状态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38200" y="3638550"/>
              <a:ext cx="5143500" cy="628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Line 20"/>
            <p:cNvSpPr/>
            <p:nvPr/>
          </p:nvSpPr>
          <p:spPr>
            <a:xfrm>
              <a:off x="838200" y="42672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71550" y="3838575"/>
              <a:ext cx="228600" cy="228600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1345311" y="3714750"/>
              <a:ext cx="1817878" cy="5263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Edit Buddies</a:t>
              </a:r>
              <a:b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进入伙伴关系编辑状态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838200" y="4267200"/>
              <a:ext cx="5143500" cy="6286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24" name="Line 24"/>
            <p:cNvSpPr/>
            <p:nvPr/>
          </p:nvSpPr>
          <p:spPr>
            <a:xfrm>
              <a:off x="838200" y="48958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pic>
          <p:nvPicPr>
            <p:cNvPr id="25" name="Image 2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71550" y="4477616"/>
              <a:ext cx="228600" cy="207818"/>
            </a:xfrm>
            <a:prstGeom prst="rect">
              <a:avLst/>
            </a:prstGeom>
          </p:spPr>
        </p:pic>
        <p:sp>
          <p:nvSpPr>
            <p:cNvPr id="26" name="TextBox 26"/>
            <p:cNvSpPr txBox="1"/>
            <p:nvPr/>
          </p:nvSpPr>
          <p:spPr>
            <a:xfrm>
              <a:off x="1345311" y="4343400"/>
              <a:ext cx="1862963" cy="5263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Edit Tab Order</a:t>
              </a:r>
              <a:b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进入 Tab 顺序编辑状态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838200" y="4895850"/>
              <a:ext cx="5143500" cy="628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Line 28"/>
            <p:cNvSpPr/>
            <p:nvPr/>
          </p:nvSpPr>
          <p:spPr>
            <a:xfrm>
              <a:off x="838200" y="55245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pic>
          <p:nvPicPr>
            <p:cNvPr id="29" name="Image 2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71550" y="5101891"/>
              <a:ext cx="228600" cy="216568"/>
            </a:xfrm>
            <a:prstGeom prst="rect">
              <a:avLst/>
            </a:prstGeom>
          </p:spPr>
        </p:pic>
        <p:sp>
          <p:nvSpPr>
            <p:cNvPr id="30" name="TextBox 30"/>
            <p:cNvSpPr txBox="1"/>
            <p:nvPr/>
          </p:nvSpPr>
          <p:spPr>
            <a:xfrm>
              <a:off x="1345311" y="4972050"/>
              <a:ext cx="2890901" cy="5263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Lay Out Horizontally (Ctrl+H)</a:t>
              </a:r>
              <a:b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将所选组件水平布局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838200" y="5524500"/>
              <a:ext cx="5143500" cy="6286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32" name="Line 32"/>
            <p:cNvSpPr/>
            <p:nvPr/>
          </p:nvSpPr>
          <p:spPr>
            <a:xfrm>
              <a:off x="838200" y="61531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pic>
          <p:nvPicPr>
            <p:cNvPr id="33" name="Image 3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71550" y="5735955"/>
              <a:ext cx="228600" cy="205740"/>
            </a:xfrm>
            <a:prstGeom prst="rect">
              <a:avLst/>
            </a:prstGeom>
          </p:spPr>
        </p:pic>
        <p:sp>
          <p:nvSpPr>
            <p:cNvPr id="34" name="TextBox 34"/>
            <p:cNvSpPr txBox="1"/>
            <p:nvPr/>
          </p:nvSpPr>
          <p:spPr>
            <a:xfrm>
              <a:off x="1345311" y="5600700"/>
              <a:ext cx="2692527" cy="5263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Lay Out Vertically (Ctrl+L)</a:t>
              </a:r>
              <a:b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将所选组件垂直布局</a:t>
              </a:r>
            </a:p>
          </p:txBody>
        </p:sp>
      </p:grpSp>
      <p:grpSp>
        <p:nvGrpSpPr>
          <p:cNvPr id="62" name="toolbar-table-2"/>
          <p:cNvGrpSpPr/>
          <p:nvPr/>
        </p:nvGrpSpPr>
        <p:grpSpPr>
          <a:xfrm>
            <a:off x="6210300" y="2038350"/>
            <a:ext cx="5143500" cy="4124325"/>
            <a:chOff x="6210300" y="2038350"/>
            <a:chExt cx="5143500" cy="4124325"/>
          </a:xfrm>
        </p:grpSpPr>
        <p:sp>
          <p:nvSpPr>
            <p:cNvPr id="36" name="Rectangle 36"/>
            <p:cNvSpPr/>
            <p:nvPr/>
          </p:nvSpPr>
          <p:spPr>
            <a:xfrm>
              <a:off x="6210300" y="2038350"/>
              <a:ext cx="5143500" cy="342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6336411" y="2098675"/>
              <a:ext cx="77912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布局操作</a:t>
              </a:r>
            </a:p>
          </p:txBody>
        </p:sp>
        <p:sp>
          <p:nvSpPr>
            <p:cNvPr id="38" name="Rectangle 38"/>
            <p:cNvSpPr/>
            <p:nvPr/>
          </p:nvSpPr>
          <p:spPr>
            <a:xfrm>
              <a:off x="6210300" y="2381250"/>
              <a:ext cx="5143500" cy="628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9" name="Line 39"/>
            <p:cNvSpPr/>
            <p:nvPr/>
          </p:nvSpPr>
          <p:spPr>
            <a:xfrm>
              <a:off x="6210300" y="30099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pic>
          <p:nvPicPr>
            <p:cNvPr id="40" name="Image 4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343650" y="2592161"/>
              <a:ext cx="228600" cy="206829"/>
            </a:xfrm>
            <a:prstGeom prst="rect">
              <a:avLst/>
            </a:prstGeom>
          </p:spPr>
        </p:pic>
        <p:sp>
          <p:nvSpPr>
            <p:cNvPr id="41" name="TextBox 41"/>
            <p:cNvSpPr txBox="1"/>
            <p:nvPr/>
          </p:nvSpPr>
          <p:spPr>
            <a:xfrm>
              <a:off x="6717411" y="2457450"/>
              <a:ext cx="3188462" cy="5263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Lay Out Horizontally in Splitter</a:t>
              </a:r>
              <a:b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用分割条 QSplitter 水平分割布局</a:t>
              </a:r>
            </a:p>
          </p:txBody>
        </p:sp>
        <p:sp>
          <p:nvSpPr>
            <p:cNvPr id="42" name="Rectangle 42"/>
            <p:cNvSpPr/>
            <p:nvPr/>
          </p:nvSpPr>
          <p:spPr>
            <a:xfrm>
              <a:off x="6210300" y="3009900"/>
              <a:ext cx="5143500" cy="6286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43" name="Line 43"/>
            <p:cNvSpPr/>
            <p:nvPr/>
          </p:nvSpPr>
          <p:spPr>
            <a:xfrm>
              <a:off x="6210300" y="36385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pic>
          <p:nvPicPr>
            <p:cNvPr id="44" name="Image 44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343650" y="3215640"/>
              <a:ext cx="228600" cy="217170"/>
            </a:xfrm>
            <a:prstGeom prst="rect">
              <a:avLst/>
            </a:prstGeom>
          </p:spPr>
        </p:pic>
        <p:sp>
          <p:nvSpPr>
            <p:cNvPr id="45" name="TextBox 45"/>
            <p:cNvSpPr txBox="1"/>
            <p:nvPr/>
          </p:nvSpPr>
          <p:spPr>
            <a:xfrm>
              <a:off x="6717411" y="3086100"/>
              <a:ext cx="2990088" cy="5263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Lay Out Vertically in Splitter</a:t>
              </a:r>
              <a:b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用分割条垂直分割布局</a:t>
              </a:r>
            </a:p>
          </p:txBody>
        </p:sp>
        <p:sp>
          <p:nvSpPr>
            <p:cNvPr id="46" name="Rectangle 46"/>
            <p:cNvSpPr/>
            <p:nvPr/>
          </p:nvSpPr>
          <p:spPr>
            <a:xfrm>
              <a:off x="6210300" y="3638550"/>
              <a:ext cx="5143500" cy="628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7" name="Line 47"/>
            <p:cNvSpPr/>
            <p:nvPr/>
          </p:nvSpPr>
          <p:spPr>
            <a:xfrm>
              <a:off x="6210300" y="42672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pic>
          <p:nvPicPr>
            <p:cNvPr id="48" name="Image 4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366510" y="3838575"/>
              <a:ext cx="182880" cy="228600"/>
            </a:xfrm>
            <a:prstGeom prst="rect">
              <a:avLst/>
            </a:prstGeom>
          </p:spPr>
        </p:pic>
        <p:sp>
          <p:nvSpPr>
            <p:cNvPr id="49" name="TextBox 49"/>
            <p:cNvSpPr txBox="1"/>
            <p:nvPr/>
          </p:nvSpPr>
          <p:spPr>
            <a:xfrm>
              <a:off x="6717411" y="3714750"/>
              <a:ext cx="2394966" cy="5263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Lay Out in a Form Layout</a:t>
              </a:r>
              <a:b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将所选组件按表单方式布局</a:t>
              </a:r>
            </a:p>
          </p:txBody>
        </p:sp>
        <p:sp>
          <p:nvSpPr>
            <p:cNvPr id="50" name="Rectangle 50"/>
            <p:cNvSpPr/>
            <p:nvPr/>
          </p:nvSpPr>
          <p:spPr>
            <a:xfrm>
              <a:off x="6210300" y="4267200"/>
              <a:ext cx="5143500" cy="6286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51" name="Line 51"/>
            <p:cNvSpPr/>
            <p:nvPr/>
          </p:nvSpPr>
          <p:spPr>
            <a:xfrm>
              <a:off x="6210300" y="48958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pic>
          <p:nvPicPr>
            <p:cNvPr id="52" name="Image 52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343650" y="4472940"/>
              <a:ext cx="228600" cy="217170"/>
            </a:xfrm>
            <a:prstGeom prst="rect">
              <a:avLst/>
            </a:prstGeom>
          </p:spPr>
        </p:pic>
        <p:sp>
          <p:nvSpPr>
            <p:cNvPr id="53" name="TextBox 53"/>
            <p:cNvSpPr txBox="1"/>
            <p:nvPr/>
          </p:nvSpPr>
          <p:spPr>
            <a:xfrm>
              <a:off x="6717411" y="4343400"/>
              <a:ext cx="2178558" cy="5263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Lay Out in a Grid</a:t>
              </a:r>
              <a:b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将所选组件按网格方式布局</a:t>
              </a:r>
            </a:p>
          </p:txBody>
        </p:sp>
        <p:sp>
          <p:nvSpPr>
            <p:cNvPr id="54" name="Rectangle 54"/>
            <p:cNvSpPr/>
            <p:nvPr/>
          </p:nvSpPr>
          <p:spPr>
            <a:xfrm>
              <a:off x="6210300" y="4895850"/>
              <a:ext cx="5143500" cy="628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5" name="Line 55"/>
            <p:cNvSpPr/>
            <p:nvPr/>
          </p:nvSpPr>
          <p:spPr>
            <a:xfrm>
              <a:off x="6210300" y="55245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pic>
          <p:nvPicPr>
            <p:cNvPr id="56" name="Image 56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343650" y="5106266"/>
              <a:ext cx="228600" cy="207818"/>
            </a:xfrm>
            <a:prstGeom prst="rect">
              <a:avLst/>
            </a:prstGeom>
          </p:spPr>
        </p:pic>
        <p:sp>
          <p:nvSpPr>
            <p:cNvPr id="57" name="TextBox 57"/>
            <p:cNvSpPr txBox="1"/>
            <p:nvPr/>
          </p:nvSpPr>
          <p:spPr>
            <a:xfrm>
              <a:off x="6717411" y="4972050"/>
              <a:ext cx="2178558" cy="5263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Break Layout</a:t>
              </a:r>
              <a:b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解除布局，打散现有的布局</a:t>
              </a:r>
            </a:p>
          </p:txBody>
        </p:sp>
        <p:sp>
          <p:nvSpPr>
            <p:cNvPr id="58" name="Rectangle 58"/>
            <p:cNvSpPr/>
            <p:nvPr/>
          </p:nvSpPr>
          <p:spPr>
            <a:xfrm>
              <a:off x="6210300" y="5524500"/>
              <a:ext cx="5143500" cy="6286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59" name="Line 59"/>
            <p:cNvSpPr/>
            <p:nvPr/>
          </p:nvSpPr>
          <p:spPr>
            <a:xfrm>
              <a:off x="6210300" y="61531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pic>
          <p:nvPicPr>
            <p:cNvPr id="60" name="Image 60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343650" y="5724525"/>
              <a:ext cx="228600" cy="228600"/>
            </a:xfrm>
            <a:prstGeom prst="rect">
              <a:avLst/>
            </a:prstGeom>
          </p:spPr>
        </p:pic>
        <p:sp>
          <p:nvSpPr>
            <p:cNvPr id="61" name="TextBox 61"/>
            <p:cNvSpPr txBox="1"/>
            <p:nvPr/>
          </p:nvSpPr>
          <p:spPr>
            <a:xfrm>
              <a:off x="6717411" y="5600700"/>
              <a:ext cx="1998218" cy="5263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Adjust Size (Ctrl+J)</a:t>
              </a:r>
              <a:b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自动调整所选组件的大小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8830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2.2.2 界面组件布局管理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36993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samp2_2 的布局：先局部，后整体</a:t>
            </a:r>
          </a:p>
        </p:txBody>
      </p:sp>
      <p:grpSp>
        <p:nvGrpSpPr>
          <p:cNvPr id="24" name="layout-steps"/>
          <p:cNvGrpSpPr/>
          <p:nvPr/>
        </p:nvGrpSpPr>
        <p:grpSpPr>
          <a:xfrm>
            <a:off x="829437" y="2070100"/>
            <a:ext cx="4696155" cy="2791841"/>
            <a:chOff x="829437" y="2070100"/>
            <a:chExt cx="4696155" cy="2791841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070100"/>
              <a:ext cx="418536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选中组件，再点击工具栏上的布局按钮：</a:t>
              </a:r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847725" y="2524125"/>
              <a:ext cx="285750" cy="1923352"/>
              <a:chOff x="847725" y="2524125"/>
              <a:chExt cx="285750" cy="1923352"/>
            </a:xfrm>
          </p:grpSpPr>
          <p:sp>
            <p:nvSpPr>
              <p:cNvPr id="10" name="Ellipse 10"/>
              <p:cNvSpPr/>
              <p:nvPr/>
            </p:nvSpPr>
            <p:spPr>
              <a:xfrm>
                <a:off x="847725" y="2524125"/>
                <a:ext cx="285750" cy="2857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928163" y="2568575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2" name="Ellipse 12"/>
              <p:cNvSpPr/>
              <p:nvPr/>
            </p:nvSpPr>
            <p:spPr>
              <a:xfrm>
                <a:off x="847725" y="3057525"/>
                <a:ext cx="285750" cy="2857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928163" y="3101975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14" name="Ellipse 14"/>
              <p:cNvSpPr/>
              <p:nvPr/>
            </p:nvSpPr>
            <p:spPr>
              <a:xfrm>
                <a:off x="847725" y="3590925"/>
                <a:ext cx="285750" cy="2857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928163" y="3635375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16" name="Ellipse 16"/>
              <p:cNvSpPr/>
              <p:nvPr/>
            </p:nvSpPr>
            <p:spPr>
              <a:xfrm>
                <a:off x="847725" y="4124325"/>
                <a:ext cx="285750" cy="2857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928163" y="4168775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1249299" y="2552700"/>
              <a:ext cx="352986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选中 groupBox_Font，点击</a:t>
              </a: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水平布局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249299" y="3086100"/>
              <a:ext cx="359307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选中 groupBox_Color，点击</a:t>
              </a: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水平布局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249299" y="3619500"/>
              <a:ext cx="3238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选中下方 3 个按钮，点击</a:t>
              </a: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水平布局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249299" y="4152900"/>
              <a:ext cx="405729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选中窗体（不选任何组件），点击</a:t>
              </a:r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垂直布局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30199" y="4552950"/>
              <a:ext cx="469539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结果：窗体纵向增大时，只有中间的文本框变大。</a:t>
              </a:r>
            </a:p>
          </p:txBody>
        </p:sp>
      </p:grpSp>
      <p:grpSp>
        <p:nvGrpSpPr>
          <p:cNvPr id="36" name="mock-dialog"/>
          <p:cNvGrpSpPr/>
          <p:nvPr/>
        </p:nvGrpSpPr>
        <p:grpSpPr>
          <a:xfrm>
            <a:off x="6515100" y="2019300"/>
            <a:ext cx="4838700" cy="2762250"/>
            <a:chOff x="6515100" y="2019300"/>
            <a:chExt cx="4838700" cy="2762250"/>
          </a:xfrm>
        </p:grpSpPr>
        <p:sp>
          <p:nvSpPr>
            <p:cNvPr id="25" name="Rectangle 25"/>
            <p:cNvSpPr/>
            <p:nvPr/>
          </p:nvSpPr>
          <p:spPr>
            <a:xfrm>
              <a:off x="6515100" y="2019300"/>
              <a:ext cx="4838700" cy="2762250"/>
            </a:xfrm>
            <a:prstGeom prst="roundRect">
              <a:avLst>
                <a:gd name="adj" fmla="val 2069"/>
              </a:avLst>
            </a:prstGeom>
            <a:solidFill>
              <a:schemeClr val="lt1"/>
            </a:solidFill>
            <a:ln w="14288">
              <a:solidFill>
                <a:srgbClr val="B4C4D7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6629400" y="2133600"/>
              <a:ext cx="4610100" cy="2533650"/>
            </a:xfrm>
            <a:prstGeom prst="rect">
              <a:avLst/>
            </a:prstGeom>
            <a:noFill/>
            <a:ln w="14288">
              <a:solidFill>
                <a:schemeClr val="accent2"/>
              </a:solidFill>
              <a:custDash>
                <a:ds d="400000" sp="266667"/>
              </a:custDash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508361" y="2136775"/>
              <a:ext cx="77912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垂直布局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6743700" y="2381250"/>
              <a:ext cx="4381500" cy="400050"/>
            </a:xfrm>
            <a:prstGeom prst="roundRect">
              <a:avLst>
                <a:gd name="adj" fmla="val 9524"/>
              </a:avLst>
            </a:prstGeom>
            <a:solidFill>
              <a:schemeClr val="lt2"/>
            </a:solidFill>
            <a:ln w="9525">
              <a:solidFill>
                <a:schemeClr val="accent1"/>
              </a:solidFill>
              <a:custDash>
                <a:ds d="400000" sp="300000"/>
              </a:custDash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6850761" y="2473325"/>
              <a:ext cx="1998398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groupBox_Font · 水平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6743700" y="2857500"/>
              <a:ext cx="4381500" cy="400050"/>
            </a:xfrm>
            <a:prstGeom prst="roundRect">
              <a:avLst>
                <a:gd name="adj" fmla="val 9524"/>
              </a:avLst>
            </a:prstGeom>
            <a:solidFill>
              <a:schemeClr val="lt2"/>
            </a:solidFill>
            <a:ln w="9525">
              <a:solidFill>
                <a:schemeClr val="accent1"/>
              </a:solidFill>
              <a:custDash>
                <a:ds d="400000" sp="300000"/>
              </a:custDash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6850761" y="2949575"/>
              <a:ext cx="2055094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groupBox_Color · 水平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6743700" y="3333750"/>
              <a:ext cx="4381500" cy="781050"/>
            </a:xfrm>
            <a:prstGeom prst="roundRect">
              <a:avLst>
                <a:gd name="adj" fmla="val 4878"/>
              </a:avLst>
            </a:prstGeom>
            <a:solidFill>
              <a:srgbClr val="EEF5E9"/>
            </a:solidFill>
            <a:ln w="9525">
              <a:solidFill>
                <a:schemeClr val="accent3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6850761" y="3616325"/>
              <a:ext cx="2648385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plainTextEdit（随窗口伸缩）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6743700" y="4191000"/>
              <a:ext cx="4381500" cy="381000"/>
            </a:xfrm>
            <a:prstGeom prst="roundRect">
              <a:avLst>
                <a:gd name="adj" fmla="val 10000"/>
              </a:avLst>
            </a:prstGeom>
            <a:solidFill>
              <a:schemeClr val="lt2"/>
            </a:solidFill>
            <a:ln w="9525">
              <a:solidFill>
                <a:schemeClr val="accent1"/>
              </a:solidFill>
              <a:custDash>
                <a:ds d="400000" sp="300000"/>
              </a:custDash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6850761" y="4273550"/>
              <a:ext cx="2203265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清空 · 确定 · 退出 · 水平</a:t>
              </a:r>
            </a:p>
          </p:txBody>
        </p:sp>
      </p:grpSp>
      <p:grpSp>
        <p:nvGrpSpPr>
          <p:cNvPr id="40" name="tips"/>
          <p:cNvGrpSpPr/>
          <p:nvPr/>
        </p:nvGrpSpPr>
        <p:grpSpPr>
          <a:xfrm>
            <a:off x="838200" y="4972050"/>
            <a:ext cx="10515600" cy="1312291"/>
            <a:chOff x="838200" y="4972050"/>
            <a:chExt cx="10515600" cy="1312291"/>
          </a:xfrm>
        </p:grpSpPr>
        <p:sp>
          <p:nvSpPr>
            <p:cNvPr id="37" name="Rectangle 37"/>
            <p:cNvSpPr/>
            <p:nvPr/>
          </p:nvSpPr>
          <p:spPr>
            <a:xfrm>
              <a:off x="838200" y="4972050"/>
              <a:ext cx="10515600" cy="1257300"/>
            </a:xfrm>
            <a:prstGeom prst="roundRect">
              <a:avLst>
                <a:gd name="adj" fmla="val 6061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1058799" y="51054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技巧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58799" y="5403850"/>
              <a:ext cx="7801610" cy="8804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按住 Ctrl 可以多选组件；选中一个容器组件，就相当于选中了它内部的所有组件。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要善于使用 Spacer，设置组件的最大、最小宽度和高度，以及布局的 layoutStretch、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layoutSpacing 等属性，来得到较好的布局效果。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8830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2.2.2 界面组件布局管理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13990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伙伴关系</a:t>
            </a:r>
          </a:p>
        </p:txBody>
      </p:sp>
      <p:grpSp>
        <p:nvGrpSpPr>
          <p:cNvPr id="12" name="screenshot"/>
          <p:cNvGrpSpPr/>
          <p:nvPr/>
        </p:nvGrpSpPr>
        <p:grpSpPr>
          <a:xfrm>
            <a:off x="832104" y="2038350"/>
            <a:ext cx="3816096" cy="3390646"/>
            <a:chOff x="832104" y="2038350"/>
            <a:chExt cx="3816096" cy="3390646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3810000" cy="3048000"/>
            </a:xfrm>
            <a:prstGeom prst="roundRect">
              <a:avLst>
                <a:gd name="adj" fmla="val 2500"/>
              </a:avLst>
            </a:prstGeom>
            <a:solidFill>
              <a:schemeClr val="lt2"/>
            </a:solidFill>
            <a:ln>
              <a:noFill/>
            </a:ln>
          </p:spPr>
        </p:sp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33450" y="2133600"/>
              <a:ext cx="3619500" cy="2857500"/>
            </a:xfrm>
            <a:prstGeom prst="rect">
              <a:avLst/>
            </a:prstGeom>
          </p:spPr>
        </p:pic>
        <p:sp>
          <p:nvSpPr>
            <p:cNvPr id="11" name="TextBox 11"/>
            <p:cNvSpPr txBox="1"/>
            <p:nvPr/>
          </p:nvSpPr>
          <p:spPr>
            <a:xfrm>
              <a:off x="832104" y="5194300"/>
              <a:ext cx="283921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图2-11 伙伴关系编辑状态（教材环境）</a:t>
              </a:r>
            </a:p>
          </p:txBody>
        </p:sp>
      </p:grpSp>
      <p:grpSp>
        <p:nvGrpSpPr>
          <p:cNvPr id="14" name="definition"/>
          <p:cNvGrpSpPr/>
          <p:nvPr/>
        </p:nvGrpSpPr>
        <p:grpSpPr>
          <a:xfrm>
            <a:off x="4906137" y="2051050"/>
            <a:ext cx="5041646" cy="661226"/>
            <a:chOff x="4906137" y="2051050"/>
            <a:chExt cx="5041646" cy="661226"/>
          </a:xfrm>
        </p:grpSpPr>
        <p:sp>
          <p:nvSpPr>
            <p:cNvPr id="13" name="TextBox 13"/>
            <p:cNvSpPr txBox="1"/>
            <p:nvPr/>
          </p:nvSpPr>
          <p:spPr>
            <a:xfrm>
              <a:off x="4906137" y="2051050"/>
              <a:ext cx="504164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伙伴关系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是指界面上一个标签和一个具有输入焦点的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组件相关联。</a:t>
              </a:r>
            </a:p>
          </p:txBody>
        </p:sp>
      </p:grpSp>
      <p:grpSp>
        <p:nvGrpSpPr>
          <p:cNvPr id="17" name="how-to"/>
          <p:cNvGrpSpPr/>
          <p:nvPr/>
        </p:nvGrpSpPr>
        <p:grpSpPr>
          <a:xfrm>
            <a:off x="4906137" y="2984500"/>
            <a:ext cx="5565013" cy="937641"/>
            <a:chOff x="4906137" y="2984500"/>
            <a:chExt cx="5565013" cy="937641"/>
          </a:xfrm>
        </p:grpSpPr>
        <p:sp>
          <p:nvSpPr>
            <p:cNvPr id="15" name="TextBox 15"/>
            <p:cNvSpPr txBox="1"/>
            <p:nvPr/>
          </p:nvSpPr>
          <p:spPr>
            <a:xfrm>
              <a:off x="4906137" y="298450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怎样设置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906899" y="3327400"/>
              <a:ext cx="5564251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点击工具栏上的 Edit Buddies 进入伙伴关系编辑状态，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选中一个标签，按住鼠标左键把它拖向编辑框（QLineEdit）。</a:t>
              </a:r>
            </a:p>
          </p:txBody>
        </p:sp>
      </p:grpSp>
      <p:grpSp>
        <p:nvGrpSpPr>
          <p:cNvPr id="21" name="effect"/>
          <p:cNvGrpSpPr/>
          <p:nvPr/>
        </p:nvGrpSpPr>
        <p:grpSpPr>
          <a:xfrm>
            <a:off x="4914900" y="4076700"/>
            <a:ext cx="6438900" cy="1238250"/>
            <a:chOff x="4914900" y="4076700"/>
            <a:chExt cx="6438900" cy="1238250"/>
          </a:xfrm>
        </p:grpSpPr>
        <p:sp>
          <p:nvSpPr>
            <p:cNvPr id="18" name="Rectangle 18"/>
            <p:cNvSpPr/>
            <p:nvPr/>
          </p:nvSpPr>
          <p:spPr>
            <a:xfrm>
              <a:off x="4914900" y="4076700"/>
              <a:ext cx="6438900" cy="1238250"/>
            </a:xfrm>
            <a:prstGeom prst="roundRect">
              <a:avLst>
                <a:gd name="adj" fmla="val 6154"/>
              </a:avLst>
            </a:prstGeom>
            <a:solidFill>
              <a:srgbClr val="EEF5E9"/>
            </a:solidFill>
            <a:ln w="9525">
              <a:solidFill>
                <a:schemeClr val="accent3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5096637" y="418465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运行效果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097399" y="4508500"/>
              <a:ext cx="6146165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把标签的 text 设为 </a:t>
              </a:r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姓 名(&amp;N)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，&amp; 指定快捷字符，界面上不显示 &amp;。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运行时按下 </a:t>
              </a: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Alt+N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，输入焦点就切换到标签关联的编辑框。</a:t>
              </a:r>
            </a:p>
          </p:txBody>
        </p:sp>
      </p:grpSp>
      <p:grpSp>
        <p:nvGrpSpPr>
          <p:cNvPr id="23" name="note"/>
          <p:cNvGrpSpPr/>
          <p:nvPr/>
        </p:nvGrpSpPr>
        <p:grpSpPr>
          <a:xfrm>
            <a:off x="4907661" y="5562600"/>
            <a:ext cx="5307457" cy="526352"/>
            <a:chOff x="4907661" y="5562600"/>
            <a:chExt cx="5307457" cy="526352"/>
          </a:xfrm>
        </p:grpSpPr>
        <p:sp>
          <p:nvSpPr>
            <p:cNvPr id="22" name="TextBox 22"/>
            <p:cNvSpPr txBox="1"/>
            <p:nvPr/>
          </p:nvSpPr>
          <p:spPr>
            <a:xfrm>
              <a:off x="4907661" y="5562600"/>
              <a:ext cx="5307457" cy="5263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这是一个独立的小例子，不需要加入 samp2_2。在运行状态下才能</a:t>
              </a:r>
              <a:b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验证快捷键的效果。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8830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2.2.2 界面组件布局管理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142860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Tab 顺序</a:t>
            </a:r>
          </a:p>
        </p:txBody>
      </p:sp>
      <p:grpSp>
        <p:nvGrpSpPr>
          <p:cNvPr id="12" name="screenshot"/>
          <p:cNvGrpSpPr/>
          <p:nvPr/>
        </p:nvGrpSpPr>
        <p:grpSpPr>
          <a:xfrm>
            <a:off x="832104" y="2038350"/>
            <a:ext cx="3816096" cy="3390646"/>
            <a:chOff x="832104" y="2038350"/>
            <a:chExt cx="3816096" cy="3390646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3810000" cy="3048000"/>
            </a:xfrm>
            <a:prstGeom prst="roundRect">
              <a:avLst>
                <a:gd name="adj" fmla="val 2500"/>
              </a:avLst>
            </a:prstGeom>
            <a:solidFill>
              <a:schemeClr val="lt2"/>
            </a:solidFill>
            <a:ln>
              <a:noFill/>
            </a:ln>
          </p:spPr>
        </p:sp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7872" y="2133600"/>
              <a:ext cx="3550656" cy="2857500"/>
            </a:xfrm>
            <a:prstGeom prst="rect">
              <a:avLst/>
            </a:prstGeom>
          </p:spPr>
        </p:pic>
        <p:sp>
          <p:nvSpPr>
            <p:cNvPr id="11" name="TextBox 11"/>
            <p:cNvSpPr txBox="1"/>
            <p:nvPr/>
          </p:nvSpPr>
          <p:spPr>
            <a:xfrm>
              <a:off x="832104" y="5194300"/>
              <a:ext cx="284469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图2-12 Tab 顺序编辑状态（教材环境）</a:t>
              </a:r>
            </a:p>
          </p:txBody>
        </p:sp>
      </p:grpSp>
      <p:grpSp>
        <p:nvGrpSpPr>
          <p:cNvPr id="14" name="definition"/>
          <p:cNvGrpSpPr/>
          <p:nvPr/>
        </p:nvGrpSpPr>
        <p:grpSpPr>
          <a:xfrm>
            <a:off x="4906137" y="2051050"/>
            <a:ext cx="5325072" cy="985076"/>
            <a:chOff x="4906137" y="2051050"/>
            <a:chExt cx="5325072" cy="985076"/>
          </a:xfrm>
        </p:grpSpPr>
        <p:sp>
          <p:nvSpPr>
            <p:cNvPr id="13" name="TextBox 13"/>
            <p:cNvSpPr txBox="1"/>
            <p:nvPr/>
          </p:nvSpPr>
          <p:spPr>
            <a:xfrm>
              <a:off x="4906137" y="2051050"/>
              <a:ext cx="5325072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Tab 顺序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是程序运行时按下 Tab 键，输入焦点在各组件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之间移动的顺序。一个好的界面，按 Tab 键时焦点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应该按合理的顺序移动。</a:t>
              </a:r>
            </a:p>
          </p:txBody>
        </p:sp>
      </p:grpSp>
      <p:grpSp>
        <p:nvGrpSpPr>
          <p:cNvPr id="17" name="how-to"/>
          <p:cNvGrpSpPr/>
          <p:nvPr/>
        </p:nvGrpSpPr>
        <p:grpSpPr>
          <a:xfrm>
            <a:off x="4906137" y="3327400"/>
            <a:ext cx="5233924" cy="937641"/>
            <a:chOff x="4906137" y="3327400"/>
            <a:chExt cx="5233924" cy="937641"/>
          </a:xfrm>
        </p:grpSpPr>
        <p:sp>
          <p:nvSpPr>
            <p:cNvPr id="15" name="TextBox 15"/>
            <p:cNvSpPr txBox="1"/>
            <p:nvPr/>
          </p:nvSpPr>
          <p:spPr>
            <a:xfrm>
              <a:off x="4906137" y="332740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怎样设置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906899" y="3670300"/>
              <a:ext cx="5233162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点击 Edit Tab Order 进入 Tab 顺序编辑状态，组件上显示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编号；依次按希望的顺序点击组件，就可以重排顺序。</a:t>
              </a:r>
            </a:p>
          </p:txBody>
        </p:sp>
      </p:grpSp>
      <p:grpSp>
        <p:nvGrpSpPr>
          <p:cNvPr id="22" name="note"/>
          <p:cNvGrpSpPr/>
          <p:nvPr/>
        </p:nvGrpSpPr>
        <p:grpSpPr>
          <a:xfrm>
            <a:off x="4914900" y="4438650"/>
            <a:ext cx="6438900" cy="1143000"/>
            <a:chOff x="4914900" y="4438650"/>
            <a:chExt cx="6438900" cy="1143000"/>
          </a:xfrm>
        </p:grpSpPr>
        <p:sp>
          <p:nvSpPr>
            <p:cNvPr id="18" name="Rectangle 18"/>
            <p:cNvSpPr/>
            <p:nvPr/>
          </p:nvSpPr>
          <p:spPr>
            <a:xfrm>
              <a:off x="4914900" y="4438650"/>
              <a:ext cx="6438900" cy="1143000"/>
            </a:xfrm>
            <a:prstGeom prst="roundRect">
              <a:avLst>
                <a:gd name="adj" fmla="val 6667"/>
              </a:avLst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4914900" y="4438650"/>
              <a:ext cx="47625" cy="1143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5097399" y="45720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097399" y="4870450"/>
              <a:ext cx="4681347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没有输入焦点的组件没有 Tab 顺序，例如标签。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设置好后运行程序，连续按 Tab 键检查焦点的去向。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647265" y="2590800"/>
            <a:ext cx="897469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2.2.3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4380738" y="3111500"/>
            <a:ext cx="3430524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信号与槽简介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4450212" y="4038600"/>
            <a:ext cx="3291576" cy="308991"/>
            <a:chOff x="4450212" y="4038600"/>
            <a:chExt cx="3291576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4450212" y="4038600"/>
              <a:ext cx="329157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信号 · 槽 · connect() · 使用规则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2290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2.2.3 信号与槽简介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13990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信号与槽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437" y="2032000"/>
            <a:ext cx="8689594" cy="661226"/>
            <a:chOff x="829437" y="2032000"/>
            <a:chExt cx="8689594" cy="661226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032000"/>
              <a:ext cx="8689594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信号与槽是 Qt 编程的基础，也是 Qt 的一大创新。有了它，在 Qt 中处理界面上各组件的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交互操作就变得比较直观和简单。</a:t>
              </a:r>
            </a:p>
          </p:txBody>
        </p:sp>
      </p:grpSp>
      <p:grpSp>
        <p:nvGrpSpPr>
          <p:cNvPr id="14" name="signal-card"/>
          <p:cNvGrpSpPr/>
          <p:nvPr/>
        </p:nvGrpSpPr>
        <p:grpSpPr>
          <a:xfrm>
            <a:off x="838200" y="2857500"/>
            <a:ext cx="4800600" cy="1771650"/>
            <a:chOff x="838200" y="2857500"/>
            <a:chExt cx="4800600" cy="1771650"/>
          </a:xfrm>
        </p:grpSpPr>
        <p:sp>
          <p:nvSpPr>
            <p:cNvPr id="11" name="Rectangle 11"/>
            <p:cNvSpPr/>
            <p:nvPr/>
          </p:nvSpPr>
          <p:spPr>
            <a:xfrm>
              <a:off x="838200" y="2857500"/>
              <a:ext cx="4800600" cy="1771650"/>
            </a:xfrm>
            <a:prstGeom prst="roundRect">
              <a:avLst>
                <a:gd name="adj" fmla="val 4301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7844" y="2990850"/>
              <a:ext cx="26291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信号（signal）：通知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9749" y="3365500"/>
              <a:ext cx="4490720" cy="8804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在特定情况下被发射的通知。例如按钮被点击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时，QPushButton 发射 clicked() 信号。GUI 程序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设计的主要工作，就是响应各组件的信号。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5676900" y="3143250"/>
            <a:ext cx="838200" cy="53340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</p:sp>
      <p:grpSp>
        <p:nvGrpSpPr>
          <p:cNvPr id="19" name="slot-card"/>
          <p:cNvGrpSpPr/>
          <p:nvPr/>
        </p:nvGrpSpPr>
        <p:grpSpPr>
          <a:xfrm>
            <a:off x="6553200" y="2857500"/>
            <a:ext cx="4800600" cy="1771650"/>
            <a:chOff x="6553200" y="2857500"/>
            <a:chExt cx="4800600" cy="1771650"/>
          </a:xfrm>
        </p:grpSpPr>
        <p:sp>
          <p:nvSpPr>
            <p:cNvPr id="16" name="Rectangle 16"/>
            <p:cNvSpPr/>
            <p:nvPr/>
          </p:nvSpPr>
          <p:spPr>
            <a:xfrm>
              <a:off x="6553200" y="2857500"/>
              <a:ext cx="4800600" cy="1771650"/>
            </a:xfrm>
            <a:prstGeom prst="roundRect">
              <a:avLst>
                <a:gd name="adj" fmla="val 430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752844" y="2990850"/>
              <a:ext cx="21323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槽（slot）：响应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754749" y="3365500"/>
              <a:ext cx="4229862" cy="11662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对信号进行响应的函数，也叫槽函数。它和普通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C++ 函数一样，可以有参数，也可以直接调用；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不同的是，它可以与信号关联，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信号一发射，槽函数就自动运行。</a:t>
              </a:r>
            </a:p>
          </p:txBody>
        </p:sp>
      </p:grpSp>
      <p:grpSp>
        <p:nvGrpSpPr>
          <p:cNvPr id="24" name="example"/>
          <p:cNvGrpSpPr/>
          <p:nvPr/>
        </p:nvGrpSpPr>
        <p:grpSpPr>
          <a:xfrm>
            <a:off x="838200" y="4857750"/>
            <a:ext cx="10515600" cy="1276350"/>
            <a:chOff x="838200" y="4857750"/>
            <a:chExt cx="10515600" cy="1276350"/>
          </a:xfrm>
        </p:grpSpPr>
        <p:sp>
          <p:nvSpPr>
            <p:cNvPr id="20" name="Rectangle 20"/>
            <p:cNvSpPr/>
            <p:nvPr/>
          </p:nvSpPr>
          <p:spPr>
            <a:xfrm>
              <a:off x="838200" y="4857750"/>
              <a:ext cx="10515600" cy="1276350"/>
            </a:xfrm>
            <a:prstGeom prst="roundRect">
              <a:avLst>
                <a:gd name="adj" fmla="val 5970"/>
              </a:avLst>
            </a:prstGeom>
            <a:solidFill>
              <a:schemeClr val="lt1"/>
            </a:solidFill>
            <a:ln w="9525">
              <a:solidFill>
                <a:schemeClr val="accent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058037" y="4997450"/>
              <a:ext cx="29633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例：samp2_2 的“清空”按钮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58799" y="5372100"/>
              <a:ext cx="984048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点击 btnClear → btnClear 发射 </a:t>
              </a: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clicked()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信号 → plainTextEdit 的槽 </a:t>
              </a:r>
              <a:r>
                <a:rPr lang="en-US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clear()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自动运行 → 文字被清空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59561" y="5740400"/>
              <a:ext cx="464056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信号说明“发生了什么”，槽决定“收到通知后做什么”。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2290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2.2.3 信号与槽简介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63465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connect() 的基本格式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437" y="2082800"/>
            <a:ext cx="8292096" cy="337376"/>
            <a:chOff x="829437" y="2082800"/>
            <a:chExt cx="8292096" cy="337376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082800"/>
              <a:ext cx="829209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信号与槽的关联用函数 QObject::connect() 实现，信号和槽都写成函数地址：</a:t>
              </a:r>
            </a:p>
          </p:txBody>
        </p:sp>
      </p:grpSp>
      <p:grpSp>
        <p:nvGrpSpPr>
          <p:cNvPr id="14" name="format-code"/>
          <p:cNvGrpSpPr/>
          <p:nvPr/>
        </p:nvGrpSpPr>
        <p:grpSpPr>
          <a:xfrm>
            <a:off x="838200" y="2476500"/>
            <a:ext cx="10515600" cy="819150"/>
            <a:chOff x="838200" y="2476500"/>
            <a:chExt cx="10515600" cy="819150"/>
          </a:xfrm>
        </p:grpSpPr>
        <p:sp>
          <p:nvSpPr>
            <p:cNvPr id="11" name="Rectangle 11"/>
            <p:cNvSpPr/>
            <p:nvPr/>
          </p:nvSpPr>
          <p:spPr>
            <a:xfrm>
              <a:off x="838200" y="2476500"/>
              <a:ext cx="10515600" cy="819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476500"/>
              <a:ext cx="38100" cy="819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58037" y="2571750"/>
              <a:ext cx="5303774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QObject::connect(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sender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,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&amp;Sender::signal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,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         </a:t>
              </a:r>
              <a:r>
                <a:rPr lang="en-US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receiver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, </a:t>
              </a:r>
              <a:r>
                <a:rPr lang="en-US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&amp;Receiver::slot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);</a:t>
              </a:r>
            </a:p>
          </p:txBody>
        </p:sp>
      </p:grpSp>
      <p:grpSp>
        <p:nvGrpSpPr>
          <p:cNvPr id="31" name="four-elements"/>
          <p:cNvGrpSpPr/>
          <p:nvPr/>
        </p:nvGrpSpPr>
        <p:grpSpPr>
          <a:xfrm>
            <a:off x="838200" y="3524250"/>
            <a:ext cx="10520293" cy="1143000"/>
            <a:chOff x="838200" y="3524250"/>
            <a:chExt cx="10520293" cy="1143000"/>
          </a:xfrm>
        </p:grpSpPr>
        <p:sp>
          <p:nvSpPr>
            <p:cNvPr id="15" name="Rectangle 15"/>
            <p:cNvSpPr/>
            <p:nvPr/>
          </p:nvSpPr>
          <p:spPr>
            <a:xfrm>
              <a:off x="838200" y="3524250"/>
              <a:ext cx="2514600" cy="1143000"/>
            </a:xfrm>
            <a:prstGeom prst="roundRect">
              <a:avLst>
                <a:gd name="adj" fmla="val 6667"/>
              </a:avLst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01649" y="3638550"/>
              <a:ext cx="145810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sender 发送者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01649" y="3943350"/>
              <a:ext cx="150489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发射信号的对象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02411" y="4292600"/>
              <a:ext cx="1283278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ui-&gt;btnClear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3505200" y="3524250"/>
              <a:ext cx="2514600" cy="1143000"/>
            </a:xfrm>
            <a:prstGeom prst="roundRect">
              <a:avLst>
                <a:gd name="adj" fmla="val 6667"/>
              </a:avLst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3668649" y="3638550"/>
              <a:ext cx="113373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signal 信号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668649" y="3943350"/>
              <a:ext cx="131347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类名::信号名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669411" y="4292600"/>
              <a:ext cx="224321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&amp;QPushButton::clicked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6172200" y="3524250"/>
              <a:ext cx="2514600" cy="1143000"/>
            </a:xfrm>
            <a:prstGeom prst="roundRect">
              <a:avLst>
                <a:gd name="adj" fmla="val 6667"/>
              </a:avLst>
            </a:prstGeom>
            <a:solidFill>
              <a:srgbClr val="EEF5E9"/>
            </a:solidFill>
            <a:ln w="9525">
              <a:solidFill>
                <a:schemeClr val="accent3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6335649" y="3638550"/>
              <a:ext cx="164794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receiver 接收者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335649" y="3943350"/>
              <a:ext cx="150489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接收信号的对象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336411" y="4292600"/>
              <a:ext cx="1815317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ui-&gt;plainTextEdit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8839200" y="3524250"/>
              <a:ext cx="2514600" cy="1143000"/>
            </a:xfrm>
            <a:prstGeom prst="roundRect">
              <a:avLst>
                <a:gd name="adj" fmla="val 6667"/>
              </a:avLst>
            </a:prstGeom>
            <a:solidFill>
              <a:srgbClr val="EEF5E9"/>
            </a:solidFill>
            <a:ln w="9525">
              <a:solidFill>
                <a:schemeClr val="accent3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9002649" y="3638550"/>
              <a:ext cx="115660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slot 槽函数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9002649" y="3943350"/>
              <a:ext cx="152616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类名::槽函数名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9003411" y="4292600"/>
              <a:ext cx="235508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&amp;QPlainTextEdit::clear</a:t>
              </a:r>
            </a:p>
          </p:txBody>
        </p:sp>
      </p:grpSp>
      <p:grpSp>
        <p:nvGrpSpPr>
          <p:cNvPr id="35" name="notes"/>
          <p:cNvGrpSpPr/>
          <p:nvPr/>
        </p:nvGrpSpPr>
        <p:grpSpPr>
          <a:xfrm>
            <a:off x="838200" y="4876800"/>
            <a:ext cx="10515600" cy="1276350"/>
            <a:chOff x="838200" y="4876800"/>
            <a:chExt cx="10515600" cy="1276350"/>
          </a:xfrm>
        </p:grpSpPr>
        <p:sp>
          <p:nvSpPr>
            <p:cNvPr id="32" name="Rectangle 32"/>
            <p:cNvSpPr/>
            <p:nvPr/>
          </p:nvSpPr>
          <p:spPr>
            <a:xfrm>
              <a:off x="838200" y="4876800"/>
              <a:ext cx="10515600" cy="1276350"/>
            </a:xfrm>
            <a:prstGeom prst="roundRect">
              <a:avLst>
                <a:gd name="adj" fmla="val 5970"/>
              </a:avLst>
            </a:prstGeom>
            <a:solidFill>
              <a:schemeClr val="lt1"/>
            </a:solidFill>
            <a:ln w="9525">
              <a:solidFill>
                <a:schemeClr val="accent6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058037" y="50038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668399" y="5003800"/>
              <a:ext cx="8052435" cy="8804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connect() 是 QObject 类的静态函数。QObject 是大部分 Qt 类的基类，所以在这些类的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成员函数里可以省略前面的 QObject::，直接写 connect(...)。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函数地址写法只写“类名::函数名”，不写参数；编译时就会检查信号和槽是否匹配。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2290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2.2.3 信号与槽简介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8616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信号与槽的使用规则（一）：连接关系</a:t>
            </a:r>
          </a:p>
        </p:txBody>
      </p:sp>
      <p:grpSp>
        <p:nvGrpSpPr>
          <p:cNvPr id="14" name="rule-1"/>
          <p:cNvGrpSpPr/>
          <p:nvPr/>
        </p:nvGrpSpPr>
        <p:grpSpPr>
          <a:xfrm>
            <a:off x="829437" y="2038350"/>
            <a:ext cx="10524363" cy="1143000"/>
            <a:chOff x="829437" y="2038350"/>
            <a:chExt cx="10524363" cy="1143000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082800"/>
              <a:ext cx="323428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① 一个信号可以连接多个槽函数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30199" y="2413000"/>
              <a:ext cx="2624582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信号发射时，这些槽函数按照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建立连接的顺序依次运行。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5143500" y="2038350"/>
              <a:ext cx="6210300" cy="1143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5143500" y="2038350"/>
              <a:ext cx="38100" cy="1143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5325999" y="2241550"/>
              <a:ext cx="5754878" cy="6328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connect(sender, &amp;Sender::sig, this, &amp;Dialog::slotA);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connect(sender, &amp;Sender::sig, this, &amp;Dialog::slotB);</a:t>
              </a:r>
            </a:p>
          </p:txBody>
        </p:sp>
      </p:grpSp>
      <p:grpSp>
        <p:nvGrpSpPr>
          <p:cNvPr id="20" name="rule-2"/>
          <p:cNvGrpSpPr/>
          <p:nvPr/>
        </p:nvGrpSpPr>
        <p:grpSpPr>
          <a:xfrm>
            <a:off x="829437" y="3429000"/>
            <a:ext cx="10524363" cy="1255141"/>
            <a:chOff x="829437" y="3429000"/>
            <a:chExt cx="10524363" cy="1255141"/>
          </a:xfrm>
        </p:grpSpPr>
        <p:sp>
          <p:nvSpPr>
            <p:cNvPr id="15" name="TextBox 15"/>
            <p:cNvSpPr txBox="1"/>
            <p:nvPr/>
          </p:nvSpPr>
          <p:spPr>
            <a:xfrm>
              <a:off x="829437" y="3473450"/>
              <a:ext cx="346583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② 多个信号可以连接同一个槽函数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30199" y="3803650"/>
              <a:ext cx="3005836" cy="8804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本例中 3 个单选按钮的 clicked()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信号，都关联到同一个自定义槽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函数 do_setFontColor()。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5143500" y="3429000"/>
              <a:ext cx="6210300" cy="1238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5143500" y="3429000"/>
              <a:ext cx="38100" cy="1238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5325999" y="3562350"/>
              <a:ext cx="5203063" cy="9185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connect(ui-&gt;radioBlack, &amp;QRadioButton::clicked,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this, &amp;Dialog::do_setFontColor);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 radioRed、radioBlue 也同样关联</a:t>
              </a:r>
            </a:p>
          </p:txBody>
        </p:sp>
      </p:grpSp>
      <p:grpSp>
        <p:nvGrpSpPr>
          <p:cNvPr id="26" name="rule-3"/>
          <p:cNvGrpSpPr/>
          <p:nvPr/>
        </p:nvGrpSpPr>
        <p:grpSpPr>
          <a:xfrm>
            <a:off x="829437" y="4914900"/>
            <a:ext cx="10524363" cy="1143000"/>
            <a:chOff x="829437" y="4914900"/>
            <a:chExt cx="10524363" cy="1143000"/>
          </a:xfrm>
        </p:grpSpPr>
        <p:sp>
          <p:nvSpPr>
            <p:cNvPr id="21" name="TextBox 21"/>
            <p:cNvSpPr txBox="1"/>
            <p:nvPr/>
          </p:nvSpPr>
          <p:spPr>
            <a:xfrm>
              <a:off x="829437" y="4959350"/>
              <a:ext cx="323428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③ 一个信号可以连接另一个信号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30199" y="5289550"/>
              <a:ext cx="3025902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发射一个信号时，也会发射另一个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信号，以实现某些特殊的功能。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5143500" y="4914900"/>
              <a:ext cx="6210300" cy="1143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5143500" y="4914900"/>
              <a:ext cx="38100" cy="1143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5325999" y="5118100"/>
              <a:ext cx="5644515" cy="6328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connect(sender, &amp;Sender::sig, this, &amp;Dialog::sigB);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 sigB 是 Dialog 的一个信号，而不是槽</a:t>
              </a:r>
            </a:p>
          </p:txBody>
        </p:sp>
      </p:grpSp>
    </p:spTree>
  </p:cSld>
  <p:clrMapOvr>
    <a:masterClrMapping/>
  </p:clrMapOvr>
  <p:transition p14:dur="500">
    <p:fade/>
  </p:transition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2290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2.2.3 信号与槽简介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620496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信号与槽的使用规则（二）：参数与运行</a:t>
            </a:r>
          </a:p>
        </p:txBody>
      </p:sp>
      <p:grpSp>
        <p:nvGrpSpPr>
          <p:cNvPr id="13" name="rule-4"/>
          <p:cNvGrpSpPr/>
          <p:nvPr/>
        </p:nvGrpSpPr>
        <p:grpSpPr>
          <a:xfrm>
            <a:off x="838200" y="2019300"/>
            <a:ext cx="10515600" cy="1350391"/>
            <a:chOff x="838200" y="2019300"/>
            <a:chExt cx="10515600" cy="1350391"/>
          </a:xfrm>
        </p:grpSpPr>
        <p:sp>
          <p:nvSpPr>
            <p:cNvPr id="9" name="Rectangle 9"/>
            <p:cNvSpPr/>
            <p:nvPr/>
          </p:nvSpPr>
          <p:spPr>
            <a:xfrm>
              <a:off x="838200" y="2019300"/>
              <a:ext cx="10515600" cy="1314450"/>
            </a:xfrm>
            <a:prstGeom prst="roundRect">
              <a:avLst>
                <a:gd name="adj" fmla="val 579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19300"/>
              <a:ext cx="47625" cy="1314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58037" y="2159000"/>
              <a:ext cx="138191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④ 参数要匹配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58799" y="2489200"/>
              <a:ext cx="8022336" cy="8804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严格地说，信号与槽的参数个数和类型要一致，至少</a:t>
              </a:r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信号的参数不能少于槽的参数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否则会出现编译错误或运行错误。例如 clicked(bool) 可以关联 clear()：槽不需要参数，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就忽略信号多出来的 bool。</a:t>
              </a:r>
            </a:p>
          </p:txBody>
        </p:sp>
      </p:grpSp>
      <p:grpSp>
        <p:nvGrpSpPr>
          <p:cNvPr id="18" name="rule-5"/>
          <p:cNvGrpSpPr/>
          <p:nvPr/>
        </p:nvGrpSpPr>
        <p:grpSpPr>
          <a:xfrm>
            <a:off x="838200" y="3505200"/>
            <a:ext cx="10515600" cy="933450"/>
            <a:chOff x="838200" y="3505200"/>
            <a:chExt cx="10515600" cy="933450"/>
          </a:xfrm>
        </p:grpSpPr>
        <p:sp>
          <p:nvSpPr>
            <p:cNvPr id="14" name="Rectangle 14"/>
            <p:cNvSpPr/>
            <p:nvPr/>
          </p:nvSpPr>
          <p:spPr>
            <a:xfrm>
              <a:off x="838200" y="3505200"/>
              <a:ext cx="10515600" cy="933450"/>
            </a:xfrm>
            <a:prstGeom prst="roundRect">
              <a:avLst>
                <a:gd name="adj" fmla="val 8163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3505200"/>
              <a:ext cx="47625" cy="933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58037" y="3644900"/>
              <a:ext cx="253754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⑤ 必须有 Q_OBJECT 宏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58799" y="4000500"/>
              <a:ext cx="860505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使用信号与槽的类，必须在类的定义中插入宏 </a:t>
              </a:r>
              <a:r>
                <a:rPr lang="en-US" sz="158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Q_OBJECT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。向导生成的 Dialog 类已经有了。</a:t>
              </a:r>
            </a:p>
          </p:txBody>
        </p:sp>
      </p:grpSp>
      <p:grpSp>
        <p:nvGrpSpPr>
          <p:cNvPr id="23" name="rule-6"/>
          <p:cNvGrpSpPr/>
          <p:nvPr/>
        </p:nvGrpSpPr>
        <p:grpSpPr>
          <a:xfrm>
            <a:off x="838200" y="4610100"/>
            <a:ext cx="10515600" cy="1064641"/>
            <a:chOff x="838200" y="4610100"/>
            <a:chExt cx="10515600" cy="1064641"/>
          </a:xfrm>
        </p:grpSpPr>
        <p:sp>
          <p:nvSpPr>
            <p:cNvPr id="19" name="Rectangle 19"/>
            <p:cNvSpPr/>
            <p:nvPr/>
          </p:nvSpPr>
          <p:spPr>
            <a:xfrm>
              <a:off x="838200" y="4610100"/>
              <a:ext cx="10515600" cy="1028700"/>
            </a:xfrm>
            <a:prstGeom prst="roundRect">
              <a:avLst>
                <a:gd name="adj" fmla="val 740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4610100"/>
              <a:ext cx="47625" cy="1028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058037" y="4749800"/>
              <a:ext cx="230809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⑥ 槽函数通常立即运行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58799" y="5080000"/>
              <a:ext cx="8443722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信号发射时，关联的槽函数通常立即运行，就像正常调用函数一样；所有槽函数都运行完毕后，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才运行发射信号处后面的代码。</a:t>
              </a:r>
            </a:p>
          </p:txBody>
        </p:sp>
      </p:grpSp>
      <p:grpSp>
        <p:nvGrpSpPr>
          <p:cNvPr id="25" name="note"/>
          <p:cNvGrpSpPr/>
          <p:nvPr/>
        </p:nvGrpSpPr>
        <p:grpSpPr>
          <a:xfrm>
            <a:off x="830961" y="5892800"/>
            <a:ext cx="5080229" cy="278702"/>
            <a:chOff x="830961" y="5892800"/>
            <a:chExt cx="5080229" cy="278702"/>
          </a:xfrm>
        </p:grpSpPr>
        <p:sp>
          <p:nvSpPr>
            <p:cNvPr id="24" name="TextBox 24"/>
            <p:cNvSpPr txBox="1"/>
            <p:nvPr/>
          </p:nvSpPr>
          <p:spPr>
            <a:xfrm>
              <a:off x="830961" y="5892800"/>
              <a:ext cx="508022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connect() 还有其他几种参数形式，第 3.3 节会详细介绍。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647265" y="2590800"/>
            <a:ext cx="897469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2.2.4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4098036" y="3111500"/>
            <a:ext cx="3995928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信号与槽的使用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950381" y="4038600"/>
            <a:ext cx="4291239" cy="308991"/>
            <a:chOff x="3950381" y="4038600"/>
            <a:chExt cx="4291239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950381" y="4038600"/>
              <a:ext cx="429123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信号与槽编辑器 · Go to slot · 自定义槽函数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0560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2.2.4 信号与槽的使用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方式一：用信号与槽编辑器关联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437" y="2032000"/>
            <a:ext cx="8329168" cy="661226"/>
            <a:chOff x="829437" y="2032000"/>
            <a:chExt cx="8329168" cy="661226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032000"/>
              <a:ext cx="8329168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的界面组件都从 QWidget 继承，都有一些内建的信号和槽函数。对话框类 QDialog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有以下 3 个公有槽函数，它们都能关闭对话框，但表示的返回值不同：</a:t>
              </a:r>
            </a:p>
          </p:txBody>
        </p:sp>
      </p:grpSp>
      <p:grpSp>
        <p:nvGrpSpPr>
          <p:cNvPr id="28" name="dialog-slots"/>
          <p:cNvGrpSpPr/>
          <p:nvPr/>
        </p:nvGrpSpPr>
        <p:grpSpPr>
          <a:xfrm>
            <a:off x="838200" y="2876550"/>
            <a:ext cx="5562600" cy="1762125"/>
            <a:chOff x="838200" y="2876550"/>
            <a:chExt cx="5562600" cy="1762125"/>
          </a:xfrm>
        </p:grpSpPr>
        <p:sp>
          <p:nvSpPr>
            <p:cNvPr id="11" name="Rectangle 11"/>
            <p:cNvSpPr/>
            <p:nvPr/>
          </p:nvSpPr>
          <p:spPr>
            <a:xfrm>
              <a:off x="838200" y="2876550"/>
              <a:ext cx="5562600" cy="38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82599" y="2943225"/>
              <a:ext cx="6541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槽函数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316099" y="2943225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功能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838200" y="3257550"/>
              <a:ext cx="5562600" cy="45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4171950"/>
              <a:ext cx="5562600" cy="45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19" name="Group 19"/>
            <p:cNvGrpSpPr/>
            <p:nvPr/>
          </p:nvGrpSpPr>
          <p:grpSpPr>
            <a:xfrm>
              <a:off x="838200" y="3714750"/>
              <a:ext cx="5562600" cy="923925"/>
              <a:chOff x="838200" y="3714750"/>
              <a:chExt cx="5562600" cy="923925"/>
            </a:xfrm>
          </p:grpSpPr>
          <p:sp>
            <p:nvSpPr>
              <p:cNvPr id="16" name="Line 16"/>
              <p:cNvSpPr/>
              <p:nvPr/>
            </p:nvSpPr>
            <p:spPr>
              <a:xfrm>
                <a:off x="838200" y="3714750"/>
                <a:ext cx="5562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562600" h="9525">
                    <a:moveTo>
                      <a:pt x="0" y="0"/>
                    </a:moveTo>
                    <a:lnTo>
                      <a:pt x="5562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7" name="Line 17"/>
              <p:cNvSpPr/>
              <p:nvPr/>
            </p:nvSpPr>
            <p:spPr>
              <a:xfrm>
                <a:off x="838200" y="4171950"/>
                <a:ext cx="5562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562600" h="9525">
                    <a:moveTo>
                      <a:pt x="0" y="0"/>
                    </a:moveTo>
                    <a:lnTo>
                      <a:pt x="5562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8" name="Line 18"/>
              <p:cNvSpPr/>
              <p:nvPr/>
            </p:nvSpPr>
            <p:spPr>
              <a:xfrm>
                <a:off x="838200" y="4629150"/>
                <a:ext cx="5562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562600" h="9525">
                    <a:moveTo>
                      <a:pt x="0" y="0"/>
                    </a:moveTo>
                    <a:lnTo>
                      <a:pt x="5562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</p:grpSp>
        <p:grpSp>
          <p:nvGrpSpPr>
            <p:cNvPr id="23" name="Group 23"/>
            <p:cNvGrpSpPr/>
            <p:nvPr/>
          </p:nvGrpSpPr>
          <p:grpSpPr>
            <a:xfrm>
              <a:off x="982599" y="3362325"/>
              <a:ext cx="951880" cy="1223391"/>
              <a:chOff x="982599" y="3362325"/>
              <a:chExt cx="951880" cy="1223391"/>
            </a:xfrm>
          </p:grpSpPr>
          <p:sp>
            <p:nvSpPr>
              <p:cNvPr id="20" name="TextBox 20"/>
              <p:cNvSpPr txBox="1"/>
              <p:nvPr/>
            </p:nvSpPr>
            <p:spPr>
              <a:xfrm>
                <a:off x="982599" y="3362325"/>
                <a:ext cx="95188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accept()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982599" y="3819525"/>
                <a:ext cx="95188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reject()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982599" y="4276725"/>
                <a:ext cx="83489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close()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2316099" y="3362325"/>
              <a:ext cx="3865865" cy="1223391"/>
              <a:chOff x="2316099" y="3362325"/>
              <a:chExt cx="3865865" cy="1223391"/>
            </a:xfrm>
          </p:grpSpPr>
          <p:sp>
            <p:nvSpPr>
              <p:cNvPr id="24" name="TextBox 24"/>
              <p:cNvSpPr txBox="1"/>
              <p:nvPr/>
            </p:nvSpPr>
            <p:spPr>
              <a:xfrm>
                <a:off x="2316099" y="3362325"/>
                <a:ext cx="386586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关闭对话框，表示肯定的选择，如“确定”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2316099" y="3819525"/>
                <a:ext cx="386586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关闭对话框，表示否定的选择，如“取消”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2316099" y="4276725"/>
                <a:ext cx="107950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关闭对话框</a:t>
                </a:r>
              </a:p>
            </p:txBody>
          </p:sp>
        </p:grpSp>
      </p:grpSp>
      <p:grpSp>
        <p:nvGrpSpPr>
          <p:cNvPr id="32" name="editor-figure"/>
          <p:cNvGrpSpPr/>
          <p:nvPr/>
        </p:nvGrpSpPr>
        <p:grpSpPr>
          <a:xfrm>
            <a:off x="6661404" y="2876550"/>
            <a:ext cx="4692396" cy="1999996"/>
            <a:chOff x="6661404" y="2876550"/>
            <a:chExt cx="4692396" cy="1999996"/>
          </a:xfrm>
        </p:grpSpPr>
        <p:sp>
          <p:nvSpPr>
            <p:cNvPr id="29" name="Rectangle 29"/>
            <p:cNvSpPr/>
            <p:nvPr/>
          </p:nvSpPr>
          <p:spPr>
            <a:xfrm>
              <a:off x="6667500" y="2876550"/>
              <a:ext cx="4686300" cy="1676400"/>
            </a:xfrm>
            <a:prstGeom prst="rect">
              <a:avLst/>
            </a:prstGeom>
            <a:solidFill>
              <a:schemeClr val="lt1"/>
            </a:solidFill>
            <a:ln w="9525">
              <a:solidFill>
                <a:schemeClr val="accent6"/>
              </a:solidFill>
            </a:ln>
          </p:spPr>
        </p:sp>
        <p:pic>
          <p:nvPicPr>
            <p:cNvPr id="30" name="Image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67500" y="2876550"/>
              <a:ext cx="4686300" cy="1676400"/>
            </a:xfrm>
            <a:prstGeom prst="rect">
              <a:avLst/>
            </a:prstGeom>
          </p:spPr>
        </p:pic>
        <p:sp>
          <p:nvSpPr>
            <p:cNvPr id="31" name="TextBox 31"/>
            <p:cNvSpPr txBox="1"/>
            <p:nvPr/>
          </p:nvSpPr>
          <p:spPr>
            <a:xfrm>
              <a:off x="6661404" y="4641850"/>
              <a:ext cx="26776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图2-13 信号与槽编辑器（教材环境）</a:t>
              </a:r>
            </a:p>
          </p:txBody>
        </p:sp>
      </p:grpSp>
      <p:grpSp>
        <p:nvGrpSpPr>
          <p:cNvPr id="37" name="connections"/>
          <p:cNvGrpSpPr/>
          <p:nvPr/>
        </p:nvGrpSpPr>
        <p:grpSpPr>
          <a:xfrm>
            <a:off x="838200" y="5105400"/>
            <a:ext cx="10515600" cy="1047750"/>
            <a:chOff x="838200" y="5105400"/>
            <a:chExt cx="10515600" cy="1047750"/>
          </a:xfrm>
        </p:grpSpPr>
        <p:sp>
          <p:nvSpPr>
            <p:cNvPr id="33" name="Rectangle 33"/>
            <p:cNvSpPr/>
            <p:nvPr/>
          </p:nvSpPr>
          <p:spPr>
            <a:xfrm>
              <a:off x="838200" y="5105400"/>
              <a:ext cx="10515600" cy="1047750"/>
            </a:xfrm>
            <a:prstGeom prst="roundRect">
              <a:avLst>
                <a:gd name="adj" fmla="val 7273"/>
              </a:avLst>
            </a:prstGeom>
            <a:solidFill>
              <a:srgbClr val="EEF5E9"/>
            </a:solidFill>
            <a:ln w="9525">
              <a:solidFill>
                <a:schemeClr val="accent3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058037" y="5213350"/>
              <a:ext cx="395381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本例在信号与槽编辑器中建立两个关联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58799" y="5568950"/>
              <a:ext cx="4390390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btnOK 的 clicked() → Dialog 的 accept()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btnExit 的 clicked() → Dialog 的 close()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231761" y="5740400"/>
              <a:ext cx="2547353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返回值的用法在第 7.2 节介绍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0560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2.2.4 信号与槽的使用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40074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方式二：用 Go to slot 生成槽函数</a:t>
            </a:r>
          </a:p>
        </p:txBody>
      </p:sp>
      <p:grpSp>
        <p:nvGrpSpPr>
          <p:cNvPr id="12" name="screenshot"/>
          <p:cNvGrpSpPr/>
          <p:nvPr/>
        </p:nvGrpSpPr>
        <p:grpSpPr>
          <a:xfrm>
            <a:off x="832104" y="2038350"/>
            <a:ext cx="2863596" cy="4133596"/>
            <a:chOff x="832104" y="2038350"/>
            <a:chExt cx="2863596" cy="4133596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2857500" cy="3810000"/>
            </a:xfrm>
            <a:prstGeom prst="rect">
              <a:avLst/>
            </a:prstGeom>
            <a:solidFill>
              <a:schemeClr val="lt1"/>
            </a:solidFill>
            <a:ln w="9525">
              <a:solidFill>
                <a:schemeClr val="accent6"/>
              </a:solidFill>
            </a:ln>
          </p:spPr>
        </p:sp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200" y="2038350"/>
              <a:ext cx="2857500" cy="3810000"/>
            </a:xfrm>
            <a:prstGeom prst="rect">
              <a:avLst/>
            </a:prstGeom>
          </p:spPr>
        </p:pic>
        <p:sp>
          <p:nvSpPr>
            <p:cNvPr id="11" name="TextBox 11"/>
            <p:cNvSpPr txBox="1"/>
            <p:nvPr/>
          </p:nvSpPr>
          <p:spPr>
            <a:xfrm>
              <a:off x="832104" y="5937250"/>
              <a:ext cx="285591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图2-14 Go to slot 对话框（教材环境）</a:t>
              </a:r>
            </a:p>
          </p:txBody>
        </p:sp>
      </p:grpSp>
      <p:grpSp>
        <p:nvGrpSpPr>
          <p:cNvPr id="23" name="steps"/>
          <p:cNvGrpSpPr/>
          <p:nvPr/>
        </p:nvGrpSpPr>
        <p:grpSpPr>
          <a:xfrm>
            <a:off x="3933825" y="2105025"/>
            <a:ext cx="6176518" cy="2331466"/>
            <a:chOff x="3933825" y="2105025"/>
            <a:chExt cx="6176518" cy="2331466"/>
          </a:xfrm>
        </p:grpSpPr>
        <p:grpSp>
          <p:nvGrpSpPr>
            <p:cNvPr id="19" name="Group 19"/>
            <p:cNvGrpSpPr/>
            <p:nvPr/>
          </p:nvGrpSpPr>
          <p:grpSpPr>
            <a:xfrm>
              <a:off x="3933825" y="2105025"/>
              <a:ext cx="285750" cy="2056702"/>
              <a:chOff x="3933825" y="2105025"/>
              <a:chExt cx="285750" cy="2056702"/>
            </a:xfrm>
          </p:grpSpPr>
          <p:sp>
            <p:nvSpPr>
              <p:cNvPr id="13" name="Ellipse 13"/>
              <p:cNvSpPr/>
              <p:nvPr/>
            </p:nvSpPr>
            <p:spPr>
              <a:xfrm>
                <a:off x="3933825" y="2105025"/>
                <a:ext cx="285750" cy="2857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4014263" y="2149475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5" name="Ellipse 15"/>
              <p:cNvSpPr/>
              <p:nvPr/>
            </p:nvSpPr>
            <p:spPr>
              <a:xfrm>
                <a:off x="3933825" y="2828925"/>
                <a:ext cx="285750" cy="2857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4014263" y="2873375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17" name="Ellipse 17"/>
              <p:cNvSpPr/>
              <p:nvPr/>
            </p:nvSpPr>
            <p:spPr>
              <a:xfrm>
                <a:off x="3933825" y="3838575"/>
                <a:ext cx="285750" cy="2857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4014263" y="3883025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4335399" y="2108200"/>
              <a:ext cx="4558443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选中复选框 chkBoxUnder，右键选择 </a:t>
              </a: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Go to slot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对话框列出了 QCheckBox 类的所有可用信号。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335399" y="2832100"/>
              <a:ext cx="5584317" cy="8804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勾选复选框时会发射 clicked() 和 clicked(bool)，后者以当前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选择状态作为参数。要用这个状态决定是否加下划线，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所以选择 </a:t>
              </a: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clicked(bool)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335399" y="3841750"/>
              <a:ext cx="5774944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点击 OK，Dialog 类的 private slots 部分自动增加槽函数声明，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dialog.cpp 中也自动生成这个函数的代码框架。</a:t>
              </a:r>
            </a:p>
          </p:txBody>
        </p:sp>
      </p:grpSp>
      <p:grpSp>
        <p:nvGrpSpPr>
          <p:cNvPr id="28" name="declaration"/>
          <p:cNvGrpSpPr/>
          <p:nvPr/>
        </p:nvGrpSpPr>
        <p:grpSpPr>
          <a:xfrm>
            <a:off x="3917061" y="4819650"/>
            <a:ext cx="7436739" cy="1294702"/>
            <a:chOff x="3917061" y="4819650"/>
            <a:chExt cx="7436739" cy="1294702"/>
          </a:xfrm>
        </p:grpSpPr>
        <p:sp>
          <p:nvSpPr>
            <p:cNvPr id="24" name="Rectangle 24"/>
            <p:cNvSpPr/>
            <p:nvPr/>
          </p:nvSpPr>
          <p:spPr>
            <a:xfrm>
              <a:off x="3924300" y="4819650"/>
              <a:ext cx="7429500" cy="857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3924300" y="4819650"/>
              <a:ext cx="38100" cy="857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4106799" y="4914900"/>
              <a:ext cx="5092700" cy="613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private slots: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void on_chkBoxUnder_clicked(bool checked);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917061" y="5835650"/>
              <a:ext cx="660951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函数名根据发射信号的对象名和信号名自动生成，格式是 on_对象名_信号名。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0560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2.2.4 信号与槽的使用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1154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编写下划线的槽函数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437" y="2082800"/>
            <a:ext cx="7797485" cy="337376"/>
            <a:chOff x="829437" y="2082800"/>
            <a:chExt cx="7797485" cy="337376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082800"/>
              <a:ext cx="779748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 dialog.cpp 自动生成的函数框架中添加代码，控制文本框文字的下划线：</a:t>
              </a:r>
            </a:p>
          </p:txBody>
        </p:sp>
      </p:grpSp>
      <p:grpSp>
        <p:nvGrpSpPr>
          <p:cNvPr id="14" name="code"/>
          <p:cNvGrpSpPr/>
          <p:nvPr/>
        </p:nvGrpSpPr>
        <p:grpSpPr>
          <a:xfrm>
            <a:off x="838200" y="2476500"/>
            <a:ext cx="10515600" cy="2000250"/>
            <a:chOff x="838200" y="2476500"/>
            <a:chExt cx="10515600" cy="2000250"/>
          </a:xfrm>
        </p:grpSpPr>
        <p:sp>
          <p:nvSpPr>
            <p:cNvPr id="11" name="Rectangle 11"/>
            <p:cNvSpPr/>
            <p:nvPr/>
          </p:nvSpPr>
          <p:spPr>
            <a:xfrm>
              <a:off x="838200" y="2476500"/>
              <a:ext cx="10515600" cy="2000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476500"/>
              <a:ext cx="38100" cy="2000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58037" y="2603500"/>
              <a:ext cx="5904484" cy="17661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Dialog::on_chkBoxUnder_clicked(bool checked)</a:t>
              </a:r>
              <a:b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QFont font = ui-&gt;plainTextEdit-&gt;font();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font.setUnderline(checked);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ui-&gt;plainTextEdit-&gt;setFont(font);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8" name="meaning-table"/>
          <p:cNvGrpSpPr/>
          <p:nvPr/>
        </p:nvGrpSpPr>
        <p:grpSpPr>
          <a:xfrm>
            <a:off x="838200" y="4667250"/>
            <a:ext cx="10694497" cy="1471041"/>
            <a:chOff x="838200" y="4667250"/>
            <a:chExt cx="10694497" cy="1471041"/>
          </a:xfrm>
        </p:grpSpPr>
        <p:sp>
          <p:nvSpPr>
            <p:cNvPr id="15" name="Rectangle 15"/>
            <p:cNvSpPr/>
            <p:nvPr/>
          </p:nvSpPr>
          <p:spPr>
            <a:xfrm>
              <a:off x="838200" y="4667250"/>
              <a:ext cx="10515600" cy="38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82599" y="4733925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写法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221099" y="4733925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意义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838200" y="5048250"/>
              <a:ext cx="10515600" cy="361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5772150"/>
              <a:ext cx="10515600" cy="361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982599" y="5105400"/>
              <a:ext cx="2480001" cy="1032891"/>
              <a:chOff x="982599" y="5105400"/>
              <a:chExt cx="2480001" cy="1032891"/>
            </a:xfrm>
          </p:grpSpPr>
          <p:sp>
            <p:nvSpPr>
              <p:cNvPr id="20" name="TextBox 20"/>
              <p:cNvSpPr txBox="1"/>
              <p:nvPr/>
            </p:nvSpPr>
            <p:spPr>
              <a:xfrm>
                <a:off x="982599" y="5105400"/>
                <a:ext cx="71791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font()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982599" y="5467350"/>
                <a:ext cx="248000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setUnderline(checked)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982599" y="5829300"/>
                <a:ext cx="154463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setFont(font)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4221099" y="5105400"/>
              <a:ext cx="7311598" cy="1032891"/>
              <a:chOff x="4221099" y="5105400"/>
              <a:chExt cx="7311598" cy="1032891"/>
            </a:xfrm>
          </p:grpSpPr>
          <p:sp>
            <p:nvSpPr>
              <p:cNvPr id="24" name="TextBox 24"/>
              <p:cNvSpPr txBox="1"/>
              <p:nvPr/>
            </p:nvSpPr>
            <p:spPr>
              <a:xfrm>
                <a:off x="4221099" y="5105400"/>
                <a:ext cx="2142998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读取编辑器当前的字体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4221099" y="5467350"/>
                <a:ext cx="5131427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checked 为 true 时加下划线，为 false 时取消下划线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4221099" y="5829300"/>
                <a:ext cx="7311598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把修改后的字体写回编辑器：读取 → 修改一项 → 写回，其他字体设置保持不变</a:t>
                </a:r>
              </a:p>
            </p:txBody>
          </p:sp>
        </p:grp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0560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2.2.4 信号与槽的使用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斜体、粗体与清空的槽函数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437" y="2082800"/>
            <a:ext cx="7950011" cy="337376"/>
            <a:chOff x="829437" y="2082800"/>
            <a:chExt cx="7950011" cy="337376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082800"/>
              <a:ext cx="795001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用同样的方法为 Italic、Bold 复选框和“清空”按钮生成槽函数，再编写代码：</a:t>
              </a:r>
            </a:p>
          </p:txBody>
        </p:sp>
      </p:grpSp>
      <p:grpSp>
        <p:nvGrpSpPr>
          <p:cNvPr id="14" name="italic-code"/>
          <p:cNvGrpSpPr/>
          <p:nvPr/>
        </p:nvGrpSpPr>
        <p:grpSpPr>
          <a:xfrm>
            <a:off x="838200" y="2476500"/>
            <a:ext cx="5257800" cy="1981200"/>
            <a:chOff x="838200" y="2476500"/>
            <a:chExt cx="5257800" cy="1981200"/>
          </a:xfrm>
        </p:grpSpPr>
        <p:sp>
          <p:nvSpPr>
            <p:cNvPr id="11" name="Rectangle 11"/>
            <p:cNvSpPr/>
            <p:nvPr/>
          </p:nvSpPr>
          <p:spPr>
            <a:xfrm>
              <a:off x="838200" y="2476500"/>
              <a:ext cx="5257800" cy="1981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476500"/>
              <a:ext cx="38100" cy="1981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20699" y="2571750"/>
              <a:ext cx="4761611" cy="18520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Dialog::on_chkBoxItalic_clicked(</a:t>
              </a:r>
              <a:b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                      bool checked)</a:t>
              </a:r>
              <a:b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QFont font = ui-&gt;plainTextEdit-&gt;font();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font.setItalic(checked);</a:t>
              </a:r>
              <a:b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ui-&gt;plainTextEdit-&gt;setFont(font);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8" name="bold-code"/>
          <p:cNvGrpSpPr/>
          <p:nvPr/>
        </p:nvGrpSpPr>
        <p:grpSpPr>
          <a:xfrm>
            <a:off x="6248400" y="2476500"/>
            <a:ext cx="5105400" cy="1981200"/>
            <a:chOff x="6248400" y="2476500"/>
            <a:chExt cx="5105400" cy="1981200"/>
          </a:xfrm>
        </p:grpSpPr>
        <p:sp>
          <p:nvSpPr>
            <p:cNvPr id="15" name="Rectangle 15"/>
            <p:cNvSpPr/>
            <p:nvPr/>
          </p:nvSpPr>
          <p:spPr>
            <a:xfrm>
              <a:off x="6248400" y="2476500"/>
              <a:ext cx="5105400" cy="1981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248400" y="2476500"/>
              <a:ext cx="38100" cy="1981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430899" y="2571750"/>
              <a:ext cx="4761611" cy="18520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Dialog::on_chkBoxBold_clicked(</a:t>
              </a:r>
              <a:b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                    bool checked)</a:t>
              </a:r>
              <a:b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QFont font = ui-&gt;plainTextEdit-&gt;font();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font.setBold(checked);</a:t>
              </a:r>
              <a:b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ui-&gt;plainTextEdit-&gt;setFont(font);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2" name="clear-code"/>
          <p:cNvGrpSpPr/>
          <p:nvPr/>
        </p:nvGrpSpPr>
        <p:grpSpPr>
          <a:xfrm>
            <a:off x="838200" y="4629150"/>
            <a:ext cx="5257800" cy="1314450"/>
            <a:chOff x="838200" y="4629150"/>
            <a:chExt cx="5257800" cy="1314450"/>
          </a:xfrm>
        </p:grpSpPr>
        <p:sp>
          <p:nvSpPr>
            <p:cNvPr id="19" name="Rectangle 19"/>
            <p:cNvSpPr/>
            <p:nvPr/>
          </p:nvSpPr>
          <p:spPr>
            <a:xfrm>
              <a:off x="838200" y="4629150"/>
              <a:ext cx="5257800" cy="1314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4629150"/>
              <a:ext cx="38100" cy="1314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020699" y="4730750"/>
              <a:ext cx="3768344" cy="11090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Dialog::on_btnClear_clicked()</a:t>
              </a:r>
              <a:b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ui-&gt;plainTextEdit-&gt;clear();</a:t>
              </a:r>
              <a:b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5" name="explain"/>
          <p:cNvGrpSpPr/>
          <p:nvPr/>
        </p:nvGrpSpPr>
        <p:grpSpPr>
          <a:xfrm>
            <a:off x="6240399" y="4660900"/>
            <a:ext cx="3808476" cy="1566291"/>
            <a:chOff x="6240399" y="4660900"/>
            <a:chExt cx="3808476" cy="1566291"/>
          </a:xfrm>
        </p:grpSpPr>
        <p:sp>
          <p:nvSpPr>
            <p:cNvPr id="23" name="TextBox 23"/>
            <p:cNvSpPr txBox="1"/>
            <p:nvPr/>
          </p:nvSpPr>
          <p:spPr>
            <a:xfrm>
              <a:off x="6240399" y="4660900"/>
              <a:ext cx="3808476" cy="8804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斜体、粗体与下划线的写法完全相同，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只是调用 setItalic() 或 setBold()。三个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复选框可以同时选中，字体效果会叠加。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240399" y="5632450"/>
              <a:ext cx="3627882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“清空”按钮的槽函数只需调用 clear()。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构建运行后，这几个功能都可以用了。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0560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2.2.4 信号与槽的使用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这些关联是怎样实现的？</a:t>
            </a:r>
          </a:p>
        </p:txBody>
      </p:sp>
      <p:grpSp>
        <p:nvGrpSpPr>
          <p:cNvPr id="10" name="question"/>
          <p:cNvGrpSpPr/>
          <p:nvPr/>
        </p:nvGrpSpPr>
        <p:grpSpPr>
          <a:xfrm>
            <a:off x="829437" y="2032000"/>
            <a:ext cx="8809736" cy="661226"/>
            <a:chOff x="829437" y="2032000"/>
            <a:chExt cx="8809736" cy="661226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032000"/>
              <a:ext cx="880973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Dialog 的构造函数里只有一句 ui-&gt;setupUi(this)，并没有 connect()。答案在编译生成的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ui_dialog.h 中：函数 setupUi() 的最后有以下几行语句：</a:t>
              </a:r>
            </a:p>
          </p:txBody>
        </p:sp>
      </p:grpSp>
      <p:grpSp>
        <p:nvGrpSpPr>
          <p:cNvPr id="14" name="setupui-code"/>
          <p:cNvGrpSpPr/>
          <p:nvPr/>
        </p:nvGrpSpPr>
        <p:grpSpPr>
          <a:xfrm>
            <a:off x="838200" y="2895600"/>
            <a:ext cx="10515600" cy="1085850"/>
            <a:chOff x="838200" y="2895600"/>
            <a:chExt cx="10515600" cy="1085850"/>
          </a:xfrm>
        </p:grpSpPr>
        <p:sp>
          <p:nvSpPr>
            <p:cNvPr id="11" name="Rectangle 11"/>
            <p:cNvSpPr/>
            <p:nvPr/>
          </p:nvSpPr>
          <p:spPr>
            <a:xfrm>
              <a:off x="838200" y="2895600"/>
              <a:ext cx="10515600" cy="1085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895600"/>
              <a:ext cx="38100" cy="10858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58799" y="2990850"/>
              <a:ext cx="8182864" cy="9185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QObject::connect(btnOK, &amp;QPushButton::clicked, Dialog, &amp;QDialog::accept);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QObject::connect(btnExit, &amp;QPushButton::clicked, Dialog, &amp;QDialog::close);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QMetaObject::connectSlotsByName(Dialog);</a:t>
              </a:r>
            </a:p>
          </p:txBody>
        </p:sp>
      </p:grpSp>
      <p:grpSp>
        <p:nvGrpSpPr>
          <p:cNvPr id="16" name="explain-editor"/>
          <p:cNvGrpSpPr/>
          <p:nvPr/>
        </p:nvGrpSpPr>
        <p:grpSpPr>
          <a:xfrm>
            <a:off x="830199" y="4210050"/>
            <a:ext cx="6503340" cy="308991"/>
            <a:chOff x="830199" y="4210050"/>
            <a:chExt cx="6503340" cy="308991"/>
          </a:xfrm>
        </p:grpSpPr>
        <p:sp>
          <p:nvSpPr>
            <p:cNvPr id="15" name="TextBox 15"/>
            <p:cNvSpPr txBox="1"/>
            <p:nvPr/>
          </p:nvSpPr>
          <p:spPr>
            <a:xfrm>
              <a:off x="830199" y="4210050"/>
              <a:ext cx="650334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前两行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：就是图2-13 中信号与槽编辑器建立的两个关联的实现代码。</a:t>
              </a:r>
            </a:p>
          </p:txBody>
        </p:sp>
      </p:grpSp>
      <p:grpSp>
        <p:nvGrpSpPr>
          <p:cNvPr id="22" name="explain-byname"/>
          <p:cNvGrpSpPr/>
          <p:nvPr/>
        </p:nvGrpSpPr>
        <p:grpSpPr>
          <a:xfrm>
            <a:off x="838200" y="4629150"/>
            <a:ext cx="10787770" cy="1524000"/>
            <a:chOff x="838200" y="4629150"/>
            <a:chExt cx="10787770" cy="1524000"/>
          </a:xfrm>
        </p:grpSpPr>
        <p:sp>
          <p:nvSpPr>
            <p:cNvPr id="17" name="Rectangle 17"/>
            <p:cNvSpPr/>
            <p:nvPr/>
          </p:nvSpPr>
          <p:spPr>
            <a:xfrm>
              <a:off x="838200" y="4629150"/>
              <a:ext cx="10515600" cy="1524000"/>
            </a:xfrm>
            <a:prstGeom prst="roundRect">
              <a:avLst>
                <a:gd name="adj" fmla="val 5000"/>
              </a:avLst>
            </a:prstGeom>
            <a:solidFill>
              <a:srgbClr val="EEF5E9"/>
            </a:solidFill>
            <a:ln w="9525">
              <a:solidFill>
                <a:schemeClr val="accent3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58799" y="4743450"/>
              <a:ext cx="1056717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connectSlotsByName()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：搜索窗体上的所有组件，把名称匹配的信号和槽自动关联起来。槽函数名的格式是：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58799" y="5067300"/>
              <a:ext cx="668413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on_&lt;object name&gt;_&lt;signal name&gt;(&lt;signal parameters&gt;);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58799" y="5429250"/>
              <a:ext cx="931956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 on_chkBoxUnder_clicked(bool) 正好对应 chkBoxUnder 的 clicked(bool)，相当于执行了：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059561" y="5778500"/>
              <a:ext cx="901254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connect(ui-&gt;chkBoxUnder, &amp;QCheckBox::clicked, this, &amp;Dialog::on_chkBoxUnder_clicked);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0560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2.2.4 信号与槽的使用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8742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方式三：自定义槽函数 do_setFontColor()</a:t>
            </a:r>
          </a:p>
        </p:txBody>
      </p:sp>
      <p:grpSp>
        <p:nvGrpSpPr>
          <p:cNvPr id="10" name="why"/>
          <p:cNvGrpSpPr/>
          <p:nvPr/>
        </p:nvGrpSpPr>
        <p:grpSpPr>
          <a:xfrm>
            <a:off x="830199" y="2070100"/>
            <a:ext cx="3265189" cy="1166241"/>
            <a:chOff x="830199" y="2070100"/>
            <a:chExt cx="3265189" cy="1166241"/>
          </a:xfrm>
        </p:grpSpPr>
        <p:sp>
          <p:nvSpPr>
            <p:cNvPr id="9" name="TextBox 9"/>
            <p:cNvSpPr txBox="1"/>
            <p:nvPr/>
          </p:nvSpPr>
          <p:spPr>
            <a:xfrm>
              <a:off x="830199" y="2070100"/>
              <a:ext cx="3265189" cy="11662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个颜色单选按钮是</a:t>
              </a: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互斥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的。如果用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Go to slot，就要生成 3 个槽函数。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换一种方式：写 </a:t>
              </a:r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 个自定义槽函数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让 3 个按钮都关联到它。</a:t>
              </a:r>
            </a:p>
          </p:txBody>
        </p:sp>
      </p:grpSp>
      <p:grpSp>
        <p:nvGrpSpPr>
          <p:cNvPr id="21" name="steps"/>
          <p:cNvGrpSpPr/>
          <p:nvPr/>
        </p:nvGrpSpPr>
        <p:grpSpPr>
          <a:xfrm>
            <a:off x="847725" y="3571875"/>
            <a:ext cx="3237865" cy="2166366"/>
            <a:chOff x="847725" y="3571875"/>
            <a:chExt cx="3237865" cy="2166366"/>
          </a:xfrm>
        </p:grpSpPr>
        <p:grpSp>
          <p:nvGrpSpPr>
            <p:cNvPr id="17" name="Group 17"/>
            <p:cNvGrpSpPr/>
            <p:nvPr/>
          </p:nvGrpSpPr>
          <p:grpSpPr>
            <a:xfrm>
              <a:off x="847725" y="3571875"/>
              <a:ext cx="285750" cy="2151952"/>
              <a:chOff x="847725" y="3571875"/>
              <a:chExt cx="285750" cy="2151952"/>
            </a:xfrm>
          </p:grpSpPr>
          <p:sp>
            <p:nvSpPr>
              <p:cNvPr id="11" name="Ellipse 11"/>
              <p:cNvSpPr/>
              <p:nvPr/>
            </p:nvSpPr>
            <p:spPr>
              <a:xfrm>
                <a:off x="847725" y="3571875"/>
                <a:ext cx="285750" cy="2857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928163" y="3616325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3" name="Ellipse 13"/>
              <p:cNvSpPr/>
              <p:nvPr/>
            </p:nvSpPr>
            <p:spPr>
              <a:xfrm>
                <a:off x="847725" y="4486275"/>
                <a:ext cx="285750" cy="2857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928163" y="4530725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15" name="Ellipse 15"/>
              <p:cNvSpPr/>
              <p:nvPr/>
            </p:nvSpPr>
            <p:spPr>
              <a:xfrm>
                <a:off x="847725" y="5400675"/>
                <a:ext cx="285750" cy="2857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928163" y="5445125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1230249" y="3587750"/>
              <a:ext cx="2664714" cy="8423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 dialog.h 的 private slots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部分声明：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do_setFontColor();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230249" y="4502150"/>
              <a:ext cx="2855341" cy="8423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右键函数名 → Refactor →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Add Definition in dialog.cpp，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自动生成代码框架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230249" y="5429250"/>
              <a:ext cx="235569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按右边的代码编写函数体</a:t>
              </a:r>
            </a:p>
          </p:txBody>
        </p:sp>
      </p:grpSp>
      <p:grpSp>
        <p:nvGrpSpPr>
          <p:cNvPr id="25" name="code"/>
          <p:cNvGrpSpPr/>
          <p:nvPr/>
        </p:nvGrpSpPr>
        <p:grpSpPr>
          <a:xfrm>
            <a:off x="4914900" y="2019300"/>
            <a:ext cx="6438900" cy="3395091"/>
            <a:chOff x="4914900" y="2019300"/>
            <a:chExt cx="6438900" cy="3395091"/>
          </a:xfrm>
        </p:grpSpPr>
        <p:sp>
          <p:nvSpPr>
            <p:cNvPr id="22" name="Rectangle 22"/>
            <p:cNvSpPr/>
            <p:nvPr/>
          </p:nvSpPr>
          <p:spPr>
            <a:xfrm>
              <a:off x="4914900" y="2019300"/>
              <a:ext cx="6438900" cy="3314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4914900" y="2019300"/>
              <a:ext cx="38100" cy="331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5097399" y="2133600"/>
              <a:ext cx="5423789" cy="3280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Dialog::do_setFontColor()</a:t>
              </a:r>
              <a:b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QPalette plet = ui-&gt;plainTextEdit-&gt;palette();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if (ui-&gt;radioBlue-&gt;isChecked())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plet.setColor(QPalette::Text, Qt::blue);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else if (ui-&gt;radioRed-&gt;isChecked())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plet.setColor(QPalette::Text, Qt::red);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else if (ui-&gt;radioBlack-&gt;isChecked())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plet.setColor(QPalette::Text, Qt::black);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else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plet.setColor(QPalette::Text, Qt::black);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ui-&gt;plainTextEdit-&gt;setPalette(plet);</a:t>
              </a:r>
              <a:b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7" name="explain"/>
          <p:cNvGrpSpPr/>
          <p:nvPr/>
        </p:nvGrpSpPr>
        <p:grpSpPr>
          <a:xfrm>
            <a:off x="4907661" y="5524500"/>
            <a:ext cx="6046851" cy="526352"/>
            <a:chOff x="4907661" y="5524500"/>
            <a:chExt cx="6046851" cy="526352"/>
          </a:xfrm>
        </p:grpSpPr>
        <p:sp>
          <p:nvSpPr>
            <p:cNvPr id="26" name="TextBox 26"/>
            <p:cNvSpPr txBox="1"/>
            <p:nvPr/>
          </p:nvSpPr>
          <p:spPr>
            <a:xfrm>
              <a:off x="4907661" y="5524500"/>
              <a:ext cx="6046851" cy="5263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先读取编辑器的调色板 palette()，根据选中的单选按钮修改 Text</a:t>
              </a:r>
              <a:b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（文字）的颜色，再用 setPalette() 写回——同样是“读取 → 修改 → 写回”。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0560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2.2.4 信号与槽的使用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45871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在构造函数中手动关联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437" y="2032000"/>
            <a:ext cx="6963918" cy="661226"/>
            <a:chOff x="829437" y="2032000"/>
            <a:chExt cx="6963918" cy="661226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032000"/>
              <a:ext cx="6963918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自定义槽函数的名字不符合 on_对象名_信号名 的规则，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不会自动关联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需要在 Dialog 的构造函数中用 connect() 手动关联：</a:t>
              </a:r>
            </a:p>
          </p:txBody>
        </p:sp>
      </p:grpSp>
      <p:grpSp>
        <p:nvGrpSpPr>
          <p:cNvPr id="14" name="ctor-code"/>
          <p:cNvGrpSpPr/>
          <p:nvPr/>
        </p:nvGrpSpPr>
        <p:grpSpPr>
          <a:xfrm>
            <a:off x="838200" y="2876550"/>
            <a:ext cx="6438900" cy="2899791"/>
            <a:chOff x="838200" y="2876550"/>
            <a:chExt cx="6438900" cy="2899791"/>
          </a:xfrm>
        </p:grpSpPr>
        <p:sp>
          <p:nvSpPr>
            <p:cNvPr id="11" name="Rectangle 11"/>
            <p:cNvSpPr/>
            <p:nvPr/>
          </p:nvSpPr>
          <p:spPr>
            <a:xfrm>
              <a:off x="838200" y="2876550"/>
              <a:ext cx="6438900" cy="2819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876550"/>
              <a:ext cx="38100" cy="281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20699" y="2990850"/>
              <a:ext cx="5644515" cy="27854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Dialog::Dialog(QWidget *parent)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: QDialog(parent), ui(new Ui::Dialog)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ui-&gt;setupUi(this);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connect(ui-&gt;radioBlack, &amp;QRadioButton::clicked,</a:t>
              </a:r>
              <a:b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    this, &amp;Dialog::do_setFontColor);</a:t>
              </a:r>
              <a:b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connect(ui-&gt;radioRed, &amp;QRadioButton::clicked,</a:t>
              </a:r>
              <a:b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    this, &amp;Dialog::do_setFontColor);</a:t>
              </a:r>
              <a:b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connect(ui-&gt;radioBlue, &amp;QRadioButton::clicked,</a:t>
              </a:r>
              <a:b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    this, &amp;Dialog::do_setFontColor);</a:t>
              </a:r>
              <a:b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8" name="converge"/>
          <p:cNvGrpSpPr/>
          <p:nvPr/>
        </p:nvGrpSpPr>
        <p:grpSpPr>
          <a:xfrm>
            <a:off x="7505700" y="3028950"/>
            <a:ext cx="3848100" cy="2438400"/>
            <a:chOff x="7505700" y="3028950"/>
            <a:chExt cx="3848100" cy="2438400"/>
          </a:xfrm>
        </p:grpSpPr>
        <p:sp>
          <p:nvSpPr>
            <p:cNvPr id="15" name="Rectangle 15"/>
            <p:cNvSpPr/>
            <p:nvPr/>
          </p:nvSpPr>
          <p:spPr>
            <a:xfrm>
              <a:off x="7505700" y="3028950"/>
              <a:ext cx="1524000" cy="495300"/>
            </a:xfrm>
            <a:prstGeom prst="roundRect">
              <a:avLst>
                <a:gd name="adj" fmla="val 15385"/>
              </a:avLst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669911" y="3178175"/>
              <a:ext cx="1071811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radioBlack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7505700" y="4000500"/>
              <a:ext cx="1524000" cy="495300"/>
            </a:xfrm>
            <a:prstGeom prst="roundRect">
              <a:avLst>
                <a:gd name="adj" fmla="val 15385"/>
              </a:avLst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669911" y="4149725"/>
              <a:ext cx="861535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radioRed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7505700" y="4972050"/>
              <a:ext cx="1524000" cy="495300"/>
            </a:xfrm>
            <a:prstGeom prst="roundRect">
              <a:avLst>
                <a:gd name="adj" fmla="val 15385"/>
              </a:avLst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669911" y="5121275"/>
              <a:ext cx="966673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radioBlue</a:t>
              </a:r>
            </a:p>
          </p:txBody>
        </p:sp>
        <p:grpSp>
          <p:nvGrpSpPr>
            <p:cNvPr id="24" name="Group 24"/>
            <p:cNvGrpSpPr/>
            <p:nvPr/>
          </p:nvGrpSpPr>
          <p:grpSpPr>
            <a:xfrm>
              <a:off x="9029700" y="3276600"/>
              <a:ext cx="571500" cy="1943100"/>
              <a:chOff x="9029700" y="3276600"/>
              <a:chExt cx="571500" cy="1943100"/>
            </a:xfrm>
          </p:grpSpPr>
          <p:sp>
            <p:nvSpPr>
              <p:cNvPr id="21" name="Line 21"/>
              <p:cNvSpPr/>
              <p:nvPr/>
            </p:nvSpPr>
            <p:spPr>
              <a:xfrm>
                <a:off x="9029700" y="3276600"/>
                <a:ext cx="571500" cy="876300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tailEnd type="triangle" w="lg" len="lg"/>
              </a:ln>
            </p:spPr>
          </p:sp>
          <p:sp>
            <p:nvSpPr>
              <p:cNvPr id="22" name="Line 22"/>
              <p:cNvSpPr/>
              <p:nvPr/>
            </p:nvSpPr>
            <p:spPr>
              <a:xfrm>
                <a:off x="9029700" y="4248150"/>
                <a:ext cx="571500" cy="1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tailEnd type="triangle" w="lg" len="lg"/>
              </a:ln>
            </p:spPr>
          </p:sp>
          <p:sp>
            <p:nvSpPr>
              <p:cNvPr id="23" name="Line 23"/>
              <p:cNvSpPr/>
              <p:nvPr/>
            </p:nvSpPr>
            <p:spPr>
              <a:xfrm flipV="1">
                <a:off x="9029700" y="4343400"/>
                <a:ext cx="571500" cy="876300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tailEnd type="triangle" w="lg" len="lg"/>
              </a:ln>
            </p:spPr>
          </p:sp>
        </p:grpSp>
        <p:sp>
          <p:nvSpPr>
            <p:cNvPr id="25" name="Rectangle 25"/>
            <p:cNvSpPr/>
            <p:nvPr/>
          </p:nvSpPr>
          <p:spPr>
            <a:xfrm>
              <a:off x="9639300" y="3905250"/>
              <a:ext cx="1714500" cy="685800"/>
            </a:xfrm>
            <a:prstGeom prst="roundRect">
              <a:avLst>
                <a:gd name="adj" fmla="val 11111"/>
              </a:avLst>
            </a:prstGeom>
            <a:solidFill>
              <a:srgbClr val="EEF5E9"/>
            </a:solidFill>
            <a:ln w="9525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765411" y="4000500"/>
              <a:ext cx="1006348" cy="5263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4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do_setFont</a:t>
              </a:r>
              <a:br>
                <a:rPr lang="en-US" sz="14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Color()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9193911" y="3092450"/>
              <a:ext cx="173492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 个信号 → 同一个槽</a:t>
              </a:r>
            </a:p>
          </p:txBody>
        </p:sp>
      </p:grpSp>
      <p:grpSp>
        <p:nvGrpSpPr>
          <p:cNvPr id="31" name="tip"/>
          <p:cNvGrpSpPr/>
          <p:nvPr/>
        </p:nvGrpSpPr>
        <p:grpSpPr>
          <a:xfrm>
            <a:off x="838200" y="5753100"/>
            <a:ext cx="10515600" cy="419100"/>
            <a:chOff x="838200" y="5753100"/>
            <a:chExt cx="10515600" cy="419100"/>
          </a:xfrm>
        </p:grpSpPr>
        <p:sp>
          <p:nvSpPr>
            <p:cNvPr id="29" name="Rectangle 29"/>
            <p:cNvSpPr/>
            <p:nvPr/>
          </p:nvSpPr>
          <p:spPr>
            <a:xfrm>
              <a:off x="838200" y="5753100"/>
              <a:ext cx="10515600" cy="419100"/>
            </a:xfrm>
            <a:prstGeom prst="roundRect">
              <a:avLst>
                <a:gd name="adj" fmla="val 13636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983361" y="5864225"/>
              <a:ext cx="1002940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提示 </a:t>
              </a: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不是通过 Go to slot 生成的槽函数都称为自定义槽函数，名字以 do_ 开头；connect 写在 setupUi(this) 之后。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027088" y="2590800"/>
            <a:ext cx="2137824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2.2.5 – 2.2.6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2967228" y="3111500"/>
            <a:ext cx="6257544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应用图标与项目构建过程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724626" y="4038600"/>
            <a:ext cx="4742749" cy="308991"/>
            <a:chOff x="3724626" y="4038600"/>
            <a:chExt cx="4742749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724626" y="4038600"/>
              <a:ext cx="474274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RC_ICONS · MOC · UIC · RCC · 标准 C++ 编译器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7100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2.2.5 为应用程序设置图标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1154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为应用程序设置图标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437" y="2070100"/>
            <a:ext cx="8121650" cy="337376"/>
            <a:chOff x="829437" y="2070100"/>
            <a:chExt cx="8121650" cy="337376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070100"/>
              <a:ext cx="812165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构建生成的可执行文件带有默认的图标。要换成自己的图标，按以下两步操作：</a:t>
              </a:r>
            </a:p>
          </p:txBody>
        </p:sp>
      </p:grpSp>
      <p:grpSp>
        <p:nvGrpSpPr>
          <p:cNvPr id="14" name="step-1"/>
          <p:cNvGrpSpPr/>
          <p:nvPr/>
        </p:nvGrpSpPr>
        <p:grpSpPr>
          <a:xfrm>
            <a:off x="857250" y="2590800"/>
            <a:ext cx="7882342" cy="381826"/>
            <a:chOff x="857250" y="2590800"/>
            <a:chExt cx="7882342" cy="381826"/>
          </a:xfrm>
        </p:grpSpPr>
        <p:sp>
          <p:nvSpPr>
            <p:cNvPr id="11" name="Ellipse 11"/>
            <p:cNvSpPr/>
            <p:nvPr/>
          </p:nvSpPr>
          <p:spPr>
            <a:xfrm>
              <a:off x="857250" y="259080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59282" y="2647950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24737" y="2635250"/>
              <a:ext cx="741485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把一个后缀为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.ico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的图标文件复制到项目根目录下，例如 editor.ico。</a:t>
              </a:r>
            </a:p>
          </p:txBody>
        </p:sp>
      </p:grpSp>
      <p:grpSp>
        <p:nvGrpSpPr>
          <p:cNvPr id="21" name="step-2"/>
          <p:cNvGrpSpPr/>
          <p:nvPr/>
        </p:nvGrpSpPr>
        <p:grpSpPr>
          <a:xfrm>
            <a:off x="857250" y="3333750"/>
            <a:ext cx="10496550" cy="1047750"/>
            <a:chOff x="857250" y="3333750"/>
            <a:chExt cx="10496550" cy="1047750"/>
          </a:xfrm>
        </p:grpSpPr>
        <p:sp>
          <p:nvSpPr>
            <p:cNvPr id="15" name="Ellipse 15"/>
            <p:cNvSpPr/>
            <p:nvPr/>
          </p:nvSpPr>
          <p:spPr>
            <a:xfrm>
              <a:off x="857250" y="333375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59282" y="3390900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24737" y="3378200"/>
              <a:ext cx="790867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在项目配置文件 samp2_2.pro 中用 RC_ICONS 设置图标文件名，添加一行：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1333500" y="3790950"/>
              <a:ext cx="100203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1333500" y="3790950"/>
              <a:ext cx="38100" cy="590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553337" y="3968750"/>
              <a:ext cx="275811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RC_ICONS = editor.ico</a:t>
              </a:r>
            </a:p>
          </p:txBody>
        </p:sp>
      </p:grpSp>
      <p:grpSp>
        <p:nvGrpSpPr>
          <p:cNvPr id="25" name="result"/>
          <p:cNvGrpSpPr/>
          <p:nvPr/>
        </p:nvGrpSpPr>
        <p:grpSpPr>
          <a:xfrm>
            <a:off x="838200" y="4724400"/>
            <a:ext cx="10515600" cy="1409700"/>
            <a:chOff x="838200" y="4724400"/>
            <a:chExt cx="10515600" cy="1409700"/>
          </a:xfrm>
        </p:grpSpPr>
        <p:sp>
          <p:nvSpPr>
            <p:cNvPr id="22" name="Rectangle 22"/>
            <p:cNvSpPr/>
            <p:nvPr/>
          </p:nvSpPr>
          <p:spPr>
            <a:xfrm>
              <a:off x="838200" y="4724400"/>
              <a:ext cx="10515600" cy="1409700"/>
            </a:xfrm>
            <a:prstGeom prst="roundRect">
              <a:avLst>
                <a:gd name="adj" fmla="val 5405"/>
              </a:avLst>
            </a:prstGeom>
            <a:solidFill>
              <a:srgbClr val="EEF5E9"/>
            </a:solidFill>
            <a:ln w="9525">
              <a:solidFill>
                <a:schemeClr val="accent3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58037" y="485140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结果与区别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058799" y="5194300"/>
              <a:ext cx="8935339" cy="8804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重新构建项目后，生成的可执行文件和窗口的图标都会换成 editor.ico。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注意它和按钮图标是两回事：按钮图标来自资源文件 res.qrc，在 Designer 里通过 icon 属性设置；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应用程序图标则写在 .pro 文件里。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426771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2.2.6 Qt 项目构建过程基本原理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02190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Qt 项目的构建过程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437" y="2032000"/>
            <a:ext cx="8154416" cy="661226"/>
            <a:chOff x="829437" y="2032000"/>
            <a:chExt cx="8154416" cy="661226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032000"/>
              <a:ext cx="815441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 qmake 项目除了 C++ 头文件和源程序文件，还有 UI 文件和资源文件。构建时，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它们先被分别编译成标准 C++ 程序文件，再交给标准 C++ 编译器：</a:t>
              </a:r>
            </a:p>
          </p:txBody>
        </p:sp>
      </p:grpSp>
      <p:grpSp>
        <p:nvGrpSpPr>
          <p:cNvPr id="37" name="precompile"/>
          <p:cNvGrpSpPr/>
          <p:nvPr/>
        </p:nvGrpSpPr>
        <p:grpSpPr>
          <a:xfrm>
            <a:off x="838200" y="2933700"/>
            <a:ext cx="6324600" cy="2247900"/>
            <a:chOff x="838200" y="2933700"/>
            <a:chExt cx="6324600" cy="2247900"/>
          </a:xfrm>
        </p:grpSpPr>
        <p:grpSp>
          <p:nvGrpSpPr>
            <p:cNvPr id="29" name="Group 29"/>
            <p:cNvGrpSpPr/>
            <p:nvPr/>
          </p:nvGrpSpPr>
          <p:grpSpPr>
            <a:xfrm>
              <a:off x="838200" y="2933700"/>
              <a:ext cx="6324600" cy="2247900"/>
              <a:chOff x="838200" y="2933700"/>
              <a:chExt cx="6324600" cy="22479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838200" y="2933700"/>
                <a:ext cx="2000250" cy="533400"/>
              </a:xfrm>
              <a:prstGeom prst="roundRect">
                <a:avLst>
                  <a:gd name="adj" fmla="val 14286"/>
                </a:avLst>
              </a:prstGeom>
              <a:solidFill>
                <a:schemeClr val="lt2"/>
              </a:solidFill>
              <a:ln w="9525">
                <a:solidFill>
                  <a:schemeClr val="accent1"/>
                </a:solidFill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982599" y="3006725"/>
                <a:ext cx="922782" cy="5175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650"/>
                  </a:lnSpc>
                </a:pPr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dialog.h</a:t>
                </a:r>
                <a:b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zh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含 Q_OBJECT</a:t>
                </a:r>
              </a:p>
            </p:txBody>
          </p:sp>
          <p:sp>
            <p:nvSpPr>
              <p:cNvPr id="13" name="Rectangle 13"/>
              <p:cNvSpPr/>
              <p:nvPr/>
            </p:nvSpPr>
            <p:spPr>
              <a:xfrm>
                <a:off x="838200" y="3790950"/>
                <a:ext cx="2000250" cy="533400"/>
              </a:xfrm>
              <a:prstGeom prst="roundRect">
                <a:avLst>
                  <a:gd name="adj" fmla="val 14286"/>
                </a:avLst>
              </a:prstGeom>
              <a:solidFill>
                <a:schemeClr val="lt2"/>
              </a:solidFill>
              <a:ln w="9525">
                <a:solidFill>
                  <a:schemeClr val="accent1"/>
                </a:solidFill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982599" y="3933825"/>
                <a:ext cx="106886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dialog.ui</a:t>
                </a:r>
              </a:p>
            </p:txBody>
          </p:sp>
          <p:sp>
            <p:nvSpPr>
              <p:cNvPr id="15" name="Rectangle 15"/>
              <p:cNvSpPr/>
              <p:nvPr/>
            </p:nvSpPr>
            <p:spPr>
              <a:xfrm>
                <a:off x="838200" y="4648200"/>
                <a:ext cx="2000250" cy="533400"/>
              </a:xfrm>
              <a:prstGeom prst="roundRect">
                <a:avLst>
                  <a:gd name="adj" fmla="val 14286"/>
                </a:avLst>
              </a:prstGeom>
              <a:solidFill>
                <a:schemeClr val="lt2"/>
              </a:solidFill>
              <a:ln w="9525">
                <a:solidFill>
                  <a:schemeClr val="accent1"/>
                </a:solidFill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982599" y="4791075"/>
                <a:ext cx="83489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res.qrc</a:t>
                </a:r>
              </a:p>
            </p:txBody>
          </p:sp>
          <p:sp>
            <p:nvSpPr>
              <p:cNvPr id="17" name="Rectangle 17"/>
              <p:cNvSpPr/>
              <p:nvPr/>
            </p:nvSpPr>
            <p:spPr>
              <a:xfrm>
                <a:off x="3333750" y="3028950"/>
                <a:ext cx="1047750" cy="3429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3664214" y="3076575"/>
                <a:ext cx="386822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8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MOC</a:t>
                </a:r>
              </a:p>
            </p:txBody>
          </p:sp>
          <p:sp>
            <p:nvSpPr>
              <p:cNvPr id="19" name="Rectangle 19"/>
              <p:cNvSpPr/>
              <p:nvPr/>
            </p:nvSpPr>
            <p:spPr>
              <a:xfrm>
                <a:off x="3333750" y="3886200"/>
                <a:ext cx="1047750" cy="3429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3664214" y="3933825"/>
                <a:ext cx="386822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8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UIC</a:t>
                </a:r>
              </a:p>
            </p:txBody>
          </p:sp>
          <p:sp>
            <p:nvSpPr>
              <p:cNvPr id="21" name="Rectangle 21"/>
              <p:cNvSpPr/>
              <p:nvPr/>
            </p:nvSpPr>
            <p:spPr>
              <a:xfrm>
                <a:off x="3333750" y="4743450"/>
                <a:ext cx="1047750" cy="3429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3664214" y="4791075"/>
                <a:ext cx="386822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8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RCC</a:t>
                </a:r>
              </a:p>
            </p:txBody>
          </p:sp>
          <p:sp>
            <p:nvSpPr>
              <p:cNvPr id="23" name="Rectangle 23"/>
              <p:cNvSpPr/>
              <p:nvPr/>
            </p:nvSpPr>
            <p:spPr>
              <a:xfrm>
                <a:off x="4876800" y="2933700"/>
                <a:ext cx="2286000" cy="533400"/>
              </a:xfrm>
              <a:prstGeom prst="roundRect">
                <a:avLst>
                  <a:gd name="adj" fmla="val 14286"/>
                </a:avLst>
              </a:prstGeom>
              <a:solidFill>
                <a:srgbClr val="EEF5E9"/>
              </a:solidFill>
              <a:ln w="9525">
                <a:solidFill>
                  <a:schemeClr val="accent3"/>
                </a:solidFill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5021199" y="3076575"/>
                <a:ext cx="1653789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rgbClr val="538135"/>
                    </a:solidFill>
                    <a:latin typeface="+mn-lt"/>
                    <a:ea typeface="+mn-ea"/>
                    <a:cs typeface="+mn-cs"/>
                  </a:rPr>
                  <a:t>moc_dialog.cpp</a:t>
                </a:r>
              </a:p>
            </p:txBody>
          </p:sp>
          <p:sp>
            <p:nvSpPr>
              <p:cNvPr id="25" name="Rectangle 25"/>
              <p:cNvSpPr/>
              <p:nvPr/>
            </p:nvSpPr>
            <p:spPr>
              <a:xfrm>
                <a:off x="4876800" y="3790950"/>
                <a:ext cx="2286000" cy="533400"/>
              </a:xfrm>
              <a:prstGeom prst="roundRect">
                <a:avLst>
                  <a:gd name="adj" fmla="val 14286"/>
                </a:avLst>
              </a:prstGeom>
              <a:solidFill>
                <a:srgbClr val="EEF5E9"/>
              </a:solidFill>
              <a:ln w="9525">
                <a:solidFill>
                  <a:schemeClr val="accent3"/>
                </a:solidFill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5021199" y="3933825"/>
                <a:ext cx="130283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rgbClr val="538135"/>
                    </a:solidFill>
                    <a:latin typeface="+mn-lt"/>
                    <a:ea typeface="+mn-ea"/>
                    <a:cs typeface="+mn-cs"/>
                  </a:rPr>
                  <a:t>ui_dialog.h</a:t>
                </a:r>
              </a:p>
            </p:txBody>
          </p:sp>
          <p:sp>
            <p:nvSpPr>
              <p:cNvPr id="27" name="Rectangle 27"/>
              <p:cNvSpPr/>
              <p:nvPr/>
            </p:nvSpPr>
            <p:spPr>
              <a:xfrm>
                <a:off x="4876800" y="4648200"/>
                <a:ext cx="2286000" cy="533400"/>
              </a:xfrm>
              <a:prstGeom prst="roundRect">
                <a:avLst>
                  <a:gd name="adj" fmla="val 14286"/>
                </a:avLst>
              </a:prstGeom>
              <a:solidFill>
                <a:srgbClr val="EEF5E9"/>
              </a:solidFill>
              <a:ln w="9525">
                <a:solidFill>
                  <a:schemeClr val="accent3"/>
                </a:solidFill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5021199" y="4791075"/>
                <a:ext cx="130283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rgbClr val="538135"/>
                    </a:solidFill>
                    <a:latin typeface="+mn-lt"/>
                    <a:ea typeface="+mn-ea"/>
                    <a:cs typeface="+mn-cs"/>
                  </a:rPr>
                  <a:t>qrc_res.cpp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2838450" y="3200400"/>
              <a:ext cx="2000250" cy="1714501"/>
              <a:chOff x="2838450" y="3200400"/>
              <a:chExt cx="2000250" cy="1714501"/>
            </a:xfrm>
          </p:grpSpPr>
          <p:sp>
            <p:nvSpPr>
              <p:cNvPr id="30" name="Line 30"/>
              <p:cNvSpPr/>
              <p:nvPr/>
            </p:nvSpPr>
            <p:spPr>
              <a:xfrm>
                <a:off x="2838450" y="3200400"/>
                <a:ext cx="457200" cy="1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tailEnd type="triangle" w="lg" len="lg"/>
              </a:ln>
            </p:spPr>
          </p:sp>
          <p:sp>
            <p:nvSpPr>
              <p:cNvPr id="31" name="Line 31"/>
              <p:cNvSpPr/>
              <p:nvPr/>
            </p:nvSpPr>
            <p:spPr>
              <a:xfrm>
                <a:off x="2838450" y="4057650"/>
                <a:ext cx="457200" cy="1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tailEnd type="triangle" w="lg" len="lg"/>
              </a:ln>
            </p:spPr>
          </p:sp>
          <p:sp>
            <p:nvSpPr>
              <p:cNvPr id="32" name="Line 32"/>
              <p:cNvSpPr/>
              <p:nvPr/>
            </p:nvSpPr>
            <p:spPr>
              <a:xfrm>
                <a:off x="2838450" y="4914900"/>
                <a:ext cx="457200" cy="1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tailEnd type="triangle" w="lg" len="lg"/>
              </a:ln>
            </p:spPr>
          </p:sp>
          <p:sp>
            <p:nvSpPr>
              <p:cNvPr id="33" name="Line 33"/>
              <p:cNvSpPr/>
              <p:nvPr/>
            </p:nvSpPr>
            <p:spPr>
              <a:xfrm>
                <a:off x="4381500" y="3200400"/>
                <a:ext cx="457200" cy="1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tailEnd type="triangle" w="lg" len="lg"/>
              </a:ln>
            </p:spPr>
          </p:sp>
          <p:sp>
            <p:nvSpPr>
              <p:cNvPr id="34" name="Line 34"/>
              <p:cNvSpPr/>
              <p:nvPr/>
            </p:nvSpPr>
            <p:spPr>
              <a:xfrm>
                <a:off x="4381500" y="4057650"/>
                <a:ext cx="457200" cy="1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tailEnd type="triangle" w="lg" len="lg"/>
              </a:ln>
            </p:spPr>
          </p:sp>
          <p:sp>
            <p:nvSpPr>
              <p:cNvPr id="35" name="Line 35"/>
              <p:cNvSpPr/>
              <p:nvPr/>
            </p:nvSpPr>
            <p:spPr>
              <a:xfrm>
                <a:off x="4381500" y="4914900"/>
                <a:ext cx="457200" cy="1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tailEnd type="triangle" w="lg" len="lg"/>
              </a:ln>
            </p:spPr>
          </p:sp>
        </p:grpSp>
      </p:grpSp>
      <p:grpSp>
        <p:nvGrpSpPr>
          <p:cNvPr id="50" name="compile"/>
          <p:cNvGrpSpPr/>
          <p:nvPr/>
        </p:nvGrpSpPr>
        <p:grpSpPr>
          <a:xfrm>
            <a:off x="7162800" y="3200400"/>
            <a:ext cx="4195699" cy="1724025"/>
            <a:chOff x="7162800" y="3200400"/>
            <a:chExt cx="4195699" cy="1724025"/>
          </a:xfrm>
        </p:grpSpPr>
        <p:grpSp>
          <p:nvGrpSpPr>
            <p:cNvPr id="43" name="Group 43"/>
            <p:cNvGrpSpPr/>
            <p:nvPr/>
          </p:nvGrpSpPr>
          <p:grpSpPr>
            <a:xfrm>
              <a:off x="7162800" y="3200400"/>
              <a:ext cx="571500" cy="1724025"/>
              <a:chOff x="7162800" y="3200400"/>
              <a:chExt cx="571500" cy="1724025"/>
            </a:xfrm>
          </p:grpSpPr>
          <p:sp>
            <p:nvSpPr>
              <p:cNvPr id="38" name="Line 38"/>
              <p:cNvSpPr/>
              <p:nvPr/>
            </p:nvSpPr>
            <p:spPr>
              <a:xfrm>
                <a:off x="7162800" y="3200400"/>
                <a:ext cx="3048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04800" h="9525">
                    <a:moveTo>
                      <a:pt x="0" y="0"/>
                    </a:moveTo>
                    <a:lnTo>
                      <a:pt x="304800" y="0"/>
                    </a:ln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</p:sp>
          <p:sp>
            <p:nvSpPr>
              <p:cNvPr id="39" name="Line 39"/>
              <p:cNvSpPr/>
              <p:nvPr/>
            </p:nvSpPr>
            <p:spPr>
              <a:xfrm>
                <a:off x="7162800" y="4057650"/>
                <a:ext cx="3048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04800" h="9525">
                    <a:moveTo>
                      <a:pt x="0" y="0"/>
                    </a:moveTo>
                    <a:lnTo>
                      <a:pt x="304800" y="0"/>
                    </a:ln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</p:sp>
          <p:sp>
            <p:nvSpPr>
              <p:cNvPr id="40" name="Line 40"/>
              <p:cNvSpPr/>
              <p:nvPr/>
            </p:nvSpPr>
            <p:spPr>
              <a:xfrm>
                <a:off x="7162800" y="4914900"/>
                <a:ext cx="3048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04800" h="9525">
                    <a:moveTo>
                      <a:pt x="0" y="0"/>
                    </a:moveTo>
                    <a:lnTo>
                      <a:pt x="304800" y="0"/>
                    </a:ln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</p:sp>
          <p:sp>
            <p:nvSpPr>
              <p:cNvPr id="41" name="Line 41"/>
              <p:cNvSpPr/>
              <p:nvPr/>
            </p:nvSpPr>
            <p:spPr>
              <a:xfrm>
                <a:off x="7467600" y="3200400"/>
                <a:ext cx="9525" cy="17145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714500">
                    <a:moveTo>
                      <a:pt x="0" y="0"/>
                    </a:moveTo>
                    <a:lnTo>
                      <a:pt x="0" y="1714500"/>
                    </a:ln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</p:sp>
          <p:sp>
            <p:nvSpPr>
              <p:cNvPr id="42" name="Line 42"/>
              <p:cNvSpPr/>
              <p:nvPr/>
            </p:nvSpPr>
            <p:spPr>
              <a:xfrm>
                <a:off x="7467600" y="4057650"/>
                <a:ext cx="266700" cy="1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tailEnd type="triangle" w="lg" len="lg"/>
              </a:ln>
            </p:spPr>
          </p:sp>
        </p:grpSp>
        <p:sp>
          <p:nvSpPr>
            <p:cNvPr id="44" name="Rectangle 44"/>
            <p:cNvSpPr/>
            <p:nvPr/>
          </p:nvSpPr>
          <p:spPr>
            <a:xfrm>
              <a:off x="7772400" y="3429000"/>
              <a:ext cx="1905000" cy="1257300"/>
            </a:xfrm>
            <a:prstGeom prst="roundRect">
              <a:avLst>
                <a:gd name="adj" fmla="val 6061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7935849" y="3600450"/>
              <a:ext cx="161044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标准 C++ 编译器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7937754" y="3930650"/>
              <a:ext cx="1482852" cy="6537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650"/>
                </a:lnSpc>
              </a:pPr>
              <a:r>
                <a:rPr lang="zh-CN" sz="120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连同 dialog.cpp、</a:t>
              </a:r>
              <a:br>
                <a:rPr lang="zh-CN" sz="120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20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main.cpp 一起编译、</a:t>
              </a:r>
              <a:br>
                <a:rPr lang="zh-CN" sz="120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20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连接</a:t>
              </a:r>
            </a:p>
          </p:txBody>
        </p:sp>
        <p:sp>
          <p:nvSpPr>
            <p:cNvPr id="47" name="Line 47"/>
            <p:cNvSpPr/>
            <p:nvPr/>
          </p:nvSpPr>
          <p:spPr>
            <a:xfrm>
              <a:off x="9677400" y="4057650"/>
              <a:ext cx="419100" cy="1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48" name="Rectangle 48"/>
            <p:cNvSpPr/>
            <p:nvPr/>
          </p:nvSpPr>
          <p:spPr>
            <a:xfrm>
              <a:off x="10134600" y="3771900"/>
              <a:ext cx="12192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9525">
              <a:solidFill>
                <a:schemeClr val="accent3"/>
              </a:solidFill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10278999" y="3933825"/>
              <a:ext cx="10795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可执行文件</a:t>
              </a:r>
            </a:p>
          </p:txBody>
        </p:sp>
      </p:grpSp>
      <p:grpSp>
        <p:nvGrpSpPr>
          <p:cNvPr id="53" name="note"/>
          <p:cNvGrpSpPr/>
          <p:nvPr/>
        </p:nvGrpSpPr>
        <p:grpSpPr>
          <a:xfrm>
            <a:off x="838200" y="5353050"/>
            <a:ext cx="10515600" cy="800100"/>
            <a:chOff x="838200" y="5353050"/>
            <a:chExt cx="10515600" cy="800100"/>
          </a:xfrm>
        </p:grpSpPr>
        <p:sp>
          <p:nvSpPr>
            <p:cNvPr id="51" name="Rectangle 51"/>
            <p:cNvSpPr/>
            <p:nvPr/>
          </p:nvSpPr>
          <p:spPr>
            <a:xfrm>
              <a:off x="838200" y="5353050"/>
              <a:ext cx="10515600" cy="800100"/>
            </a:xfrm>
            <a:prstGeom prst="roundRect">
              <a:avLst>
                <a:gd name="adj" fmla="val 9524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1058799" y="5461000"/>
              <a:ext cx="8885174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 MOC、UIC、RCC 编译各原始文件的过程叫</a:t>
              </a: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预编译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，生成的是标准 C++ 程序文件。标准 C++ 编译器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就是开发套件中的编译器：MinGW 套件中是 GNU C++ 编译器，MSVC 套件中是 Visual C++ 编译器。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426771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2.2.6 Qt 项目构建过程基本原理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98058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元对象系统与 MOC</a:t>
            </a:r>
          </a:p>
        </p:txBody>
      </p:sp>
      <p:grpSp>
        <p:nvGrpSpPr>
          <p:cNvPr id="10" name="mos"/>
          <p:cNvGrpSpPr/>
          <p:nvPr/>
        </p:nvGrpSpPr>
        <p:grpSpPr>
          <a:xfrm>
            <a:off x="829437" y="2032000"/>
            <a:ext cx="5183632" cy="1308925"/>
            <a:chOff x="829437" y="2032000"/>
            <a:chExt cx="5183632" cy="1308925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032000"/>
              <a:ext cx="5183632" cy="1308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对标准 C++ 进行了扩展，引入了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元对象系统</a:t>
              </a:r>
              <a:b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（MOS）。从 QObject 继承的类都可以使用它提供的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属性、信号与槽、动态类型转换等特性，第 3 章会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详细介绍。</a:t>
              </a:r>
            </a:p>
          </p:txBody>
        </p:sp>
      </p:grpSp>
      <p:grpSp>
        <p:nvGrpSpPr>
          <p:cNvPr id="14" name="extended-cpp"/>
          <p:cNvGrpSpPr/>
          <p:nvPr/>
        </p:nvGrpSpPr>
        <p:grpSpPr>
          <a:xfrm>
            <a:off x="838200" y="3524250"/>
            <a:ext cx="6172200" cy="952500"/>
            <a:chOff x="838200" y="3524250"/>
            <a:chExt cx="6172200" cy="952500"/>
          </a:xfrm>
        </p:grpSpPr>
        <p:sp>
          <p:nvSpPr>
            <p:cNvPr id="11" name="Rectangle 11"/>
            <p:cNvSpPr/>
            <p:nvPr/>
          </p:nvSpPr>
          <p:spPr>
            <a:xfrm>
              <a:off x="838200" y="3524250"/>
              <a:ext cx="6172200" cy="952500"/>
            </a:xfrm>
            <a:prstGeom prst="roundRect">
              <a:avLst>
                <a:gd name="adj" fmla="val 8000"/>
              </a:avLst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3524250"/>
              <a:ext cx="47625" cy="952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9749" y="3632200"/>
              <a:ext cx="5756885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我们写的其实是“经过 Qt 扩展的 C++”：Dialog 类中的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Q_OBJECT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宏、</a:t>
              </a: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private slots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部分，都不是标准 C++ 的语法。</a:t>
              </a:r>
            </a:p>
          </p:txBody>
        </p:sp>
      </p:grpSp>
      <p:grpSp>
        <p:nvGrpSpPr>
          <p:cNvPr id="16" name="moc"/>
          <p:cNvGrpSpPr/>
          <p:nvPr/>
        </p:nvGrpSpPr>
        <p:grpSpPr>
          <a:xfrm>
            <a:off x="830199" y="4699000"/>
            <a:ext cx="5504053" cy="1166241"/>
            <a:chOff x="830199" y="4699000"/>
            <a:chExt cx="5504053" cy="1166241"/>
          </a:xfrm>
        </p:grpSpPr>
        <p:sp>
          <p:nvSpPr>
            <p:cNvPr id="15" name="TextBox 15"/>
            <p:cNvSpPr txBox="1"/>
            <p:nvPr/>
          </p:nvSpPr>
          <p:spPr>
            <a:xfrm>
              <a:off x="830199" y="4699000"/>
              <a:ext cx="5504053" cy="11662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构建时，头文件先被 </a:t>
              </a: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MOC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预编译：MOC 读取 dialog.h，生成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元对象代码文件 moc_dialog.cpp；moc_predefs.h 里是一些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宏定义。有了它们，dialog.cpp 和 ui_dialog.h 才能被标准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C++ 编译器编译。</a:t>
              </a:r>
            </a:p>
          </p:txBody>
        </p:sp>
      </p:grpSp>
      <p:grpSp>
        <p:nvGrpSpPr>
          <p:cNvPr id="20" name="screenshot"/>
          <p:cNvGrpSpPr/>
          <p:nvPr/>
        </p:nvGrpSpPr>
        <p:grpSpPr>
          <a:xfrm>
            <a:off x="7309104" y="2038350"/>
            <a:ext cx="4044696" cy="3136646"/>
            <a:chOff x="7309104" y="2038350"/>
            <a:chExt cx="4044696" cy="3136646"/>
          </a:xfrm>
        </p:grpSpPr>
        <p:sp>
          <p:nvSpPr>
            <p:cNvPr id="17" name="Rectangle 17"/>
            <p:cNvSpPr/>
            <p:nvPr/>
          </p:nvSpPr>
          <p:spPr>
            <a:xfrm>
              <a:off x="7315200" y="2038350"/>
              <a:ext cx="4038600" cy="2628900"/>
            </a:xfrm>
            <a:prstGeom prst="roundRect">
              <a:avLst>
                <a:gd name="adj" fmla="val 2899"/>
              </a:avLst>
            </a:prstGeom>
            <a:solidFill>
              <a:schemeClr val="lt2"/>
            </a:solidFill>
            <a:ln>
              <a:noFill/>
            </a:ln>
          </p:spPr>
        </p:sp>
        <p:pic>
          <p:nvPicPr>
            <p:cNvPr id="18" name="Image 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62542" y="2133600"/>
              <a:ext cx="3743915" cy="2438400"/>
            </a:xfrm>
            <a:prstGeom prst="rect">
              <a:avLst/>
            </a:prstGeom>
          </p:spPr>
        </p:pic>
        <p:sp>
          <p:nvSpPr>
            <p:cNvPr id="19" name="TextBox 19"/>
            <p:cNvSpPr txBox="1"/>
            <p:nvPr/>
          </p:nvSpPr>
          <p:spPr>
            <a:xfrm>
              <a:off x="7309104" y="4730750"/>
              <a:ext cx="2763012" cy="44424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650"/>
                </a:lnSpc>
              </a:pPr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图2-16 samp2_2 以 Release 模式构建后</a:t>
              </a:r>
              <a:b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release 文件夹里的文件（教材环境）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513541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课堂练习 · 完成 samp2_2 后按行为验收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综合课堂练习</a:t>
            </a:r>
          </a:p>
        </p:txBody>
      </p:sp>
      <p:grpSp>
        <p:nvGrpSpPr>
          <p:cNvPr id="12" name="check-1"/>
          <p:cNvGrpSpPr/>
          <p:nvPr/>
        </p:nvGrpSpPr>
        <p:grpSpPr>
          <a:xfrm>
            <a:off x="838200" y="2038350"/>
            <a:ext cx="5143500" cy="1039241"/>
            <a:chOff x="838200" y="2038350"/>
            <a:chExt cx="5143500" cy="1039241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143500" cy="990600"/>
            </a:xfrm>
            <a:prstGeom prst="roundRect">
              <a:avLst>
                <a:gd name="adj" fmla="val 7692"/>
              </a:avLst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19937" y="2159000"/>
              <a:ext cx="68727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① 布局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20699" y="2501900"/>
              <a:ext cx="2825242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拖大窗口，编辑框应随之变大，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其他组件的高度保持不变。</a:t>
              </a:r>
            </a:p>
          </p:txBody>
        </p:sp>
      </p:grpSp>
      <p:grpSp>
        <p:nvGrpSpPr>
          <p:cNvPr id="16" name="check-2"/>
          <p:cNvGrpSpPr/>
          <p:nvPr/>
        </p:nvGrpSpPr>
        <p:grpSpPr>
          <a:xfrm>
            <a:off x="6210300" y="2038350"/>
            <a:ext cx="5143500" cy="1039241"/>
            <a:chOff x="6210300" y="2038350"/>
            <a:chExt cx="5143500" cy="1039241"/>
          </a:xfrm>
        </p:grpSpPr>
        <p:sp>
          <p:nvSpPr>
            <p:cNvPr id="13" name="Rectangle 13"/>
            <p:cNvSpPr/>
            <p:nvPr/>
          </p:nvSpPr>
          <p:spPr>
            <a:xfrm>
              <a:off x="6210300" y="2038350"/>
              <a:ext cx="5143500" cy="990600"/>
            </a:xfrm>
            <a:prstGeom prst="roundRect">
              <a:avLst>
                <a:gd name="adj" fmla="val 7692"/>
              </a:avLst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392037" y="2159000"/>
              <a:ext cx="68727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② 字体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392799" y="2501900"/>
              <a:ext cx="3226562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同时选下划线和粗体，再取消粗体，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下划线应该保留。</a:t>
              </a:r>
            </a:p>
          </p:txBody>
        </p:sp>
      </p:grpSp>
      <p:grpSp>
        <p:nvGrpSpPr>
          <p:cNvPr id="20" name="check-3"/>
          <p:cNvGrpSpPr/>
          <p:nvPr/>
        </p:nvGrpSpPr>
        <p:grpSpPr>
          <a:xfrm>
            <a:off x="838200" y="3181350"/>
            <a:ext cx="5143500" cy="1039241"/>
            <a:chOff x="838200" y="3181350"/>
            <a:chExt cx="5143500" cy="1039241"/>
          </a:xfrm>
        </p:grpSpPr>
        <p:sp>
          <p:nvSpPr>
            <p:cNvPr id="17" name="Rectangle 17"/>
            <p:cNvSpPr/>
            <p:nvPr/>
          </p:nvSpPr>
          <p:spPr>
            <a:xfrm>
              <a:off x="838200" y="3181350"/>
              <a:ext cx="5143500" cy="990600"/>
            </a:xfrm>
            <a:prstGeom prst="roundRect">
              <a:avLst>
                <a:gd name="adj" fmla="val 7692"/>
              </a:avLst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19937" y="3302000"/>
              <a:ext cx="68727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③ 颜色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20699" y="3644900"/>
              <a:ext cx="3427222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依次点黑、红、蓝，检查三个单选按钮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互斥，文字颜色随之变化。</a:t>
              </a:r>
            </a:p>
          </p:txBody>
        </p:sp>
      </p:grpSp>
      <p:grpSp>
        <p:nvGrpSpPr>
          <p:cNvPr id="24" name="check-4"/>
          <p:cNvGrpSpPr/>
          <p:nvPr/>
        </p:nvGrpSpPr>
        <p:grpSpPr>
          <a:xfrm>
            <a:off x="6210300" y="3181350"/>
            <a:ext cx="5143500" cy="1039241"/>
            <a:chOff x="6210300" y="3181350"/>
            <a:chExt cx="5143500" cy="1039241"/>
          </a:xfrm>
        </p:grpSpPr>
        <p:sp>
          <p:nvSpPr>
            <p:cNvPr id="21" name="Rectangle 21"/>
            <p:cNvSpPr/>
            <p:nvPr/>
          </p:nvSpPr>
          <p:spPr>
            <a:xfrm>
              <a:off x="6210300" y="3181350"/>
              <a:ext cx="5143500" cy="990600"/>
            </a:xfrm>
            <a:prstGeom prst="roundRect">
              <a:avLst>
                <a:gd name="adj" fmla="val 7692"/>
              </a:avLst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392037" y="3302000"/>
              <a:ext cx="68727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④ 按钮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392799" y="3644900"/>
              <a:ext cx="3045968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输入文字后点“清空”；再分别测试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“确定”和“退出”能否关闭窗口。</a:t>
              </a:r>
            </a:p>
          </p:txBody>
        </p:sp>
      </p:grpSp>
      <p:grpSp>
        <p:nvGrpSpPr>
          <p:cNvPr id="41" name="debug-chain"/>
          <p:cNvGrpSpPr/>
          <p:nvPr/>
        </p:nvGrpSpPr>
        <p:grpSpPr>
          <a:xfrm>
            <a:off x="838200" y="4381500"/>
            <a:ext cx="10515600" cy="1771650"/>
            <a:chOff x="838200" y="4381500"/>
            <a:chExt cx="10515600" cy="1771650"/>
          </a:xfrm>
        </p:grpSpPr>
        <p:sp>
          <p:nvSpPr>
            <p:cNvPr id="25" name="Rectangle 25"/>
            <p:cNvSpPr/>
            <p:nvPr/>
          </p:nvSpPr>
          <p:spPr>
            <a:xfrm>
              <a:off x="838200" y="4381500"/>
              <a:ext cx="10515600" cy="1771650"/>
            </a:xfrm>
            <a:prstGeom prst="roundRect">
              <a:avLst>
                <a:gd name="adj" fmla="val 4301"/>
              </a:avLst>
            </a:prstGeom>
            <a:solidFill>
              <a:srgbClr val="EEF5E9"/>
            </a:solidFill>
            <a:ln w="9525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58037" y="4508500"/>
              <a:ext cx="372226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点击没有反应？沿着关联链逐项检查</a:t>
              </a:r>
            </a:p>
          </p:txBody>
        </p:sp>
        <p:grpSp>
          <p:nvGrpSpPr>
            <p:cNvPr id="35" name="Group 35"/>
            <p:cNvGrpSpPr/>
            <p:nvPr/>
          </p:nvGrpSpPr>
          <p:grpSpPr>
            <a:xfrm>
              <a:off x="1066800" y="4933950"/>
              <a:ext cx="10058400" cy="533400"/>
              <a:chOff x="1066800" y="4933950"/>
              <a:chExt cx="10058400" cy="533400"/>
            </a:xfrm>
          </p:grpSpPr>
          <p:sp>
            <p:nvSpPr>
              <p:cNvPr id="27" name="Rectangle 27"/>
              <p:cNvSpPr/>
              <p:nvPr/>
            </p:nvSpPr>
            <p:spPr>
              <a:xfrm>
                <a:off x="1066800" y="4933950"/>
                <a:ext cx="2095500" cy="533400"/>
              </a:xfrm>
              <a:prstGeom prst="roundRect">
                <a:avLst>
                  <a:gd name="adj" fmla="val 14286"/>
                </a:avLst>
              </a:prstGeom>
              <a:solidFill>
                <a:schemeClr val="lt1"/>
              </a:solidFill>
              <a:ln w="9525">
                <a:solidFill>
                  <a:schemeClr val="accent3"/>
                </a:solidFill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1211199" y="5076825"/>
                <a:ext cx="1884046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组件的 objectName</a:t>
                </a:r>
              </a:p>
            </p:txBody>
          </p:sp>
          <p:sp>
            <p:nvSpPr>
              <p:cNvPr id="29" name="Rectangle 29"/>
              <p:cNvSpPr/>
              <p:nvPr/>
            </p:nvSpPr>
            <p:spPr>
              <a:xfrm>
                <a:off x="3619500" y="4933950"/>
                <a:ext cx="2095500" cy="533400"/>
              </a:xfrm>
              <a:prstGeom prst="roundRect">
                <a:avLst>
                  <a:gd name="adj" fmla="val 14286"/>
                </a:avLst>
              </a:prstGeom>
              <a:solidFill>
                <a:schemeClr val="lt1"/>
              </a:solidFill>
              <a:ln w="9525">
                <a:solidFill>
                  <a:schemeClr val="accent3"/>
                </a:solidFill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3763899" y="5076825"/>
                <a:ext cx="1504899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槽的声明与定义</a:t>
                </a:r>
              </a:p>
            </p:txBody>
          </p:sp>
          <p:sp>
            <p:nvSpPr>
              <p:cNvPr id="31" name="Rectangle 31"/>
              <p:cNvSpPr/>
              <p:nvPr/>
            </p:nvSpPr>
            <p:spPr>
              <a:xfrm>
                <a:off x="6172200" y="4933950"/>
                <a:ext cx="2381250" cy="533400"/>
              </a:xfrm>
              <a:prstGeom prst="roundRect">
                <a:avLst>
                  <a:gd name="adj" fmla="val 14286"/>
                </a:avLst>
              </a:prstGeom>
              <a:solidFill>
                <a:schemeClr val="lt1"/>
              </a:solidFill>
              <a:ln w="9525">
                <a:solidFill>
                  <a:schemeClr val="accent3"/>
                </a:solidFill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6316599" y="5076825"/>
                <a:ext cx="2196173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connect() 或自动命名</a:t>
                </a:r>
              </a:p>
            </p:txBody>
          </p:sp>
          <p:sp>
            <p:nvSpPr>
              <p:cNvPr id="33" name="Rectangle 33"/>
              <p:cNvSpPr/>
              <p:nvPr/>
            </p:nvSpPr>
            <p:spPr>
              <a:xfrm>
                <a:off x="9010650" y="4933950"/>
                <a:ext cx="2114550" cy="533400"/>
              </a:xfrm>
              <a:prstGeom prst="roundRect">
                <a:avLst>
                  <a:gd name="adj" fmla="val 14286"/>
                </a:avLst>
              </a:prstGeom>
              <a:solidFill>
                <a:schemeClr val="lt1"/>
              </a:solidFill>
              <a:ln w="9525">
                <a:solidFill>
                  <a:schemeClr val="accent3"/>
                </a:solidFill>
              </a:ln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9155049" y="5076825"/>
                <a:ext cx="1790524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在 setupUi() 之后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3162300" y="5200650"/>
              <a:ext cx="5791200" cy="1"/>
              <a:chOff x="3162300" y="5200650"/>
              <a:chExt cx="5791200" cy="1"/>
            </a:xfrm>
          </p:grpSpPr>
          <p:sp>
            <p:nvSpPr>
              <p:cNvPr id="36" name="Line 36"/>
              <p:cNvSpPr/>
              <p:nvPr/>
            </p:nvSpPr>
            <p:spPr>
              <a:xfrm>
                <a:off x="3162300" y="5200650"/>
                <a:ext cx="400050" cy="1"/>
              </a:xfrm>
              <a:prstGeom prst="line">
                <a:avLst/>
              </a:prstGeom>
              <a:noFill/>
              <a:ln w="19050">
                <a:solidFill>
                  <a:srgbClr val="538135"/>
                </a:solidFill>
                <a:tailEnd type="triangle" w="lg" len="lg"/>
              </a:ln>
            </p:spPr>
          </p:sp>
          <p:sp>
            <p:nvSpPr>
              <p:cNvPr id="37" name="Line 37"/>
              <p:cNvSpPr/>
              <p:nvPr/>
            </p:nvSpPr>
            <p:spPr>
              <a:xfrm>
                <a:off x="5715000" y="5200650"/>
                <a:ext cx="400050" cy="1"/>
              </a:xfrm>
              <a:prstGeom prst="line">
                <a:avLst/>
              </a:prstGeom>
              <a:noFill/>
              <a:ln w="19050">
                <a:solidFill>
                  <a:srgbClr val="538135"/>
                </a:solidFill>
                <a:tailEnd type="triangle" w="lg" len="lg"/>
              </a:ln>
            </p:spPr>
          </p:sp>
          <p:sp>
            <p:nvSpPr>
              <p:cNvPr id="38" name="Line 38"/>
              <p:cNvSpPr/>
              <p:nvPr/>
            </p:nvSpPr>
            <p:spPr>
              <a:xfrm>
                <a:off x="8553450" y="5200650"/>
                <a:ext cx="400050" cy="1"/>
              </a:xfrm>
              <a:prstGeom prst="line">
                <a:avLst/>
              </a:prstGeom>
              <a:noFill/>
              <a:ln w="19050">
                <a:solidFill>
                  <a:srgbClr val="538135"/>
                </a:solidFill>
                <a:tailEnd type="triangle" w="lg" len="lg"/>
              </a:ln>
            </p:spPr>
          </p:sp>
        </p:grpSp>
        <p:sp>
          <p:nvSpPr>
            <p:cNvPr id="40" name="TextBox 40"/>
            <p:cNvSpPr txBox="1"/>
            <p:nvPr/>
          </p:nvSpPr>
          <p:spPr>
            <a:xfrm>
              <a:off x="1059561" y="5702300"/>
              <a:ext cx="6928745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例如改了 objectName 却没改槽函数名，Go to slot 生成的槽就不会再自动关联。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本讲回顾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689152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本讲小结：布局管理位置，信号与槽管理响应</a:t>
            </a:r>
          </a:p>
        </p:txBody>
      </p:sp>
      <p:grpSp>
        <p:nvGrpSpPr>
          <p:cNvPr id="12" name="layout-summary"/>
          <p:cNvGrpSpPr/>
          <p:nvPr/>
        </p:nvGrpSpPr>
        <p:grpSpPr>
          <a:xfrm>
            <a:off x="838200" y="2019300"/>
            <a:ext cx="10515600" cy="742950"/>
            <a:chOff x="838200" y="2019300"/>
            <a:chExt cx="10515600" cy="742950"/>
          </a:xfrm>
        </p:grpSpPr>
        <p:sp>
          <p:nvSpPr>
            <p:cNvPr id="9" name="Rectangle 9"/>
            <p:cNvSpPr/>
            <p:nvPr/>
          </p:nvSpPr>
          <p:spPr>
            <a:xfrm>
              <a:off x="838200" y="2019300"/>
              <a:ext cx="10515600" cy="742950"/>
            </a:xfrm>
            <a:prstGeom prst="roundRect">
              <a:avLst>
                <a:gd name="adj" fmla="val 10256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19300"/>
              <a:ext cx="47625" cy="7429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58799" y="2108200"/>
              <a:ext cx="8092567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布局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：先组内、后整体；分组框是组件的父容器；伙伴关系和 Tab 顺序让键盘操作更顺畅。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资源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：图标放进 res.qrc，按钮用 icon 属性选择；应用程序图标用 .pro 中的 RC_ICONS。</a:t>
              </a:r>
            </a:p>
          </p:txBody>
        </p:sp>
      </p:grpSp>
      <p:grpSp>
        <p:nvGrpSpPr>
          <p:cNvPr id="34" name="three-ways"/>
          <p:cNvGrpSpPr/>
          <p:nvPr/>
        </p:nvGrpSpPr>
        <p:grpSpPr>
          <a:xfrm>
            <a:off x="838200" y="2952750"/>
            <a:ext cx="10515600" cy="2181225"/>
            <a:chOff x="838200" y="2952750"/>
            <a:chExt cx="10515600" cy="2181225"/>
          </a:xfrm>
        </p:grpSpPr>
        <p:sp>
          <p:nvSpPr>
            <p:cNvPr id="13" name="Rectangle 13"/>
            <p:cNvSpPr/>
            <p:nvPr/>
          </p:nvSpPr>
          <p:spPr>
            <a:xfrm>
              <a:off x="838200" y="2952750"/>
              <a:ext cx="10515600" cy="4000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82599" y="3028950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关联方式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078099" y="3028950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怎样建立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697599" y="3028950"/>
              <a:ext cx="150489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在哪里完成关联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838200" y="3352800"/>
              <a:ext cx="105156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4533900"/>
              <a:ext cx="105156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22" name="Group 22"/>
            <p:cNvGrpSpPr/>
            <p:nvPr/>
          </p:nvGrpSpPr>
          <p:grpSpPr>
            <a:xfrm>
              <a:off x="838200" y="3943350"/>
              <a:ext cx="10515600" cy="1190625"/>
              <a:chOff x="838200" y="3943350"/>
              <a:chExt cx="10515600" cy="1190625"/>
            </a:xfrm>
          </p:grpSpPr>
          <p:sp>
            <p:nvSpPr>
              <p:cNvPr id="19" name="Line 19"/>
              <p:cNvSpPr/>
              <p:nvPr/>
            </p:nvSpPr>
            <p:spPr>
              <a:xfrm>
                <a:off x="838200" y="394335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0" name="Line 20"/>
              <p:cNvSpPr/>
              <p:nvPr/>
            </p:nvSpPr>
            <p:spPr>
              <a:xfrm>
                <a:off x="838200" y="453390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1" name="Line 21"/>
              <p:cNvSpPr/>
              <p:nvPr/>
            </p:nvSpPr>
            <p:spPr>
              <a:xfrm>
                <a:off x="838200" y="512445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</p:grpSp>
        <p:grpSp>
          <p:nvGrpSpPr>
            <p:cNvPr id="26" name="Group 26"/>
            <p:cNvGrpSpPr/>
            <p:nvPr/>
          </p:nvGrpSpPr>
          <p:grpSpPr>
            <a:xfrm>
              <a:off x="982599" y="3533775"/>
              <a:ext cx="1504899" cy="1490091"/>
              <a:chOff x="982599" y="3533775"/>
              <a:chExt cx="1504899" cy="1490091"/>
            </a:xfrm>
          </p:grpSpPr>
          <p:sp>
            <p:nvSpPr>
              <p:cNvPr id="23" name="TextBox 23"/>
              <p:cNvSpPr txBox="1"/>
              <p:nvPr/>
            </p:nvSpPr>
            <p:spPr>
              <a:xfrm>
                <a:off x="982599" y="3533775"/>
                <a:ext cx="1504899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信号与槽编辑器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982599" y="4124325"/>
                <a:ext cx="1084347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Go to slot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982599" y="4714875"/>
                <a:ext cx="129220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自定义槽函数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3078099" y="3533775"/>
              <a:ext cx="7548444" cy="1490091"/>
              <a:chOff x="3078099" y="3533775"/>
              <a:chExt cx="7548444" cy="1490091"/>
            </a:xfrm>
          </p:grpSpPr>
          <p:sp>
            <p:nvSpPr>
              <p:cNvPr id="27" name="TextBox 27"/>
              <p:cNvSpPr txBox="1"/>
              <p:nvPr/>
            </p:nvSpPr>
            <p:spPr>
              <a:xfrm>
                <a:off x="3078099" y="3533775"/>
                <a:ext cx="2781097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可视化关联内建信号与公有槽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3078099" y="4124325"/>
                <a:ext cx="2951256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生成 on_对象名_信号名 槽函数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3078099" y="4714875"/>
                <a:ext cx="2834272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声明 do_ 开头的槽函数并编写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6697599" y="3533775"/>
                <a:ext cx="2630172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setupUi() 中的 connect()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6697599" y="4124325"/>
                <a:ext cx="3928944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setupUi() 中的 connectSlotsByName()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6697599" y="4714875"/>
                <a:ext cx="2621572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构造函数中手动 connect()</a:t>
                </a:r>
              </a:p>
            </p:txBody>
          </p:sp>
        </p:grpSp>
      </p:grpSp>
      <p:grpSp>
        <p:nvGrpSpPr>
          <p:cNvPr id="37" name="takeaway"/>
          <p:cNvGrpSpPr/>
          <p:nvPr/>
        </p:nvGrpSpPr>
        <p:grpSpPr>
          <a:xfrm>
            <a:off x="838200" y="5314950"/>
            <a:ext cx="10515600" cy="838200"/>
            <a:chOff x="838200" y="5314950"/>
            <a:chExt cx="10515600" cy="838200"/>
          </a:xfrm>
        </p:grpSpPr>
        <p:sp>
          <p:nvSpPr>
            <p:cNvPr id="35" name="Rectangle 35"/>
            <p:cNvSpPr/>
            <p:nvPr/>
          </p:nvSpPr>
          <p:spPr>
            <a:xfrm>
              <a:off x="838200" y="5314950"/>
              <a:ext cx="10515600" cy="838200"/>
            </a:xfrm>
            <a:prstGeom prst="roundRect">
              <a:avLst>
                <a:gd name="adj" fmla="val 9091"/>
              </a:avLst>
            </a:prstGeom>
            <a:solidFill>
              <a:srgbClr val="EEF5E9"/>
            </a:solidFill>
            <a:ln w="9525">
              <a:solidFill>
                <a:schemeClr val="accent3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1058037" y="5429250"/>
              <a:ext cx="7422096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三种方式殊途同归，最终都落到 </a:t>
              </a: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connect()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。构建时，MOC、UIC、RCC 先把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扩展的内容预编译成标准 C++ 代码，再交给编译器。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closing-title"/>
          <p:cNvGrpSpPr/>
          <p:nvPr/>
        </p:nvGrpSpPr>
        <p:grpSpPr>
          <a:xfrm>
            <a:off x="2060227" y="920750"/>
            <a:ext cx="8071545" cy="1080326"/>
            <a:chOff x="2060227" y="920750"/>
            <a:chExt cx="8071545" cy="1080326"/>
          </a:xfrm>
        </p:grpSpPr>
        <p:sp>
          <p:nvSpPr>
            <p:cNvPr id="4" name="TextBox 4"/>
            <p:cNvSpPr txBox="1"/>
            <p:nvPr/>
          </p:nvSpPr>
          <p:spPr>
            <a:xfrm>
              <a:off x="3162292" y="920750"/>
              <a:ext cx="586741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从“拖出来”到“写出来”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060227" y="1663700"/>
              <a:ext cx="807154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你已经能用 Designer 设计界面并连接行为，下一讲用纯代码实现同样的窗口。</a:t>
              </a:r>
            </a:p>
          </p:txBody>
        </p:sp>
      </p:grpSp>
      <p:grpSp>
        <p:nvGrpSpPr>
          <p:cNvPr id="14" name="homework"/>
          <p:cNvGrpSpPr/>
          <p:nvPr/>
        </p:nvGrpSpPr>
        <p:grpSpPr>
          <a:xfrm>
            <a:off x="1371600" y="2324100"/>
            <a:ext cx="4686300" cy="3067050"/>
            <a:chOff x="1371600" y="2324100"/>
            <a:chExt cx="4686300" cy="3067050"/>
          </a:xfrm>
        </p:grpSpPr>
        <p:sp>
          <p:nvSpPr>
            <p:cNvPr id="7" name="Rectangle 7"/>
            <p:cNvSpPr/>
            <p:nvPr/>
          </p:nvSpPr>
          <p:spPr>
            <a:xfrm>
              <a:off x="1371600" y="2324100"/>
              <a:ext cx="4686300" cy="3067050"/>
            </a:xfrm>
            <a:prstGeom prst="roundRect">
              <a:avLst>
                <a:gd name="adj" fmla="val 4969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1600200" y="2552700"/>
              <a:ext cx="1428750" cy="381000"/>
            </a:xfrm>
            <a:prstGeom prst="roundRect">
              <a:avLst>
                <a:gd name="adj" fmla="val 30000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842719" y="260350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课后提交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591437" y="3149600"/>
              <a:ext cx="2849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1.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858137" y="3098800"/>
              <a:ext cx="307568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完成 samp2_2，按课堂练习的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四项要求验收，提交运行截图。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91437" y="3987800"/>
              <a:ext cx="2849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2.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858137" y="3937000"/>
              <a:ext cx="285724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各举一个例子，说明三种关联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方式分别在哪里完成关联。</a:t>
              </a:r>
            </a:p>
          </p:txBody>
        </p:sp>
      </p:grpSp>
      <p:grpSp>
        <p:nvGrpSpPr>
          <p:cNvPr id="21" name="next-lesson"/>
          <p:cNvGrpSpPr/>
          <p:nvPr/>
        </p:nvGrpSpPr>
        <p:grpSpPr>
          <a:xfrm>
            <a:off x="6324600" y="2324100"/>
            <a:ext cx="4495800" cy="3067050"/>
            <a:chOff x="6324600" y="2324100"/>
            <a:chExt cx="4495800" cy="3067050"/>
          </a:xfrm>
        </p:grpSpPr>
        <p:sp>
          <p:nvSpPr>
            <p:cNvPr id="15" name="Rectangle 15"/>
            <p:cNvSpPr/>
            <p:nvPr/>
          </p:nvSpPr>
          <p:spPr>
            <a:xfrm>
              <a:off x="6324600" y="2324100"/>
              <a:ext cx="4495800" cy="3067050"/>
            </a:xfrm>
            <a:prstGeom prst="roundRect">
              <a:avLst>
                <a:gd name="adj" fmla="val 4969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553200" y="2552700"/>
              <a:ext cx="1428750" cy="381000"/>
            </a:xfrm>
            <a:prstGeom prst="roundRect">
              <a:avLst>
                <a:gd name="adj" fmla="val 30000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674447" y="2616200"/>
              <a:ext cx="118625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下一讲 2.3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541770" y="3238500"/>
              <a:ext cx="202459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代码化 UI 设计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544437" y="3835400"/>
              <a:ext cx="171939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示例 samp2_3：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544437" y="4159250"/>
              <a:ext cx="2879090" cy="6993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85674" indent="-185674">
                <a:lnSpc>
                  <a:spcPts val="2850"/>
                </a:lnSpc>
                <a:buClr>
                  <a:srgbClr val="FFFFFF"/>
                </a:buClr>
                <a:buSzTx/>
                <a:buFontTx/>
                <a:buChar char="•"/>
              </a:pPr>
              <a:r>
                <a:rPr lang="zh-CN" sz="172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不勾选 Generate form</a:t>
              </a:r>
            </a:p>
            <a:p>
              <a:pPr algn="l" marL="185674" indent="-185674">
                <a:lnSpc>
                  <a:spcPts val="2850"/>
                </a:lnSpc>
                <a:buClr>
                  <a:srgbClr val="FFFFFF"/>
                </a:buClr>
                <a:buSzTx/>
                <a:buFontTx/>
                <a:buChar char="•"/>
              </a:pPr>
              <a:r>
                <a:rPr lang="zh-CN" sz="172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用 C++ 代码创建同样的界面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2026-11-01T13:39:59Z</dcterms:created>
  <dcterms:modified xsi:type="dcterms:W3CDTF">2026-11-01T13:39:59Z</dcterms:modified>
  <cp:category/>
  <cp:contentStatus/>
</cp:coreProperties>
</file>