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35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  <Relationship Id="rId35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讲对应教材第二章第三至第五节。前面已经用Designer做出可交互编辑器，现在用代码重新创建控件和布局，再把可视化项目迁移到CMake构建系统，最后掌握Creator中的定位、调试和项目整理技巧。整讲沿创建对象、连接行为、配置构建三条线展开，遇到问题时也按这三条线定位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运行samp2_3，对照上一讲的samp2_2。字体和颜色操作相似，底部按钮改为确定、取消、退出。新建项目仍选QDialog，但不勾选Generate form，所以没有dialog.ui，也没有Ui界面指针。窗口中的所有控件和布局由C++代码创建。请学生指出界面相似与文件结构相同是不是一回事，答案是功能目标可以相似，而创建途径和代码结构可以不同。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dialog.h中把Dialog声明为QDialog的派生类并保留Q_OBJECT。私有成员分别保存三个字体复选框、三个颜色单选按钮、三个操作按钮和txtEdit编辑框的指针；每个指针前都保留星号。iniUI负责创建对象、属性和布局，iniSignalSlots负责连接。private slots区域的完整声明是void do_chkBoxUnder(bool checked);、void do_chkBoxItalic(bool checked);、void do_chkBoxBold(bool checked);以及void do_setFontColor();。构造函数在public区域声明Dialog(QWidget *parent = nullptr)，定义在dialog.cpp。实际文件应包含相应控件与布局类的头文件；本页是成员与初始化职责的节选，不是可以单独编译的完整类。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构造函数首先用QDialog(parent)初始化基类，再调用iniUI创建控件，之后调用iniSignalSlots建立连接，最后把窗口标题设为手工创建UI。连接函数中将使用成员指针，因此顺序不能交换。请学生预测如果先连接尚未创建的控件会有什么问题，答案是成员指针没有指向有效控件，连接无从建立，还可能产生非法访问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把这一段放在iniUI开头。new QCheckBox分别创建Underline、Italic、Bold，成员指针保存创建结果。new QHBoxLayout创建局部水平布局，三个addWidget按加入顺序排列复选框。new完成对象创建，addWidget完成布局管理，两者职责不同。这时还没有将整个布局安装到Dialog，后面会通过最外层布局完成组合。让学生交换两个addWidget的位置，观察水平顺序怎样变化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创建Black、Red、Blue三个QRadioButton，先调用radioBlack的setChecked设定默认黑色。随后创建HLay2并依次加入三个控件。整套布局安装到Dialog后，这些单选按钮是同一Dialog的子控件，在本例中形成颜色互斥选择。注意复选框可以叠加字体样式，而颜色按钮只能选择一个状态。请学生运行后切换颜色，先验收选择状态，再验收颜色槽是否响应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创建确定、取消、退出三个QPushButton，并加入HLay3。加入顺序是弹性项、确定、取消、弹性项、退出。两个addStretch使额外空间被弹性项吸收，从而在按钮前和按钮组之间形成留白；它们不是可见按钮。现场拖宽窗口，观察留白如何变化。请学生说明为什么不用大量固定空格控制按钮间距，答案是布局中的弹性空间可以适应窗口变化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创建QPlainTextEdit并把地址保存在txtEdit成员中。setPlainText设置初始内容，Hello world之后的反斜杠n是C++字符串换行转义，运行时下一行显示手工创建。读取当前QFont，把字号改为二十点，再setFont写回。强调源代码中的反斜杠n与界面中可见的换行不是同一种表示。让学生更换初始文字，确认修改的是初始化代码，不是自动生成的界面文件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new QVBoxLayout(this)创建并安装Dialog的主布局，随后按字体行、颜色行、编辑框、按钮行依次加入内容。addLayout用于嵌套布局，addWidget用于控件。构造函数已经传入this，因此教材后面的setLayout调用在这里可以省略。嵌套布局会成为外层布局对象的子对象，布局安装后的控件父控件是承载它的Dialog。核对来源为https://doc.qt.io/qt-6/layout.html#tips-for-using-layouts，对应F002与F004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Dialog对控件的父对象关系，再点击揭示布局对象的归属。主布局安装后，四类控件的父控件是Dialog；VLay也是以Dialog为parent创建的对象，三个水平布局通过addLayout成为VLay的子布局。QLayout继承QObject而不是QWidget，管理位置和尺寸，不能把它说成QWidget控件的父容器。教材第三十五页把HLay1管理控件的几何关系与父控件关系混在一起，本页作出区分。Dialog析构时父子对象树负责删除子对象，而close请求关闭不等于析构。官方核对为https://doc.qt.io/qt-6/layout.html#tips-for-using-layouts及https://doc.qt.io/qt-6/objecttrees.html#overview，对应F001至F004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连接语句放进iniSignalSlots。本页分别给出字体、颜色、操作按钮三组的代表代码，使用函数指针形式表达教材同一连接。完整映射为chkBoxUnder的clicked连接do_chkBoxUnder，chkBoxItalic连接do_chkBoxItalic，chkBoxBold连接do_chkBoxBold；radioBlack、radioRed、radioBlue都连接do_setFontColor；btnOK连接accept，btnCancel连接reject，btnClose连接close。前三个字体槽使用checked参数，颜色槽与对话框操作槽不需要这个多余参数。本例这些自定义槽名称不按自动槽规则组织，因此全部显式connect；不是说纯代码界面在任何条件下都不能使用自动连接机制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对比上一讲的下划线槽，这里的字体修改步骤仍是读取当前字体、设置下划线、写回字体。区别是直接使用Dialog中的txtEdit成员，而不是通过ui访问plainTextEdit，因为本项目没有Ui帮助类。其余斜体、粗体与颜色逻辑都能按同样方式迁移，只需使用本项目的成员名称。请学生把本函数与上一讲代码并排，指出变化是控件访问路径，而不是下划线算法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Designer通过ui文件直观安排稳定界面，UIC生成界面代码，业务响应保留在自己的源文件中。纯代码方式让对象创建与布局关系明确可见，但需要更多规划和代码维护。实际可以用可视化设计完成主体，再通过代码补充运行期或特定界面需求。教材第四章第十节会以QMainWindow状态栏补充控件为例，这里只作预告，不展开API。让学生按自己的界面需求选择方式，而不是把两种途径看成互相排斥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先看CMakeLists描述源文件、目标与依赖，再点击显示CMake生成本地构建规则，最后显示构建工具调用编译器和链接器。生成结果可以是Ninja规则、Makefile或Visual Studio工程，具体取决于所选生成器。CMake是跨平台的项目构建组织工具，不是C++编译器，也不是Qt六才发明的工具。请学生说明为什么同一项目描述能够服务不同开发套件，答案是生成阶段根据平台和工具链输出相应规则，实际编译仍由对应编译器完成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新建samp2_4，选择CMake构建系统、QDialog基类，并勾选Generate form，以便复用上一讲的可视化界面。教材选择MinGW开发套件。对照完整目录树，CMakeLists是源码根目录的主项目描述，samp2_4目标节点下是参与构建的源文件，CMake Modules包含辅助模块。实际Creator版本的树形显示可能不同，但目标、源文件与配置文件的职责不变。让学生先找到主配置文件，再进入下一页逐项解释。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make_minimum_required声明本课示例采用的CMake版本下限三点一六，这个数字是教学设定，不宣称适用于所有Qt版本和平台。project声明名称samp2_4、版本零点一和CXX语言。Qt六要求C++十七或更高，因此把教材的STANDARD十一改为十七，并将REQUIRED设为ON。qmake项目对应写法是CONFIG += c++17；设置选项不能弥补编译器不支持标准的问题。官方依据为https://doc.qt.io/qt-6/cmake-get-started.html#building-a-c-console-application、https://doc.qt.io/qt-6/qmake-variable-reference.html#config及CMake的CMAKE_CXX_STANDARD属性文档，对应F005至F007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目标创建之前把AUTOMOC、AUTOUIC和AUTORCC设为ON，为后续目标启用元对象、界面与资源代码生成规则。find_package寻找Qt六的Widgets模块，下一步还要把它链接到目标。AUTORCC并不会扫描任意未登记的资源，qrc必须进入目标源列表。本课以教材Qt六点二点三为基线，保留显式AUTO设置；qt_standard_project_setup在Qt六点三才引入，不能把它直接塞进此基线示例。依据为https://cmake.org/cmake/help/latest/manual/cmake-qt.7.html#qt-build-tools及https://doc.qt.io/qt-6/qt-standard-project-setup.html，对应F008与F009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t_add_executable声明可执行目标samp2_4，列出main.cpp、dialog.cpp、dialog.h、dialog.ui和实际存在的res.qrc。文件位于磁盘上并不自动意味着参加该目标构建，尤其要检查资源清单。MANUAL_FINALIZATION表示本示例稍后显式调用qt_finalize_executable完成目标配置。这个函数在Qt六点零已提供，适用于教材基线。请学生故意从清单漏掉res.qrc，预测按钮图片会遇到什么问题，参考答案是资源生成不进入目标，资源路径可能找不到对应内容。官方依据为https://doc.qt.io/qt-6/qt-add-executable.html及CMake Qt构建工具文档，对应F008与F010。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的find_package找到Widgets后，用target_link_libraries把Qt6::Widgets连接到samp2_4目标，再qt_finalize_executable完成目标配置。需要Sql模块时，另外查找Sql并将Qt6::Sql链接到同一目标。两块代码是不同配置步骤的节选，新增模块的查找和链接仍应放在finalize之前，不能简单按页面上下位置把附加配置追加到末尾。请学生指出只找到模块而没链接目标遗漏了什么，答案是目标的依赖和链接关系尚未建立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将samp2_2的dialog.h、dialog.cpp和dialog.ui复制到samp2_4覆盖对应文件，可以复用界面与槽逻辑。再复制res.qrc以及其中引用的图片目录，保持资源相对路径有效，并把res.qrc登记到CMake目标源列表。教材使用的旧版Creator新增资源后可能需要手动修改清单，现场以实际版本提示为准。完整Projects截图显示开发套件、Release模式、构建目录与Qt搜索路径；切换套件以后要重新检查这些参数，不能假设旧路径仍然适用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左侧完整目录示例中，Ninja文件是构建规则，samp2_4.exe是可执行结果，samp2_4_autogen目录中有MOC和UIC生成的中间文件。右侧是运行后的相似编辑器，用字体、颜色与按钮行为验收复用是否成功。不要把截图路径当作固定标准，输出位置随开发套件、构建目录和模式变化。请学生分别指出哪一个是项目输入、哪一个是生成产物、哪一个是运行程序，输入仍在源码目录中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创建source和build两个独立目录，将项目输入放进source，用Browse Source指定源码，用Browse Build指定生成输出，再Configure。教材选择Visual Studio十六二零一九和x64，必须对应MSVC的Qt套件；实际机器应选择已安装且匹配的生成器。教材的工具路径为D:/Qt/Tools/CMake_64/bin，现场安装目录可能不同。两个截图完整保留初始配置界面与生成器选择框。请学生说明为什么分离目录，答案是构建产物与维护输入更容易区分，也便于为不同工具链采用不同构建目录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出现Qt包查找错误时，先核对生成器、编译器和位数，再设置匹配的Qt包目录。教材原配置模板检查QT_DIR，示例完整目录是D:/Qt/6.2.3/msvc2019_64/lib/cmake/Qt6；本课简化配置直接查找Qt六，参数名称应以实际缓存与错误信息为准，不能盲目沿用旧模板键名。不要把MinGW套件路径复制到MSVC工程中。从Creator复制同名参数前，也要先把Creator切换到对应MSVC套件。修正后再次Configure，直到配置无误，再Generate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Generate在build目录生成samp2_4.sln，随后用Visual Studio打开解决方案，选择Release并执行构建，得到Release目录中的可执行文件。这是生成工程、编译程序两个动作。缺少相应Qt运行库时，即使编译成功，独立双击程序仍可能失败；教材把exe放到匹配MSVC套件的Qt bin目录，只是借用已有运行库演示运行，不是完整发布方案。后续如在Visual Studio中进一步开发Qt项目，可按教材提示配置Qt VS Tools；本节不扩展插件安装流程和部署课程。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现场按任务演示快捷键。代码编辑器F4切换头文件和源文件，F2跟踪光标符号，F1打开上下文帮助。Ctrl加Shift加R按符号重命名并检查所有引用，Add Definition帮助从声明生成定义；Ctrl加I缩进，Ctrl加斜杠切换注释，Ctrl加Shift加S保存全部。Ctrl加F查找，F3查找下一项。Ctrl加B构建，F5开始调试，F9设置断点，F10单步略过，F11进入函数。F4在Designer中却进入信号槽编辑，不能脱离上下文记忆。实际快捷键可由用户配置，课堂以菜单显示为准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本页限定为qmake项目。Run qmake读取pro文件，生成或更新Makefile规则；Build由make或nmake等构建工具按规则调用需要的代码生成、编译和链接。Build通常增量构建，Rebuild完整重建，Clean清理中间文件。教材第四十二页把Run qmake说成完成重新构建并重跑所有生成器，这里校正为配置规则与执行构建的分工；某一步是否重跑还取决于输入变化与依赖。官方依据为https://doc.qt.io/qt-6/qmake-overview.html#building-a-project以及https://doc.qt.io/qtcreator/creator-build-settings-qmake.html#qmake-build-steps，对应F016和F017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Clang代码模型提供补全、提示和编辑时诊断。教材截图中的变量尚未写完，后面的代码可能暂时报错；先完成语句，再结合Build编译输出判断实际问题，不必无条件关闭代码模型。教材旧版Help、About Plugins中可管理ClangCodeModel，实际版本的代码模型和插件界面可能已变化，这里只说明旧版参考，不要求学生禁用。右侧目录示例帮助区分输入与中间产物：保留头源文件、ui、pro或CMakeLists、qrc及图片。构建产物可以重新生成，整理前必须认清各文件职责；本页只教学说明，不执行任何删除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章的完整工作链是创建对象、安装布局、连接行为、配置构建、运行验证。综合任务先完成samp2_3，验证缩放和字体颜色，再把samp2_2迁移到CMake项目并登记资源。参考答案中，布局安装后的控件父控件是Dialog，嵌套布局拥有各自的布局父对象；Qt六采用C++十七或更高；res.qrc必须列入目标源列表才能触发相应资源生成；Run qmake更新构建规则，Build执行生成、编译与链接。让学生用对象、连接、构建三条线解释自己的程序，并提供运行验证结果。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02_c_code_cmake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02_c_code_cmake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553c605531d0acae.pn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fe96214036353979.png"/>
  <Relationship Id="rId3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6ab11b920f5d6c63.png"/>
  <Relationship Id="rId3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838a95e739348877.png"/>
  <Relationship Id="rId3" Type="http://schemas.openxmlformats.org/officeDocument/2006/relationships/image" Target="../media/image_e154e4eee5448785.png"/>
  <Relationship Id="rId4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7cb48e6e49eca3b2.png"/>
  <Relationship Id="rId3" Type="http://schemas.openxmlformats.org/officeDocument/2006/relationships/image" Target="../media/image_48bd6f1241c2468f.png"/>
  <Relationship Id="rId4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6c81354c4629ad4f.png"/>
  <Relationship Id="rId3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cd084c8a08f8ceaa.png"/>
  <Relationship Id="rId3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ec3152d9d4390e8e.png"/>
  <Relationship Id="rId3" Type="http://schemas.openxmlformats.org/officeDocument/2006/relationships/image" Target="../media/image_23727f0ddabf4f9f.png"/>
  <Relationship Id="rId4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8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00456" y="834390"/>
            <a:ext cx="3689375" cy="352044"/>
            <a:chOff x="600456" y="834390"/>
            <a:chExt cx="3689375" cy="352044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834390"/>
              <a:ext cx="36893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第二章 · 第三讲 · 教材2.3–2.5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1943100"/>
            <a:ext cx="6019800" cy="2228850"/>
            <a:chOff x="590550" y="1943100"/>
            <a:chExt cx="6019800" cy="22288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1943100"/>
              <a:ext cx="6019800" cy="22288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8400"/>
                </a:lnSpc>
              </a:pPr>
              <a:r>
                <a:rPr lang="zh-CN" sz="60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代码化UI与CMake</a:t>
              </a:r>
              <a:br/>
              <a:r>
                <a:rPr lang="zh-CN" sz="60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Creator使用技巧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5884" y="4956810"/>
            <a:ext cx="4872228" cy="1120902"/>
            <a:chOff x="595884" y="4956810"/>
            <a:chExt cx="4872228" cy="1120902"/>
          </a:xfrm>
        </p:grpSpPr>
        <p:sp>
          <p:nvSpPr>
            <p:cNvPr id="6" name="TextBox 6"/>
            <p:cNvSpPr txBox="1"/>
            <p:nvPr/>
          </p:nvSpPr>
          <p:spPr>
            <a:xfrm>
              <a:off x="595884" y="495681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从创建对象到运行程序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5608320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EEE8DC"/>
                  </a:solidFill>
                  <a:latin typeface="+mn-lt"/>
                  <a:ea typeface="+mn-ea"/>
                  <a:cs typeface="+mn-cs"/>
                </a:rPr>
                <a:t>创建对象、连接行为、配置构建。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56985"/>
            <a:ext cx="10984992" cy="234696"/>
            <a:chOff x="603504" y="6356985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56985"/>
              <a:ext cx="221650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EEE8DC"/>
                  </a:solidFill>
                  <a:latin typeface="+mn-lt"/>
                  <a:ea typeface="+mn-ea"/>
                  <a:cs typeface="+mn-cs"/>
                </a:rPr>
                <a:t>Qt6 C++开发指南 · 教学课件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356985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rgbClr val="EEE8DC"/>
                  </a:solidFill>
                  <a:latin typeface="+mn-lt"/>
                  <a:ea typeface="+mn-ea"/>
                  <a:cs typeface="+mn-cs"/>
                </a:rPr>
                <a:t>01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126736" cy="1188720"/>
            <a:chOff x="590550" y="643890"/>
            <a:chExt cx="512673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53187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samp2_3 · 保留上一讲交互目标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相同目标，代码创建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3504" y="2057400"/>
            <a:ext cx="5340096" cy="4115181"/>
            <a:chOff x="603504" y="2057400"/>
            <a:chExt cx="5340096" cy="4115181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2057400"/>
              <a:ext cx="5334000" cy="3724275"/>
            </a:xfrm>
            <a:prstGeom prst="rect">
              <a:avLst/>
            </a:prstGeom>
          </p:spPr>
        </p:pic>
        <p:sp>
          <p:nvSpPr>
            <p:cNvPr id="6" name="TextBox 6"/>
            <p:cNvSpPr txBox="1"/>
            <p:nvPr/>
          </p:nvSpPr>
          <p:spPr>
            <a:xfrm>
              <a:off x="603504" y="5937885"/>
              <a:ext cx="276042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教材图2-17 · 完整代码化UI运行结果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312408" y="2284095"/>
            <a:ext cx="4104361" cy="3998214"/>
            <a:chOff x="6312408" y="2284095"/>
            <a:chExt cx="4104361" cy="3998214"/>
          </a:xfrm>
        </p:grpSpPr>
        <p:sp>
          <p:nvSpPr>
            <p:cNvPr id="8" name="TextBox 8"/>
            <p:cNvSpPr txBox="1"/>
            <p:nvPr/>
          </p:nvSpPr>
          <p:spPr>
            <a:xfrm>
              <a:off x="6312408" y="2284095"/>
              <a:ext cx="258074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基类仍为QDialog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313932" y="3097530"/>
              <a:ext cx="290029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不勾选Generate form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312408" y="3846195"/>
              <a:ext cx="360456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没有dialog.ui与Ui指针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312408" y="4627245"/>
              <a:ext cx="29321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字体、颜色仍可响应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312408" y="5408295"/>
              <a:ext cx="260908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确定／取消／退出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315456" y="5930265"/>
              <a:ext cx="41013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界面与samp2_2相似，实现方式改变。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03504" y="6356985"/>
            <a:ext cx="10984992" cy="234696"/>
            <a:chOff x="603504" y="6356985"/>
            <a:chExt cx="10984992" cy="234696"/>
          </a:xfrm>
        </p:grpSpPr>
        <p:sp>
          <p:nvSpPr>
            <p:cNvPr id="15" name="TextBox 15"/>
            <p:cNvSpPr txBox="1"/>
            <p:nvPr/>
          </p:nvSpPr>
          <p:spPr>
            <a:xfrm>
              <a:off x="603504" y="6356985"/>
              <a:ext cx="131262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教材2.3.1 · p33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954360" y="6356985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02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4183151" cy="1188720"/>
            <a:chOff x="590550" y="643890"/>
            <a:chExt cx="4183151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6958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dialog.h · 类声明节选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4183151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Dialog类的职责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3200400"/>
            <a:chOff x="609600" y="2057400"/>
            <a:chExt cx="10972800" cy="32004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3200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49805"/>
              <a:ext cx="8089011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Q_OBJECT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private: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 xml:space="preserve">    QCheckBox *chkBoxUnder, *chkBoxItalic, *chkBoxBold;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 xml:space="preserve">    QRadioButton *radioBlack, *radioRed, *radioBlue;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 xml:space="preserve">    QPushButton *btnOK, *btnCancel, *btnClose;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 xml:space="preserve">    QPlainTextEdit *txtEdit;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 xml:space="preserve">    void iniUI();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 xml:space="preserve">    void iniSignalSlots();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0456" y="5558790"/>
            <a:ext cx="10381642" cy="742569"/>
            <a:chOff x="600456" y="5558790"/>
            <a:chExt cx="10381642" cy="742569"/>
          </a:xfrm>
        </p:grpSpPr>
        <p:sp>
          <p:nvSpPr>
            <p:cNvPr id="8" name="TextBox 8"/>
            <p:cNvSpPr txBox="1"/>
            <p:nvPr/>
          </p:nvSpPr>
          <p:spPr>
            <a:xfrm>
              <a:off x="600456" y="5558790"/>
              <a:ext cx="1038164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private slots：do_chkBoxUnder、do_chkBoxItalic、do_chkBoxBold、do_setFontColor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00456" y="5949315"/>
              <a:ext cx="791161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iniUI创建并排列控件；iniSignalSlots建立连接。完整槽声明见备注。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56985"/>
            <a:ext cx="10984992" cy="234696"/>
            <a:chOff x="603504" y="6356985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56985"/>
              <a:ext cx="157916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教材2.3.2 · p33–34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356985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03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3995928" cy="1188720"/>
            <a:chOff x="590550" y="643890"/>
            <a:chExt cx="399592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2047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dialog.cpp · 完整构造函数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399592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构造函数的顺序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3048000"/>
            <a:chOff x="609600" y="2057400"/>
            <a:chExt cx="10972800" cy="30480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304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49805"/>
              <a:ext cx="720890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Dialog::Dialog(QWidget *parent) : QDialog(parent)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{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 xml:space="preserve">    iniUI();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 xml:space="preserve">    iniSignalSlots();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 xml:space="preserve">    setWindowTitle("手工创建UI");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5884" y="5394960"/>
            <a:ext cx="5843016" cy="906399"/>
            <a:chOff x="595884" y="5394960"/>
            <a:chExt cx="5843016" cy="906399"/>
          </a:xfrm>
        </p:grpSpPr>
        <p:sp>
          <p:nvSpPr>
            <p:cNvPr id="8" name="TextBox 8"/>
            <p:cNvSpPr txBox="1"/>
            <p:nvPr/>
          </p:nvSpPr>
          <p:spPr>
            <a:xfrm>
              <a:off x="595884" y="5394960"/>
              <a:ext cx="584301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先让控件存在，再建立信号槽连接。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00456" y="5949315"/>
              <a:ext cx="484373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iniUI → iniSignalSlots → 设置窗口标题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56985"/>
            <a:ext cx="10984992" cy="234696"/>
            <a:chOff x="603504" y="6356985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56985"/>
              <a:ext cx="131262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教材2.3.2 · p34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356985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04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3995928" cy="1188720"/>
            <a:chOff x="590550" y="643890"/>
            <a:chExt cx="399592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32019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iniUI · 第一组控件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399592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创建字体复选框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3352800"/>
            <a:chOff x="609600" y="2057400"/>
            <a:chExt cx="10972800" cy="33528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3352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49805"/>
              <a:ext cx="6035421" cy="26395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chkBoxUnder = new QCheckBox("Underline");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chkBoxItalic = new QCheckBox("Italic");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chkBoxBold = new QCheckBox("Bold");</a:t>
              </a:r>
            </a:p>
            <a:p>
              <a:pPr algn="l">
                <a:lnSpc>
                  <a:spcPts val="2700"/>
                </a:lnSpc>
                <a:spcBef>
                  <a:spcPts val="1350"/>
                </a:spcBef>
              </a:pPr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QHBoxLayout *HLay1 = new QHBoxLayout;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HLay1-&gt;addWidget(chkBoxUnder);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HLay1-&gt;addWidget(chkBoxItalic);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HLay1-&gt;addWidget(chkBoxBold);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789295"/>
            <a:ext cx="7013143" cy="469392"/>
            <a:chOff x="597408" y="5789295"/>
            <a:chExt cx="7013143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789295"/>
              <a:ext cx="701314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new创建控件；addWidget把控件加入水平排列。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56985"/>
            <a:ext cx="10984992" cy="234696"/>
            <a:chOff x="603504" y="6356985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56985"/>
              <a:ext cx="131262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教材2.3.2 · p34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56985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05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4561332" cy="1188720"/>
            <a:chOff x="590550" y="643890"/>
            <a:chExt cx="456133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32019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iniUI · 第二组控件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创建颜色单选按钮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3429000"/>
            <a:chOff x="609600" y="2057400"/>
            <a:chExt cx="10972800" cy="34290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3429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49805"/>
              <a:ext cx="5742051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radioBlack = new QRadioButton("Black");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radioBlack-&gt;setChecked(true);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radioRed = new QRadioButton("Red");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radioBlue = new QRadioButton("Blue");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QHBoxLayout *HLay2 = new QHBoxLayout;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HLay2-&gt;addWidget(radioBlack);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HLay2-&gt;addWidget(radioRed);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HLay2-&gt;addWidget(radioBlue);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0456" y="5892165"/>
            <a:ext cx="7610323" cy="352044"/>
            <a:chOff x="600456" y="5892165"/>
            <a:chExt cx="7610323" cy="352044"/>
          </a:xfrm>
        </p:grpSpPr>
        <p:sp>
          <p:nvSpPr>
            <p:cNvPr id="8" name="TextBox 8"/>
            <p:cNvSpPr txBox="1"/>
            <p:nvPr/>
          </p:nvSpPr>
          <p:spPr>
            <a:xfrm>
              <a:off x="600456" y="5892165"/>
              <a:ext cx="761032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先选中黑色；整套布局安装后，这三个单选按钮都是Dialog的子控件。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56985"/>
            <a:ext cx="10984992" cy="234696"/>
            <a:chOff x="603504" y="6356985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56985"/>
              <a:ext cx="131262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教材2.3.2 · p35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56985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06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4561332" cy="1188720"/>
            <a:chOff x="590550" y="643890"/>
            <a:chExt cx="456133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32019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iniUI · 第三组控件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按钮行与弹性留白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4191000"/>
            <a:chOff x="609600" y="2057400"/>
            <a:chExt cx="10972800" cy="41910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4191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49805"/>
              <a:ext cx="5528691" cy="36682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btnOK = new QPushButton("确定");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btnCancel = new QPushButton("取消");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btnClose = new QPushButton("退出");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QHBoxLayout *HLay3 = new QHBoxLayout;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HLay3-&gt;addStretch();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HLay3-&gt;addWidget(btnOK);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HLay3-&gt;addWidget(btnCancel);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HLay3-&gt;addStretch();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HLay3-&gt;addWidget(btnClose);</a:t>
              </a:r>
            </a:p>
            <a:p>
              <a:pPr algn="l">
                <a:lnSpc>
                  <a:spcPts val="2700"/>
                </a:lnSpc>
                <a:spcBef>
                  <a:spcPts val="1350"/>
                </a:spcBef>
              </a:pPr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// 弹性项吸收多余空间，形成按钮之间的留白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356985"/>
            <a:ext cx="10984992" cy="234696"/>
            <a:chOff x="603504" y="6356985"/>
            <a:chExt cx="10984992" cy="234696"/>
          </a:xfrm>
        </p:grpSpPr>
        <p:sp>
          <p:nvSpPr>
            <p:cNvPr id="8" name="TextBox 8"/>
            <p:cNvSpPr txBox="1"/>
            <p:nvPr/>
          </p:nvSpPr>
          <p:spPr>
            <a:xfrm>
              <a:off x="603504" y="6356985"/>
              <a:ext cx="50823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教材2.3.2 · p35 · stretch → OK → Cancel → stretch → Close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954360" y="6356985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07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126736" cy="1188720"/>
            <a:chOff x="590550" y="643890"/>
            <a:chExt cx="512673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8048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iniUI · 初始化显示状态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创建并初始化编辑框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3048000"/>
            <a:chOff x="609600" y="2057400"/>
            <a:chExt cx="10972800" cy="30480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304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49805"/>
              <a:ext cx="6808851" cy="19537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txtEdit = new QPlainTextEdit;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txtEdit-&gt;setPlainText("Hello world\n手工创建");</a:t>
              </a:r>
            </a:p>
            <a:p>
              <a:pPr algn="l">
                <a:lnSpc>
                  <a:spcPts val="2700"/>
                </a:lnSpc>
                <a:spcBef>
                  <a:spcPts val="1350"/>
                </a:spcBef>
              </a:pPr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QFont font = txtEdit-&gt;font();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font.setPointSize(20);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txtEdit-&gt;setFont(font);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5884" y="5394960"/>
            <a:ext cx="6206490" cy="906399"/>
            <a:chOff x="595884" y="5394960"/>
            <a:chExt cx="6206490" cy="906399"/>
          </a:xfrm>
        </p:grpSpPr>
        <p:sp>
          <p:nvSpPr>
            <p:cNvPr id="8" name="TextBox 8"/>
            <p:cNvSpPr txBox="1"/>
            <p:nvPr/>
          </p:nvSpPr>
          <p:spPr>
            <a:xfrm>
              <a:off x="595884" y="5394960"/>
              <a:ext cx="620649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设置内容，再读取、修改并写回字体。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00456" y="5949315"/>
              <a:ext cx="535975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C++字符串中的\n表示换行；字体大小设为20pt。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56985"/>
            <a:ext cx="10984992" cy="234696"/>
            <a:chOff x="603504" y="6356985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56985"/>
              <a:ext cx="131262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教材2.3.2 · p35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356985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08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3995928" cy="1188720"/>
            <a:chOff x="590550" y="643890"/>
            <a:chExt cx="399592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9260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把局部排列组合成完整界面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399592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安装最外层布局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3048000"/>
            <a:chOff x="609600" y="2057400"/>
            <a:chExt cx="10972800" cy="30480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304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49805"/>
              <a:ext cx="6182106" cy="19537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QVBoxLayout *VLay = new QVBoxLayout(this);</a:t>
              </a:r>
            </a:p>
            <a:p>
              <a:pPr algn="l">
                <a:lnSpc>
                  <a:spcPts val="2700"/>
                </a:lnSpc>
                <a:spcBef>
                  <a:spcPts val="1350"/>
                </a:spcBef>
              </a:pPr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VLay-&gt;addLayout(HLay1);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VLay-&gt;addLayout(HLay2);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VLay-&gt;addWidget(txtEdit);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VLay-&gt;addLayout(HLay3);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5884" y="5394960"/>
            <a:ext cx="7901102" cy="906399"/>
            <a:chOff x="595884" y="5394960"/>
            <a:chExt cx="7901102" cy="906399"/>
          </a:xfrm>
        </p:grpSpPr>
        <p:sp>
          <p:nvSpPr>
            <p:cNvPr id="8" name="TextBox 8"/>
            <p:cNvSpPr txBox="1"/>
            <p:nvPr/>
          </p:nvSpPr>
          <p:spPr>
            <a:xfrm>
              <a:off x="595884" y="5394960"/>
              <a:ext cx="618831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字体行 → 颜色行 → 编辑框 → 按钮行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00456" y="5949315"/>
              <a:ext cx="789653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构造时传this已将主布局安装到Dialog；教材另一次setLayout可省略。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56985"/>
            <a:ext cx="10984992" cy="234696"/>
            <a:chOff x="603504" y="6356985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56985"/>
              <a:ext cx="332460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教材2.3.2 · p35 · F002、F004核对见备注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356985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09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4561332" cy="1188720"/>
            <a:chOff x="590550" y="643890"/>
            <a:chExt cx="456133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187200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教材p35表述校正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布局管理与父对象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762000"/>
            <a:chOff x="609600" y="2057400"/>
            <a:chExt cx="10972800" cy="7620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762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6008" y="2303145"/>
              <a:ext cx="688787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Dialog（QDialog）：父对象析构时清理子对象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9600" y="3048000"/>
            <a:ext cx="5067300" cy="2133600"/>
            <a:chOff x="609600" y="3048000"/>
            <a:chExt cx="5067300" cy="2133600"/>
          </a:xfrm>
        </p:grpSpPr>
        <p:sp>
          <p:nvSpPr>
            <p:cNvPr id="8" name="Line 8"/>
            <p:cNvSpPr/>
            <p:nvPr/>
          </p:nvSpPr>
          <p:spPr>
            <a:xfrm>
              <a:off x="3143250" y="3048000"/>
              <a:ext cx="9525" cy="495300"/>
            </a:xfrm>
            <a:custGeom>
              <a:avLst/>
              <a:gdLst/>
              <a:ahLst/>
              <a:cxnLst/>
              <a:rect l="l" t="t" r="r" b="b"/>
              <a:pathLst>
                <a:path w="9525" h="495300">
                  <a:moveTo>
                    <a:pt x="0" y="0"/>
                  </a:moveTo>
                  <a:lnTo>
                    <a:pt x="0" y="49530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9" name="Rectangle 9"/>
            <p:cNvSpPr/>
            <p:nvPr/>
          </p:nvSpPr>
          <p:spPr>
            <a:xfrm>
              <a:off x="609600" y="3543300"/>
              <a:ext cx="5067300" cy="1638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827532" y="3716655"/>
              <a:ext cx="3955161" cy="791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QCheckBox、QRadioButton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QPushButton、QPlainTextEdit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29056" y="4730115"/>
              <a:ext cx="349095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布局安装后，父控件是Dialog。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057900" y="3048000"/>
            <a:ext cx="5524500" cy="2133600"/>
            <a:chOff x="6057900" y="3048000"/>
            <a:chExt cx="5524500" cy="2133600"/>
          </a:xfrm>
        </p:grpSpPr>
        <p:sp>
          <p:nvSpPr>
            <p:cNvPr id="13" name="Line 13"/>
            <p:cNvSpPr/>
            <p:nvPr/>
          </p:nvSpPr>
          <p:spPr>
            <a:xfrm>
              <a:off x="8858250" y="3048000"/>
              <a:ext cx="9525" cy="495300"/>
            </a:xfrm>
            <a:custGeom>
              <a:avLst/>
              <a:gdLst/>
              <a:ahLst/>
              <a:cxnLst/>
              <a:rect l="l" t="t" r="r" b="b"/>
              <a:pathLst>
                <a:path w="9525" h="495300">
                  <a:moveTo>
                    <a:pt x="0" y="0"/>
                  </a:moveTo>
                  <a:lnTo>
                    <a:pt x="0" y="495300"/>
                  </a:lnTo>
                </a:path>
              </a:pathLst>
            </a:custGeom>
            <a:noFill/>
            <a:ln w="28575">
              <a:solidFill>
                <a:schemeClr val="accent3"/>
              </a:solidFill>
            </a:ln>
          </p:spPr>
        </p:sp>
        <p:sp>
          <p:nvSpPr>
            <p:cNvPr id="14" name="Rectangle 14"/>
            <p:cNvSpPr/>
            <p:nvPr/>
          </p:nvSpPr>
          <p:spPr>
            <a:xfrm>
              <a:off x="6057900" y="3543300"/>
              <a:ext cx="5524500" cy="1638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275832" y="3716655"/>
              <a:ext cx="297183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VLay（QVBoxLayout）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286500" y="4171950"/>
              <a:ext cx="5067300" cy="762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505956" y="4453890"/>
              <a:ext cx="352787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子布局：HLay1、HLay2、HLay3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00456" y="5682615"/>
            <a:ext cx="7264908" cy="618744"/>
            <a:chOff x="600456" y="5682615"/>
            <a:chExt cx="7264908" cy="618744"/>
          </a:xfrm>
        </p:grpSpPr>
        <p:sp>
          <p:nvSpPr>
            <p:cNvPr id="19" name="TextBox 19"/>
            <p:cNvSpPr txBox="1"/>
            <p:nvPr/>
          </p:nvSpPr>
          <p:spPr>
            <a:xfrm>
              <a:off x="600456" y="5682615"/>
              <a:ext cx="7264908" cy="6187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QLayout继承QObject，负责几何管理；控件父对象关系负责生命周期。</a:t>
              </a:r>
              <a:br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布局不是QWidget；Dialog关闭不等于Dialog析构。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03504" y="6356985"/>
            <a:ext cx="10984992" cy="234696"/>
            <a:chOff x="603504" y="6356985"/>
            <a:chExt cx="10984992" cy="234696"/>
          </a:xfrm>
        </p:grpSpPr>
        <p:sp>
          <p:nvSpPr>
            <p:cNvPr id="21" name="TextBox 21"/>
            <p:cNvSpPr txBox="1"/>
            <p:nvPr/>
          </p:nvSpPr>
          <p:spPr>
            <a:xfrm>
              <a:off x="603504" y="6356985"/>
              <a:ext cx="326364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教材2.3.2 · p35 · F001–F004核对见备注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954360" y="6356985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4561332" cy="1188720"/>
            <a:chOff x="590550" y="643890"/>
            <a:chExt cx="456133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4831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iniSignalSlots · 三组连接的代表代码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显式连接所有交互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3238500"/>
            <a:chOff x="609600" y="2057400"/>
            <a:chExt cx="10972800" cy="32385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3238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49805"/>
              <a:ext cx="6328791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connect(chkBoxUnder, &amp;QCheckBox::clicked,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 xml:space="preserve">        this, &amp;Dialog::do_chkBoxUnder);</a:t>
              </a:r>
            </a:p>
            <a:p>
              <a:pPr algn="l">
                <a:lnSpc>
                  <a:spcPts val="2700"/>
                </a:lnSpc>
                <a:spcBef>
                  <a:spcPts val="1350"/>
                </a:spcBef>
              </a:pPr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connect(radioBlack, &amp;QRadioButton::clicked,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 xml:space="preserve">        this, &amp;Dialog::do_setFontColor);</a:t>
              </a:r>
            </a:p>
            <a:p>
              <a:pPr algn="l">
                <a:lnSpc>
                  <a:spcPts val="2700"/>
                </a:lnSpc>
                <a:spcBef>
                  <a:spcPts val="1350"/>
                </a:spcBef>
              </a:pPr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connect(btnOK, &amp;QPushButton::clicked,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 xml:space="preserve">        this, &amp;QDialog::accept);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0456" y="5615940"/>
            <a:ext cx="7646247" cy="685419"/>
            <a:chOff x="600456" y="5615940"/>
            <a:chExt cx="7646247" cy="685419"/>
          </a:xfrm>
        </p:grpSpPr>
        <p:sp>
          <p:nvSpPr>
            <p:cNvPr id="8" name="TextBox 8"/>
            <p:cNvSpPr txBox="1"/>
            <p:nvPr/>
          </p:nvSpPr>
          <p:spPr>
            <a:xfrm>
              <a:off x="600456" y="5615940"/>
              <a:ext cx="621907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同法连接Italic/Bold各自的槽；Red/Blue共用颜色槽。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00456" y="5949315"/>
              <a:ext cx="76462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Cancel → reject；Close → close。这里的自定义槽全部显式连接。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56985"/>
            <a:ext cx="10984992" cy="234696"/>
            <a:chOff x="603504" y="6356985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56985"/>
              <a:ext cx="303306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教材2.3.2 · p36 · 完整连接映射见备注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356985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4561332" cy="1188720"/>
            <a:chOff x="590550" y="643890"/>
            <a:chExt cx="456133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7201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dialog.cpp · 自定义槽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直接访问控件成员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3048000"/>
            <a:chOff x="609600" y="2057400"/>
            <a:chExt cx="10972800" cy="30480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304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49805"/>
              <a:ext cx="603542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void Dialog::do_chkBoxUnder(bool checked)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{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 xml:space="preserve">    QFont font = txtEdit-&gt;font();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 xml:space="preserve">    font.setUnderline(checked);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 xml:space="preserve">    txtEdit-&gt;setFont(font);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5884" y="5394960"/>
            <a:ext cx="7151934" cy="906399"/>
            <a:chOff x="595884" y="5394960"/>
            <a:chExt cx="7151934" cy="906399"/>
          </a:xfrm>
        </p:grpSpPr>
        <p:sp>
          <p:nvSpPr>
            <p:cNvPr id="8" name="TextBox 8"/>
            <p:cNvSpPr txBox="1"/>
            <p:nvPr/>
          </p:nvSpPr>
          <p:spPr>
            <a:xfrm>
              <a:off x="595884" y="5394960"/>
              <a:ext cx="7010591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通过Dialog的成员指针txtEdit访问控件。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00456" y="5949315"/>
              <a:ext cx="71473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其余字体与颜色逻辑可以迁移；此项目没有ui-&gt;plainTextEdit。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56985"/>
            <a:ext cx="10984992" cy="234696"/>
            <a:chOff x="603504" y="6356985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56985"/>
              <a:ext cx="131262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教材2.3.2 · p34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356985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12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4087673" cy="1188720"/>
            <a:chOff x="590550" y="643890"/>
            <a:chExt cx="4087673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9260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根据界面需求选择实现方式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4087673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两种UI可以配合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2836" y="2263140"/>
            <a:ext cx="4229100" cy="2666619"/>
            <a:chOff x="592836" y="2263140"/>
            <a:chExt cx="4229100" cy="2666619"/>
          </a:xfrm>
        </p:grpSpPr>
        <p:sp>
          <p:nvSpPr>
            <p:cNvPr id="5" name="TextBox 5"/>
            <p:cNvSpPr txBox="1"/>
            <p:nvPr/>
          </p:nvSpPr>
          <p:spPr>
            <a:xfrm>
              <a:off x="592836" y="2263140"/>
              <a:ext cx="3473585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Designer + .ui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331845"/>
              <a:ext cx="422452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布局直观，自动生成界面代码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600456" y="4234815"/>
              <a:ext cx="344728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适合用可视化工具安排稳定界面；</a:t>
              </a:r>
              <a:br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保留生成代码与业务代码的分工。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41136" y="2263140"/>
            <a:ext cx="4229100" cy="2666619"/>
            <a:chOff x="6041136" y="2263140"/>
            <a:chExt cx="4229100" cy="2666619"/>
          </a:xfrm>
        </p:grpSpPr>
        <p:sp>
          <p:nvSpPr>
            <p:cNvPr id="9" name="TextBox 9"/>
            <p:cNvSpPr txBox="1"/>
            <p:nvPr/>
          </p:nvSpPr>
          <p:spPr>
            <a:xfrm>
              <a:off x="6041136" y="2263140"/>
              <a:ext cx="2585009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C++代码创建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045708" y="3331845"/>
              <a:ext cx="422452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明确对象与布局，代码量增加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048756" y="4234815"/>
              <a:ext cx="321868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提前规划排列与连接；</a:t>
              </a:r>
              <a:br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可补充运行期或特定界面需求。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5884" y="5566410"/>
            <a:ext cx="4921606" cy="729996"/>
            <a:chOff x="595884" y="5566410"/>
            <a:chExt cx="4921606" cy="729996"/>
          </a:xfrm>
        </p:grpSpPr>
        <p:sp>
          <p:nvSpPr>
            <p:cNvPr id="13" name="TextBox 13"/>
            <p:cNvSpPr txBox="1"/>
            <p:nvPr/>
          </p:nvSpPr>
          <p:spPr>
            <a:xfrm>
              <a:off x="595884" y="5566410"/>
              <a:ext cx="389843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可视化主体 + 代码补充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03504" y="6061710"/>
              <a:ext cx="491398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教材后续4.10将以QMainWindow状态栏为例；本页先建立组合思路。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03504" y="6356985"/>
            <a:ext cx="10984992" cy="234696"/>
            <a:chOff x="603504" y="6356985"/>
            <a:chExt cx="10984992" cy="234696"/>
          </a:xfrm>
        </p:grpSpPr>
        <p:sp>
          <p:nvSpPr>
            <p:cNvPr id="16" name="TextBox 16"/>
            <p:cNvSpPr txBox="1"/>
            <p:nvPr/>
          </p:nvSpPr>
          <p:spPr>
            <a:xfrm>
              <a:off x="603504" y="6356985"/>
              <a:ext cx="131262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教材2.3.2 · p36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954360" y="6356985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13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3889781" cy="1188720"/>
            <a:chOff x="590550" y="643890"/>
            <a:chExt cx="3889781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构建系统的职责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3889781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CMake管理什么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2312670"/>
            <a:ext cx="2228100" cy="2359914"/>
            <a:chOff x="597408" y="2312670"/>
            <a:chExt cx="2228100" cy="2359914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312670"/>
              <a:ext cx="13167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项目描述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8932" y="3240405"/>
              <a:ext cx="222657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CMakeLists.txt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600456" y="432054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源文件、目标、依赖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3848100" y="2312670"/>
            <a:ext cx="3606013" cy="2359914"/>
            <a:chOff x="3848100" y="2312670"/>
            <a:chExt cx="3606013" cy="2359914"/>
          </a:xfrm>
        </p:grpSpPr>
        <p:sp>
          <p:nvSpPr>
            <p:cNvPr id="9" name="Freeform 9"/>
            <p:cNvSpPr/>
            <p:nvPr/>
          </p:nvSpPr>
          <p:spPr>
            <a:xfrm>
              <a:off x="3848100" y="3028950"/>
              <a:ext cx="990600" cy="666750"/>
            </a:xfrm>
            <a:prstGeom prst="rightArrow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5055108" y="2312670"/>
              <a:ext cx="196291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生成本地规则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056632" y="3107055"/>
              <a:ext cx="2368296" cy="791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1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Ninja / Makefile</a:t>
              </a:r>
              <a:br/>
              <a:r>
                <a:rPr lang="zh-CN" sz="21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Visual Studio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058156" y="4320540"/>
              <a:ext cx="23959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CMake执行配置与生成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001000" y="2312670"/>
            <a:ext cx="3409188" cy="2359914"/>
            <a:chOff x="8001000" y="2312670"/>
            <a:chExt cx="3409188" cy="2359914"/>
          </a:xfrm>
        </p:grpSpPr>
        <p:sp>
          <p:nvSpPr>
            <p:cNvPr id="14" name="Freeform 14"/>
            <p:cNvSpPr/>
            <p:nvPr/>
          </p:nvSpPr>
          <p:spPr>
            <a:xfrm>
              <a:off x="8001000" y="3028950"/>
              <a:ext cx="990600" cy="666750"/>
            </a:xfrm>
            <a:prstGeom prst="rightArrow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208008" y="2312670"/>
              <a:ext cx="13167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执行构建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208008" y="3208020"/>
              <a:ext cx="13167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构建工具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211056" y="432054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调用编译器、链接器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95884" y="5366385"/>
            <a:ext cx="6857543" cy="925449"/>
            <a:chOff x="595884" y="5366385"/>
            <a:chExt cx="6857543" cy="925449"/>
          </a:xfrm>
        </p:grpSpPr>
        <p:sp>
          <p:nvSpPr>
            <p:cNvPr id="19" name="TextBox 19"/>
            <p:cNvSpPr txBox="1"/>
            <p:nvPr/>
          </p:nvSpPr>
          <p:spPr>
            <a:xfrm>
              <a:off x="595884" y="5366385"/>
              <a:ext cx="667900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跨平台项目描述 → 本地构建规则 → 程序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00456" y="5939790"/>
              <a:ext cx="685297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CMake负责组织构建；它早于Qt6存在，不是Qt6才发明的工具。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03504" y="6356985"/>
            <a:ext cx="10984992" cy="234696"/>
            <a:chOff x="603504" y="6356985"/>
            <a:chExt cx="10984992" cy="234696"/>
          </a:xfrm>
        </p:grpSpPr>
        <p:sp>
          <p:nvSpPr>
            <p:cNvPr id="22" name="TextBox 22"/>
            <p:cNvSpPr txBox="1"/>
            <p:nvPr/>
          </p:nvSpPr>
          <p:spPr>
            <a:xfrm>
              <a:off x="603504" y="6356985"/>
              <a:ext cx="140147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教材2.4 · p36–37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0954360" y="6356985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14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3889781" cy="1188720"/>
            <a:chOff x="590550" y="643890"/>
            <a:chExt cx="3889781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80492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samp2_4 · 新建项目向导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3889781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创建CMake项目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3504" y="2057400"/>
            <a:ext cx="5530596" cy="4143756"/>
            <a:chOff x="603504" y="2057400"/>
            <a:chExt cx="5530596" cy="4143756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2057400"/>
              <a:ext cx="5524500" cy="3724275"/>
            </a:xfrm>
            <a:prstGeom prst="rect">
              <a:avLst/>
            </a:prstGeom>
          </p:spPr>
        </p:pic>
        <p:sp>
          <p:nvSpPr>
            <p:cNvPr id="6" name="TextBox 6"/>
            <p:cNvSpPr txBox="1"/>
            <p:nvPr/>
          </p:nvSpPr>
          <p:spPr>
            <a:xfrm>
              <a:off x="603504" y="5966460"/>
              <a:ext cx="224957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教材图2-18 · 完整项目目录树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502908" y="2316480"/>
            <a:ext cx="4899770" cy="3956304"/>
            <a:chOff x="6502908" y="2316480"/>
            <a:chExt cx="4899770" cy="3956304"/>
          </a:xfrm>
        </p:grpSpPr>
        <p:sp>
          <p:nvSpPr>
            <p:cNvPr id="8" name="TextBox 8"/>
            <p:cNvSpPr txBox="1"/>
            <p:nvPr/>
          </p:nvSpPr>
          <p:spPr>
            <a:xfrm>
              <a:off x="6504432" y="2316480"/>
              <a:ext cx="489824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CMake + QDialog + Generate form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502908" y="2893695"/>
              <a:ext cx="288157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本例使用MinGW套件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502908" y="3665220"/>
              <a:ext cx="416009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CMakeLists.txt：项目描述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502908" y="4436745"/>
              <a:ext cx="320680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samp2_4：目标与源码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504432" y="5240655"/>
              <a:ext cx="34847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CMake Modules：辅助模块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505956" y="5920740"/>
              <a:ext cx="31683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主配置文件位于源码根目录。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03504" y="6356985"/>
            <a:ext cx="10984992" cy="234696"/>
            <a:chOff x="603504" y="6356985"/>
            <a:chExt cx="10984992" cy="234696"/>
          </a:xfrm>
        </p:grpSpPr>
        <p:sp>
          <p:nvSpPr>
            <p:cNvPr id="15" name="TextBox 15"/>
            <p:cNvSpPr txBox="1"/>
            <p:nvPr/>
          </p:nvSpPr>
          <p:spPr>
            <a:xfrm>
              <a:off x="603504" y="6356985"/>
              <a:ext cx="131262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教材2.4.1 · p37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954360" y="6356985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15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4507992" cy="1188720"/>
            <a:chOff x="590550" y="643890"/>
            <a:chExt cx="450799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52511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CMakeLists.txt · 本课校正版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450799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项目声明与C++17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857500"/>
            <a:chOff x="609600" y="2057400"/>
            <a:chExt cx="10972800" cy="28575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857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49805"/>
              <a:ext cx="6182106" cy="16108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cmake_minimum_required(VERSION 3.16)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project(samp2_4 VERSION 0.1 LANGUAGES CXX)</a:t>
              </a:r>
            </a:p>
            <a:p>
              <a:pPr algn="l">
                <a:lnSpc>
                  <a:spcPts val="2700"/>
                </a:lnSpc>
                <a:spcBef>
                  <a:spcPts val="1350"/>
                </a:spcBef>
              </a:pPr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set(CMAKE_CXX_STANDARD 17)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set(CMAKE_CXX_STANDARD_REQUIRED ON)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5884" y="5271135"/>
            <a:ext cx="6887947" cy="925449"/>
            <a:chOff x="595884" y="5271135"/>
            <a:chExt cx="6887947" cy="925449"/>
          </a:xfrm>
        </p:grpSpPr>
        <p:sp>
          <p:nvSpPr>
            <p:cNvPr id="8" name="TextBox 8"/>
            <p:cNvSpPr txBox="1"/>
            <p:nvPr/>
          </p:nvSpPr>
          <p:spPr>
            <a:xfrm>
              <a:off x="595884" y="5271135"/>
              <a:ext cx="686160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Qt6要求C++17或更高；教材的11改为17。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00456" y="5844540"/>
              <a:ext cx="68833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3.16是本课示例设定，不是所有Qt版本与平台的统一最低要求。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56985"/>
            <a:ext cx="10984992" cy="234696"/>
            <a:chOff x="603504" y="6356985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56985"/>
              <a:ext cx="41925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教材2.4.1 · p37 · F005–F007核对及qmake写法见备注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356985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16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190336" cy="1188720"/>
            <a:chOff x="590550" y="643890"/>
            <a:chExt cx="619033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在目标创建之前设置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1903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自动生成与Widgets依赖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857500"/>
            <a:chOff x="609600" y="2057400"/>
            <a:chExt cx="10972800" cy="28575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857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49805"/>
              <a:ext cx="6622161" cy="16108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set(CMAKE_AUTOMOC ON)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set(CMAKE_AUTOUIC ON)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set(CMAKE_AUTORCC ON)</a:t>
              </a:r>
            </a:p>
            <a:p>
              <a:pPr algn="l">
                <a:lnSpc>
                  <a:spcPts val="2700"/>
                </a:lnSpc>
                <a:spcBef>
                  <a:spcPts val="1350"/>
                </a:spcBef>
              </a:pPr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find_package(Qt6 REQUIRED COMPONENTS Widgets)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0456" y="5273040"/>
            <a:ext cx="8169021" cy="914019"/>
            <a:chOff x="600456" y="5273040"/>
            <a:chExt cx="8169021" cy="914019"/>
          </a:xfrm>
        </p:grpSpPr>
        <p:sp>
          <p:nvSpPr>
            <p:cNvPr id="8" name="TextBox 8"/>
            <p:cNvSpPr txBox="1"/>
            <p:nvPr/>
          </p:nvSpPr>
          <p:spPr>
            <a:xfrm>
              <a:off x="600456" y="5273040"/>
              <a:ext cx="814913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三个AUTO为后续目标设置MOC、UIC、RCC规则；资源仍需进入目标源列表。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00456" y="5835015"/>
              <a:ext cx="816902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本课按Qt6.2.3显式设置；qt_standard_project_setup()于Qt6.3引入。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56985"/>
            <a:ext cx="10984992" cy="234696"/>
            <a:chOff x="603504" y="6356985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56985"/>
              <a:ext cx="354025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教材2.4.1 · p37–38 · F008–F009核对见备注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356985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17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126736" cy="1188720"/>
            <a:chOff x="590550" y="643890"/>
            <a:chExt cx="512673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9260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明确哪些文件参与目标构建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源文件与可执行目标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3238500"/>
            <a:chOff x="609600" y="2057400"/>
            <a:chExt cx="10972800" cy="32385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3238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49805"/>
              <a:ext cx="6622161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qt_add_executable(samp2_4 MANUAL_FINALIZATION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 xml:space="preserve">    main.cpp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 xml:space="preserve">    dialog.cpp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 xml:space="preserve">    dialog.h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 xml:space="preserve">    dialog.ui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 xml:space="preserve">    res.qrc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)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0456" y="5615940"/>
            <a:ext cx="7752512" cy="685419"/>
            <a:chOff x="600456" y="5615940"/>
            <a:chExt cx="7752512" cy="685419"/>
          </a:xfrm>
        </p:grpSpPr>
        <p:sp>
          <p:nvSpPr>
            <p:cNvPr id="8" name="TextBox 8"/>
            <p:cNvSpPr txBox="1"/>
            <p:nvPr/>
          </p:nvSpPr>
          <p:spPr>
            <a:xfrm>
              <a:off x="600456" y="5615940"/>
              <a:ext cx="775251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源列表中的文件必须存在；res.qrc列入目标后，AUTORCC才能处理它。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00456" y="5949315"/>
              <a:ext cx="732205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MANUAL_FINALIZATION与后面的qt_finalize_executable配对。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56985"/>
            <a:ext cx="10984992" cy="234696"/>
            <a:chOff x="603504" y="6356985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56985"/>
              <a:ext cx="41468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教材2.4.1–2.4.2 · p38–39 · F008、F010核对见备注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356985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18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126736" cy="1188720"/>
            <a:chOff x="590550" y="643890"/>
            <a:chExt cx="512673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9260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找到模块，还要链接到目标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链接模块并完成目标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676400"/>
            <a:chOff x="609600" y="2057400"/>
            <a:chExt cx="10972800" cy="167640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676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49805"/>
              <a:ext cx="544868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target_link_libraries(samp2_4 PRIVATE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 xml:space="preserve">                     Qt6::Widgets)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qt_finalize_executable(samp2_4)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9600" y="3962400"/>
            <a:ext cx="10972800" cy="1676400"/>
            <a:chOff x="609600" y="3962400"/>
            <a:chExt cx="10972800" cy="1676400"/>
          </a:xfrm>
        </p:grpSpPr>
        <p:sp>
          <p:nvSpPr>
            <p:cNvPr id="8" name="Rectangle 8"/>
            <p:cNvSpPr/>
            <p:nvPr/>
          </p:nvSpPr>
          <p:spPr>
            <a:xfrm>
              <a:off x="609600" y="3962400"/>
              <a:ext cx="10972800" cy="1676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829056" y="4063365"/>
              <a:ext cx="357576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EEE8DC"/>
                  </a:solidFill>
                  <a:latin typeface="+mn-lt"/>
                  <a:ea typeface="+mn-ea"/>
                  <a:cs typeface="+mn-cs"/>
                </a:rPr>
                <a:t>附加Sql模块时，追加查找与链接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27532" y="4469130"/>
              <a:ext cx="691553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find_package(Qt6 REQUIRED COMPONENTS Sql)</a:t>
              </a:r>
              <a:br/>
              <a:r>
                <a:rPr lang="zh-CN" sz="21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target_link_libraries(samp2_4 PRIVATE Qt6::Sql)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0456" y="5949315"/>
            <a:ext cx="9311107" cy="352044"/>
            <a:chOff x="600456" y="5949315"/>
            <a:chExt cx="9311107" cy="352044"/>
          </a:xfrm>
        </p:grpSpPr>
        <p:sp>
          <p:nvSpPr>
            <p:cNvPr id="12" name="TextBox 12"/>
            <p:cNvSpPr txBox="1"/>
            <p:nvPr/>
          </p:nvSpPr>
          <p:spPr>
            <a:xfrm>
              <a:off x="600456" y="5949315"/>
              <a:ext cx="93111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查找模块 → 创建目标 → 链接模块 → 完成目标；附加模块连接也放在finalize之前。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03504" y="6356985"/>
            <a:ext cx="10984992" cy="234696"/>
            <a:chOff x="603504" y="6356985"/>
            <a:chExt cx="10984992" cy="234696"/>
          </a:xfrm>
        </p:grpSpPr>
        <p:sp>
          <p:nvSpPr>
            <p:cNvPr id="14" name="TextBox 14"/>
            <p:cNvSpPr txBox="1"/>
            <p:nvPr/>
          </p:nvSpPr>
          <p:spPr>
            <a:xfrm>
              <a:off x="603504" y="6356985"/>
              <a:ext cx="131262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教材2.4.1 · p38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954360" y="6356985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19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4653077" cy="1188720"/>
            <a:chOff x="590550" y="643890"/>
            <a:chExt cx="4653077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85338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从samp2_2迁移到samp2_4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465307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复用UI并检查资源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3504" y="2057400"/>
            <a:ext cx="6292596" cy="4248531"/>
            <a:chOff x="603504" y="2057400"/>
            <a:chExt cx="6292596" cy="4248531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2057400"/>
              <a:ext cx="6286500" cy="4019550"/>
            </a:xfrm>
            <a:prstGeom prst="rect">
              <a:avLst/>
            </a:prstGeom>
          </p:spPr>
        </p:pic>
        <p:sp>
          <p:nvSpPr>
            <p:cNvPr id="6" name="TextBox 6"/>
            <p:cNvSpPr txBox="1"/>
            <p:nvPr/>
          </p:nvSpPr>
          <p:spPr>
            <a:xfrm>
              <a:off x="603504" y="6071235"/>
              <a:ext cx="280385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教材图2-19 · 完整Projects设置界面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264908" y="2268855"/>
            <a:ext cx="3644646" cy="3956304"/>
            <a:chOff x="7264908" y="2268855"/>
            <a:chExt cx="3644646" cy="3956304"/>
          </a:xfrm>
        </p:grpSpPr>
        <p:sp>
          <p:nvSpPr>
            <p:cNvPr id="8" name="TextBox 8"/>
            <p:cNvSpPr txBox="1"/>
            <p:nvPr/>
          </p:nvSpPr>
          <p:spPr>
            <a:xfrm>
              <a:off x="7266432" y="2268855"/>
              <a:ext cx="3635121" cy="791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复用dialog.h / dialog.cpp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以及dialog.ui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264908" y="3331845"/>
              <a:ext cx="352988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复制res.qrc与图片目录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264908" y="4093845"/>
              <a:ext cx="352988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目标源列表包含res.qrc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264908" y="4846320"/>
              <a:ext cx="316626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选择MinGW、Release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267956" y="5530215"/>
              <a:ext cx="364159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检查独立构建目录和Qt路径；</a:t>
              </a:r>
              <a:br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旧版Creator可能需手动登记资源。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03504" y="6356985"/>
            <a:ext cx="10984992" cy="234696"/>
            <a:chOff x="603504" y="6356985"/>
            <a:chExt cx="10984992" cy="234696"/>
          </a:xfrm>
        </p:grpSpPr>
        <p:sp>
          <p:nvSpPr>
            <p:cNvPr id="14" name="TextBox 14"/>
            <p:cNvSpPr txBox="1"/>
            <p:nvPr/>
          </p:nvSpPr>
          <p:spPr>
            <a:xfrm>
              <a:off x="603504" y="6356985"/>
              <a:ext cx="362270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教材2.4.2 · p38–39 · 工具界面以现场版本为准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954360" y="6356985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20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126736" cy="1188720"/>
            <a:chOff x="590550" y="643890"/>
            <a:chExt cx="512673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先检查输出，再运行验收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构建目录与运行结果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8932" y="2057400"/>
            <a:ext cx="4011168" cy="4253484"/>
            <a:chOff x="598932" y="2057400"/>
            <a:chExt cx="4011168" cy="4253484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2057400"/>
              <a:ext cx="4000500" cy="3514725"/>
            </a:xfrm>
            <a:prstGeom prst="rect">
              <a:avLst/>
            </a:prstGeom>
          </p:spPr>
        </p:pic>
        <p:sp>
          <p:nvSpPr>
            <p:cNvPr id="6" name="TextBox 6"/>
            <p:cNvSpPr txBox="1"/>
            <p:nvPr/>
          </p:nvSpPr>
          <p:spPr>
            <a:xfrm>
              <a:off x="598932" y="5621655"/>
              <a:ext cx="354977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Ninja规则 / samp2_4.exe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600456" y="5958840"/>
              <a:ext cx="314850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autogen：MOC/UIC中间文件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47232" y="2057400"/>
            <a:ext cx="4296918" cy="4253484"/>
            <a:chOff x="6047232" y="2057400"/>
            <a:chExt cx="4296918" cy="4253484"/>
          </a:xfrm>
        </p:grpSpPr>
        <p:pic>
          <p:nvPicPr>
            <p:cNvPr id="9" name="Imag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57900" y="2057400"/>
              <a:ext cx="4286250" cy="3400425"/>
            </a:xfrm>
            <a:prstGeom prst="rect">
              <a:avLst/>
            </a:prstGeom>
          </p:spPr>
        </p:pic>
        <p:sp>
          <p:nvSpPr>
            <p:cNvPr id="10" name="TextBox 10"/>
            <p:cNvSpPr txBox="1"/>
            <p:nvPr/>
          </p:nvSpPr>
          <p:spPr>
            <a:xfrm>
              <a:off x="6047232" y="5621655"/>
              <a:ext cx="402503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运行相似编辑器，验证UI与交互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048756" y="5958840"/>
              <a:ext cx="413766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输出路径随开发套件与构建配置变化。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56985"/>
            <a:ext cx="10984992" cy="234696"/>
            <a:chOff x="603504" y="6356985"/>
            <a:chExt cx="10984992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56985"/>
              <a:ext cx="417195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教材图2-20、图2-21 · 2.4.2 · p39 · 完整目录与结果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4360" y="6356985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21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663870" cy="1188720"/>
            <a:chOff x="590550" y="643890"/>
            <a:chExt cx="566387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97877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为Visual Studio生成工程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6387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cmake-gui的首次配置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3504" y="2057400"/>
            <a:ext cx="5337033" cy="4239006"/>
            <a:chOff x="603504" y="2057400"/>
            <a:chExt cx="5337033" cy="4239006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2663" y="2057400"/>
              <a:ext cx="5327874" cy="3981450"/>
            </a:xfrm>
            <a:prstGeom prst="rect">
              <a:avLst/>
            </a:prstGeom>
          </p:spPr>
        </p:pic>
        <p:sp>
          <p:nvSpPr>
            <p:cNvPr id="6" name="TextBox 6"/>
            <p:cNvSpPr txBox="1"/>
            <p:nvPr/>
          </p:nvSpPr>
          <p:spPr>
            <a:xfrm>
              <a:off x="603504" y="6061710"/>
              <a:ext cx="428333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教材图2-22 · Browse Source / Browse Build分别设置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315456" y="2057400"/>
            <a:ext cx="4374964" cy="4224909"/>
            <a:chOff x="6315456" y="2057400"/>
            <a:chExt cx="4374964" cy="4224909"/>
          </a:xfrm>
        </p:grpSpPr>
        <p:pic>
          <p:nvPicPr>
            <p:cNvPr id="8" name="Imag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24600" y="2057400"/>
              <a:ext cx="3429000" cy="2867025"/>
            </a:xfrm>
            <a:prstGeom prst="rect">
              <a:avLst/>
            </a:prstGeom>
          </p:spPr>
        </p:pic>
        <p:sp>
          <p:nvSpPr>
            <p:cNvPr id="9" name="TextBox 9"/>
            <p:cNvSpPr txBox="1"/>
            <p:nvPr/>
          </p:nvSpPr>
          <p:spPr>
            <a:xfrm>
              <a:off x="6315456" y="5120640"/>
              <a:ext cx="43749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教材：Visual Studio 16 2019 + x64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315456" y="5520690"/>
              <a:ext cx="39030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生成器、位数与MSVC Qt套件匹配。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315456" y="5930265"/>
              <a:ext cx="427847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先分离source/build，再Configure。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56985"/>
            <a:ext cx="10984992" cy="234696"/>
            <a:chOff x="603504" y="6356985"/>
            <a:chExt cx="10984992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56985"/>
              <a:ext cx="446272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教材图2-23 · 2.4.3 · p40 · 实际生成器以已安装版本为准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4360" y="6356985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22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200879" cy="1188720"/>
            <a:chOff x="590550" y="643890"/>
            <a:chExt cx="5200879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41071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配置错误先查开发套件和包目录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20087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修复Qt路径并再配置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3504" y="2057400"/>
            <a:ext cx="7054596" cy="3486531"/>
            <a:chOff x="603504" y="2057400"/>
            <a:chExt cx="7054596" cy="3486531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2057400"/>
              <a:ext cx="7048500" cy="3067050"/>
            </a:xfrm>
            <a:prstGeom prst="rect">
              <a:avLst/>
            </a:prstGeom>
          </p:spPr>
        </p:pic>
        <p:sp>
          <p:nvSpPr>
            <p:cNvPr id="6" name="TextBox 6"/>
            <p:cNvSpPr txBox="1"/>
            <p:nvPr/>
          </p:nvSpPr>
          <p:spPr>
            <a:xfrm>
              <a:off x="603504" y="5309235"/>
              <a:ext cx="208803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教材图2-24 · 完整配置参数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026908" y="2255520"/>
            <a:ext cx="2969819" cy="3005328"/>
            <a:chOff x="8026908" y="2255520"/>
            <a:chExt cx="2969819" cy="3005328"/>
          </a:xfrm>
        </p:grpSpPr>
        <p:sp>
          <p:nvSpPr>
            <p:cNvPr id="8" name="TextBox 8"/>
            <p:cNvSpPr txBox="1"/>
            <p:nvPr/>
          </p:nvSpPr>
          <p:spPr>
            <a:xfrm>
              <a:off x="8026908" y="2255520"/>
              <a:ext cx="22860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先匹配开发套件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029956" y="3034665"/>
              <a:ext cx="296677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不要把MinGW路径给MSVC。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029956" y="3634740"/>
              <a:ext cx="22309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教材Qt包目录示例：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028432" y="4088130"/>
              <a:ext cx="1928241" cy="1172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D:/Qt/6.2.3/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msvc2019_64/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lib/cmake/Qt6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0456" y="5939790"/>
            <a:ext cx="9475927" cy="352044"/>
            <a:chOff x="600456" y="5939790"/>
            <a:chExt cx="9475927" cy="352044"/>
          </a:xfrm>
        </p:grpSpPr>
        <p:sp>
          <p:nvSpPr>
            <p:cNvPr id="13" name="TextBox 13"/>
            <p:cNvSpPr txBox="1"/>
            <p:nvPr/>
          </p:nvSpPr>
          <p:spPr>
            <a:xfrm>
              <a:off x="600456" y="5939790"/>
              <a:ext cx="947592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教材原模板检查QT_DIR；简化配置查看实际Qt包参数。Configure无误后再Generate。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03504" y="6356985"/>
            <a:ext cx="10984992" cy="234696"/>
            <a:chOff x="603504" y="6356985"/>
            <a:chExt cx="10984992" cy="234696"/>
          </a:xfrm>
        </p:grpSpPr>
        <p:sp>
          <p:nvSpPr>
            <p:cNvPr id="15" name="TextBox 15"/>
            <p:cNvSpPr txBox="1"/>
            <p:nvPr/>
          </p:nvSpPr>
          <p:spPr>
            <a:xfrm>
              <a:off x="603504" y="6356985"/>
              <a:ext cx="400232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教材2.4.3 · p41 · 同名参数复制前核对编译器和位数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954360" y="6356985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23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4561332" cy="1188720"/>
            <a:chOff x="590550" y="643890"/>
            <a:chExt cx="456133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生成工程不等于完成编译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生成、编译与运行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3504" y="2057400"/>
            <a:ext cx="4768596" cy="4239006"/>
            <a:chOff x="603504" y="2057400"/>
            <a:chExt cx="4768596" cy="4239006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2057400"/>
              <a:ext cx="4762500" cy="4019550"/>
            </a:xfrm>
            <a:prstGeom prst="rect">
              <a:avLst/>
            </a:prstGeom>
          </p:spPr>
        </p:pic>
        <p:sp>
          <p:nvSpPr>
            <p:cNvPr id="6" name="TextBox 6"/>
            <p:cNvSpPr txBox="1"/>
            <p:nvPr/>
          </p:nvSpPr>
          <p:spPr>
            <a:xfrm>
              <a:off x="603504" y="6061710"/>
              <a:ext cx="241112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教材图2-25 · 完整解决方案目录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740908" y="2312670"/>
            <a:ext cx="4913071" cy="3836289"/>
            <a:chOff x="5740908" y="2312670"/>
            <a:chExt cx="4913071" cy="3836289"/>
          </a:xfrm>
        </p:grpSpPr>
        <p:sp>
          <p:nvSpPr>
            <p:cNvPr id="8" name="TextBox 8"/>
            <p:cNvSpPr txBox="1"/>
            <p:nvPr/>
          </p:nvSpPr>
          <p:spPr>
            <a:xfrm>
              <a:off x="5740908" y="2312670"/>
              <a:ext cx="405688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Generate生成samp2_4.sln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740908" y="3074670"/>
              <a:ext cx="359237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VS打开并用Release构建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740908" y="3836670"/>
              <a:ext cx="328147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Release目录得到.exe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740908" y="4598670"/>
              <a:ext cx="491307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缺Qt运行库，程序仍可能无法运行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743956" y="5415915"/>
              <a:ext cx="465886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教材复制到匹配套件的Qt bin目录演示运行；</a:t>
              </a:r>
              <a:br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独立发布需另行处理运行依赖。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03504" y="6356985"/>
            <a:ext cx="10984992" cy="234696"/>
            <a:chOff x="603504" y="6356985"/>
            <a:chExt cx="10984992" cy="234696"/>
          </a:xfrm>
        </p:grpSpPr>
        <p:sp>
          <p:nvSpPr>
            <p:cNvPr id="14" name="TextBox 14"/>
            <p:cNvSpPr txBox="1"/>
            <p:nvPr/>
          </p:nvSpPr>
          <p:spPr>
            <a:xfrm>
              <a:off x="603504" y="6356985"/>
              <a:ext cx="321155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教材2.4.3 · p41 · VS Qt开发提示见备注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954360" y="6356985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24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190336" cy="1188720"/>
            <a:chOff x="590550" y="643890"/>
            <a:chExt cx="619033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定位、整理、构建、调试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1903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Creator编辑与调试技巧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8932" y="2240280"/>
            <a:ext cx="6768846" cy="2696718"/>
            <a:chOff x="598932" y="2240280"/>
            <a:chExt cx="6768846" cy="2696718"/>
          </a:xfrm>
        </p:grpSpPr>
        <p:sp>
          <p:nvSpPr>
            <p:cNvPr id="5" name="TextBox 5"/>
            <p:cNvSpPr txBox="1"/>
            <p:nvPr/>
          </p:nvSpPr>
          <p:spPr>
            <a:xfrm>
              <a:off x="598932" y="2240280"/>
              <a:ext cx="6768846" cy="2696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F4切换头源；F2跟踪符号；F1上下文帮助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Ctrl+Shift+R符号重命名；Add Definition补函数定义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Ctrl+I缩进；Ctrl+/注释或取消注释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Ctrl+Shift+S保存；Ctrl+F查找；F3下一项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Ctrl+B构建；F5开始调试；F9设置断点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F10单步略过；F11进入函数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0456" y="5911215"/>
            <a:ext cx="7916189" cy="352044"/>
            <a:chOff x="600456" y="5911215"/>
            <a:chExt cx="7916189" cy="352044"/>
          </a:xfrm>
        </p:grpSpPr>
        <p:sp>
          <p:nvSpPr>
            <p:cNvPr id="7" name="TextBox 7"/>
            <p:cNvSpPr txBox="1"/>
            <p:nvPr/>
          </p:nvSpPr>
          <p:spPr>
            <a:xfrm>
              <a:off x="600456" y="5911215"/>
              <a:ext cx="791618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F4依赖上下文：代码编辑器切换头源，Designer切换到信号槽编辑模式。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56985"/>
            <a:ext cx="10984992" cy="234696"/>
            <a:chOff x="603504" y="6356985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56985"/>
              <a:ext cx="388924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教材表2-7 · 2.5.1 · p42 · 快捷键与实际设置核对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356985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25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4994519" cy="1188720"/>
            <a:chOff x="590550" y="643890"/>
            <a:chExt cx="4994519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62318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qmake项目的配置与构建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499451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Build与Run qmake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2836" y="2215515"/>
            <a:ext cx="3880980" cy="1245108"/>
            <a:chOff x="592836" y="2215515"/>
            <a:chExt cx="3880980" cy="1245108"/>
          </a:xfrm>
        </p:grpSpPr>
        <p:sp>
          <p:nvSpPr>
            <p:cNvPr id="5" name="TextBox 5"/>
            <p:cNvSpPr txBox="1"/>
            <p:nvPr/>
          </p:nvSpPr>
          <p:spPr>
            <a:xfrm>
              <a:off x="592836" y="2215515"/>
              <a:ext cx="2248105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Run qmake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8932" y="3049905"/>
              <a:ext cx="387488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读取.pro，更新Makefile规则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800600" y="2215515"/>
            <a:ext cx="5266944" cy="1245108"/>
            <a:chOff x="4800600" y="2215515"/>
            <a:chExt cx="5266944" cy="1245108"/>
          </a:xfrm>
        </p:grpSpPr>
        <p:sp>
          <p:nvSpPr>
            <p:cNvPr id="8" name="Line 8"/>
            <p:cNvSpPr/>
            <p:nvPr/>
          </p:nvSpPr>
          <p:spPr>
            <a:xfrm>
              <a:off x="4800600" y="2667000"/>
              <a:ext cx="1200150" cy="1"/>
            </a:xfrm>
            <a:prstGeom prst="line">
              <a:avLst/>
            </a:prstGeom>
            <a:noFill/>
            <a:ln w="38100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6364986" y="2215515"/>
              <a:ext cx="1269035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Build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371082" y="3049905"/>
              <a:ext cx="369646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按规则生成代码、编译和链接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97408" y="4008120"/>
            <a:ext cx="8256451" cy="2283714"/>
            <a:chOff x="597408" y="4008120"/>
            <a:chExt cx="8256451" cy="2283714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008120"/>
              <a:ext cx="3605784" cy="1688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8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Build：增量构建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Rebuild：完整重新构建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Clean：清理构建中间文件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00456" y="5939790"/>
              <a:ext cx="825340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Run qmake本身不完成编译；各生成器是否重跑取决于输入变化和依赖规则。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03504" y="6356985"/>
            <a:ext cx="10984992" cy="234696"/>
            <a:chOff x="603504" y="6356985"/>
            <a:chExt cx="10984992" cy="234696"/>
          </a:xfrm>
        </p:grpSpPr>
        <p:sp>
          <p:nvSpPr>
            <p:cNvPr id="15" name="TextBox 15"/>
            <p:cNvSpPr txBox="1"/>
            <p:nvPr/>
          </p:nvSpPr>
          <p:spPr>
            <a:xfrm>
              <a:off x="603504" y="6356985"/>
              <a:ext cx="389305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教材2.5.2 · p42校正 · F016–F017官方核对见备注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954360" y="6356985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26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3995928" cy="1188720"/>
            <a:chOff x="590550" y="643890"/>
            <a:chExt cx="399592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1683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代码模型与编译输出相互补充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399592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诊断与项目整理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0456" y="2057400"/>
            <a:ext cx="6676644" cy="3343656"/>
            <a:chOff x="600456" y="2057400"/>
            <a:chExt cx="6676644" cy="3343656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2057400"/>
              <a:ext cx="6667500" cy="2028825"/>
            </a:xfrm>
            <a:prstGeom prst="rect">
              <a:avLst/>
            </a:prstGeom>
          </p:spPr>
        </p:pic>
        <p:sp>
          <p:nvSpPr>
            <p:cNvPr id="6" name="TextBox 6"/>
            <p:cNvSpPr txBox="1"/>
            <p:nvPr/>
          </p:nvSpPr>
          <p:spPr>
            <a:xfrm>
              <a:off x="600456" y="4377690"/>
              <a:ext cx="5676138" cy="7139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Clang提供补全与诊断；未写完代码时可能暂时报错。</a:t>
              </a:r>
              <a:br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完成语句后再看Build输出；不必无条件禁用代码模型。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603504" y="5166360"/>
              <a:ext cx="208803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教材图2-27 · 完整诊断示例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652004" y="2057400"/>
            <a:ext cx="3244596" cy="3315081"/>
            <a:chOff x="7652004" y="2057400"/>
            <a:chExt cx="3244596" cy="3315081"/>
          </a:xfrm>
        </p:grpSpPr>
        <p:pic>
          <p:nvPicPr>
            <p:cNvPr id="9" name="Imag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58100" y="2057400"/>
              <a:ext cx="3238500" cy="2867025"/>
            </a:xfrm>
            <a:prstGeom prst="rect">
              <a:avLst/>
            </a:prstGeom>
          </p:spPr>
        </p:pic>
        <p:sp>
          <p:nvSpPr>
            <p:cNvPr id="10" name="TextBox 10"/>
            <p:cNvSpPr txBox="1"/>
            <p:nvPr/>
          </p:nvSpPr>
          <p:spPr>
            <a:xfrm>
              <a:off x="7652004" y="5137785"/>
              <a:ext cx="241112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教材图2-26 · 完整项目目录示例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0456" y="5711190"/>
            <a:ext cx="6601968" cy="599694"/>
            <a:chOff x="600456" y="5711190"/>
            <a:chExt cx="6601968" cy="599694"/>
          </a:xfrm>
        </p:grpSpPr>
        <p:sp>
          <p:nvSpPr>
            <p:cNvPr id="12" name="TextBox 12"/>
            <p:cNvSpPr txBox="1"/>
            <p:nvPr/>
          </p:nvSpPr>
          <p:spPr>
            <a:xfrm>
              <a:off x="600456" y="5711190"/>
              <a:ext cx="6601968" cy="5996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.h/.cpp/.ui/.pro/CMakeLists.txt/.qrc与图片是项目输入。</a:t>
              </a:r>
              <a:br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保留项目输入；构建产物可重新生成。整理前先分清文件职责。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03504" y="6356985"/>
            <a:ext cx="10984992" cy="234696"/>
            <a:chOff x="603504" y="6356985"/>
            <a:chExt cx="10984992" cy="234696"/>
          </a:xfrm>
        </p:grpSpPr>
        <p:sp>
          <p:nvSpPr>
            <p:cNvPr id="14" name="TextBox 14"/>
            <p:cNvSpPr txBox="1"/>
            <p:nvPr/>
          </p:nvSpPr>
          <p:spPr>
            <a:xfrm>
              <a:off x="603504" y="6356985"/>
              <a:ext cx="415579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教材2.5.2–2.5.3 · p42–43 · 旧版插件菜单说明见备注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954360" y="6356985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27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4561332" cy="1188720"/>
            <a:chOff x="590550" y="643890"/>
            <a:chExt cx="456133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EEE8DC"/>
                  </a:solidFill>
                  <a:latin typeface="+mn-lt"/>
                  <a:ea typeface="+mn-ea"/>
                  <a:cs typeface="+mn-cs"/>
                </a:rPr>
                <a:t>本章总结与综合任务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对象、连接、构建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5884" y="2261235"/>
            <a:ext cx="5273802" cy="1232916"/>
            <a:chOff x="595884" y="2261235"/>
            <a:chExt cx="5273802" cy="1232916"/>
          </a:xfrm>
        </p:grpSpPr>
        <p:sp>
          <p:nvSpPr>
            <p:cNvPr id="5" name="TextBox 5"/>
            <p:cNvSpPr txBox="1"/>
            <p:nvPr/>
          </p:nvSpPr>
          <p:spPr>
            <a:xfrm>
              <a:off x="595884" y="2261235"/>
              <a:ext cx="5273802" cy="12329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5550"/>
                </a:lnSpc>
              </a:pPr>
              <a:r>
                <a:rPr lang="zh-CN" sz="27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创建对象 → 安装布局 → 连接行为</a:t>
              </a:r>
              <a:br/>
              <a:r>
                <a:rPr lang="zh-CN" sz="27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配置构建 → 运行验证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093845"/>
            <a:ext cx="7359396" cy="2159889"/>
            <a:chOff x="597408" y="4093845"/>
            <a:chExt cx="7359396" cy="2159889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093845"/>
              <a:ext cx="5769864" cy="10980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950"/>
                </a:lnSpc>
              </a:pPr>
              <a:r>
                <a:rPr lang="zh-CN" sz="2400" dirty="0">
                  <a:solidFill>
                    <a:srgbClr val="EEE8DC"/>
                  </a:solidFill>
                  <a:latin typeface="+mn-lt"/>
                  <a:ea typeface="+mn-ea"/>
                  <a:cs typeface="+mn-cs"/>
                </a:rPr>
                <a:t>完成samp2_3，验证布局与字体颜色响应。</a:t>
              </a:r>
              <a:br/>
              <a:r>
                <a:rPr lang="zh-CN" sz="2400" dirty="0">
                  <a:solidFill>
                    <a:srgbClr val="EEE8DC"/>
                  </a:solidFill>
                  <a:latin typeface="+mn-lt"/>
                  <a:ea typeface="+mn-ea"/>
                  <a:cs typeface="+mn-cs"/>
                </a:rPr>
                <a:t>将samp2_2迁移到CMake项目并登记资源。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600456" y="5520690"/>
              <a:ext cx="735634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解释控件父对象、C++17、qrc源清单，以及Run qmake与Build的分工。</a:t>
              </a:r>
              <a:br/>
              <a:r>
                <a:rPr lang="zh-CN" sz="18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沿对象、连接、构建三条线检查程序。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56985"/>
            <a:ext cx="10984992" cy="234696"/>
            <a:chOff x="603504" y="6356985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56985"/>
              <a:ext cx="393694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EEE8DC"/>
                  </a:solidFill>
                  <a:latin typeface="+mn-lt"/>
                  <a:ea typeface="+mn-ea"/>
                  <a:cs typeface="+mn-cs"/>
                </a:rPr>
                <a:t>Qt6 C++开发指南 · 第二章第三讲 · 参考答案见备注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56985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rgbClr val="EEE8DC"/>
                  </a:solidFill>
                  <a:latin typeface="+mn-lt"/>
                  <a:ea typeface="+mn-ea"/>
                  <a:cs typeface="+mn-cs"/>
                </a:rPr>
                <a:t>28 / 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02_c_code_cmake">
  <a:themeElements>
    <a:clrScheme name="qt6_ch02_c_code_cmake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2_c_code_cmake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2_c_code_cmak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02_c_code_cmake">
  <a:themeElements>
    <a:clrScheme name="qt6_ch02_c_code_cmake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2_c_code_cmake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2_c_code_cmak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2026-10-01T17:09:31Z</dcterms:created>
  <dcterms:modified xsi:type="dcterms:W3CDTF">2026-10-01T17:09:31Z</dcterms:modified>
  <cp:category/>
  <cp:contentStatus/>
</cp:coreProperties>
</file>