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3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  <Relationship Id="rId43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份课件讲教材第三章的模块、全局定义和元对象基础。可以先拿第二章的按钮提出问题：变量类型写的是QObject*，程序为什么还能识别实际按钮类，又能用字符串名称读取属性？这两个问题会贯穿后面的类型查询和属性系统。讲授时使用教材Qt 6.2.3作为版本基线，学生复习时可以按页脚的教材章节定位原文。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回顾第二章已经完成的工作：创建控件、组织布局、连接信号。第三章开始解释这些代码为何能工作。第一份讲模块、类型和属性，第二份追踪通知与对象销毁，第三份处理成组数据及其类型。QString保存文本；QVariant让一个接口返回带类型的值，这里先知道用途，第三份再讲存取和转换。学生不需要在开课前记住全部模块名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从左到右的关系解释模块：Core提供对象、字符串、容器和元对象机制，Gui在此基础上提供绘图、字体与窗口系统集成，Widgets再提供按钮、编辑框等控件。箭头表示基础能力支持上层功能；从依赖方向说，Widgets需要Gui，Gui需要Core。因此学生即使只在界面上放按钮，也已经在使用Core中的对象管理机制。请学生指出第二章的QPushButton属于哪一层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分别用任务说明Network、D-Bus和Test：与网络服务通信、按D-Bus协议进行进程间通信、检查程序行为。QML与Quick是一套相关的界面技术，QML提供语言和引擎，Quick提供基础界面类型，Controls、Dialogs、Layouts补充控件、对话框和布局，Quick Test支持测试。当前课程使用Widgets，不要求学生立刻学习QML；以后遇到新任务，再查模块是否安装以及目标平台是否支持。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用“成绩从哪里来、怎样显示、怎样输出”串起这些附加模块。成绩需要入库时用SQL，二维图表可考虑Charts，三维数据展示可考虑Data Visualization；播放或录制媒体用Multimedia，额外图片格式由Image Formats扩展，SVG处理矢量图片，Print Support负责打印。这里解释模块解决的问题，不展开具体API，后续教材章节会继续讲。让学生为“把成绩画成折线图并打印”选出需要查阅的模块。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把设备访问和服务通信分开说明。Bluetooth、NFC、Sensors、Positioning分别对应蓝牙、近场通信、传感器与定位。Serial Port处理串口，而Serial Bus面向CAN、Modbus等工业总线。WebSockets解决相应协议的双向通信，Remote Objects帮助进程或计算机交换对象信息，Network Authorization处理访问服务时的授权。仪器给出串口数据时，应先查Serial Port，而不是因为出现“网络”二字就选Network。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这一页作为教材模块目录的查阅页，逐项讲清用途即可。3D、OpenGL、Shader Tools用于图形和着色；Concurrent提供较高层并发接口；Help集成帮助，UI Tools在运行时加载ui，Virtual Keyboard提供虚拟键盘。Active Qt对应Windows的ActiveX和COM，Wayland Compositor对应Wayland显示服务。WebEngine显示网页，WebChannel让网页与Qt交换信息，SCXML构建状态机，5 Core Compatibility保留部分旧接口以方便迁移。模块能力与平台支持应分别查证，不能理解成每个平台都提供同样功能。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已经选定模块，还需让构建系统使用它。以现有MyApp目标需要Widgets和Sql为例，qmake在pro文件中加入widgets sql；CMake先find_package查找模块，再target_link_libraries链接对应目标。MyApp应替换成学生项目中的真实目标名。演示时先让学生区分“头文件找不到”和“链接缺少实现”的输出，再检查模块安装与项目配置。两段代码属于两种构建方式，不需要写进同一个配置文件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模块选择说明程序需要哪些能力，但实际代码还要约定数值的宽度、比较条件和可用接口。QtGlobal提供类型、函数与宏，很多Qt头文件间接包含它。这里建议学生在独立示例中明确包含所用头文件，以便知道代码依赖什么。接下来先看固定宽度整数，再看依平台变化的别名；这样能避免把教材表格中的所有字节数当作跨平台保证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逐个读出名字中的位数：qint8、16、32、64分别是有符号整数，对应1、2、4、8字节；quint的宽度相同，但没有负数表示范围。qlonglong与qulonglong也为64位。用一个协议字段举例：协议规定32位且允许负值，应选qint32；不允许负值才考虑quint32。位宽解决存储格式问题，符号解决能否表示负值的问题，两者都要确定。固定类型依据[Qt 6.2.3基本类型源码](https://raw.githubusercontent.com/qt/qtbase/v6.2.3/src/corelib/global/qglobal.cpp)核对。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教材表3-3把ulong和qsizetype统一列为8字节，这里按平台规则纠正。ulong只是unsigned long的别名，Windows64位ABI下仍通常为4字节；qsizetype与size_t等宽而有符号，常见32位构建为4字节、64位构建为8字节。qreal通常为double；qfloat16是2字节浮点类型，需包含QFloat16。演示sizeof时先指出输出是当前构建的结果，再让学生解释它为何不代表所有平台。来源为[Qt 6.2.3基本类型与ABI说明](https://raw.githubusercontent.com/qt/qtbase/v6.2.3/src/corelib/global/qglobal.cpp)。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qAbs、qMin和qMax说明绝对值、较小值和较大值，再追踪qBound的三个输入。分数-5低于下界0，返回0；75在0到100之间，保留75；120高于上界100，返回100。输出没有自动修改原score变量，如果要保存结果，还需把返回值赋回相应变量。下界应不大于上界，模板实参类型要匹配。让学生先预测三个结果，再揭示示例注释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ctive初值为true。qExchange先保留这个旧值，再把false写回active，最后将旧值返回给old。因此调用后old为true，active为false。请学生分别指出“修改的目标”和“保存旧值的位置”，不要只回答“交换状态”。old是独立变量，之后再改变active不会把old一起改变。保留旧值可用于稍后比较或恢复，本例只展示赋值与返回值这两个动作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让学生先猜0与1e-13是否会被qFuzzyCompare认为相近。Qt 6.2.3实现使用相对误差，与零比较时较小绝对值为零，非零差值不满足条件，所以结果为false。double版本的qFuzzyIsNull使用绝对近零判断，绝对值不超过1e-12时为true，因此这里的1e-13通过检查。两个结果不同，是判定条件不同，并不是浮点数比较随意变化。业务允许的误差仍须按问题确定。具体条件来源为[Qt 6.2.3 qglobal.h](https://raw.githubusercontent.com/qt/qtbase/v6.2.3/src/corelib/global/qglobal.h)。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qIsFinite、qIsNaN、qIsInf分别检查有限值、NaN和正负无穷。确认输入合适后再取整，qRound返回int，qRound64返回qint64；示例3.6都得到4。Qt 6.2.3中点远离零，所以-0.5得到-1，不应把口语中的“四舍五入”当作所有版本和负数边界的精确说明。结果还须能由目标整数类型表示；取整不会自动限幅。边界依据[Qt 6.2.3 qglobal.h](https://raw.githubusercontent.com/qt/qtbase/v6.2.3/src/corelib/global/qglobal.h)核对。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预处理步骤读第一段：QT_VERSION表示编译使用的Qt版本，QT_VERSION_CHECK把6、2、0编码为同类数值，满足条件时才编译其中的代码。第二段比较当前构建的字节序宏，判断是否为小端。两段中的注释表示条件成立的位置，不是完整业务逻辑。版本与字节序在编译阶段确定，不能用它们判断用户当前输入或按钮是否勾选。版本条件常用于维护不同Qt版本的接口兼容代码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解释为什么有意保留未使用参数：接口或连接可能要求这个形参，但当前实现不需要读取，此时Q_UNUSED表达该意图。它不能替代漏写的业务处理。Q_DECL_EXPORT用于库向外提供符号，Q_DECL_IMPORT用于调用方导入符号，两者需与构建库和使用库的方向一致。qDebug示例在已有score变量处输出实际值，并需QDebug头文件。演示时先让学生预测score，再对照应用程序输出，确认修改的是预期变量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全局定义已经能帮助约定数据和编译条件。接下来回到开头的QObject指针：已知C++类型时可以调用接口，但按名称读属性、识别Qt类、传递属性变化，需要相应的Qt类描述。元对象系统提供这类信息。这里不是否定C++自身的运行时能力，而是说明本课程要使用的Qt接口依赖哪一套描述。下一页先看这些描述怎样生成，再区分类与实例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图中左、中、右三段读构建过程：QObject子类写Q_OBJECT及属性、信号声明，moc读取声明并生成C++元对象代码，编译器将生成代码与业务代码一起编译和链接。QObject提供基础行为，宏提出本类元对象需求，moc负责生成实现；只写宏而漏掉构建环节会缺少实现。.ui则由uic生成界面头文件，不由moc转换。区别可查[Qt 6.2元对象说明](https://doc.qt.io/archives/qt-6.2/metaobjects.html)与[uic说明](https://doc.qt.io/archives/qt-6.2/uic.html)。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纠正“所有QObject子类只要没有Q_OBJECT就完全不能使用元对象特性”的过宽说法。未加宏的子类仍继承QObject已有的对象名、属性与父子管理，但本类新增信号或元属性需要自己的宏和生成代码。成员函数指针形式的connect还可连接兼容普通成员函数，因此不能仅凭某个方法要接收信号就断言它必须声明为元槽。判断宏需求时要看整个类。来源为[元对象系统](https://doc.qt.io/archives/qt-6.2/metaobjects.html)和[函数指针connect](https://doc.qt.io/archives/qt-6.2/qobject.html#connect-2)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读上方共享描述：TPerson类的静态QMetaObject说明存在age这个int属性。下方boy与girl是两个实例，分别保存m_age等于10和20。连接线表示两者使用同一类描述，不表示两者共用年龄存储。请学生预测改变boy年龄后girl是否变化；答案不会，因为写入的是boy自己的字段。普通类元信息在编译期生成并共享，依据[Qt 6.2 QMetaObject文档](https://doc.qt.io/archives/qt-6.2/qmetaobject.html)纠正教材每个实例自动创建独立元对象的表述。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bj实际指向QPushButton，所以className得到QPushButton。inherits沿元对象祖先链检查类型：按钮也是QWidget，所以返回true，但不是QLineEdit，所以返回false。继承链依次为QPushButton、QAbstractButton、QWidget、QObject，superClass只给出直接祖先，查询更早祖先需要继续向上。演示时可以把对象换成QLineEdit让学生预测结果，操作前保留清楚的实际对象类型。继承查询边界依据[Qt 6.2元对象说明](https://doc.qt.io/archives/qt-6.2/metaobjects.html)。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代码放在Widget成员函数中，this是父窗口；新按钮由父对象管理。obj变量虽然写QObject*，实际对象仍是QPushButton。第一次qobject_cast得到可用按钮指针，判空后设置文本OK；转成QLineEdit*时实际类型不兼容，结果为nullptr。必须在解引用前检查结果，不能因为源指针不为空就省略转换检查。自定义QObject类作为转换目标应有Q_OBJECT，要求来自[Qt 6.2元对象说明](https://doc.qt.io/archives/qt-6.2/metaobjects.html)。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四组接口与查询目标对应：类名及祖先、属性、元方法、类说明。methodCount包括继承的已登记信号、槽和其他可调用方法，不会把任意普通C++成员函数自动统计进去。若用newInstance按元信息创建实例，还要有参数匹配且标记Q_INVOKABLE的构造函数。本课不要求立即使用动态创建，只需理解查到的集合有登记边界。统计范围依据[Qt 6.2 QMetaObject文档](https://doc.qt.io/archives/qt-6.2/qmetaobject.html)。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声明写在带Q_OBJECT的TPerson类内。先读age和int，明确属性名称与类型；READ后的age是getter名称，WRITE后的setAge是setter名称，NOTIFY后的ageChanged是通知信号名称。getter返回m_age，但宏不会替程序创建该字段，因此类仍需私有int m_age和对应写入实现。此页先把名称映射到接口，下一页再看什么时候保存新值和发射信号。代码是类内片段，不能单独作为完整类编译。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从参数value开始追踪：先与当前m_age比较，相同就返回，因为没有实际变化，不需要重复通知；不同则把value保存到m_age，最后emit ageChanged(value)。先保存的理由是接收者在处理通知时若读取age，会看到一致的新值。NOTIFY只声明通知关系，不会替这个用户编写的setter发射信号，仍需显式emit。可让学生暂时删掉emit观察日志不再更新，再恢复。通知边界来自[Qt 6.2属性系统](https://doc.qt.io/archives/qt-6.2/properties.html)。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两句通过C++函数直接写入和读取，后两句按age字符串查找元属性。这里age确实是可写int属性，因此写入成功，written为true，v保存12；setter的相等判断也会避免重复通知。按名称访问适合不知道具体类接口的通用代码，但名称拼错时必须检查结果。property返回QVariant，先检查isValid再按预期类型取值。相关接口依据[QObject::setProperty](https://doc.qt.io/archives/qt-6.2/qobject.html#setProperty)及[QVariant](https://doc.qt.io/archives/qt-6.2/qvariant.html)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EMBER把name映射到m_name，把score映射到m_score，类中仍要实际声明这两个字段。这样元属性可直接读写对应成员，不必另写与age完全相同的一组getter和setter。当前两条声明没有通知信号；若无显式setter的MEMBER属性另外配NOTIFY，经元属性写入可以自动通知，直接给成员赋值却不会自动发射。需要检查范围或控制通知时，使用明确setter更易说明逻辑。边界来自[Qt 6.2属性系统](https://doc.qt.io/archives/qt-6.2/properties.html)。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设类没有声明sex，此时setProperty给boy添加动态属性。返回值r为false，却仍能读到Boy；这个返回值不是动态属性写入是否成功的充分判断。演示时同时输出r、property的结果和dynamicPropertyNames，学生就能看到名称确实已加入。girl不会因此自动出现同名属性，类propertyCount也不增加。需要移除动态属性时可以给该名称写入无效QVariant，但本页先掌握添加与验证。来源为[Qt 6.2 QObject::setProperty](https://doc.qt.io/archives/qt-6.2/qobject.html#setProperty)。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dit与errorLabel都是已经创建的界面对象。先把required设置为true，再由业务代码读取该标记；文本去除首尾空白后为空，并且控件确实被标记为必填，才显示“请填写此项”。required只保存一个值，不会自动验证输入。样式也能按属性给控件不同颜色，但颜色与业务验证是两个需要分别编写的动作。让学生分别输入空白和实际文本，逐个解释条件为何成立或不成立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eta指向boy所用的类元信息。indexOfProperty按age名称找到索引，未找到时返回-1，因此只有非负索引才能继续取QMetaProperty。p描述属性类型和写入能力，typeName与isWritable读的是描述，不是年龄数值。isDesignable查询工具显示意图，hasNotifySignal检查通知声明。演示可把名称改成拼错的Age，先观察索引，再说明为什么分支不会继续。使用相应元信息类时应包含QMetaProperty头文件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SET指定恢复方法名称，例如resetScore，方法实现决定恢复成什么值，宏不替程序写方法。CONSTANT则说明同一实例的该属性值不再变化，不能同时指定WRITE和NOTIFY。用对象编号说明：构造时确定编号，此后不变，但两个人可以拥有不同编号。所以“常量属性”限制的是单个实例随时间的变化，不是所有实例必须共用一个值。让学生把这个条件与前面的共享类描述、不同实例状态对应起来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ESIGNABLE给设计工具提供显示意图，并不代替业务读写权限；USER标记主要用户属性，工具可用它识别主要编辑目标。FINAL表达开发者对子类不覆盖元属性的承诺，可供优化，但moc不强制禁止覆盖，因此不能期待它产生与C++ final相同的编译检查。讲授时分别说清“由谁使用这个信息”和“它是否强制改变语言规则”，避免把所有属性标记混成权限开关。FINAL边界依据[Qt 6.2属性系统](https://doc.qt.io/archives/qt-6.2/properties.html)。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Person类中的Q_CLASSINFO保存author与company两个字符串说明。访问代码先取得boy的metaObject，再查author索引，非负时读名称和值，结果为author和Wang。索引检查与上一页属性描述查询的步骤相同，但信息类别不同。company为UPC，是类说明；某个人的姓名应写入name实例属性，不能给每个人修改同一份类信息。代码前后片段位于不同位置：宏写在类内，访问语句写在函数内，并需QMetaClassInfo头文件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根据初值10预测两次setAge(12)的通知数，再逐句执行。第一次旧值10与12不同，保存12并通知；第二次旧值已经是12，条件成立后返回。因此总共通知一次，最终property读取12。age这个int属性的类描述保持不变，只是boy实例的m_age发生变化。这页将类描述、实例状态和通知条件合在一次推演中，教师揭示答案后应让学生说明依据，而不只报数字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题中实际对象是QPushButton，与QLineEdit不兼容，所以qobject_cast返回nullptr，不能解引用。第二题中类描述只定义age的名称、类型和访问接口，每个TPerson实例分别保存m_age，因此年龄可以不同。先停顿让学生回答，再揭示两个答案。到这里已经能识别对象、读取属性并按setter写入值，但还没有说明其他对象如何自动响应变化；下一份使用connect把ageChanged送到接收者，再讨论对象何时销毁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3_a_modules_meta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3_a_modules_meta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6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758190"/>
            <a:ext cx="3639312" cy="352044"/>
            <a:chOff x="600456" y="758190"/>
            <a:chExt cx="3639312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758190"/>
              <a:ext cx="36393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第3章（一） · Qt 框架功能概述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1962150"/>
            <a:ext cx="5372100" cy="2114550"/>
            <a:chOff x="590550" y="1962150"/>
            <a:chExt cx="5372100" cy="21145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1962150"/>
              <a:ext cx="5372100" cy="2114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5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模块、全局定义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与元对象基础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4509135"/>
            <a:ext cx="6885432" cy="1480566"/>
            <a:chOff x="595884" y="4509135"/>
            <a:chExt cx="6885432" cy="1480566"/>
          </a:xfrm>
        </p:grpSpPr>
        <p:sp>
          <p:nvSpPr>
            <p:cNvPr id="6" name="TextBox 6"/>
            <p:cNvSpPr txBox="1"/>
            <p:nvPr/>
          </p:nvSpPr>
          <p:spPr>
            <a:xfrm>
              <a:off x="595884" y="4509135"/>
              <a:ext cx="6885432" cy="14805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750"/>
                </a:lnSpc>
              </a:pPr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QObject* 指向一个按钮。</a:t>
              </a:r>
              <a:br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程序怎样识别它的类型，并按名称读取属性？</a:t>
              </a:r>
              <a:br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先从模块和类的描述信息开始。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3504" y="6366510"/>
            <a:ext cx="4945228" cy="234696"/>
            <a:chOff x="603504" y="6366510"/>
            <a:chExt cx="4945228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366510"/>
              <a:ext cx="494522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 C++ 开发指南 · 3.1—3.3.3 · 教材第44—52页　|　01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561332" cy="1188720"/>
            <a:chOff x="590550" y="643890"/>
            <a:chExt cx="45613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从第二章的界面练习继续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本章的三条学习线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22170"/>
            <a:ext cx="6120384" cy="888492"/>
            <a:chOff x="597408" y="2122170"/>
            <a:chExt cx="612038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2217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第二章已能创建控件、设置布局并连接信号。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第三章解释这些代码依赖的框架机制。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341370"/>
            <a:ext cx="6760464" cy="1688592"/>
            <a:chOff x="597408" y="3341370"/>
            <a:chExt cx="6760464" cy="1688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41370"/>
              <a:ext cx="6760464" cy="1688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8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模块与元对象：查类型，按名称读写属性。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信号槽与对象树：传递变化，管理对象生命期。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容器与基础类：保存数据，检查转换和范围。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703570"/>
            <a:ext cx="7291023" cy="469392"/>
            <a:chOff x="597408" y="5703570"/>
            <a:chExt cx="7291023" cy="4693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703570"/>
              <a:ext cx="729102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保存文本；QVariant 保存带类型的值。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3428848" cy="234696"/>
            <a:chOff x="603504" y="6366510"/>
            <a:chExt cx="3428848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342884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教材第44页 · 本章分为三份课件　|　02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569039" cy="1188720"/>
            <a:chOff x="590550" y="643890"/>
            <a:chExt cx="5569039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05374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3.1.1 · 基础模块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56903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 Core 到 Widgets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2076450"/>
            <a:ext cx="3200400" cy="2190750"/>
            <a:chOff x="609600" y="2076450"/>
            <a:chExt cx="3200400" cy="2190750"/>
          </a:xfrm>
        </p:grpSpPr>
        <p:sp>
          <p:nvSpPr>
            <p:cNvPr id="5" name="Rectangle 5"/>
            <p:cNvSpPr/>
            <p:nvPr/>
          </p:nvSpPr>
          <p:spPr>
            <a:xfrm>
              <a:off x="609600" y="2076450"/>
              <a:ext cx="3200400" cy="2190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1436" y="2291715"/>
              <a:ext cx="177614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 Core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26008" y="2979420"/>
              <a:ext cx="1853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对象、字符串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容器与元对象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876800" y="2076450"/>
            <a:ext cx="2743200" cy="2190750"/>
            <a:chOff x="4876800" y="2076450"/>
            <a:chExt cx="2743200" cy="2190750"/>
          </a:xfrm>
        </p:grpSpPr>
        <p:sp>
          <p:nvSpPr>
            <p:cNvPr id="9" name="Rectangle 9"/>
            <p:cNvSpPr/>
            <p:nvPr/>
          </p:nvSpPr>
          <p:spPr>
            <a:xfrm>
              <a:off x="4876800" y="2076450"/>
              <a:ext cx="2743200" cy="2190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088636" y="2291715"/>
              <a:ext cx="153273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 Gui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093208" y="2979420"/>
              <a:ext cx="1853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绘图与字体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窗口系统集成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686800" y="2076450"/>
            <a:ext cx="2895600" cy="2190750"/>
            <a:chOff x="8686800" y="2076450"/>
            <a:chExt cx="2895600" cy="2190750"/>
          </a:xfrm>
        </p:grpSpPr>
        <p:sp>
          <p:nvSpPr>
            <p:cNvPr id="13" name="Rectangle 13"/>
            <p:cNvSpPr/>
            <p:nvPr/>
          </p:nvSpPr>
          <p:spPr>
            <a:xfrm>
              <a:off x="8686800" y="2076450"/>
              <a:ext cx="2895600" cy="2190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898636" y="2291715"/>
              <a:ext cx="250761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 Widgets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903208" y="2979420"/>
              <a:ext cx="1853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按钮、编辑框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等界面组件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4019550" y="2552700"/>
            <a:ext cx="685800" cy="4191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8" name="Freeform 18"/>
          <p:cNvSpPr/>
          <p:nvPr/>
        </p:nvSpPr>
        <p:spPr>
          <a:xfrm>
            <a:off x="7829550" y="2552700"/>
            <a:ext cx="685800" cy="4191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grpSp>
        <p:nvGrpSpPr>
          <p:cNvPr id="20" name="Group 20"/>
          <p:cNvGrpSpPr/>
          <p:nvPr/>
        </p:nvGrpSpPr>
        <p:grpSpPr>
          <a:xfrm>
            <a:off x="597408" y="4846320"/>
            <a:ext cx="6821424" cy="1307592"/>
            <a:chOff x="597408" y="4846320"/>
            <a:chExt cx="6821424" cy="1307592"/>
          </a:xfrm>
        </p:grpSpPr>
        <p:sp>
          <p:nvSpPr>
            <p:cNvPr id="19" name="TextBox 19"/>
            <p:cNvSpPr txBox="1"/>
            <p:nvPr/>
          </p:nvSpPr>
          <p:spPr>
            <a:xfrm>
              <a:off x="597408" y="4846320"/>
              <a:ext cx="6821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箭头表示基础能力逐层支持上层模块。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Widgets 依赖 Gui，Gui 又依赖 Core。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写按钮界面时，也在使用 Core 提供的对象机制。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03504" y="6366510"/>
            <a:ext cx="2726131" cy="234696"/>
            <a:chOff x="603504" y="6366510"/>
            <a:chExt cx="2726131" cy="234696"/>
          </a:xfrm>
        </p:grpSpPr>
        <p:sp>
          <p:nvSpPr>
            <p:cNvPr id="21" name="TextBox 21"/>
            <p:cNvSpPr txBox="1"/>
            <p:nvPr/>
          </p:nvSpPr>
          <p:spPr>
            <a:xfrm>
              <a:off x="603504" y="6366510"/>
              <a:ext cx="272613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教材表3-1，第44—45页　|　03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2653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3.1.1 · 按功能认识基础模块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其他基础模块做什么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5891784" cy="1307592"/>
            <a:chOff x="597408" y="2084070"/>
            <a:chExt cx="589178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5891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Network：使用 TCP/IP 等网络通信功能。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D-Bus：使用相应协议进行进程间通信。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Test：为应用程序和库编写测试。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779520"/>
            <a:ext cx="7232904" cy="2336292"/>
            <a:chOff x="597408" y="3779520"/>
            <a:chExt cx="7232904" cy="23362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779520"/>
              <a:ext cx="723290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QML 提供语言和引擎；Quick 提供界面基础类型。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Quick Controls 提供控件，Dialogs 提供对话框，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Layouts 管理布局，Quick Test 测试 QML 界面。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教材列出模块供查阅。当前练习仍用 Widgets，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需要其他功能时，再检查模块的安装与平台支持。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66510"/>
            <a:ext cx="4405122" cy="234696"/>
            <a:chOff x="603504" y="6366510"/>
            <a:chExt cx="440512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440512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教材表3-1，第44页 · 模块范围按教材Qt 6.2　|　04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561332" cy="1188720"/>
            <a:chOff x="590550" y="643890"/>
            <a:chExt cx="45613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5076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3.1.2 · 附加模块，按需要安装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数据、媒体与输出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6577584" cy="2983992"/>
            <a:chOff x="597408" y="2084070"/>
            <a:chExt cx="6577584" cy="29839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657758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SQL：用 SQL 访问数据库。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Charts：把数据绘制成二维图表。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Data Visualization：显示三维数据。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Multimedia：播放音视频，也可进行媒体采集。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Image Formats：扩展可读取的图片格式。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SVG：处理 SVG 图片。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 Support：控制打印与相关输出。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760720"/>
            <a:ext cx="6132576" cy="469392"/>
            <a:chOff x="597408" y="5760720"/>
            <a:chExt cx="6132576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760720"/>
              <a:ext cx="61325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例如成绩需要入库时，先考虑 SQL 模块。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66510"/>
            <a:ext cx="2459584" cy="234696"/>
            <a:chOff x="603504" y="6366510"/>
            <a:chExt cx="2459584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24595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教材表3-2，第45页　|　05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002176" cy="1188720"/>
            <a:chOff x="590550" y="643890"/>
            <a:chExt cx="400217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9922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3.1.2 · 与外部设备、服务交换数据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286512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设备与通信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7537704" cy="1726692"/>
            <a:chOff x="597408" y="2084070"/>
            <a:chExt cx="7537704" cy="17266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753770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Bluetooth 访问蓝牙设备，NFC 访问近场通信设备。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Sensors 读取传感器，Positioning 获取定位信息。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Serial Port 处理串口，Serial Bus 处理工业总线，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CAN 与 Modbus。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74820"/>
            <a:ext cx="7415784" cy="1802892"/>
            <a:chOff x="597408" y="4274820"/>
            <a:chExt cx="7415784" cy="18028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74820"/>
              <a:ext cx="7415784" cy="1802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WebSockets 使用 WebSocket 协议双向通信。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Remote Objects 在进程或计算机之间共享对象信息。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Network Authorization 处理访问服务所需的授权。</a:t>
              </a:r>
            </a:p>
            <a:p>
              <a:pPr algn="l">
                <a:lnSpc>
                  <a:spcPts val="3300"/>
                </a:lnSpc>
                <a:spcBef>
                  <a:spcPts val="6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例如读取串口仪器时，选 Serial Port。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66510"/>
            <a:ext cx="2459584" cy="234696"/>
            <a:chOff x="603504" y="6366510"/>
            <a:chExt cx="2459584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24595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教材表3-2，第45页　|　06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3995928" cy="1188720"/>
            <a:chOff x="590550" y="643890"/>
            <a:chExt cx="399592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3.1.2 · 教材模块目录的其余部分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应用集成与图形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7674864" cy="3822192"/>
            <a:chOff x="597408" y="2084070"/>
            <a:chExt cx="7674864" cy="38221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7674864" cy="3822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3D、OpenGL、Shader Tools：图形与着色。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Concurrent：使用较高层的并发编程接口。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Help：集成帮助；UI Tools：运行时加载 .ui。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Virtual Keyboard：提供虚拟键盘和输入法。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Active Qt：在 Windows 使用 ActiveX 与 COM。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Wayland Compositor：创建 Wayland 显示服务。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WebEngine：嵌入网页；WebChannel：连接网页与 Qt。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SCXML：从状态机规范构建状态机。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Core Compatibility：兼容部分 Qt 5 旧接口。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3504" y="6366510"/>
            <a:ext cx="4987747" cy="234696"/>
            <a:chOff x="603504" y="6366510"/>
            <a:chExt cx="4987747" cy="234696"/>
          </a:xfrm>
        </p:grpSpPr>
        <p:sp>
          <p:nvSpPr>
            <p:cNvPr id="7" name="TextBox 7"/>
            <p:cNvSpPr txBox="1"/>
            <p:nvPr/>
          </p:nvSpPr>
          <p:spPr>
            <a:xfrm>
              <a:off x="603504" y="6366510"/>
              <a:ext cx="49877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教材表3-2，第45页 · 具体支持范围随模块与平台而定　|　07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58924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3.1 · 以 Widgets + SQL 为例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选模块，还要配置构建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628900"/>
            <a:chOff x="609600" y="2057400"/>
            <a:chExt cx="10972800" cy="26289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208901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# qmake 项目的 .pro 文件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 += widgets sql</a:t>
              </a:r>
            </a:p>
            <a:p>
              <a:pPr algn="l">
                <a:lnSpc>
                  <a:spcPts val="2700"/>
                </a:lnSpc>
                <a:spcBef>
                  <a:spcPts val="900"/>
                </a:spcBef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# CMake 项目，MyApp 是已有目标名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find_package(Qt6 REQUIRED COMPONENTS Widgets Sql)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target_link_libraries(MyApp PRIVATE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Qt6::Widgets Qt6::Sql)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98720"/>
            <a:ext cx="7034784" cy="1307592"/>
            <a:chOff x="597408" y="4998720"/>
            <a:chExt cx="70347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9872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先安装相应模块，再让构建系统找到并链接它。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仅写 #include 不会自动完成库的链接。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重新配置并构建，检查查找模块与链接阶段的输出。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075024" cy="234696"/>
            <a:chOff x="603504" y="6366510"/>
            <a:chExt cx="4075024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0750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教材第45页 · 结合第二章已学的构建配置　|　08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1139190"/>
            <a:ext cx="7307580" cy="1725930"/>
            <a:chOff x="590550" y="1139190"/>
            <a:chExt cx="7307580" cy="172593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1139190"/>
              <a:ext cx="22209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3.2 · Qt 全局定义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817370"/>
              <a:ext cx="7307580" cy="1047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4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先把数值的含义写清楚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3703320"/>
            <a:ext cx="6425184" cy="1917192"/>
            <a:chOff x="597408" y="3703320"/>
            <a:chExt cx="6425184" cy="19171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3703320"/>
              <a:ext cx="642518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模块准备好之后，代码还需要约定数据的宽度，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检查数值的范围，并按版本选择可用接口。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QtGlobal 提供相应的类型、函数和宏。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先区分“固定宽度”与“依平台变化”。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3504" y="6366510"/>
            <a:ext cx="2136496" cy="234696"/>
            <a:chOff x="603504" y="6366510"/>
            <a:chExt cx="2136496" cy="234696"/>
          </a:xfrm>
        </p:grpSpPr>
        <p:sp>
          <p:nvSpPr>
            <p:cNvPr id="7" name="TextBox 7"/>
            <p:cNvSpPr txBox="1"/>
            <p:nvPr/>
          </p:nvSpPr>
          <p:spPr>
            <a:xfrm>
              <a:off x="603504" y="6366510"/>
              <a:ext cx="21364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教材第45—48页　|　09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3430524" cy="1188720"/>
            <a:chOff x="590550" y="643890"/>
            <a:chExt cx="343052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383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3.2.1 · 位数与字节数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343052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固定宽度整数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7156704" cy="1917192"/>
            <a:chOff x="597408" y="2084070"/>
            <a:chExt cx="7156704" cy="19171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715670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qint8、qint16、qint32、qint64 是有符号整数，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分别占 8、16、32、64 位，即 1、2、4、8 字节。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quint8、quint16、quint32、quint64 宽度相同，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但为无符号整数，不表示负数。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579620"/>
            <a:ext cx="7202424" cy="1307592"/>
            <a:chOff x="597408" y="4579620"/>
            <a:chExt cx="720242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79620"/>
              <a:ext cx="7202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qlonglong 与 qulonglong 也是 64 位类型。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协议规定“32 位字段”时，用 qint32 或 quint32，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并根据是否允许负值选择符号，不能只看数字大小。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66510"/>
            <a:ext cx="4525213" cy="234696"/>
            <a:chOff x="603504" y="6366510"/>
            <a:chExt cx="4525213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452521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教材表3-3，第46页 · Qt 6.2.3 基本类型核对　|　10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059653" cy="1188720"/>
            <a:chOff x="590550" y="643890"/>
            <a:chExt cx="6059653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806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3.2.1 · 按实际构建检查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05965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平台类型不都占 8 字节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6653784" cy="2564892"/>
            <a:chOff x="597408" y="2084070"/>
            <a:chExt cx="6653784" cy="25648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6653784" cy="2564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ulong 是 unsigned long 的别名。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Windows 64 位环境中，它通常仍占 4 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qsizetype 是与 size_t 等宽的有符号整数，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常见 32 / 64 位构建分别占 4 / 8 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qreal 通常为 double；qfloat16 占 2 字节，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 qfloat16 时需包含 &lt;QFloat16&gt;。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5048250"/>
            <a:ext cx="10972800" cy="1085850"/>
            <a:chOff x="609600" y="5048250"/>
            <a:chExt cx="10972800" cy="1085850"/>
          </a:xfrm>
        </p:grpSpPr>
        <p:sp>
          <p:nvSpPr>
            <p:cNvPr id="7" name="Rectangle 7"/>
            <p:cNvSpPr/>
            <p:nvPr/>
          </p:nvSpPr>
          <p:spPr>
            <a:xfrm>
              <a:off x="609600" y="5048250"/>
              <a:ext cx="10972800" cy="1085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7532" y="5183505"/>
              <a:ext cx="691553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包含 &lt;QtGlobal&gt; 与 &lt;QDebug&gt;，查看当前构建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qDebug() &lt;&lt; sizeof(ulong) &lt;&lt; sizeof(qsizetype);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910938" cy="234696"/>
            <a:chOff x="603504" y="6366510"/>
            <a:chExt cx="4910938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91093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教材表3-3，第46页 · 依Qt 6.2.3纠正平台宽度表述　|　11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05374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3.2.2 · 全局函数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给分数限制一个有效范围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7034784" cy="888492"/>
            <a:chOff x="597408" y="2084070"/>
            <a:chExt cx="703478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qAbs 取绝对值；qMin / qMax 取较小 / 较大值。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qBound(下界, 值, 上界) 把值限制在边界之间。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276600"/>
            <a:ext cx="10972800" cy="1619250"/>
            <a:chOff x="609600" y="3276600"/>
            <a:chExt cx="10972800" cy="1619250"/>
          </a:xfrm>
        </p:grpSpPr>
        <p:sp>
          <p:nvSpPr>
            <p:cNvPr id="7" name="Rectangle 7"/>
            <p:cNvSpPr/>
            <p:nvPr/>
          </p:nvSpPr>
          <p:spPr>
            <a:xfrm>
              <a:off x="609600" y="3276600"/>
              <a:ext cx="10972800" cy="1619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7532" y="3430905"/>
              <a:ext cx="6648831" cy="1172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qBound(0,  -5, 100)  // 0：低于下界，返回下界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qBound(0,  75, 100)  // 75：在范围内，保留原值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qBound(0, 120, 100)  // 100：高于上界，返回上界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265420"/>
            <a:ext cx="5510784" cy="888492"/>
            <a:chOff x="597408" y="5265420"/>
            <a:chExt cx="55107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265420"/>
              <a:ext cx="5510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先保证下界不大于上界。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这些模板调用还需使用匹配的实参类型。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3856939" cy="234696"/>
            <a:chOff x="603504" y="6366510"/>
            <a:chExt cx="3856939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38569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教材表3-4，第47页 · 数值为课堂示例　|　12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994400" cy="1188720"/>
            <a:chOff x="590550" y="643890"/>
            <a:chExt cx="599440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3.2.2 · 同时取得旧值与写入新值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99440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qExchange 修改哪个值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600200"/>
            <a:chOff x="609600" y="2057400"/>
            <a:chExt cx="10972800" cy="16002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600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11705"/>
              <a:ext cx="5301996" cy="1172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 active = true;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 old = qExchange(active, false);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此后 old == true，active == false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084320"/>
            <a:ext cx="7171944" cy="1917192"/>
            <a:chOff x="597408" y="4084320"/>
            <a:chExt cx="7171944" cy="19171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084320"/>
              <a:ext cx="717194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函数先保存 active 原来的 true，再写入 false。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返回值赋给 old，所以旧状态仍可用于比较或恢复。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old 与 active 是两个变量。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之后修改 active，并不会自动修改 old。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018483" cy="234696"/>
            <a:chOff x="603504" y="6366510"/>
            <a:chExt cx="4018483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01848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教材表3-4，第47页 · 状态值为课堂示例　|　13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5318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3.2.2 · 先说明怎样定义“接近”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浮点数比较先说明误差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200150"/>
            <a:chOff x="609600" y="2057400"/>
            <a:chExt cx="10972800" cy="1200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11705"/>
              <a:ext cx="6955536" cy="791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qFuzzyCompare(0.0, 1e-13)  // false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qFuzzyIsNull(1e-13)       // true，参数为 double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703320"/>
            <a:ext cx="7857744" cy="2336292"/>
            <a:chOff x="597408" y="3703320"/>
            <a:chExt cx="7857744" cy="2336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703320"/>
              <a:ext cx="785774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qFuzzyCompare 按相对误差比较，允许误差随数值变化。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与零比较时，比较中的较小绝对值为零，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因此非零差值不能满足这个相对条件。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 的 qFuzzyIsNull 判断绝对值是否不超过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1e-12。业务需要其他容差时，应明确给出阈值。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587850" cy="234696"/>
            <a:chOff x="603504" y="6366510"/>
            <a:chExt cx="458785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5878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教材表3-4，第47页 · 边界按Qt 6.2.3源码核对　|　14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561332" cy="1188720"/>
            <a:chOff x="590550" y="643890"/>
            <a:chExt cx="45613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9922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3.2.2 · 判断数值，再选择结果类型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有限值检查与取整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6379464" cy="888492"/>
            <a:chOff x="597408" y="2084070"/>
            <a:chExt cx="637946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6379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qIsFinite 检查有限值；qIsNaN 检查 NaN，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qIsInf 检查正负无穷。先确认输入适合取整。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276600"/>
            <a:ext cx="10972800" cy="1619250"/>
            <a:chOff x="609600" y="3276600"/>
            <a:chExt cx="10972800" cy="1619250"/>
          </a:xfrm>
        </p:grpSpPr>
        <p:sp>
          <p:nvSpPr>
            <p:cNvPr id="7" name="Rectangle 7"/>
            <p:cNvSpPr/>
            <p:nvPr/>
          </p:nvSpPr>
          <p:spPr>
            <a:xfrm>
              <a:off x="609600" y="3276600"/>
              <a:ext cx="10972800" cy="1619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7532" y="3430905"/>
              <a:ext cx="6168771" cy="1172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qRound(3.6)      // 4，返回 int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qRound(-0.5)     // -1，Qt 6.2.3 中点远离零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qRound64(3.6)    // 4，返回 qint64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265420"/>
            <a:ext cx="6989064" cy="888492"/>
            <a:chOff x="597408" y="5265420"/>
            <a:chExt cx="698906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265420"/>
              <a:ext cx="6989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输入还必须处于目标整数类型可表示的范围。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取整不是自动限幅；需要限制范围时另用 qBound。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4910938" cy="234696"/>
            <a:chOff x="603504" y="6366510"/>
            <a:chExt cx="4910938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491093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教材表3-4，第47页 · 取整边界按Qt 6.2.3源码核对　|　15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8114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3.2.3 · 全局宏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宏在编译时选择代码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628900"/>
            <a:chOff x="609600" y="2057400"/>
            <a:chExt cx="10972800" cy="26289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328791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#if QT_VERSION &gt;= QT_VERSION_CHECK(6, 2, 0)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仅在当前Qt版本满足条件时编译这段代码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#endif</a:t>
              </a:r>
            </a:p>
            <a:p>
              <a:pPr algn="l">
                <a:lnSpc>
                  <a:spcPts val="2700"/>
                </a:lnSpc>
                <a:spcBef>
                  <a:spcPts val="900"/>
                </a:spcBef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#if Q_BYTE_ORDER == Q_LITTLE_ENDIAN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当前构建采用小端字节序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#endif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98720"/>
            <a:ext cx="7751064" cy="1307592"/>
            <a:chOff x="597408" y="4998720"/>
            <a:chExt cx="77510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98720"/>
              <a:ext cx="77510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QT_VERSION 表示编译使用的 Qt 版本。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QT_VERSION_CHECK 把主、次、补丁号编码为可比较值。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这些条件在编译时确定，不检查运行时的用户输入。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2459584" cy="234696"/>
            <a:chOff x="603504" y="6366510"/>
            <a:chExt cx="2459584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24595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教材表3-5，第48页　|　16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2653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3.2.3 · 编译意图与诊断输出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把参数与库接口写明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6943344" cy="1917192"/>
            <a:chOff x="597408" y="2084070"/>
            <a:chExt cx="6943344" cy="19171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694334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函数接口要求保留参数，但本次实现不读取它时，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Q_UNUSED(value) 表明这是有意未使用。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构建库时，Q_DECL_EXPORT 标记需要导出的符号；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使用该库时，Q_DECL_IMPORT 标记导入的符号。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4533900"/>
            <a:ext cx="10972800" cy="933450"/>
            <a:chOff x="609600" y="4533900"/>
            <a:chExt cx="10972800" cy="933450"/>
          </a:xfrm>
        </p:grpSpPr>
        <p:sp>
          <p:nvSpPr>
            <p:cNvPr id="7" name="Rectangle 7"/>
            <p:cNvSpPr/>
            <p:nvPr/>
          </p:nvSpPr>
          <p:spPr>
            <a:xfrm>
              <a:off x="609600" y="4533900"/>
              <a:ext cx="10972800" cy="933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7532" y="4669155"/>
              <a:ext cx="456857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#include &lt;QDebug&gt;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qDebug() &lt;&lt; "score =" &lt;&lt; score;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760720"/>
            <a:ext cx="7778496" cy="469392"/>
            <a:chOff x="597408" y="5760720"/>
            <a:chExt cx="7778496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76072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诊断输出读取实际值，便于核对代码修改了哪个变量。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3969487" cy="234696"/>
            <a:chOff x="603504" y="6366510"/>
            <a:chExt cx="3969487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396948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教材第48页 · qDebug输出补充课堂演示　|　17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1139190"/>
            <a:ext cx="6580632" cy="1725930"/>
            <a:chOff x="590550" y="1139190"/>
            <a:chExt cx="6580632" cy="172593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1139190"/>
              <a:ext cx="20295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3.3 · 元对象系统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817370"/>
              <a:ext cx="6580632" cy="1047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4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对象还需要哪些描述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3703320"/>
            <a:ext cx="6425184" cy="1917192"/>
            <a:chOff x="597408" y="3703320"/>
            <a:chExt cx="6425184" cy="19171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3703320"/>
              <a:ext cx="642518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通过已知的 C++ 接口，可以调用对象的方法。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现在还想识别 QObject* 的实际 Qt 类型，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按名称读写属性，并在值变化时通知其他对象。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Qt 的元对象信息为这些操作提供类的描述。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3504" y="6366510"/>
            <a:ext cx="2136496" cy="234696"/>
            <a:chOff x="603504" y="6366510"/>
            <a:chExt cx="2136496" cy="234696"/>
          </a:xfrm>
        </p:grpSpPr>
        <p:sp>
          <p:nvSpPr>
            <p:cNvPr id="7" name="TextBox 7"/>
            <p:cNvSpPr txBox="1"/>
            <p:nvPr/>
          </p:nvSpPr>
          <p:spPr>
            <a:xfrm>
              <a:off x="603504" y="6366510"/>
              <a:ext cx="21364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教材第48—49页　|　18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581976" cy="1188720"/>
            <a:chOff x="590550" y="643890"/>
            <a:chExt cx="758197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3.3.1 · 元对象代码怎样进入程序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58197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QObject、Q_OBJECT 与 moc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76450"/>
            <a:ext cx="3200400" cy="1714500"/>
            <a:chOff x="609600" y="2076450"/>
            <a:chExt cx="3200400" cy="1714500"/>
          </a:xfrm>
        </p:grpSpPr>
        <p:sp>
          <p:nvSpPr>
            <p:cNvPr id="5" name="Rectangle 5"/>
            <p:cNvSpPr/>
            <p:nvPr/>
          </p:nvSpPr>
          <p:spPr>
            <a:xfrm>
              <a:off x="609600" y="2076450"/>
              <a:ext cx="3200400" cy="1714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6008" y="2255520"/>
              <a:ext cx="21427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QObject 子类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声明 Q_OBJECT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与属性、信号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876800" y="2076450"/>
            <a:ext cx="2743200" cy="1714500"/>
            <a:chOff x="4876800" y="2076450"/>
            <a:chExt cx="2743200" cy="1714500"/>
          </a:xfrm>
        </p:grpSpPr>
        <p:sp>
          <p:nvSpPr>
            <p:cNvPr id="8" name="Rectangle 8"/>
            <p:cNvSpPr/>
            <p:nvPr/>
          </p:nvSpPr>
          <p:spPr>
            <a:xfrm>
              <a:off x="4876800" y="2076450"/>
              <a:ext cx="2743200" cy="1714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5093208" y="2255520"/>
              <a:ext cx="19141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moc 读取声明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生成 C++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元对象代码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686800" y="2076450"/>
            <a:ext cx="2895600" cy="1714500"/>
            <a:chOff x="8686800" y="2076450"/>
            <a:chExt cx="2895600" cy="1714500"/>
          </a:xfrm>
        </p:grpSpPr>
        <p:sp>
          <p:nvSpPr>
            <p:cNvPr id="11" name="Rectangle 11"/>
            <p:cNvSpPr/>
            <p:nvPr/>
          </p:nvSpPr>
          <p:spPr>
            <a:xfrm>
              <a:off x="8686800" y="2076450"/>
              <a:ext cx="2895600" cy="1714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8903208" y="2255520"/>
              <a:ext cx="1548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与业务代码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一起编译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并链接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4019550" y="2628900"/>
            <a:ext cx="685800" cy="4191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5" name="Freeform 15"/>
          <p:cNvSpPr/>
          <p:nvPr/>
        </p:nvSpPr>
        <p:spPr>
          <a:xfrm>
            <a:off x="7829550" y="2628900"/>
            <a:ext cx="685800" cy="4191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grpSp>
        <p:nvGrpSpPr>
          <p:cNvPr id="17" name="Group 17"/>
          <p:cNvGrpSpPr/>
          <p:nvPr/>
        </p:nvGrpSpPr>
        <p:grpSpPr>
          <a:xfrm>
            <a:off x="597408" y="4293870"/>
            <a:ext cx="7446264" cy="1917192"/>
            <a:chOff x="597408" y="4293870"/>
            <a:chExt cx="7446264" cy="1917192"/>
          </a:xfrm>
        </p:grpSpPr>
        <p:sp>
          <p:nvSpPr>
            <p:cNvPr id="16" name="TextBox 16"/>
            <p:cNvSpPr txBox="1"/>
            <p:nvPr/>
          </p:nvSpPr>
          <p:spPr>
            <a:xfrm>
              <a:off x="597408" y="4293870"/>
              <a:ext cx="744626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QObject 提供基础行为；Q_OBJECT 声明本类的需求。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只写宏而未让生成代码参与构建，会缺少所需实现。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.ui 文件由 uic 生成界面头文件。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uic 与 moc 的输入和任务不同。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03504" y="6366510"/>
            <a:ext cx="4405122" cy="234696"/>
            <a:chOff x="603504" y="6366510"/>
            <a:chExt cx="4405122" cy="234696"/>
          </a:xfrm>
        </p:grpSpPr>
        <p:sp>
          <p:nvSpPr>
            <p:cNvPr id="18" name="TextBox 18"/>
            <p:cNvSpPr txBox="1"/>
            <p:nvPr/>
          </p:nvSpPr>
          <p:spPr>
            <a:xfrm>
              <a:off x="603504" y="6366510"/>
              <a:ext cx="440512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教材第48—49页 · 工具分工依Qt 6.2文档核对　|　19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387694" cy="1188720"/>
            <a:chOff x="590550" y="643890"/>
            <a:chExt cx="638769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5076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3.3.1 · 继承行为与新增元信息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38769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Q_OBJECT 的边界要分清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6836664" cy="3364992"/>
            <a:chOff x="597408" y="2084070"/>
            <a:chExt cx="6836664" cy="33649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6836664" cy="3364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QObject 子类未写 Q_OBJECT，仍继承已有行为，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例如对象名、父子管理和已有属性。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但本类要新增信号、元属性等描述时，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就需要 Q_OBJECT 与相应的 moc 生成代码。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成员函数指针形式的 connect 还可以连接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参数兼容的普通成员函数；接收方法不必一律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登记为元槽。是否需要宏，应看整个类的需求。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3504" y="6366510"/>
            <a:ext cx="4904689" cy="234696"/>
            <a:chOff x="603504" y="6366510"/>
            <a:chExt cx="4904689" cy="234696"/>
          </a:xfrm>
        </p:grpSpPr>
        <p:sp>
          <p:nvSpPr>
            <p:cNvPr id="7" name="TextBox 7"/>
            <p:cNvSpPr txBox="1"/>
            <p:nvPr/>
          </p:nvSpPr>
          <p:spPr>
            <a:xfrm>
              <a:off x="603504" y="6366510"/>
              <a:ext cx="49046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教材第48页 · Q_OBJECT继承边界依Qt 6.2文档纠正　|　20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5149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3.3.1 · 以两个 TPerson 为例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类共享描述，实例保存值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743200" y="2038350"/>
            <a:ext cx="6705600" cy="1219200"/>
            <a:chOff x="2743200" y="2038350"/>
            <a:chExt cx="6705600" cy="1219200"/>
          </a:xfrm>
        </p:grpSpPr>
        <p:sp>
          <p:nvSpPr>
            <p:cNvPr id="5" name="Rectangle 5"/>
            <p:cNvSpPr/>
            <p:nvPr/>
          </p:nvSpPr>
          <p:spPr>
            <a:xfrm>
              <a:off x="2743200" y="2038350"/>
              <a:ext cx="6705600" cy="1219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2959608" y="2198370"/>
              <a:ext cx="4748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TPerson 的静态 QMetaObject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描述：存在名为 age 的 int 属性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181350" y="3276600"/>
            <a:ext cx="5838825" cy="609600"/>
            <a:chOff x="3181350" y="3276600"/>
            <a:chExt cx="5838825" cy="609600"/>
          </a:xfrm>
        </p:grpSpPr>
        <p:sp>
          <p:nvSpPr>
            <p:cNvPr id="8" name="Line 8"/>
            <p:cNvSpPr/>
            <p:nvPr/>
          </p:nvSpPr>
          <p:spPr>
            <a:xfrm>
              <a:off x="6096000" y="3276600"/>
              <a:ext cx="9525" cy="266700"/>
            </a:xfrm>
            <a:custGeom>
              <a:avLst/>
              <a:gdLst/>
              <a:ahLst/>
              <a:cxnLst/>
              <a:rect l="l" t="t" r="r" b="b"/>
              <a:pathLst>
                <a:path w="9525"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181350" y="3543300"/>
              <a:ext cx="5829300" cy="9525"/>
            </a:xfrm>
            <a:custGeom>
              <a:avLst/>
              <a:gdLst/>
              <a:ahLst/>
              <a:cxnLst/>
              <a:rect l="l" t="t" r="r" b="b"/>
              <a:pathLst>
                <a:path w="5829300" h="9525">
                  <a:moveTo>
                    <a:pt x="0" y="0"/>
                  </a:moveTo>
                  <a:lnTo>
                    <a:pt x="582930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181350" y="3543300"/>
              <a:ext cx="9525" cy="342900"/>
            </a:xfrm>
            <a:custGeom>
              <a:avLst/>
              <a:gdLst/>
              <a:ahLst/>
              <a:cxnLst/>
              <a:rect l="l" t="t" r="r" b="b"/>
              <a:pathLst>
                <a:path w="9525" h="342900">
                  <a:moveTo>
                    <a:pt x="0" y="0"/>
                  </a:moveTo>
                  <a:lnTo>
                    <a:pt x="0" y="34290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9010650" y="3543300"/>
              <a:ext cx="9525" cy="342900"/>
            </a:xfrm>
            <a:custGeom>
              <a:avLst/>
              <a:gdLst/>
              <a:ahLst/>
              <a:cxnLst/>
              <a:rect l="l" t="t" r="r" b="b"/>
              <a:pathLst>
                <a:path w="9525" h="342900">
                  <a:moveTo>
                    <a:pt x="0" y="0"/>
                  </a:moveTo>
                  <a:lnTo>
                    <a:pt x="0" y="34290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609600" y="3962400"/>
            <a:ext cx="5143500" cy="1257300"/>
            <a:chOff x="609600" y="3962400"/>
            <a:chExt cx="5143500" cy="1257300"/>
          </a:xfrm>
        </p:grpSpPr>
        <p:sp>
          <p:nvSpPr>
            <p:cNvPr id="13" name="Rectangle 13"/>
            <p:cNvSpPr/>
            <p:nvPr/>
          </p:nvSpPr>
          <p:spPr>
            <a:xfrm>
              <a:off x="609600" y="3962400"/>
              <a:ext cx="5143500" cy="125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26008" y="4122420"/>
              <a:ext cx="1700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boy 实例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m_age = 10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438900" y="3962400"/>
            <a:ext cx="5143500" cy="1257300"/>
            <a:chOff x="6438900" y="3962400"/>
            <a:chExt cx="5143500" cy="1257300"/>
          </a:xfrm>
        </p:grpSpPr>
        <p:sp>
          <p:nvSpPr>
            <p:cNvPr id="16" name="Rectangle 16"/>
            <p:cNvSpPr/>
            <p:nvPr/>
          </p:nvSpPr>
          <p:spPr>
            <a:xfrm>
              <a:off x="6438900" y="3962400"/>
              <a:ext cx="5143500" cy="125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655308" y="4122420"/>
              <a:ext cx="1700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girl 实例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m_age = 20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97408" y="5703570"/>
            <a:ext cx="7132320" cy="469392"/>
            <a:chOff x="597408" y="5703570"/>
            <a:chExt cx="7132320" cy="469392"/>
          </a:xfrm>
        </p:grpSpPr>
        <p:sp>
          <p:nvSpPr>
            <p:cNvPr id="19" name="TextBox 19"/>
            <p:cNvSpPr txBox="1"/>
            <p:nvPr/>
          </p:nvSpPr>
          <p:spPr>
            <a:xfrm>
              <a:off x="597408" y="570357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属性的定义相同，不要求两个对象的属性值相同。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03504" y="6366510"/>
            <a:ext cx="5697474" cy="234696"/>
            <a:chOff x="603504" y="6366510"/>
            <a:chExt cx="5697474" cy="234696"/>
          </a:xfrm>
        </p:grpSpPr>
        <p:sp>
          <p:nvSpPr>
            <p:cNvPr id="21" name="TextBox 21"/>
            <p:cNvSpPr txBox="1"/>
            <p:nvPr/>
          </p:nvSpPr>
          <p:spPr>
            <a:xfrm>
              <a:off x="603504" y="6366510"/>
              <a:ext cx="569747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教材第48—49页 · 静态元数据按Qt 6.2文档纠正；年龄为教学值　|　21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806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3.3.2 · 运行时类型信息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类名与继承关系怎样查询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981200"/>
            <a:chOff x="609600" y="2057400"/>
            <a:chExt cx="10972800" cy="19812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981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11705"/>
              <a:ext cx="7208901" cy="1553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obj 实际指向一个 QPushButton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obj-&gt;metaObject()-&gt;className();  // "QPushButton"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obj-&gt;inherits("QWidget");       // true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obj-&gt;inherits("QLineEdit");     // false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484370"/>
            <a:ext cx="8543544" cy="1726692"/>
            <a:chOff x="597408" y="4484370"/>
            <a:chExt cx="854354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484370"/>
              <a:ext cx="85435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className 回答实际 Qt 类名，inherits 检查祖先链。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QPushButton → QAbstractButton → QWidget → QObject。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superClass() 返回直接祖先的元对象；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查询更早祖先时，还需继续沿这条链向上。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039667" cy="234696"/>
            <a:chOff x="603504" y="6366510"/>
            <a:chExt cx="4039667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03966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教材第49—50页 · 本例使用已有Qt控件类　|　22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342355" cy="1188720"/>
            <a:chOff x="590550" y="643890"/>
            <a:chExt cx="6342355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806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3.3.2 · 类型兼容才操作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34235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qobject_cast 后先判空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400300"/>
            <a:chOff x="609600" y="2057400"/>
            <a:chExt cx="10972800" cy="24003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94232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Widget 的成员函数中，this 是父窗口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QObject *obj = new QPushButton(this);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*button = qobject_cast&lt;QPushButton*&gt;(obj);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(button)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button-&gt;setText("OK");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*edit = qobject_cast&lt;QLineEdit*&gt;(obj); // nullptr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03470"/>
            <a:ext cx="7918704" cy="1307592"/>
            <a:chOff x="597408" y="4903470"/>
            <a:chExt cx="79187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03470"/>
              <a:ext cx="79187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obj 的实际对象是按钮，所以第一次转换成功。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它不是编辑框，第二次返回 nullptr，不能解引用。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自定义 QObject 类作为转换目标时，应声明 Q_OBJECT。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300118" cy="234696"/>
            <a:chOff x="603504" y="6366510"/>
            <a:chExt cx="4300118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30011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教材第50页 · 目标类要求依Qt 6.2文档核对　|　23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219798" cy="1188720"/>
            <a:chOff x="590550" y="643890"/>
            <a:chExt cx="721979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2653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3.3.1 · 查询接口的统计范围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21979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QMetaObject 中登记了什么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6821424" cy="1726692"/>
            <a:chOff x="597408" y="2084070"/>
            <a:chExt cx="6821424" cy="17266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682142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className / superClass：类名与直接祖先。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propertyCount / property：属性描述。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methodCount / method：已登记的元方法。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classInfoCount / classInfo：类的说明信息。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93870"/>
            <a:ext cx="6912864" cy="1917192"/>
            <a:chOff x="597408" y="4293870"/>
            <a:chExt cx="6912864" cy="19171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93870"/>
              <a:ext cx="691286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methodCount 包含继承的信号、槽及可调用方法，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不是所有普通 C++ 成员函数的数量。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newInstance 按元信息创建实例时，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需要有匹配且标记为 Q_INVOKABLE 的构造函数。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66510"/>
            <a:ext cx="4889754" cy="234696"/>
            <a:chOff x="603504" y="6366510"/>
            <a:chExt cx="4889754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48897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教材表3-6，第49页 · 元方法范围依Qt 6.2文档纠正　|　24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9230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3.3.3 · 在带 Q_OBJECT 的 TPerson 类中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把属性名称连接到接口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600200"/>
            <a:chOff x="609600" y="2057400"/>
            <a:chExt cx="10972800" cy="16002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600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355586" cy="12108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Q_PROPERTY(int age READ age WRITE setAge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   NOTIFY ageChanged)</a:t>
              </a:r>
            </a:p>
            <a:p>
              <a:pPr algn="l">
                <a:lnSpc>
                  <a:spcPts val="2700"/>
                </a:lnSpc>
                <a:spcBef>
                  <a:spcPts val="900"/>
                </a:spcBef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age() const { return m_age; } // public getter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046220"/>
            <a:ext cx="7979664" cy="2336292"/>
            <a:chOff x="597408" y="4046220"/>
            <a:chExt cx="7979664" cy="2336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046220"/>
              <a:ext cx="797966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age 是属性名，int 是属性类型。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READ age 调用读取函数，WRITE setAge 调用写入函数。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NOTIFY ageChanged 指定变化通知信号。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宏不会自动创建存储字段；类仍需保存 m_age，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并实现 setAge。下一页解释写入与通知的顺序。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3856939" cy="234696"/>
            <a:chOff x="603504" y="6366510"/>
            <a:chExt cx="3856939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8569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教材第50—51页 · 代码为类内声明片段　|　25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738137" cy="1188720"/>
            <a:chOff x="590550" y="643890"/>
            <a:chExt cx="6738137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7313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3.3.3 · m_age 是已声明的私有 int 字段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73813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setter 为什么先比较旧值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724150"/>
            <a:chOff x="609600" y="2057400"/>
            <a:chExt cx="10972800" cy="2724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724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456857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TPerson::setAge(int value)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if (m_age == value)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m_age = value;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emit ageChanged(value);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055870"/>
            <a:ext cx="6729984" cy="1307592"/>
            <a:chOff x="597408" y="5055870"/>
            <a:chExt cx="67299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05587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相同值不产生变化，所以返回并避免重复通知。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不同值先保存，再发信号，使接收方读到新状态。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NOTIFY 只声明信号，setter 仍须显式 emit。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461662" cy="234696"/>
            <a:chOff x="603504" y="6366510"/>
            <a:chExt cx="446166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46166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教材第51页 · 通知边界依Qt 6.2属性文档核对　|　26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805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3.3.3 · boy 是有效的 TPerson*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直接调用与按名称访问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008876" cy="1896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boy-&gt;setAge(12);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a = boy-&gt;age();</a:t>
              </a:r>
            </a:p>
            <a:p>
              <a:pPr algn="l">
                <a:lnSpc>
                  <a:spcPts val="2700"/>
                </a:lnSpc>
                <a:spcBef>
                  <a:spcPts val="900"/>
                </a:spcBef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 written = boy-&gt;setProperty("age", 12);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QVariant v = boy-&gt;property("age");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已声明的可写 int 属性：written 为 true，值为 12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55820"/>
            <a:ext cx="7004304" cy="1726692"/>
            <a:chOff x="597408" y="4655820"/>
            <a:chExt cx="700430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655820"/>
              <a:ext cx="700430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直接接口由 C++ 编译器检查函数名与参数。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按名称访问由元属性找到 getter / setter。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property 返回 QVariant；属性不存在时值无效，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应先检查 isValid()，再决定怎样读取或转换。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011108" cy="234696"/>
            <a:chOff x="603504" y="6366510"/>
            <a:chExt cx="5011108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01110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教材第51页 · QObject与QVariant接口按Qt 6.2核对　|　27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95949" cy="1188720"/>
            <a:chOff x="590550" y="643890"/>
            <a:chExt cx="6295949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5149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3.3.3 · 在 TPerson 类中声明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9594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MEMBER 映射到成员字段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200150"/>
            <a:chOff x="609600" y="2057400"/>
            <a:chExt cx="10972800" cy="1200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5595366" cy="791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Q_PROPERTY(QString name MEMBER m_name)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Q_PROPERTY(int score MEMBER m_score)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627120"/>
            <a:ext cx="7156704" cy="2336292"/>
            <a:chOff x="597408" y="3627120"/>
            <a:chExt cx="7156704" cy="2336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627120"/>
              <a:ext cx="715670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类需实际声明 QString m_name 与 int m_score。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元属性按 name / score 名称直接读写对应字段，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不要求像 age 那样另写 getter 与 setter。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无显式 setter 的 MEMBER 属性若配 NOTIFY，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经元属性写入可自动通知；直接给字段赋值不会。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716932" cy="234696"/>
            <a:chOff x="603504" y="6366510"/>
            <a:chExt cx="471693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7169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教材第51页 · MEMBER通知边界依Qt 6.2文档核对　|　28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93169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3.3.3 · 假设类没有声明 sex 属性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动态属性属于某个实例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200150"/>
            <a:chOff x="609600" y="2057400"/>
            <a:chExt cx="10972800" cy="1200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208901" cy="791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 r = boy-&gt;setProperty("sex", QString("Boy"));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QString sex = boy-&gt;property("sex").toString();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627120"/>
            <a:ext cx="7522464" cy="2336292"/>
            <a:chOff x="597408" y="3627120"/>
            <a:chExt cx="7522464" cy="2336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627120"/>
              <a:ext cx="752246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 r 为 false，但 sex 可以读到 "Boy"。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名称未在类中声明时，setProperty 可添加动态属性，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 false 不能单独证明动态写入失败。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属性保存在 boy 实例，不自动添加给 girl，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也不计入类的 propertyCount()。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180838" cy="234696"/>
            <a:chOff x="603504" y="6366510"/>
            <a:chExt cx="5180838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18083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教材第52页 · 返回值与范围依Qt 6.2 QObject文档补充　|　29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9922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3.3.3 · 给现有编辑框添加业务标记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属性保存标记，代码执行验证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400300"/>
            <a:chOff x="609600" y="2057400"/>
            <a:chExt cx="10972800" cy="24003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27545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edit 是编辑框，errorLabel 是显示错误的标签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edit-&gt;setProperty("required", true);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(edit-&gt;property("required").toBool()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&amp;&amp; edit-&gt;text().trimmed().isEmpty())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errorLabel-&gt;setText("请填写此项");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65370"/>
            <a:ext cx="7324344" cy="1307592"/>
            <a:chOff x="597408" y="4865370"/>
            <a:chExt cx="73243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65370"/>
              <a:ext cx="73243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代码先读 required，再检查去除首尾空白后的文本。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同时满足“必填”与“为空”时，才显示错误。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样式也可读取标记变色，但不会替程序完成验证。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4721200" cy="234696"/>
            <a:chOff x="603504" y="6366510"/>
            <a:chExt cx="472120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7212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教材第52页 · 将必填标记展开为可观察的验证示例　|　30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4425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3.3.3 · QMetaProperty 是属性的描述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先找索引，再读属性描述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400300"/>
            <a:chOff x="609600" y="2057400"/>
            <a:chExt cx="10972800" cy="24003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91553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QMetaObject *meta = boy-&gt;metaObject();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index = meta-&gt;indexOfProperty("age");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(index &gt;= 0)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QMetaProperty p = meta-&gt;property(index);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qDebug() &lt;&lt; p.typeName() &lt;&lt; p.isWritable();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65370"/>
            <a:ext cx="7232904" cy="1307592"/>
            <a:chOff x="597408" y="4865370"/>
            <a:chExt cx="72329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65370"/>
              <a:ext cx="72329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找不到名称时索引为 -1，不能继续按该索引取属性。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还可用 isDesignable() 查询工具显示意图，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hasNotifySignal() 检查是否声明通知信号。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188610" cy="234696"/>
            <a:chOff x="603504" y="6366510"/>
            <a:chExt cx="518861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18861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教材第51—52页 · 使用QMetaProperty需包含相应头文件　|　31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556906" cy="1188720"/>
            <a:chOff x="590550" y="643890"/>
            <a:chExt cx="755690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806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3.3.3 · 属性的附加声明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55690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RESET 与 CONSTANT 的含义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6836664" cy="1307592"/>
            <a:chOff x="597408" y="2084070"/>
            <a:chExt cx="683666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68366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RESET 指定恢复属性的方法，例如 resetScore。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恢复后的值由该方法决定，不必等于数字零。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仅写 RESET 不会自动生成这个方法的实现。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989070"/>
            <a:ext cx="6714744" cy="2336292"/>
            <a:chOff x="597408" y="3989070"/>
            <a:chExt cx="6714744" cy="23362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989070"/>
              <a:ext cx="6714744" cy="2336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CONSTANT 表示同一个实例的该属性值不再变化，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不能同时指定 WRITE 或 NOTIFY。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例如对象创建时确定编号，此后保持不变。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两个实例可以有不同编号；“实例内不变”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并不要求“所有实例的值都相同”。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66510"/>
            <a:ext cx="3533851" cy="234696"/>
            <a:chOff x="603504" y="6366510"/>
            <a:chExt cx="3533851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35338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教材第51—52页 · 编号为课堂说明　|　32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8068970" cy="1188720"/>
            <a:chOff x="590550" y="643890"/>
            <a:chExt cx="806897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5076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3.3.3 · 不同标记解决不同问题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806897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DESIGNABLE、USER 与 FINAL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7050024" cy="1917192"/>
            <a:chOff x="597408" y="2084070"/>
            <a:chExt cx="7050024" cy="19171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7050024" cy="1917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DESIGNABLE 表示属性是否适合在设计工具中显示，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不等于业务代码能否读取该属性。</a:t>
              </a:r>
            </a:p>
            <a:p>
              <a:pPr algn="l">
                <a:lnSpc>
                  <a:spcPts val="3300"/>
                </a:lnSpc>
                <a:spcBef>
                  <a:spcPts val="15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USER 标记主要面向用户的属性，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工具可据此识别该类的主要编辑目标。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503420"/>
            <a:ext cx="6608064" cy="1307592"/>
            <a:chOff x="597408" y="4503420"/>
            <a:chExt cx="660806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03420"/>
              <a:ext cx="66080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FINAL 承诺子类不再覆盖这个元属性，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可供优化使用；moc 不强制禁止覆盖。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因此不能把它当作 C++ 的 final 关键字检查。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66510"/>
            <a:ext cx="4784598" cy="234696"/>
            <a:chOff x="603504" y="6366510"/>
            <a:chExt cx="4784598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47845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教材第52页 · FINAL强制性依Qt 6.2属性文档纠正　|　33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73417" cy="1188720"/>
            <a:chOff x="590550" y="643890"/>
            <a:chExt cx="7373417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806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3.3.3 · 类级字符串说明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7341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Q_CLASSINFO 保存类的说明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060573"/>
            <a:chOff x="609600" y="2057400"/>
            <a:chExt cx="10972800" cy="3060573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028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328791" cy="2925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在 TPerson 类中声明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Q_CLASSINFO("author", "Wang")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Q_CLASSINFO("company", "UPC")</a:t>
              </a:r>
            </a:p>
            <a:p>
              <a:pPr algn="l">
                <a:lnSpc>
                  <a:spcPts val="2700"/>
                </a:lnSpc>
                <a:spcBef>
                  <a:spcPts val="900"/>
                </a:spcBef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在访问代码中，meta = boy-&gt;metaObject()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i = meta-&gt;indexOfClassInfo("author");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(i &gt;= 0)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qDebug() &lt;&lt; meta-&gt;classInfo(i).name()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     &lt;&lt; meta-&gt;classInfo(i).value();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474970"/>
            <a:ext cx="6958584" cy="888492"/>
            <a:chOff x="597408" y="5474970"/>
            <a:chExt cx="69585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474970"/>
              <a:ext cx="6958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读取结果为 author / Wang，说明这一个类。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给每个人保存不同姓名时，应使用实例属性 name。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5314798" cy="234696"/>
            <a:chOff x="603504" y="6366510"/>
            <a:chExt cx="5314798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3147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教材第52页与samp3_1 · 包含QMetaClassInfo后访问描述　|　34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561332" cy="1188720"/>
            <a:chOff x="590550" y="643890"/>
            <a:chExt cx="45613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829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检查理解 · 已按本课实现 setAge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跟踪两次年龄写入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200150"/>
            <a:chOff x="609600" y="2057400"/>
            <a:chExt cx="10972800" cy="1200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500862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boy 的初始 m_age = 10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boy-&gt;setAge(12);  boy-&gt;setAge(12);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703320"/>
            <a:ext cx="6623304" cy="1307592"/>
            <a:chOff x="597408" y="3703320"/>
            <a:chExt cx="66233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703320"/>
              <a:ext cx="6623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第一次：10 与 12 不同，保存 12，通知一次。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第二次：当前已是 12，比较后返回，不再通知。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最终 property("age") 读取的值仍为 12。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760720"/>
            <a:ext cx="7940040" cy="469392"/>
            <a:chOff x="597408" y="5760720"/>
            <a:chExt cx="7940040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760720"/>
              <a:ext cx="79400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改变的是实例的数值；age / int 的类描述没有改变。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4123487" cy="234696"/>
            <a:chOff x="603504" y="6366510"/>
            <a:chExt cx="4123487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412348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依据教材第51页setter · 数值为课堂推演　|　35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8412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第一份课件 · 检查与承接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从读取属性走向响应变化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84070"/>
            <a:ext cx="5068824" cy="888492"/>
            <a:chOff x="597408" y="2084070"/>
            <a:chExt cx="506882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084070"/>
              <a:ext cx="5068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QObject* 实际指向 QPushButton，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转为 QLineEdit* 会得到什么？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208020"/>
            <a:ext cx="6938467" cy="469392"/>
            <a:chOff x="597408" y="3208020"/>
            <a:chExt cx="6938467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208020"/>
              <a:ext cx="693846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返回 nullptr；实际类型不兼容，不能解引用。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989070"/>
            <a:ext cx="7142030" cy="469392"/>
            <a:chOff x="597408" y="3989070"/>
            <a:chExt cx="7142030" cy="4693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3989070"/>
              <a:ext cx="71420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 TPerson 共用类描述，为何年龄可以不同？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770120"/>
            <a:ext cx="6583070" cy="469392"/>
            <a:chOff x="597408" y="4770120"/>
            <a:chExt cx="6583070" cy="4693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4770120"/>
              <a:ext cx="65830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类描述定义属性；每个实例分别保存 m_age。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5722620"/>
            <a:ext cx="7482627" cy="469392"/>
            <a:chOff x="597408" y="5722620"/>
            <a:chExt cx="7482627" cy="4693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5722620"/>
              <a:ext cx="748262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下一份连接 ageChanged，让接收者响应年龄变化。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504" y="6366510"/>
            <a:ext cx="4228490" cy="234696"/>
            <a:chOff x="603504" y="6366510"/>
            <a:chExt cx="4228490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66510"/>
              <a:ext cx="42284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第三章（一）结束 · 下一份：3.3.4—3.3.6　|　36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qt6_ch03_a_modules_meta">
  <a:themeElements>
    <a:clrScheme name="qt6_ch03_a_modules_meta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3_a_modules_meta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3_a_modules_m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3_a_modules_meta">
  <a:themeElements>
    <a:clrScheme name="qt6_ch03_a_modules_meta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3_a_modules_meta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3_a_modules_m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2026-10-05T16:37:06Z</dcterms:created>
  <dcterms:modified xsi:type="dcterms:W3CDTF">2026-10-05T16:37:06Z</dcterms:modified>
  <cp:category/>
  <cp:contentStatus/>
</cp:coreProperties>
</file>