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  <Relationship Id="rId4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这份课件接着上一份的属性写入讲程序行为。先让学生回忆 setAge 如何比较旧值与新值，再提出两个问题：数值写进对象后，日志怎么得到这个值；窗口真正销毁时，new 创建的两个人由谁删除。前一个问题由信号槽连接回答，后一个问题由对象树回答。教材范围是 3.3.4—3.3.6，第53—63页。示例数值用于课堂推演，界面截图保留教材原样。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顺着三步读：setAge(12) 先比较，确认原来的10与12不同，才保存 m_age；emit 把12作为信号参数发出；接收函数通过此前登记的连接得到12。connect 建立关系，emit 使用关系，二者发生的时刻不同。此处概述正常已连接的处理过程，后面再区分直接调用与排队调用。让学生指出保存值和传递值分别在哪一步，不把“界面知道变化”当作自动发生的效果。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这是成员函数指针接口。edit 和 label 是已经创建的对象指针，类名只用于指定信号与接收函数。用户把编辑框改成Qt，edit 发射 textChanged，参数为新的 QString；label 的 setText 接到该参数后修改标签文本。逐个指认四个位置，尤其分清发射者对象与信号成员、接收者对象与接收函数。可现场输入不同文本观察标签内容，再进入参数兼容问题。接口依据 Qt 6.2 QObject 文档：https://doc.qt.io/archives/qt-6.2/qobject.html#connect-2 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btn 是可勾选按钮，clicked 提供 bool 状态。第一个连接把状态交给 do_checked，第二个连接只处理“发生点击”，不需要状态，因此无参槽可以忽略末尾参数。两次 connect 是两条记录，点击后两个函数都可能被调用。兼容规则不是任意变换参数：槽不能要求信号未提供的额外参数，保留的参数须满足类型兼容条件。这里用不同函数名隔开参数数量与重载歧义两个问题。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直接读声明：clicked 只有一个 bool 参数，这个参数有默认值。默认实参不改变 C++ 函数类型，取成员函数地址也不会得到另一种无参函数指针。上一页无参槽能连接，是因为槽可以少接末尾参数，不是存在另一个 C++ clicked() 重载。需要区分 C++ 声明和元对象中为默认参数产生的相关元信息。教材第54—55页的重载解释在这里按 Qt 6.2.3 源码纠正，声明来源：https://raw.githubusercontent.com/qt/qtbase/v6.2.3/src/widgets/widgets/qabstractbutton.h 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 Widget 的 do_click 确实有两个 C++ 声明。qOverload&lt;&gt; 选无参版本，qOverload&lt;bool&gt; 选 bool 版本，之后 connect 才能检查所选两端是否兼容。让学生比较上一页：clicked 的默认参数没有构成新的重载，本页 do_click 的两个声明才构成重载。如果同时保留两条连接，一次点击会调用两种接收函数；若只需要一种行为，应只建立对应连接。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Meter 是讲解用的 QObject 子类，不是 Qt 自带类。假设它声明了 int 和 double 两个 valueChanged，Widget 也有两个 do_value，代码分别选择两端的 int 版本。信号名本身有歧义，槽名本身也有歧义，必须各自明确选择。随后再判断类型兼容，不能期待另一端替自己解决取地址的歧义。可让学生把两个 qOverload 都改成 double，并说明改动位置。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教材项目可能出现 SIGNAL/SLOT 形式，学生需要能读懂它。宏把参数签名转换为文本，运行时检查连接；函数指针形式让编译器检查成员及兼容关系，通常更便于发现错误。QMetaMethod 也是合法接口，但它是另外一种重载，不能混用原型说明。再联系第二章的构建：uic 从.ui生成辅助代码，moc 为 QObject 类声明生成元对象相关代码；自动连接用到的生成过程要分清分工。参考：https://doc.qt.io/archives/qt-6.2/uic.html 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Auto 的比较发生在发射时：取当前执行发射操作的线程，与 receiver 所属线程比较，相同直接调用，不同排队。不要把 sender 对象的线程归属当作当前发射线程，两者在跨线程调用中可能不同。Direct 则在发射线程立刻执行，并不迁移到 receiver 的线程，因此跨线程界面修改需要特别检查。普通示例的对象和操作都在界面线程，默认 Auto 得到直接调用。判定依据 Qt 6.2.3 实现：https://raw.githubusercontent.com/qt/qtbase/v6.2.3/src/corelib/kernel/qobject.cpp 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按箭头读三步：发射时复制12；参数进入接收线程的事件队列；接收线程的事件循环取出调用事件后执行槽。因此发射返回不代表槽已经执行，接收线程没有运行事件循环也不能正常处理这些事件。显式 Queued 在同线程也能把调用延后。参数要能复制，并符合元类型要求；需要按名称解析的自定义类型应在连接前登记。对象销毁等情形还会影响事件处理，本页描述正常存活并能处理队列的条件。参考：https://doc.qt.io/archives/qt-6.2/qmetatype.html 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BlockingQueued 的等待是关键条件。它把调用入队后等待接收槽结束；若接收线程就是当前线程，当前线程已等待，不能继续取出自己的队列事件，槽不能结束，等待也无法结束。让学生把这个因果链复述一遍，再给出“不能用于同线程”的结论。跨线程也不是自动安全，仍要检查事件循环和循环等待。普通界面练习保留 Auto 就能解释行为，无需把连接类型随意替换为 BlockingQueued。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first 与 second 保存的是两条连接的句柄。disconnect(first) 只解除第一条，所以后续点击继续调用 do_two，不再调用 do_one。句柄也适合精确解除无法方便按成员签名指定的 lambda 连接。不要把句柄变量销毁误当成自动断开连接；需要解除时应明确调用。重复建立同样连接可能造成重复处理，因此初始化流程要检查是否运行了多次。参考 Qt 6.2 QObject 文档：https://doc.qt.io/archives/qt-6.2/qobject.html 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多按钮共用此槽时，sender 指出当前发射对象。先转换为 QPushButton，再检查指针，成功后读取 flat 并写入相反值。普通直接调用该成员函数时未必有信号发射上下文，sender 可能为空，因此不能跳过判空。sender 只在适用的信号激活上下文中使用，尤其不应把跨线程 Direct 的上下文当作通用查询方式。本例行为是切换平面外观，和按钮勾选状态没有关系。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程序填入年龄时可能不希望输入槽再次处理，先 blockSignals(true)，保存返回的旧状态，再设值，最后恢复旧状态。如果直接恢复为false，原本已屏蔽的控件会被错误地解除屏蔽。屏蔽期间的 valueChanged 不保存在队列里等待恢复，恢复只影响后来发出的信号。destroyed 是 Qt 文档明确规定的例外，即使屏蔽也发射。可演示正常设值、屏蔽设值、恢复后再设值，分别观察日志。参考：https://doc.qt.io/archives/qt-6.2/qobject.html 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最小声明需要继承 QObject、写 Q_OBJECT、参与 moc 构建。ageChanged 放在 signals 中声明，moc 生成它的实现；业务代码实现 setAge，在确认改变并保存值后 emit。不要自己重复定义 ageChanged 的普通函数体。此处 m_age 的0是最小声明示例，综合示例会在构造函数设成10，不要混用两个阶段的初值。下一部分把“通知行为”转向“对象何时删除”。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信号槽回答调用关系，但不会替所有 new 对象确定删除时刻。QObject 的 parent 建立父子所有权，父对象真正析构时删除仍属于它的子对象。强调真实析构这一条件，后面将用关闭与隐藏的区别验证。子对象可以提前销毁并退出父对象列表，并不要求所有子对象只能由父对象删除。参考：https://doc.qt.io/archives/qt-6.2/objecttrees.html 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沿连线识别层级：Widget 的直接孩子是 QGroupBox、已设置到窗口的 QVBoxLayout 和 TPerson；两个按钮属于 QGroupBox，因而是 Widget 的后代，却不是它的直接孩子。布局和人物不是按钮，但仍继承 QObject，也能加入对象树。图中的连线表达父子关系，不表达绘制位置或信号连接。先让学生列出 Widget 的直接子对象，再问按钮应从哪个层级查找。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children 返回直接子对象的 QObject 指针列表，里面可能有不同类型。每轮转换为按钮，转换成功才设置 flat。根据上一页树，Widget 的直接子对象没有按钮，所以此段循环不会改动 GroupBox 里的按钮。这个“没有变化”是查找范围的结果，不是槽未运行。为了找到更深的按钮，下一页改用递归查找。参考：https://doc.qt.io/archives/qt-6.2/qobject.html#findChild 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findChild 同时看类型、objectName 和层级。btnOK 的名字必须已设置到 objectName，C++ 变量取名 btnOK 并不会自动满足名称条件。默认递归能进入 GroupBox；第二段指定仅直接子对象，在该 Widget 树中结果为空。无论哪种查找，失败都先检查 nullptr 再解引用。为兼容教材 Qt 6.2，直接查找使用 QString() 加选项的重载，不套用后续版本的新签名。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这个接口收集全部匹配按钮，而不是只返回第一个。QString() 表示不限制名称，默认递归，因此两个后代按钮都能收集到。类型过滤排除了布局、TPerson 与 GroupBox。QList 保存的是对象指针，遍历把每个按钮设为平面；列表本身不拥有这些按钮的生命期，删除对象仍由对象树等所有权机制决定。它与 children 的直接范围及未按按钮类型过滤形成明确区别。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 main 中，w 是局部栈对象，app.exec 控制事件循环；事件循环返回、main 退出作用域时才执行 w 的析构。close 被接受通常隐藏窗口，单看窗口消失不能断定对象删除。堆窗口设置 WA_DeleteOnClose 可以在关闭时删除，不要把此设置用于这里的栈窗口。delete ui 删除的是生成的 UI 辅助对象，子控件由 QObject 父子析构处理。行为依据：https://doc.qt.io/archives/qt-6.2/qwidget.html#close 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局部对象按构造顺序的逆序析构。左边父先构造，子后构造，child 先正常析构并退出父列表，父随后析构，因此不再删它。右边 child 先构造，parent 后构造，后来才建立父子关系，parent 先析构会试图删除仍在栈上的 child，破坏局部对象的生命期。不能只凭“设置了parent”判断安全，应同时看分配方式与构造顺序。右侧仅用于解释错误，不作为运行演示。依据：https://doc.qt.io/archives/qt-6.2/objecttrees.html 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教材图3-2显示 samp3_1 的完整界面。两个 SpinBox 分别对应人物年龄，两个“一岁”按钮调用各自 incAge，日志区既显示变化也列出属性及类信息。让学生先指出操作入口和可观察结果，再看代码。课件截图保留教材原界面，后续课堂整理版在日志文字、判空和初始化连接顺序上有所调整，不能把截图逐字当作整理版运行结果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教材图3-1是 Creator 的类向导：填写 TPerson，选择 QObject 基类，勾选 Add Q_OBJECT，生成头文件和实现文件。完成向导后还要保证这些文件加入工程，让构建系统运行 moc，之后才添加属性、信号和实现。不同 Creator 版本界面位置可能变化，课堂演示按实际安装版本操作，类的必要条件保持相同。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author、company、version 是类说明；age、name、score 是类内属性描述。age 通过 getter/setter，修改后需要 ageChanged；MEMBER 直接关联 m_name 与 m_score 字段。sex 不在这些声明中，后面对各实例动态添加。区分类描述与实例值：两个人共用同一组描述，各自字段保存不同年龄与成绩。READ/WRITE 与 MEMBER 的行为边界参考：https://doc.qt.io/archives/qt-6.2/properties.html 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QObject(parent) 初始化基类父子关系；m_name 保存传入姓名，m_age 初值10，m_score 初值79。age 的 const 成员函数只返回当前实例字段。析构时输出姓名，便于确认哪个实例真正销毁。此段按课堂整理，构造参数、const getter 与析构声明必须在头文件对应，且需包含相关 Qt 头文件；不能只拷贝片段而遗漏声明。下一页让增加年龄仍经过统一 setter。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incAge 读取当前 m_age，加1，把计算结果交给 setAge。当前10时传入11，由 setter 比较、保存并发出通知。这样按钮增加年龄与 SpinBox 设置年龄遵循同一套规则。教材实现直接递增后 emit，课件明确采用复用 setter 的整理版本。connect 中接收对象是 boy，不是 this，所以按钮调用 boy 的 incAge；槽无需接收 clicked 的 bool 参数。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按行识别两套实例值：王小明年龄10、成绩95、sex为Boy；张小丽年龄20、成绩81、sex为Girl。两个 this 都指当前 Widget，建立窗口所有权。score 是声明的属性，sex 是动态属性。完成初值后才连接 do_ageChanged，因此初始化不被这个日志槽当成用户变化记录。girl 从构造初值10改到20虽然会发射信号，但此时尚未建立这条日志连接；应说明具体连接时刻，不能说初始化从不发信号。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两个控件先添加 isBoy 标记，再显示人物实际年龄10和20，最后连接共同输入槽。这样输入槽看到的是已初始化的对象和标记，不会在设初值阶段误处理。Qt 6.2 QSpinBox 的 C++ valueChanged 是 int 信号，函数指针可直接写此名称。标记解决“改谁”，信号参数解决“改成多少”，下一页分别读取这两种信息。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槽先从 sender 转换出 SpinBox，失败返回。接着读取发射控件的 isBoy，true选择 boy，false选择 girl，然后把信号参数 value 传给该人物的 setAge。前提是两个人指针和控件标记已按上一页初始化。若标记缺失，toBool 的默认结果可能错误选择 girl，所以不能省略初始化。使用共享槽减少重复代码，仍需保留对象选择和输入值这两条明确路径。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这里是 do_ageChanged(int value) 函数体内的片段。当前 sender 是人物，不再是 SpinBox；判空后从这个人物读取 name 与 sex。QString 的 arg 依次替换三个占位符，value 使用发射时携带的年龄，appendPlainText 在原日志后追加一行。教材用 Q_UNUSED 后重读年龄，课堂整理版直接使用通知参数，避免把“通知携带的值”与“后来再读取的当前值”混为一谈。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本示例都在界面线程，Auto 得到直接调用。沿箭头逐个追踪：spinBoy 输入12并带 isBoy=true；共同输入槽选 boy；setAge 比较10与12，保存12；发射 ageChanged(12)；日志槽从 boy 读王小明和Boy，使用参数12追加记录。再次直接调用 setAge(12) 时比较相等，提前返回，日志不新增。可让学生指出 girl 在这次过程中的年龄仍为20，没有被共同槽误改。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propertyOffset 到 propertyCount，范围只覆盖当前类新增的属性描述，不重复祖先已有项。QMetaProperty 描述由类共享，read(boy) 才把描述用于具体实例，所以此时输出age为12、score为95、name为王小明。sex 是实例动态属性，没有加入类描述列表，因此不在这个范围。不要把“没有列出sex”解释为该属性不存在。参考：https://doc.qt.io/archives/qt-6.2/qmetaobject.html 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先保存一次 dynamicPropertyNames 返回的 QList&lt;QByteArray&gt;，再遍历。name 是当前动态名称，constData 给 property 提供字符指针，值仍从 boy 读取。此例得到 sex与Boy；girl 的列表应对girl读取，才能得到Girl。循环变量和人物属性同名时容易混淆，应一直说明这是“属性名称”，不是人物的name值。下一页转向不随人物改变的类说明。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classInfoOffset 到 classInfoCount 列出本类的author、company、version。info.name 是说明项名称，info.value 是Wang、UPC或2.0。两个人共享这些类说明，年龄和sex仍是各实例状态。若要列祖先信息，范围需要相应调整；本页明确只列本类。让学生对比三种来源：类属性描述配具体实例读值、动态实例名称读值、类说明直接读名称和值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 Widget 析构先输出该行，再删除 ui 辅助对象；随后基类的父子管理删除仍属窗口的 TPerson。人物析构输出各自姓名，可以验证删除确实发生。只隐藏窗口时不会因此出现析构日志，须等真实销毁路径。不要承诺不同子对象的日志排序作为业务契约，观察对象身份及真实析构即可。对象删除后 boy/girl 成为旧指针，继续访问会产生无效对象访问风险。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先读每题，停顿后点击显示答案。第一题依据 setter 值相等时提前返回，10到12通知一次，第二次12到12不通知。第二题查找失败返回nullptr，因此成功检查后才能使用对象。第三题静态描述不包含动态sex，要遍历动态名称再按名称读取。要求学生给出条件和动作，不能只说“一次”“判空”“动态属性”而不解释对象与原因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回顾两条已完成的过程：年龄从输入、选择、保存、通知到日志；窗口实际析构再删除孩子。下一步处理返回值本身，findChildren 给出 QList 指针列表，property 给出 QVariant。仅取得数据还不够，列表要按有效区间遍历，转换要检查成功条件。第三份继续用相同的条件、动作、结果顺序解释容器与基础类，不再重复信号槽定义。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3_b_signals_object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3_b_signals_object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dccbc2615511140.pn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0fbbd3e198b4d0a.pn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758190"/>
            <a:ext cx="4186123" cy="352044"/>
            <a:chOff x="600456" y="758190"/>
            <a:chExt cx="4186123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758190"/>
              <a:ext cx="41861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第3章（二） · 从属性值走向程序行为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62150"/>
            <a:ext cx="6438900" cy="2114550"/>
            <a:chOff x="590550" y="1962150"/>
            <a:chExt cx="64389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62150"/>
              <a:ext cx="64389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信号槽与对象树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TPerson 综合示例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509135"/>
            <a:ext cx="6833997" cy="1480566"/>
            <a:chOff x="595884" y="4509135"/>
            <a:chExt cx="6833997" cy="14805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509135"/>
              <a:ext cx="6833997" cy="14805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把年龄从 10 改成 12，日志怎样得到新值？</a:t>
              </a:r>
              <a:br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窗口对象销毁时，谁负责删除 TPerson？</a:t>
              </a:r>
              <a:br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先追踪通知，再追踪对象的生命期。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66510"/>
            <a:ext cx="4799838" cy="234696"/>
            <a:chOff x="603504" y="6366510"/>
            <a:chExt cx="4799838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47998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3.3.4—3.3.6 · 第53—63页　|　01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406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承接第一份 · 继续使用 setAge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年龄已写入，界面怎样知道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7232904" cy="1688592"/>
            <a:chOff x="597408" y="2084070"/>
            <a:chExt cx="7232904" cy="1688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7232904" cy="1688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8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setAge(12) 确认值改变，把 12 保存到 m_age。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emit ageChanged(12) 发出年龄变化通知。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已连接的接收函数得到 12，更新显示内容。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712970"/>
            <a:ext cx="6272784" cy="1307592"/>
            <a:chOff x="597408" y="4712970"/>
            <a:chExt cx="62727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712970"/>
              <a:ext cx="6272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 登记“哪个信号调用哪个接收函数”。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发射信号时，Qt 按已建立的连接传递参数。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下一页先把这条关系落实为四个明确的位置。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3606546" cy="234696"/>
            <a:chOff x="603504" y="6366510"/>
            <a:chExt cx="3606546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36065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教材第51、53页 · 年龄为课堂推演　|　02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794678" cy="1188720"/>
            <a:chOff x="590550" y="643890"/>
            <a:chExt cx="679467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230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成员函数指针形式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79467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读懂 connect 的四个位置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31773"/>
            <a:chOff x="609600" y="2057400"/>
            <a:chExt cx="10972800" cy="12317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66204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edit 为 QLineEdit*，label 为 QLabel*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connect(edit, &amp;QLineEdit::textChanged,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label, &amp;QLabel::setText);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627120"/>
            <a:ext cx="6745224" cy="2336292"/>
            <a:chOff x="597408" y="3627120"/>
            <a:chExt cx="674522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627120"/>
              <a:ext cx="674522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edit：发射者，用户在这个编辑框里修改文本。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textChanged：信号，携带改变后的 QString。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label：接收者，标签需要显示新的文本。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setText：接收函数，把参数写入标签文本。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编辑框输入 "Qt" 后，标签的文本也变为 "Qt"。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083607" cy="234696"/>
            <a:chOff x="603504" y="6366510"/>
            <a:chExt cx="5083607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0836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教材第54页 · 函数指针connect接口依Qt 6.2文档核对　|　03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588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btn 是可勾选的 QPushButton*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槽可以忽略末尾参数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60473"/>
            <a:chOff x="609600" y="2057400"/>
            <a:chExt cx="10972800" cy="22604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64895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Widget 中两个不同名称的接收函数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void do_checked(bool checked); void do_clicked();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connect(btn, &amp;QPushButton::clicked,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this, &amp;Widget::do_checked);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connect(btn, &amp;QPushButton::clicked,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this, &amp;Widget::do_clicked);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79620"/>
            <a:ext cx="7171944" cy="1726692"/>
            <a:chOff x="597408" y="4579620"/>
            <a:chExt cx="71719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79620"/>
              <a:ext cx="71719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clicked(bool) 发射勾选状态，bool 槽接收该值。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无参槽忽略这个末尾参数，仍能被同一信号调用。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槽不能索取信号没有提供的更多参数；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保留的参数还需满足类型兼容条件。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703978" cy="234696"/>
            <a:chOff x="603504" y="6366510"/>
            <a:chExt cx="470397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039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教材第54—55页 · clicked参数关系依Qt 6.2核对　|　04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801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纠正 clicked 的重载解释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默认参数不会增加一个重载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933450"/>
            <a:chOff x="609600" y="2057400"/>
            <a:chExt cx="10972800" cy="9334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933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00875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QAbstractButton 中的信号声明，按钮继承它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clicked(bool checked = false);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7156704" cy="2755392"/>
            <a:chOff x="597408" y="3398520"/>
            <a:chExt cx="7156704" cy="2755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7156704" cy="2755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这只有一个 C++ 声明，参数类型仍然是 bool。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默认值可在适用的调用中补足省略的实参，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但不会把成员函数指针变成无参类型。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&amp;QPushButton::clicked 仍指向这个 bool 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能连接无参槽，是槽允许忽略末尾参数，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不能据此认定另有一个 C++ clicked() 重载。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869485" cy="234696"/>
            <a:chOff x="603504" y="6366510"/>
            <a:chExt cx="4869485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869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教材第54—55页 · 依Qt 6.2.3声明纠正C++重载解释　|　05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653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两个接收函数同名时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明确选择哪一个重载槽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171700"/>
            <a:chOff x="609600" y="2057400"/>
            <a:chExt cx="10972800" cy="21717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355586" cy="1896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Widget 已实现 void do_click() 和 do_click(bool)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connect(btn, &amp;QPushButton::clicked,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this, qOverload&lt;&gt;(&amp;Widget::do_click));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connect(btn, &amp;QPushButton::clicked,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this, qOverload&lt;bool&gt;(&amp;Widget::do_click));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6364224" cy="1726692"/>
            <a:chOff x="597408" y="4617720"/>
            <a:chExt cx="636422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63642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qOverload&lt;&gt; 选择无参版本，槽忽略 bool。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qOverload&lt;bool&gt; 选择接收勾选状态的版本。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同一个名字对应多个 C++ 函数时，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取地址前必须消除歧义。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108651" cy="234696"/>
            <a:chOff x="603504" y="6366510"/>
            <a:chExt cx="5108651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086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教材第54—55页 · 重载选择依Qt 6.2 connect文档核对　|　06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5780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Meter 是教学用 QObject 子类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信号重载也要独立选择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15556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Meter：valueChanged(int)、valueChanged(double)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Widget：do_value(int)、do_value(double)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connect(meter,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qOverload&lt;int&gt;(&amp;Meter::valueChanged),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this,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qOverload&lt;int&gt;(&amp;Widget::do_value));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577584" cy="1307592"/>
            <a:chOff x="597408" y="4884420"/>
            <a:chExt cx="6577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577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信号端选择 int 版本，槽端也选择 int 版本。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两端歧义分别解决，再检查参数是否兼容。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不能指望 Qt 根据另一端自动选出重载信号。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560131" cy="234696"/>
            <a:chOff x="603504" y="6366510"/>
            <a:chExt cx="5560131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5601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教材第55页 · Meter为教学示例；歧义规则依Qt 6.2文档纠正　|　07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阅读已有项目中的连接代码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连接接口与构建工具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933450"/>
            <a:chOff x="609600" y="2057400"/>
            <a:chExt cx="10972800" cy="9334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933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32879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connect(edit, SIGNAL(textChanged(QString)),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label, SLOT(setText(QString)));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60420"/>
            <a:ext cx="7552944" cy="2755392"/>
            <a:chOff x="597408" y="3360420"/>
            <a:chExt cx="7552944" cy="2755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60420"/>
              <a:ext cx="7552944" cy="2755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SIGNAL / SLOT 将签名写成字符串，运行时检查连接。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成员函数指针形式由编译器检查两端类型与参数。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QMetaMethod 参数的 connect 是另一种接口，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不能把它的原型当作函数指针模板的原型。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构建时：uic 处理 .ui，moc 处理元对象类声明。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自动连接的生成过程也要区分这两个工具。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810555" cy="234696"/>
            <a:chOff x="603504" y="6366510"/>
            <a:chExt cx="5810555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8105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教材第54—55页 · connect接口与uic/moc分工依Qt 6.2文档纠正　|　08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518635" cy="1188720"/>
            <a:chOff x="590550" y="643890"/>
            <a:chExt cx="751863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07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连接类型决定怎样调用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51863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和 Direct 看哪个线程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699504" cy="1917192"/>
            <a:chOff x="597408" y="2084070"/>
            <a:chExt cx="6699504" cy="19171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69950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AutoConnection 在发射信号时比较：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当前正在发射的线程，与接收对象所属线程。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相同则直接调用；不同则排队投递。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不能只比较 sender 与 receiver 的线程归属。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41520"/>
            <a:ext cx="6836664" cy="1726692"/>
            <a:chOff x="597408" y="4541520"/>
            <a:chExt cx="683666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68366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DirectConnection 立刻在当前发射线程执行槽。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它不会自动把执行位置切到接收对象的线程。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因此不能任意用 Direct 跨线程修改界面；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界面操作应在界面所属线程进行。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5093780" cy="234696"/>
            <a:chOff x="603504" y="6366510"/>
            <a:chExt cx="509378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50937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教材第55页 · Auto判定依Qt 6.2.3 qobject.cpp纠正　|　09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394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QueuedConnection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参数先进入事件队列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76450"/>
            <a:ext cx="3200400" cy="1714500"/>
            <a:chOff x="609600" y="2076450"/>
            <a:chExt cx="3200400" cy="1714500"/>
          </a:xfrm>
        </p:grpSpPr>
        <p:sp>
          <p:nvSpPr>
            <p:cNvPr id="5" name="Rectangle 5"/>
            <p:cNvSpPr/>
            <p:nvPr/>
          </p:nvSpPr>
          <p:spPr>
            <a:xfrm>
              <a:off x="609600" y="2076450"/>
              <a:ext cx="32004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255520"/>
              <a:ext cx="1746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发射线程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发出年龄 12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复制参数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876800" y="2076450"/>
            <a:ext cx="2743200" cy="1714500"/>
            <a:chOff x="4876800" y="2076450"/>
            <a:chExt cx="2743200" cy="1714500"/>
          </a:xfrm>
        </p:grpSpPr>
        <p:sp>
          <p:nvSpPr>
            <p:cNvPr id="8" name="Rectangle 8"/>
            <p:cNvSpPr/>
            <p:nvPr/>
          </p:nvSpPr>
          <p:spPr>
            <a:xfrm>
              <a:off x="4876800" y="2076450"/>
              <a:ext cx="27432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093208" y="2255520"/>
              <a:ext cx="1746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接收线程的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事件队列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保存参数 12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686800" y="2076450"/>
            <a:ext cx="2895600" cy="1714500"/>
            <a:chOff x="8686800" y="2076450"/>
            <a:chExt cx="2895600" cy="1714500"/>
          </a:xfrm>
        </p:grpSpPr>
        <p:sp>
          <p:nvSpPr>
            <p:cNvPr id="11" name="Rectangle 11"/>
            <p:cNvSpPr/>
            <p:nvPr/>
          </p:nvSpPr>
          <p:spPr>
            <a:xfrm>
              <a:off x="8686800" y="2076450"/>
              <a:ext cx="28956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903208" y="2255520"/>
              <a:ext cx="1853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事件循环取出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事件，再调用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接收槽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4019550" y="2647950"/>
            <a:ext cx="685800" cy="4191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5" name="Freeform 15"/>
          <p:cNvSpPr/>
          <p:nvPr/>
        </p:nvSpPr>
        <p:spPr>
          <a:xfrm>
            <a:off x="7829550" y="2647950"/>
            <a:ext cx="685800" cy="4191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7" name="Group 17"/>
          <p:cNvGrpSpPr/>
          <p:nvPr/>
        </p:nvGrpSpPr>
        <p:grpSpPr>
          <a:xfrm>
            <a:off x="597408" y="4293870"/>
            <a:ext cx="6851904" cy="1917192"/>
            <a:chOff x="597408" y="4293870"/>
            <a:chExt cx="6851904" cy="19171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293870"/>
              <a:ext cx="685190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接收线程必须能运行事件循环，才能处理队列。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显式 Queued 也能用于同线程，槽仍在稍后调用。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自定义参数需可复制并满足元类型系统要求，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必要时在建立连接前登记类型。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366510"/>
            <a:ext cx="5269382" cy="234696"/>
            <a:chOff x="603504" y="6366510"/>
            <a:chExt cx="526938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52693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教材第55页 · 队列与元类型条件依Qt 6.2文档及源码补充　|　10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84296" cy="1188720"/>
            <a:chOff x="590550" y="643890"/>
            <a:chExt cx="518429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1743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BlockingQueuedConnection 的边界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为什么同线程会死锁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806184" cy="2336292"/>
            <a:chOff x="597408" y="2084070"/>
            <a:chExt cx="6806184" cy="23362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80618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BlockingQueued 先把调用放入接收线程的队列，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发射线程等待槽执行结束，然后才能继续。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若接收者也在这个线程，线程已经停在等待处，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就不能继续运行事件循环，取出自己的排队调用。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槽无法执行完，等待也无法结束，形成死锁。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979670"/>
            <a:ext cx="7034784" cy="1307592"/>
            <a:chOff x="597408" y="4979670"/>
            <a:chExt cx="70347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97967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不能用 BlockingQueued 连接同线程的对象。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普通界面练习使用默认 Auto；跨线程任务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还要检查事件循环和等待关系，不能只替换类型名。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4482846" cy="234696"/>
            <a:chOff x="603504" y="6366510"/>
            <a:chExt cx="4482846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4828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教材第55页 · 同线程死锁依Qt 6.2.3实现补充　|　11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1943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QMetaObject::Connection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解除连接时指定哪一条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20890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do_one()、do_two() 是已实现的无参接收函数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first = connect(btn, &amp;QPushButton::clicked,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         this, &amp;Widget::do_one);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second = connect(btn, &amp;QPushButton::clicked,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          this, &amp;Widget::do_two);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disconnect(first);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65370"/>
            <a:ext cx="8116824" cy="1307592"/>
            <a:chOff x="597408" y="4865370"/>
            <a:chExt cx="81168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65370"/>
              <a:ext cx="8116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解除 first 后，点击仍调用 do_two，不再调用 do_one。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保存句柄可准确解除一条记录，包括 lambda 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无意重复 connect 可能重复调用，初始化时要检查。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124298" cy="234696"/>
            <a:chOff x="603504" y="6366510"/>
            <a:chExt cx="512429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242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教材第55—56页 · 句柄解除依Qt 6.2 QObject文档补充　|　12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29274" cy="1188720"/>
            <a:chOff x="590550" y="643890"/>
            <a:chExt cx="622927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多个按钮共用一个接收函数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2927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sender() 读取前先判空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79564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Widget::do_button_clicked()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auto *btn = qobject_cast&lt;QPushButton*&gt;(sender());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(!btn)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btn-&gt;setFlat(!btn-&gt;isFlat());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65370"/>
            <a:ext cx="7263384" cy="1307592"/>
            <a:chOff x="597408" y="4865370"/>
            <a:chExt cx="7263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65370"/>
              <a:ext cx="7263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信号激活槽时，sender 可指出发射该信号的对象。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普通直接调用时可能为空，转换后先检查再使用。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本例读取按钮的 flat，再取反写回，切换平面外观。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833214" cy="234696"/>
            <a:chOff x="603504" y="6366510"/>
            <a:chExt cx="4833214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8332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教材第56页 · sender适用上下文依Qt 6.2文档核对　|　13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程序设置控件值时避免反馈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屏蔽信号后不会补发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600200"/>
            <a:chOff x="609600" y="2057400"/>
            <a:chExt cx="10972800" cy="16002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32879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spinAge 是已有的 QSpinBox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old = ui-&gt;spinAge-&gt;blockSignals(true);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ui-&gt;spinAge-&gt;setValue(12);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ui-&gt;spinAge-&gt;blockSignals(old);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46220"/>
            <a:ext cx="6943344" cy="2336292"/>
            <a:chOff x="597408" y="4046220"/>
            <a:chExt cx="694334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046220"/>
              <a:ext cx="694334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先保存旧屏蔽状态，设置年龄后恢复这个旧状态。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这样不会把原本已屏蔽的控件误设为未屏蔽。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屏蔽期间的 valueChanged 被丢弃，不排队补发。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恢复后只处理后来正常发出的新信号。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destroyed 是例外：即使屏蔽，仍会发射。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099761" cy="234696"/>
            <a:chOff x="603504" y="6366510"/>
            <a:chExt cx="5099761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0997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教材第56页 · 丢弃与destroyed例外依Qt 6.2文档补充　|　14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230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3.3.4 · 先给出最小类声明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自定义信号只声明接口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724150"/>
            <a:chOff x="609600" y="2057400"/>
            <a:chExt cx="10972800" cy="2724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724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471525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class TPerson : public QObject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Q_OBJECT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public: void setAge(int value);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signals: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ageChanged(int value);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private: int m_age = 0;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7705344" cy="1307592"/>
            <a:chOff x="597408" y="5055870"/>
            <a:chExt cx="77053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055870"/>
              <a:ext cx="7705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ageChanged 在 signals 中声明，moc 提供信号实现。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业务代码实现 setAge，改变值后 emit 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不要再把信号写成一个重复定义的普通成员函数。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755490" cy="234696"/>
            <a:chOff x="603504" y="6366510"/>
            <a:chExt cx="47554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554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教材第56—57页 · 类需包含QObject并参与moc构建　|　15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139190"/>
            <a:ext cx="6580632" cy="1725930"/>
            <a:chOff x="590550" y="1139190"/>
            <a:chExt cx="6580632" cy="172593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1139190"/>
              <a:ext cx="18114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3.3.5 · 对象树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817370"/>
              <a:ext cx="6580632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谁管理对象的生命期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3703320"/>
            <a:ext cx="6425184" cy="1917192"/>
            <a:chOff x="597408" y="3703320"/>
            <a:chExt cx="6425184" cy="19171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3703320"/>
              <a:ext cx="642518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连接已经说明变化怎样到达接收者。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但 new 创建的对象，什么时候由谁删除？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QObject 的 parent 建立父子所有权关系。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父对象真正析构时，会删除仍属于它的子对象。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3504" y="6366510"/>
            <a:ext cx="4300118" cy="234696"/>
            <a:chOff x="603504" y="6366510"/>
            <a:chExt cx="4300118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43001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教材第57页 · 父子所有权依Qt 6.2文档核对　|　16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418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3.3.5 · 一个教学用 QObject 对象树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控件与非控件都能有父对象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876800" y="2057400"/>
            <a:ext cx="2438400" cy="685800"/>
            <a:chOff x="4876800" y="2057400"/>
            <a:chExt cx="2438400" cy="685800"/>
          </a:xfrm>
        </p:grpSpPr>
        <p:sp>
          <p:nvSpPr>
            <p:cNvPr id="5" name="Rectangle 5"/>
            <p:cNvSpPr/>
            <p:nvPr/>
          </p:nvSpPr>
          <p:spPr>
            <a:xfrm>
              <a:off x="4876800" y="2057400"/>
              <a:ext cx="24384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5093208" y="2255520"/>
              <a:ext cx="11006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Widget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33600" y="2781300"/>
            <a:ext cx="7934325" cy="647700"/>
            <a:chOff x="2133600" y="2781300"/>
            <a:chExt cx="7934325" cy="647700"/>
          </a:xfrm>
        </p:grpSpPr>
        <p:sp>
          <p:nvSpPr>
            <p:cNvPr id="8" name="Line 8"/>
            <p:cNvSpPr/>
            <p:nvPr/>
          </p:nvSpPr>
          <p:spPr>
            <a:xfrm>
              <a:off x="6096000" y="2781300"/>
              <a:ext cx="9525" cy="323850"/>
            </a:xfrm>
            <a:custGeom>
              <a:avLst/>
              <a:gdLst/>
              <a:ahLst/>
              <a:cxnLst/>
              <a:rect l="l" t="t" r="r" b="b"/>
              <a:pathLst>
                <a:path w="9525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133600" y="3105150"/>
              <a:ext cx="7924800" cy="9525"/>
            </a:xfrm>
            <a:custGeom>
              <a:avLst/>
              <a:gdLst/>
              <a:ahLst/>
              <a:cxnLst/>
              <a:rect l="l" t="t" r="r" b="b"/>
              <a:pathLst>
                <a:path w="7924800" h="9525">
                  <a:moveTo>
                    <a:pt x="0" y="0"/>
                  </a:moveTo>
                  <a:lnTo>
                    <a:pt x="79248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133600" y="3105150"/>
              <a:ext cx="9525" cy="323850"/>
            </a:xfrm>
            <a:custGeom>
              <a:avLst/>
              <a:gdLst/>
              <a:ahLst/>
              <a:cxnLst/>
              <a:rect l="l" t="t" r="r" b="b"/>
              <a:pathLst>
                <a:path w="9525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6096000" y="3105150"/>
              <a:ext cx="9525" cy="323850"/>
            </a:xfrm>
            <a:custGeom>
              <a:avLst/>
              <a:gdLst/>
              <a:ahLst/>
              <a:cxnLst/>
              <a:rect l="l" t="t" r="r" b="b"/>
              <a:pathLst>
                <a:path w="9525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0058400" y="3105150"/>
              <a:ext cx="9525" cy="323850"/>
            </a:xfrm>
            <a:custGeom>
              <a:avLst/>
              <a:gdLst/>
              <a:ahLst/>
              <a:cxnLst/>
              <a:rect l="l" t="t" r="r" b="b"/>
              <a:pathLst>
                <a:path w="9525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609600" y="3467100"/>
            <a:ext cx="3048000" cy="685800"/>
            <a:chOff x="609600" y="3467100"/>
            <a:chExt cx="3048000" cy="685800"/>
          </a:xfrm>
        </p:grpSpPr>
        <p:sp>
          <p:nvSpPr>
            <p:cNvPr id="14" name="Rectangle 14"/>
            <p:cNvSpPr/>
            <p:nvPr/>
          </p:nvSpPr>
          <p:spPr>
            <a:xfrm>
              <a:off x="609600" y="3467100"/>
              <a:ext cx="30480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6008" y="3665220"/>
              <a:ext cx="16538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QGroupBox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572000" y="3467100"/>
            <a:ext cx="3048000" cy="685800"/>
            <a:chOff x="4572000" y="3467100"/>
            <a:chExt cx="3048000" cy="685800"/>
          </a:xfrm>
        </p:grpSpPr>
        <p:sp>
          <p:nvSpPr>
            <p:cNvPr id="17" name="Rectangle 17"/>
            <p:cNvSpPr/>
            <p:nvPr/>
          </p:nvSpPr>
          <p:spPr>
            <a:xfrm>
              <a:off x="4572000" y="3467100"/>
              <a:ext cx="30480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788408" y="3665220"/>
              <a:ext cx="20193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QVBoxLayout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34400" y="3467100"/>
            <a:ext cx="3048000" cy="685800"/>
            <a:chOff x="8534400" y="3467100"/>
            <a:chExt cx="3048000" cy="685800"/>
          </a:xfrm>
        </p:grpSpPr>
        <p:sp>
          <p:nvSpPr>
            <p:cNvPr id="20" name="Rectangle 20"/>
            <p:cNvSpPr/>
            <p:nvPr/>
          </p:nvSpPr>
          <p:spPr>
            <a:xfrm>
              <a:off x="8534400" y="3467100"/>
              <a:ext cx="30480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750808" y="3665220"/>
              <a:ext cx="12883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TPerson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133600" y="4191000"/>
            <a:ext cx="9525" cy="342900"/>
            <a:chOff x="2133600" y="4191000"/>
            <a:chExt cx="9525" cy="342900"/>
          </a:xfrm>
        </p:grpSpPr>
        <p:sp>
          <p:nvSpPr>
            <p:cNvPr id="23" name="Line 23"/>
            <p:cNvSpPr/>
            <p:nvPr/>
          </p:nvSpPr>
          <p:spPr>
            <a:xfrm>
              <a:off x="2133600" y="419100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609600" y="4572000"/>
            <a:ext cx="3276600" cy="685800"/>
            <a:chOff x="609600" y="4572000"/>
            <a:chExt cx="3276600" cy="685800"/>
          </a:xfrm>
        </p:grpSpPr>
        <p:sp>
          <p:nvSpPr>
            <p:cNvPr id="25" name="Rectangle 25"/>
            <p:cNvSpPr/>
            <p:nvPr/>
          </p:nvSpPr>
          <p:spPr>
            <a:xfrm>
              <a:off x="609600" y="4572000"/>
              <a:ext cx="32766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6008" y="4770120"/>
              <a:ext cx="28654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btnOK、btnCancel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97408" y="5570220"/>
            <a:ext cx="8223504" cy="812292"/>
            <a:chOff x="597408" y="5570220"/>
            <a:chExt cx="8223504" cy="812292"/>
          </a:xfrm>
        </p:grpSpPr>
        <p:sp>
          <p:nvSpPr>
            <p:cNvPr id="28" name="TextBox 28"/>
            <p:cNvSpPr txBox="1"/>
            <p:nvPr/>
          </p:nvSpPr>
          <p:spPr>
            <a:xfrm>
              <a:off x="597408" y="5570220"/>
              <a:ext cx="8223504" cy="812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布局与 TPerson 也可属于 QObject 子对象。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两个按钮是 GroupBox 的孩子，不是 Widget 的直接孩子。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03504" y="6366510"/>
            <a:ext cx="5568239" cy="234696"/>
            <a:chOff x="603504" y="6366510"/>
            <a:chExt cx="5568239" cy="234696"/>
          </a:xfrm>
        </p:grpSpPr>
        <p:sp>
          <p:nvSpPr>
            <p:cNvPr id="30" name="TextBox 30"/>
            <p:cNvSpPr txBox="1"/>
            <p:nvPr/>
          </p:nvSpPr>
          <p:spPr>
            <a:xfrm>
              <a:off x="603504" y="6366510"/>
              <a:ext cx="55682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教材第57页 · 图表示QObject父子关系，布局已设置到Widget　|　17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416622" cy="1188720"/>
            <a:chOff x="590550" y="643890"/>
            <a:chExt cx="741662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8569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3.3.5 · 在 Widget 的成员函数中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41662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children() 只列直接子对象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057400"/>
            <a:chOff x="609600" y="2057400"/>
            <a:chExt cx="10972800" cy="20574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057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50227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(QObject *obj : children())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auto *button = qobject_cast&lt;QPushButton*&gt;(obj);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(button)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button-&gt;setFlat(true);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03420"/>
            <a:ext cx="7156704" cy="1726692"/>
            <a:chOff x="597408" y="4503420"/>
            <a:chExt cx="715670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03420"/>
              <a:ext cx="71567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列表元素为 QObject*，可能是布局或其他非控件。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转换成功，才把按钮设为平面外观。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上一页 Widget 没有直接按钮，这段不会改动它们。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要查 GroupBox 里的按钮，下一页向后代查找。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245456" cy="234696"/>
            <a:chOff x="603504" y="6366510"/>
            <a:chExt cx="5245456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45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教材第57页 · children范围依Qt 6.2 QObject文档核对　|　18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125208" cy="1188720"/>
            <a:chOff x="590550" y="643890"/>
            <a:chExt cx="712520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4769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3.3.5 · 类型、名称与层级共同决定结果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1252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findChild 默认向后代查找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171700"/>
            <a:chOff x="609600" y="2057400"/>
            <a:chExt cx="10972800" cy="21717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062216" cy="1896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*button = findChild&lt;QPushButton*&gt;("btnOK");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(button) button-&gt;setFlat(true);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Qt 6.2：不指定名字，只查直接子对象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*direct = findChild&lt;QPushButton*&gt;(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QString(), Qt::FindDirectChildrenOnly);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7278624" cy="1726692"/>
            <a:chOff x="597408" y="4617720"/>
            <a:chExt cx="727862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72786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名称匹配 objectName，不是 C++ 指针变量名。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默认递归能找到 GroupBox 里的 btnOK；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只查 Widget 的直接子对象时，上图 direct 为空。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查找失败返回 nullptr，必须检查后再使用。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784750" cy="234696"/>
            <a:chOff x="603504" y="6366510"/>
            <a:chExt cx="478475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847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教材第57页 · 使用Qt 6.2已存在的名称加选项重载　|　19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492232" cy="1188720"/>
            <a:chOff x="590550" y="643890"/>
            <a:chExt cx="74922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3.3.5 · 收集一组类型匹配的对象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4922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findChildren 返回指针列表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600200"/>
            <a:chOff x="609600" y="2057400"/>
            <a:chExt cx="10972800" cy="16002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18210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QList&lt;QPushButton*&gt; buttons =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findChildren&lt;QPushButton*&gt;(QString());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(auto *button : buttons)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button-&gt;setFlat(true);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46220"/>
            <a:ext cx="7080504" cy="2336292"/>
            <a:chOff x="597408" y="4046220"/>
            <a:chExt cx="708050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046220"/>
              <a:ext cx="708050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 QPushButton 类型过滤，默认包含更深的后代。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上图结果包含 GroupBox 中的两个按钮，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不包含布局、TPerson 或 GroupBox 本身。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 保存这些按钮的指针；循环逐个设置外观。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children() 没有相同的类型过滤与递归含义。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461662" cy="234696"/>
            <a:chOff x="603504" y="6366510"/>
            <a:chExt cx="446166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4616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教材第57页 · 列表查找边界依Qt 6.2文档核对　|　20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791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3.3.5—3.3.6 · 对象删除以真实析构为前提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关闭窗口不等于立即析构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42752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main 函数内的关键片段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QApplication app(argc, argv);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Widget w;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w.show();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 app.exec();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7552944" cy="2145792"/>
            <a:chOff x="597408" y="4217670"/>
            <a:chExt cx="755294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75529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close 被接受后通常隐藏窗口，不保证立即析构。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WA_DeleteOnClose 可让堆窗口随关闭删除。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这里的栈窗口 w 在 main 退出作用域时才析构。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 析构时，对象树负责删除其子控件。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delete ui 删除 UI 辅助对象，不等于逐个删除控件。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318150" cy="234696"/>
            <a:chOff x="603504" y="6366510"/>
            <a:chExt cx="531815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3181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教材第57、61页 · close行为依Qt 6.2 QWidget文档纠正　|　21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345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3.3.5 · 函数内的局部对象按逆序析构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栈对象要看构造顺序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057400"/>
            <a:ext cx="5143500" cy="2171700"/>
            <a:chOff x="609600" y="2057400"/>
            <a:chExt cx="5143500" cy="21717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51435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217420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先构造父，再构造子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7532" y="2745105"/>
              <a:ext cx="398183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 parent;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QPushButton child("OK",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      &amp;parent);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438900" y="2057400"/>
            <a:ext cx="5143500" cy="2171700"/>
            <a:chOff x="6438900" y="2057400"/>
            <a:chExt cx="5143500" cy="2171700"/>
          </a:xfrm>
        </p:grpSpPr>
        <p:sp>
          <p:nvSpPr>
            <p:cNvPr id="9" name="Rectangle 9"/>
            <p:cNvSpPr/>
            <p:nvPr/>
          </p:nvSpPr>
          <p:spPr>
            <a:xfrm>
              <a:off x="6438900" y="2057400"/>
              <a:ext cx="51435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55308" y="2217420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错误顺序：先子后父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656832" y="2745105"/>
              <a:ext cx="368846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QPushButton child;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 parent;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child.setParent(&amp;parent);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617720"/>
            <a:ext cx="7903464" cy="1726692"/>
            <a:chOff x="597408" y="4617720"/>
            <a:chExt cx="7903464" cy="17266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617720"/>
              <a:ext cx="79034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 child 先析构并退出父对象的子列表，随后父析构。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 parent 后构造却先析构，可能按子指针删除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仍在栈上的 child；这破坏了局部对象的生命期。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 parent 之前，要同时检查分配方式与析构顺序。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66510"/>
            <a:ext cx="5551932" cy="234696"/>
            <a:chOff x="603504" y="6366510"/>
            <a:chExt cx="555193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66510"/>
              <a:ext cx="55519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教材对象树概念补充 · Qt 6.2 Object Trees &amp; Ownership　|　22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353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教材 samp3_1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两个人共用一套机制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057400"/>
            <a:ext cx="4762500" cy="4038600"/>
            <a:chOff x="609600" y="2057400"/>
            <a:chExt cx="4762500" cy="40386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4762500" cy="40386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5740908" y="2084070"/>
            <a:ext cx="3377184" cy="3974592"/>
            <a:chOff x="5740908" y="2084070"/>
            <a:chExt cx="3377184" cy="3974592"/>
          </a:xfrm>
        </p:grpSpPr>
        <p:sp>
          <p:nvSpPr>
            <p:cNvPr id="7" name="TextBox 7"/>
            <p:cNvSpPr txBox="1"/>
            <p:nvPr/>
          </p:nvSpPr>
          <p:spPr>
            <a:xfrm>
              <a:off x="5740908" y="2084070"/>
              <a:ext cx="3377184" cy="3974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 SpinBox 分别改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boy 与 girl 的年龄。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两个“一岁”按钮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调用对应的 incAge。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日志显示年龄变化，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也能列出属性与类信息。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对象值分别保存，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输入与显示流程复用。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5472379" cy="234696"/>
            <a:chOff x="603504" y="6366510"/>
            <a:chExt cx="5472379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54723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教材图3-2，第60页 · 保留教材原界面，后续页逐步解释代码　|　23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812868" cy="1188720"/>
            <a:chOff x="590550" y="643890"/>
            <a:chExt cx="481286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8029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Qt Creator 的 C++ Class 向导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7832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 TPerson 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209800"/>
            <a:ext cx="5886450" cy="3819525"/>
            <a:chOff x="609600" y="2209800"/>
            <a:chExt cx="5886450" cy="3819525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209800"/>
              <a:ext cx="5886450" cy="381952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902958" y="2084070"/>
            <a:ext cx="3133344" cy="3364992"/>
            <a:chOff x="6902958" y="2084070"/>
            <a:chExt cx="3133344" cy="3364992"/>
          </a:xfrm>
        </p:grpSpPr>
        <p:sp>
          <p:nvSpPr>
            <p:cNvPr id="7" name="TextBox 7"/>
            <p:cNvSpPr txBox="1"/>
            <p:nvPr/>
          </p:nvSpPr>
          <p:spPr>
            <a:xfrm>
              <a:off x="6902958" y="2084070"/>
              <a:ext cx="3133344" cy="3364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类名填 TPerson。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基类选 QObject。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勾选 Add Q_OBJECT。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 tperson.h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 tperson.cpp。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让构建系统处理 moc，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再添加属性和信号。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4483913" cy="234696"/>
            <a:chOff x="603504" y="6366510"/>
            <a:chExt cx="4483913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4839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教材图3-1，第58页 · 界面按教材Creator版本　|　24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958535" cy="1188720"/>
            <a:chOff x="590550" y="643890"/>
            <a:chExt cx="595853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5980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tperson.h 类体中的元信息声明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95853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TPerson 声明哪些信息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724150"/>
            <a:chOff x="609600" y="2057400"/>
            <a:chExt cx="10972800" cy="2724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724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88873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Q_CLASSINFO("author", "Wang")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Q_CLASSINFO("company", "UPC")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Q_CLASSINFO("version", "2.0")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Q_PROPERTY(int age READ age WRITE setAge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NOTIFY ageChanged)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Q_PROPERTY(QString name MEMBER m_name)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Q_PROPERTY(int score MEMBER m_score)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7583424" cy="1307592"/>
            <a:chOff x="597408" y="5055870"/>
            <a:chExt cx="75834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055870"/>
              <a:ext cx="7583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走读取与写入函数，改变后用 ageChanged 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 / score 映射到字段；三者都在类内声明。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sex 稍后添加为动态属性，不写进这一份类描述。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448148" cy="234696"/>
            <a:chOff x="603504" y="6366510"/>
            <a:chExt cx="544814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4481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教材samp3_1，第58—59页 · 声明片段，完整字段在类中保存　|　25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0705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类中保存 m_name、m_age、m_score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构造函数建立初始状态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94232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TPerson::TPerson(const QString &amp;name, QObject *parent)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: QObject(parent), m_name(name),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m_age(10), m_score(79) {}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TPerson::age() const { return m_age; 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TPerson::~TPerson()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"destroy" &lt;&lt; m_name; 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65370"/>
            <a:ext cx="7278624" cy="1307592"/>
            <a:chOff x="597408" y="4865370"/>
            <a:chExt cx="72786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65370"/>
              <a:ext cx="7278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QObject(parent) 先建立父子关系，字段保存初值。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age() 返回该实例的 m_age，不读取其他人的年龄。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析构日志输出姓名，用于确认对象真正删除的时刻。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6756654" cy="234696"/>
            <a:chOff x="603504" y="6366510"/>
            <a:chExt cx="6756654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7566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教材第59页 · 构造、const getter与析构日志按课堂整理，头文件声明须对应　|　26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573709" cy="1188720"/>
            <a:chOff x="590550" y="643890"/>
            <a:chExt cx="757370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383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课堂整理版本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57370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incAge 复用 setAge 的规则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955586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TPerson::incAge()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setAge(m_age + 1);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Widget 中，btnBoyInc 是已有“一岁”按钮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connect(btnBoyInc, &amp;QPushButton::clicked, boy, &amp;TPerson::incAge);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65370"/>
            <a:ext cx="7263384" cy="1307592"/>
            <a:chOff x="597408" y="4865370"/>
            <a:chExt cx="7263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65370"/>
              <a:ext cx="7263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初值 10 时，incAge 计算 11，再交给 setAge。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setter 统一保存新值并通知，不重复写一套规则。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教材直接递增后 emit；本页改为复用相同写入入口。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664659" cy="234696"/>
            <a:chOff x="603504" y="6366510"/>
            <a:chExt cx="4664659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66465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教材第59—60页 · 增加一岁的调用路径按课堂整理　|　27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931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Widget 中已声明 boy、girl 指针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先初始化，再建立连接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143250"/>
            <a:chOff x="609600" y="2057400"/>
            <a:chExt cx="10972800" cy="31432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143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970254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boy = new TPerson("王小明", 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boy-&gt;setAge(10); boy-&gt;setProperty("score", 95);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boy-&gt;setProperty("sex", QString("Boy"));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girl = new TPerson("张小丽", 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girl-&gt;setAge(20); girl-&gt;setProperty("score", 81);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girl-&gt;setProperty("sex", QString("Girl"));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connect(boy, &amp;TPerson::ageChanged, this, &amp;Widget::do_ageChanged);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connect(girl, &amp;TPerson::ageChanged, this, &amp;Widget::do_ageChanged);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532120"/>
            <a:ext cx="7263384" cy="812292"/>
            <a:chOff x="597408" y="5532120"/>
            <a:chExt cx="7263384" cy="812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532120"/>
              <a:ext cx="7263384" cy="812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this 让两个人属于窗口；初始化时尚未连接日志槽，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因此设初值不会被这个日志槽记录为用户操作。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826203" cy="234696"/>
            <a:chOff x="603504" y="6366510"/>
            <a:chExt cx="4826203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82620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教材第60—61页 · 统一为函数指针连接，先完成初值　|　28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958535" cy="1188720"/>
            <a:chOff x="590550" y="643890"/>
            <a:chExt cx="595853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5542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setupUi 已创建 spinBoy 与 spinGirl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95853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SpinBox 保存目标标记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143250"/>
            <a:chOff x="609600" y="2057400"/>
            <a:chExt cx="10972800" cy="31432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143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76884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ui-&gt;spinBoy-&gt;setProperty("isBoy", true);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ui-&gt;spinGirl-&gt;setProperty("isBoy", false);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ui-&gt;spinBoy-&gt;setValue(boy-&gt;age());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ui-&gt;spinGirl-&gt;setValue(girl-&gt;age());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connect(ui-&gt;spinBoy, &amp;QSpinBox::valueChanged,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this, &amp;Widget::do_spinChanged);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connect(ui-&gt;spinGirl, &amp;QSpinBox::valueChanged,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this, &amp;Widget::do_spinChanged);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532120"/>
            <a:ext cx="7583424" cy="812292"/>
            <a:chOff x="597408" y="5532120"/>
            <a:chExt cx="7583424" cy="812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532120"/>
              <a:ext cx="7583424" cy="812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先显示年龄 10 / 20，再连接输入槽。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槽读取发射控件的 isBoy，决定修改 boy 还是 girl。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987747" cy="234696"/>
            <a:chOff x="603504" y="6366510"/>
            <a:chExt cx="4987747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9877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教材第60—61页 · 补齐界面初值，并统一函数指针连接　|　29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两个人和控件标记已初始化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一个输入槽处理两个控件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143250"/>
            <a:chOff x="609600" y="2057400"/>
            <a:chExt cx="10972800" cy="31432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143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94232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Widget::do_spinChanged(int value)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auto *spin = qobject_cast&lt;QSpinBox*&gt;(sender());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(!spin)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TPerson *person = spin-&gt;property("isBoy").toBool()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        ? boy : girl;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person-&gt;setAge(value);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532120"/>
            <a:ext cx="7598664" cy="812292"/>
            <a:chOff x="597408" y="5532120"/>
            <a:chExt cx="7598664" cy="812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532120"/>
              <a:ext cx="7598664" cy="812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isBoy 为 true 选 boy，为 false 选 girl。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标记决定修改谁；信号参数 value 决定写入哪个年龄。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3638855" cy="234696"/>
            <a:chOff x="603504" y="6366510"/>
            <a:chExt cx="3638855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6388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教材第62页 · 补上sender转换判空　|　30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3980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do_ageChanged(int value) 内的代码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一个接收槽显示两人的变化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724150"/>
            <a:chOff x="609600" y="2057400"/>
            <a:chExt cx="10972800" cy="2724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724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50227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*person = qobject_cast&lt;TPerson*&gt;(sender());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(!person)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 name = person-&gt;property("name").toString();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 sex = person-&gt;property("sex").toString();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 text = QString("%1, %2, 年龄=%3")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     .arg(name).arg(sex).arg(value);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ui-&gt;textEdit-&gt;appendPlainText(text);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8147304" cy="1307592"/>
            <a:chOff x="597408" y="5055870"/>
            <a:chExt cx="81473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055870"/>
              <a:ext cx="8147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person 来自 sender，name / sex 从这个人物读取。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arg 依次替换 %1 / %2 / %3；年龄用信号携带的 value。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appendPlainText 新增一条文本，保留前面的日志。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6279947" cy="234696"/>
            <a:chOff x="603504" y="6366510"/>
            <a:chExt cx="6279947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2799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教材第61页 · 增加判空，直接使用通知参数，不再Q_UNUSED后重读年龄　|　31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4257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本示例在界面线程中使用 Auto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把一次年龄变化追踪到底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2514600" cy="2057400"/>
            <a:chOff x="609600" y="2057400"/>
            <a:chExt cx="2514600" cy="20574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2514600" cy="2057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255520"/>
              <a:ext cx="1746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spinBoy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输入变为 12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isBoy=true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505200" y="2057400"/>
            <a:ext cx="2362200" cy="2057400"/>
            <a:chOff x="3505200" y="2057400"/>
            <a:chExt cx="2362200" cy="2057400"/>
          </a:xfrm>
        </p:grpSpPr>
        <p:sp>
          <p:nvSpPr>
            <p:cNvPr id="8" name="Rectangle 8"/>
            <p:cNvSpPr/>
            <p:nvPr/>
          </p:nvSpPr>
          <p:spPr>
            <a:xfrm>
              <a:off x="3505200" y="2057400"/>
              <a:ext cx="2362200" cy="2057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3721608" y="2255520"/>
              <a:ext cx="1700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 boy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setAge(12)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m_age=12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48400" y="2057400"/>
            <a:ext cx="2438400" cy="2057400"/>
            <a:chOff x="6248400" y="2057400"/>
            <a:chExt cx="2438400" cy="2057400"/>
          </a:xfrm>
        </p:grpSpPr>
        <p:sp>
          <p:nvSpPr>
            <p:cNvPr id="11" name="Rectangle 11"/>
            <p:cNvSpPr/>
            <p:nvPr/>
          </p:nvSpPr>
          <p:spPr>
            <a:xfrm>
              <a:off x="6248400" y="2057400"/>
              <a:ext cx="2438400" cy="2057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464808" y="2255520"/>
              <a:ext cx="1700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ageChanged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携带值 12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调用日志槽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67800" y="2057400"/>
            <a:ext cx="2514600" cy="2057400"/>
            <a:chOff x="9067800" y="2057400"/>
            <a:chExt cx="2514600" cy="2057400"/>
          </a:xfrm>
        </p:grpSpPr>
        <p:sp>
          <p:nvSpPr>
            <p:cNvPr id="14" name="Rectangle 14"/>
            <p:cNvSpPr/>
            <p:nvPr/>
          </p:nvSpPr>
          <p:spPr>
            <a:xfrm>
              <a:off x="9067800" y="2057400"/>
              <a:ext cx="2514600" cy="205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284208" y="2255520"/>
              <a:ext cx="1472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日志新增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王小明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Boy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年龄 = 12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3200400" y="2781300"/>
            <a:ext cx="2286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" name="Freeform 18"/>
          <p:cNvSpPr/>
          <p:nvPr/>
        </p:nvSpPr>
        <p:spPr>
          <a:xfrm>
            <a:off x="5943600" y="2781300"/>
            <a:ext cx="2286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9" name="Freeform 19"/>
          <p:cNvSpPr/>
          <p:nvPr/>
        </p:nvSpPr>
        <p:spPr>
          <a:xfrm>
            <a:off x="8763000" y="2781300"/>
            <a:ext cx="2286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21" name="Group 21"/>
          <p:cNvGrpSpPr/>
          <p:nvPr/>
        </p:nvGrpSpPr>
        <p:grpSpPr>
          <a:xfrm>
            <a:off x="597408" y="4446270"/>
            <a:ext cx="6745224" cy="1917192"/>
            <a:chOff x="597408" y="4446270"/>
            <a:chExt cx="6745224" cy="1917192"/>
          </a:xfrm>
        </p:grpSpPr>
        <p:sp>
          <p:nvSpPr>
            <p:cNvPr id="20" name="TextBox 20"/>
            <p:cNvSpPr txBox="1"/>
            <p:nvPr/>
          </p:nvSpPr>
          <p:spPr>
            <a:xfrm>
              <a:off x="597408" y="4446270"/>
              <a:ext cx="674522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boy 原来是 10，所以保存 12 后发射一次通知。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日志从 boy 读取姓名与 sex，并使用参数 12。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若程序再次调用 setAge(12)，值没有改变，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setter 直接返回，不新增年龄变化日志。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03504" y="6366510"/>
            <a:ext cx="5472379" cy="234696"/>
            <a:chOff x="603504" y="6366510"/>
            <a:chExt cx="5472379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603504" y="6366510"/>
              <a:ext cx="54723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教材第60—62页 · 按前页整理代码推演；所有对象在界面线程　|　32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614514" cy="1188720"/>
            <a:chOff x="590550" y="643890"/>
            <a:chExt cx="761451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1982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接前页，boy 的年龄已为 12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61451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静态属性从 offset 开始遍历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47547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QMetaObject *meta = boy-&gt;metaObject();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(int i = meta-&gt;propertyOffset();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i &lt; meta-&gt;propertyCount(); ++i)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auto p = meta-&gt;property(i);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p.name() &lt;&lt; p.read(boy);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74870"/>
            <a:ext cx="7019544" cy="1726692"/>
            <a:chOff x="597408" y="4674870"/>
            <a:chExt cx="70195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74870"/>
              <a:ext cx="7019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propertyOffset 跳过祖先已有的属性描述。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read(boy) 读取这个实例：age=12、score=95，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 为王小明；sex 是动态属性，不在类列表中。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要把 sex 也显示出来，下一页另取动态名称列表。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398618" cy="234696"/>
            <a:chOff x="603504" y="6366510"/>
            <a:chExt cx="539861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3986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教材第62—63页 · static与dynamic范围依Qt 6.2文档核对　|　33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7192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给静态属性显示补上实例动态属性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动态属性另取一份名称列表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600200"/>
            <a:chOff x="609600" y="2057400"/>
            <a:chExt cx="10972800" cy="16002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823569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names = boy-&gt;dynamicPropertyNames();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QByteArray &amp;name : names)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name &lt;&lt; boy-&gt;property(name.constData());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46220"/>
            <a:ext cx="7309104" cy="2336292"/>
            <a:chOff x="597408" y="4046220"/>
            <a:chExt cx="730910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046220"/>
              <a:ext cx="730910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返回类型是 QList&lt;QByteArray&gt;，保存动态属性名。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每轮读取一个 name，再按名称从 boy 读取值。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constData() 给 property 提供所需的字符指针。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此例能列出 sex / Boy；若给 girl 设置 sex，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则要从 girl 的动态列表读取对应的 Girl。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525110" cy="234696"/>
            <a:chOff x="603504" y="6366510"/>
            <a:chExt cx="552511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5251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教材动态属性概念，第52、61页 · Qt 6.2 QObject接口补充　|　34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类说明与实例状态分别查询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类信息读取名称和值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47547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QMetaObject *meta = boy-&gt;metaObject();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(int i = meta-&gt;classInfoOffset();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i &lt; meta-&gt;classInfoCount(); ++i)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auto info = meta-&gt;classInfo(i);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info.name() &lt;&lt; info.value();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65370"/>
            <a:ext cx="8162544" cy="1307592"/>
            <a:chOff x="597408" y="4865370"/>
            <a:chExt cx="81625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65370"/>
              <a:ext cx="8162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本类信息为 author=Wang、company=UPC、version=2.0。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 TPerson 共享这些说明，年龄与 sex 仍各自保存。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info.name() 是说明项名称，不是人物的 name 属性。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741850" cy="234696"/>
            <a:chOff x="603504" y="6366510"/>
            <a:chExt cx="474185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418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教材第63页 · Offset到Count仅遍历本类新增说明　|　35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4769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3.3.6 · 观察日志，不只看窗口是否消失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用析构日志验证父子关系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30199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Widget::~Widget()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"Widget destructor";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delete ui;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17670"/>
            <a:ext cx="6912864" cy="2145792"/>
            <a:chOff x="597408" y="4217670"/>
            <a:chExt cx="691286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17670"/>
              <a:ext cx="69128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这条输出表明真正进入窗口析构。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随后父子管理删除仍属于窗口的两个 TPerson。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它们的日志显示姓名，说明各自执行了析构。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仅隐藏窗口时，这些析构日志尚不会出现。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子对象已删除后，不能再用旧 boy / girl 指针。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697474" cy="234696"/>
            <a:chOff x="603504" y="6366510"/>
            <a:chExt cx="5697474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6974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教材第59—61页 · 日志文字为课堂整理；父子析构依Qt 6.2核对　|　36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3995928" cy="1188720"/>
            <a:chOff x="590550" y="643890"/>
            <a:chExt cx="399592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8105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课堂检查 · 给出代码中的判断依据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值、信号与查找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7376922" cy="469392"/>
            <a:chOff x="597408" y="2084070"/>
            <a:chExt cx="7376922" cy="4693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73769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初值 10，两次 setAge(12)，总共发射几次通知？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2693670"/>
            <a:ext cx="6146902" cy="469392"/>
            <a:chOff x="597408" y="2693670"/>
            <a:chExt cx="6146902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2693670"/>
              <a:ext cx="61469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次。第二次值相等，setter 提前返回。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569970"/>
            <a:ext cx="7426107" cy="469392"/>
            <a:chOff x="597408" y="3569970"/>
            <a:chExt cx="7426107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3569970"/>
              <a:ext cx="74261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findChild 没找到 btnOK，使用结果前该做什么？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179570"/>
            <a:ext cx="7584643" cy="469392"/>
            <a:chOff x="597408" y="4179570"/>
            <a:chExt cx="7584643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4179570"/>
              <a:ext cx="75846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检查是否为 nullptr；只有成功找到后才能解引用。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5055870"/>
            <a:ext cx="7433931" cy="469392"/>
            <a:chOff x="597408" y="5055870"/>
            <a:chExt cx="7433931" cy="4693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055870"/>
              <a:ext cx="74339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propertyCount 里没有 sex，怎样把它显示出来？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5665470"/>
            <a:ext cx="7832933" cy="469392"/>
            <a:chOff x="597408" y="5665470"/>
            <a:chExt cx="7832933" cy="4693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5665470"/>
              <a:ext cx="78329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从 dynamicPropertyNames 取名称，再按名称读值。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366510"/>
            <a:ext cx="3768090" cy="234696"/>
            <a:chOff x="603504" y="6366510"/>
            <a:chExt cx="3768090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366510"/>
              <a:ext cx="37680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依据教材属性、对象树与samp3_1推演　|　37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8105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第二份课件 · 接下来处理成组数据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行为连通了，怎样保存数据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7339584" cy="1498092"/>
            <a:chOff x="597408" y="2084070"/>
            <a:chExt cx="7339584" cy="14980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7339584" cy="1498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一次年龄输入经过目标选择、写入和通知，到达日志。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对象树说明窗口真正析构时，子对象如何被删除。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这两条过程已经能解释示例中的行为与生命期。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03370"/>
            <a:ext cx="7644384" cy="1917192"/>
            <a:chOff x="597408" y="4103370"/>
            <a:chExt cx="7644384" cy="1917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03370"/>
              <a:ext cx="764438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findChildren 返回一组按钮指针，要用 QList 遍历。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property 返回 QVariant，转换时要检查是否成功。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第三份继续讲容器、QVariant、QFlags 与随机数，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把“拿到数据”推进到“按正确条件使用数据”。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3873094" cy="234696"/>
            <a:chOff x="603504" y="6366510"/>
            <a:chExt cx="3873094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38730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第三章（二）结束 · 下一份：3.4—3.5　|　38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3_b_signals_objects">
  <a:themeElements>
    <a:clrScheme name="qt6_ch03_b_signals_object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3_b_signals_object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3_b_signals_object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3_b_signals_objects">
  <a:themeElements>
    <a:clrScheme name="qt6_ch03_b_signals_object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3_b_signals_object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3_b_signals_object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2026-10-05T17:50:09Z</dcterms:created>
  <dcterms:modified xsi:type="dcterms:W3CDTF">2026-10-05T17:50:09Z</dcterms:modified>
  <cp:category/>
  <cp:contentStatus/>
</cp:coreProperties>
</file>