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  <Relationship Id="rId4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份讲教材3.4—3.5，第63—71页。沿用前两份的条件、动作、结果讲法，把取得的数据用起来。以成绩为例，逐项显示需要位置，按姓名查询需要键，重复提交名单需要唯一成员。选完容器仍要检查读取是否修改数据、索引是否存在、类型是否能正确转换。先让学生说出自己会怎样访问数据，再选择类名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按位置处理选 QList，插入删除后要重新看索引；按姓名查成绩选 QMap 或 QHash，用姓名作键、分数作值；只关心提交过的人选 QSet，同名只保留一次。本页不是按类名背用途，而是用三个明确需求推导选择。同一个程序可能同时使用几种容器，例如列表负责显示次序，映射负责查询。下面先把 QList 的实际元素和位置讲清楚。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6 的 QVector 是 QList 类型别名，连续存储说明列表中的元素有一段连续的存储区，但不代表所保存的对象指针指向的对象也连在一起。整数列表保存值，人物列表保存指针，不复制 QObject 对象。QObject 本身不可复制，人物的生命期仍由对象树等机制管理；clear 只移除列表中的指针值，不自动删除人物。联系上一份 findChildren 的返回值，避免把列表和所有权混为一谈。参考：https://doc.qt.io/archives/qt-6.2/qlist.html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三个变量分别展示空列表、三个给定整数、100个默认初始化整数。zeros 的第0项存在且为0，empty 没有第0项。size 说的是实际元素数，不是预留内存。构造与复制操作对元素类型有相应要求，具体取决于所用接口，不能把不可复制的 QObject 当普通值放入。可现场输出 size 和 zeros.at(0)，再用三项列表观察下一页操作。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每行以上一行结果为输入。append 后40位于末尾；insert(1,15) 在索引1插入，原20、30、40分别移到2、3、4；replace(2,25) 修改的正是当前索引2的20，元素数量不变。让学生指认插入前后的索引，防止把 replace 的2理解为原始位置。最终是10、15、25、30、40，共5项。不要只背“添加、插入、替换”，要说清修改哪个位置和结果。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本页重新使用独立的三项列表，索引0到2有效。循环先判断 i&lt;size，再读取，因此不访问3；qsizetype 与 Qt 6 size 的类型相配。at 返回只读引用，非const列表的[]可返回可写引用，所以能把第1项改成25。两者都要求合法索引，不会补出第3项，也不能把越界当作正常查询失败。错误语句仅在注释中解释，不执行。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和b从同样的五项状态开始，分别删除索引1的15，所以剩下的列表完全相同，25向前移到索引1，size变4。removeAt没有被删元素的返回值；takeAt把15交给removed，供下一步处理。删除前索引必须有效。可让学生换成索引0推演剩余值，再解释何时需要保存被取出的数据，不把删除和取值当成两个毫无关系的术语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capacity 表示可用存储容量，size 表示当前元素数。reserve(10) 不创建十个对象，空列表依然没有第0项。resize(10) 才建立十个int元素，接着list[0]=95合法。另一种做法是在空列表上逐项append，每次增加size；reserve可以减少部分扩容开销，却不能代替append或resize。这里先建立边界，后面的fillRange会再用到同一条件。参考：https://doc.qt.io/archives/qt-6.2/qlist.html 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10先压入，20随后，30最后，位置高低表达栈的先后关系，方块大小不编码数值。向上的箭头表示从栈顶取出。top读取30但保留它，pop返回30并删除，下一次栈顶是20；继续弹出依次得到20、10。读取top或pop之前检查isEmpty，空栈没有可取元素。可联系撤销操作：最近执行的操作常需要最先撤销，但本页只演示基本规则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先入队，所以先出队；20和30等在后面。图中的箭头从队列状态通向出队结果，并非表示从最后一格取元素。head只读取队首10，dequeue读取并删除10，下一次队首变20。按到达顺序处理任务时可用这种先进先出规则。代码在dequeue前判非空，head也需要相同前提。可让学生比较栈：同样输入10、20、30，队列输出顺序与输入相同，栈则相反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bmitted把姓名当作成员而不是位置。重复插入Alice不会增加第二项，size仍1，contains返回true。集合没有业务意义上的第0人，也不保证提交顺序；如需显示到达顺序，应另用能保留顺序的结构。QSet适合判断是否出现过，不负责保存姓名对应的成绩。下一页在姓名旁边保存值，进入映射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键是QString，值是int。即使按one、two、three插入，遍历仍按字符串键比较为one、three、two。数值大小不参与键排序，插入先后也不决定结果。普通QMap同一个键只有一个对应值，再insert相同键会替换值。成绩映射把姓名当键，不把键误当整数索引。参考：https://doc.qt.io/archives/qt-6.2/qmap.html 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map状态说清楚：Alice95、Carol81，共两项，Bob不存在。value("Bob",-1)返回-1，不新增；contains仍false。随后非const的map["Bob"]需要提供可写位置，创建Bob项并默认初始化int为0，所以即使这里只把返回值读到b，map也已经变成三项。只读查询选value或contains。缺省值是否适合作为业务标记还要结合数据范围；若0本身是合法成绩，更不能单凭0判断是否存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lice的80和90在QMultiMap中分别保留，values("Alice")返回这两项，本例最新插入的90在前。普通QMap则会把80替换为90。QMultiHash同样支持多值，但不提供按键排序的遍历保证。合并可用unite；教材中的+与+=在Qt6.2.3仍存在，不把它们误标成已删除。合并保留多项，并不会替学生挑一个“正确成绩”。同键次序参考：https://doc.qt.io/qt-6/qmultimap.html#values-1 。Qt6.2.3合并接口依据：https://raw.githubusercontent.com/qt/qtbase/v6.2.3/src/corelib/tools/qmap.h 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Map需要键的小于比较来排序，QHash需要相等比较与哈希支持来组织查询。QHash的平均查询时间为常数，但最坏仍可线性，不能把“哈希”简化为所有数据上都更快。它不保证遍历顺序，排序输出需另行处理。value缺键不插入，非const的[]仍会插入，和QMap一样需要选对查询接口。不要把性能差异与缺键行为混成一个结论。参考：https://doc.qt.io/archives/qt-6.2/qhash.html 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列表按下标、映射按键，若要逐项处理全部元素，可用迭代器表达当前访问位置。教材只展开STL类型，Java类型主要为已有代码兼容，课堂也遵循这个范围。某些迭代器操作像指针，但不同容器的实现与能力不同，不能都认定为数组指针，也不能都用相同跳转。先从共同的开始、终止、读取和推进操作入手。参考：https://doc.qt.io/archives/qt-6.2/containers.html 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只有A、B、C三个元素，右边空框表示尾后停止标记，不是第四个虚拟值。先比较it!=end，成功后读取*it，再++it。访问C后推进到end，下轮比较失败，循环结束。若列表为空，begin等于end，第一次就停止。用图解释停止条件后再看代码，避免只记住for写法。图按教材3-3原理重绘为可编辑对象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st_iterator声明读取能力，constBegin和constEnd构成同一列表的只读区间。三轮读出A、B、C，最后推进到尾后位置停止。只读需求应取得只读访问，既让代码说明意图，也避免可写访问引发不必要的数据分离。不是说只读迭代器在所有场景都必然更快，收益取决于共享状态等条件。后面会说明分离为何发生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段可写迭代器依次读字符串，toLower产生小写结果，再赋给*it，列表变为a、b、c。只调用toLower而不接收结果不会替换原字符串。第二段用const引用读取同一列表，从最后一项开始输出c、b、a；这里++it沿反向遍历方向向前项移动，rend是反向停止位置，不能解引用。QString的真实方法名是toLower，教材写成toLowerCase的地方已纠正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迭代对应一对键和值。it.key读键，it.value读值，*it只表示值，不能把它当整对数据。++it转下一对，QMap仍按键排序，因此先one1再two2。QHash也可通过key/value读取，但没有这个排序保证。可让学生预测只输出*it的结果：得到1、2，姓名或键不会自动同时输出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plitter已经存在，sizes按值返回布局尺寸列表。局部const变量保留一次返回结果，整个循环从同一sizes取begin/end，因此区间身份和生命期一致。两次调用生成不同临时容器，即使内容相同，迭代器也不能拼在一起；临时对象销毁后旧迭代器更不能继续用。const变量的begin/end得到只读版本。保留值并不要求立刻深复制数据，下一页用隐式共享解释复制成本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a为1、2、3，b=a之后可以先共用内部数据。b[0]=8需要写入时，Qt分离所需数据，随后只修改b的第0项。最终a仍1、2、3，b为8、2、3，说明容器变量具有独立值语义，共享是内部管理方式，不是把b变成a的引用。图的左右两块是先后状态，箭头文本表达变量与数据的对应关系。复制成本与当前共享和后续修改有关，不把它说成永远无开销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迭代器依赖当前容器存储和元素位置，插入删除、重新分配、分离可能让旧迭代器失效。示例先append4，完成结构变化后再取constBegin，而不是保留修改前的位置。取得可写迭代器后复制容器再继续写尤其需要避免共享相关问题。遍历中删除时要看具体容器erase的返回值与失效规则，不能给所有容器套一个通用“++后继续”做法。参考：https://doc.qt.io/archives/qt-6.2/containers.html 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段const引用只读取std::as_const(list)中的原项，避免复制每个字符串及获取可写容器访问。第二段auto&amp;绑定原项，把小写结果写回，所以列表变a、b、c。第三段auto取得副本，改成X只改局部副本，列表仍a、b、c。C++17的as_const需要utility；教材Qt6.2也可使用qAsConst。应按是否写回选择形式，不为缩短代码忽略引用符号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list是左值，foreach宏先保留容器副本，再逐项给循环变量s。s变小写不会写回原列表，所以原值仍A、B。不能因此推导循环体绝对无法修改原容器：显式list.append等调用仍能改变原列表，只是遍历所保留的副本不会因此变成同一对象。宏来自QtGlobal；新代码优先范围循环，旧教材和项目中的foreach仍需能读懂。实现依据：https://raw.githubusercontent.com/qt/qtbase/v6.2.3/src/corelib/global/qglobal.h 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解决多项数据的组织和遍历。现在回到单个返回值：property统一返回QVariant，是因为各属性类型不同；对齐既有水平也有垂直选项，用QFlags组合；随机测试需要说明发生器和结果区间。三个类各处理一个不同问题，后面分别给出可观察的例子，不再重复容器分类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ar先保存int173，value&lt;int&gt;取回173，toString得到文本173；随后setValue保存一整个QStringList，原int与原类型一起被替换。QStringList中的三个字符串作为一个列表值，不代表QVariant同时保存四个独立值。isValid用于检查是否有有效存储，具体取值仍需确认类型。元类型系统支持的类型与可转换关系都有边界，不能称为任何类型之间随意转换。参考：https://doc.qt.io/archives/qt-6.2/qvariant.html 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QVariant明确存QString。abc无法解析整数，所以返回0并设ok1=false；文本0解析成功，也返回0，但ok2=true。因此处理成绩时不能只检查数值，必须同时看转换状态。canConvert&lt;int&gt;说明类型之间有转换路径，不能保证当前文本内容合格。实际流程先检查isValid，再调用toInt(&amp;ok)，成功才使用结果；失败应保留错误信息或提示重新输入，不把失败0当作零分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是两组存取与类型声明片段，不是直接连续粘贴的完整函数。包含QFont、QVariant、QMetaType；Score定义和Q_DECLARE_METATYPE放在全局，存取语句放函数内。QFont已具备元类型支持，用setValue存入、value&lt;QFont&gt;取回，没有toFont成员。自定义Score是可复制值，声明元类型后fromValue存入95，再value&lt;Score&gt;取出。需要运行时按名称解析类型的队列连接，在连接前qRegisterMetaType&lt;Score&gt;()，不要把声明宏与运行时登记说成同一个动作。某些Qt类型会自动具备支持，应按具体类型检查。参考：https://doc.qt.io/archives/qt-6.2/qmetatype.html 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lignmentFlag是枚举，Alignment是实际存在的QFlags别名，教材说不存在实际类型的地方已纠正。AlignLeft与AlignVCenter分别选择水平和垂直方向，所以可以或在一起并传给label。Left和Right属于互斥水平选项，不应同时保留。让学生观察标签靠左且垂直居中，然后提出把水平改右但保留垂直居中的需求。参考：https://doc.qt.io/archives/qt-6.2/qt.html#AlignmentFlag-enum 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Left加VCenter开始，水平掩码指出要清除的位，取反后与flags做与运算，清除全部旧水平方向并保留其他位。随后或入Right，再写回label，得到Right加VCenter。只或入Right会留下Left，不能表示正确替换。testFlag只测试Right是否包含，不会自动修复互斥组合。可以分别观察左、右对齐结果，但不要把冲突组合的绘制表现当作可依赖的规则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1和g2是两个独立局部发生器，种子都42，每轮都各调用generate一次，因此每行对应两个值相同。不要给其中一端额外调用后仍期待当前位置对齐。固定种子适合重现测试和调试，不同种子不保证每个输出都互不相同，随机生成也允许重复。课件不给未经运行的具体随机数序列，只给确定的对应关系。参考：https://doc.qt.io/archives/qt-6.2/qrandomgenerator.html 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lobal返回共享指针，Qt已自动使用安全种子初始化，通常可直接生成测试数据。securelySeeded返回独立值对象，用系统随机源播种；system返回系统随机发生器。不要对global或system重新设种子，需要固定实验就自行创建局部对象。Qt6旧qrand/qsrand接口已移除。这里的“安全播种”不等于把所有后续业务自动变成安全系统，本课只解释初始化和数据来源，不将其扩展成密码方案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nerate与generate64分别返回32位和64位无符号整数；generateDouble范围从0到1但排除1。整数成绩需要60到100，bounded下界包含、上界排除，因此上界写101。双界重载要求highest&gt;lowest。这里60和101是int，选择int重载；Qt6.2.3也已有64位重载，不能误认为版本较新才出现。generateDouble的上界与成绩整数上界分别说明，避免混淆开闭区间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列表先resize10，让十个元素真正存在，再把data起点与size数量交给fillRange。仅reserve10仍是size0，按size调用不会填十项，更不能冒写十项。固定数组已经提供十个存储位置，数组重载直接知道其长度。fillRange生成完整范围的无符号随机整数，并不限制为成绩60到100；若要填成绩，应循环逐项bounded(60,101)。前面关于size和有效区间的规则在这里再次落到实际写入操作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题先停顿，让学生说明理由，再点击出现答案。缺键查询选value/contains，避免非const[]插入；reserve不建立元素，先resize或append；转换0须结合ok；随机60到100写bounded(60,101)。要求回答条件、动作和结果，而不只报函数名。第三章到这里完成了Qt机制、对象行为和数据处理，下一章控件输入和显示会继续用这些检查条件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3_c_containers_basic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3_c_containers_basic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34390"/>
            <a:ext cx="4670755" cy="352044"/>
            <a:chOff x="600456" y="834390"/>
            <a:chExt cx="4670755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34390"/>
              <a:ext cx="46707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第3章（三） · 从取得数据到安全使用数据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247900"/>
            <a:ext cx="4610100" cy="2152650"/>
            <a:chOff x="590550" y="2247900"/>
            <a:chExt cx="4610100" cy="21526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247900"/>
              <a:ext cx="4610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容器类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与常用基础类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585335"/>
            <a:ext cx="6885432" cy="1442466"/>
            <a:chOff x="595884" y="4585335"/>
            <a:chExt cx="6885432" cy="14424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585335"/>
              <a:ext cx="6885432" cy="1442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成绩要逐项显示，也要按姓名查询。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选择容器后，还要检查：读取是否改变数据，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访问区间和类型转换是否满足条件。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4444441" cy="234696"/>
            <a:chOff x="603504" y="6366510"/>
            <a:chExt cx="4444441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44444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3.4—3.5 · 第63—71页　|　01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 · 先明确访问需求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数据怎样使用，就怎样组织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03120"/>
            <a:ext cx="7050024" cy="888492"/>
            <a:chOff x="597408" y="2103120"/>
            <a:chExt cx="70500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03120"/>
              <a:ext cx="7050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要按第 0、1、2 项逐个显示成绩，可以用 QList。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元素有位置，新增和删除会影响后面的索引。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36620"/>
            <a:ext cx="6303264" cy="888492"/>
            <a:chOff x="597408" y="3436620"/>
            <a:chExt cx="6303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36620"/>
              <a:ext cx="6303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要凭姓名找到成绩，可以用 QMap 或 QHash。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姓名是键，成绩是值，不必先寻找整数位置。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70120"/>
            <a:ext cx="7293864" cy="1307592"/>
            <a:chOff x="597408" y="4770120"/>
            <a:chExt cx="72938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770120"/>
              <a:ext cx="7293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只需记录“谁已提交”，同名只保留一次，可用 QSet。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先确定位置、键或唯一性，再选择容器。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下面从位置最直观的 QList 开始。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4769663" cy="234696"/>
            <a:chOff x="603504" y="6366510"/>
            <a:chExt cx="4769663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7696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教材3.4，第63—66页 · 成绩与提交名单为课堂示例　|　02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521877" cy="1188720"/>
            <a:chOff x="590550" y="643890"/>
            <a:chExt cx="752187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294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按教材使用 Qt 6.2.3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5218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6 的 QList 与 QVector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03120"/>
            <a:ext cx="7827264" cy="1307592"/>
            <a:chOff x="597408" y="2103120"/>
            <a:chExt cx="782726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03120"/>
              <a:ext cx="7827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QVector&lt;T&gt; 是 QList&lt;T&gt; 的类型别名。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 的 QList 连续存放元素，两个名称指同一种类型。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 Qt 5 中二者的实现差别套到 Qt 6。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810000"/>
            <a:ext cx="10972800" cy="888873"/>
            <a:chOff x="609600" y="3810000"/>
            <a:chExt cx="10972800" cy="888873"/>
          </a:xfrm>
        </p:grpSpPr>
        <p:sp>
          <p:nvSpPr>
            <p:cNvPr id="7" name="Rectangle 7"/>
            <p:cNvSpPr/>
            <p:nvPr/>
          </p:nvSpPr>
          <p:spPr>
            <a:xfrm>
              <a:off x="609600" y="3810000"/>
              <a:ext cx="109728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945255"/>
              <a:ext cx="732891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QList&lt;int&gt; scores;       // 保存整数值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QList&lt;TPerson*&gt; people;  // 保存指针，不复制人物对象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998720"/>
            <a:ext cx="7156704" cy="1307592"/>
            <a:chOff x="597408" y="4998720"/>
            <a:chExt cx="715670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998720"/>
              <a:ext cx="7156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 对象不能作为普通可复制值直接存入列表。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保存指针时，人物生命期仍由对象树等机制管理。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清空指针列表，不会自动删除这些人物。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5216630" cy="234696"/>
            <a:chOff x="603504" y="6366510"/>
            <a:chExt cx="521663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2166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教材第63页 · Qt 6 QList别名与存储依Qt 6.2文档核对　|　03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整数列表的三种初始状态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构造后已经有多少元素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4754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QList&lt;int&gt; empty;           // size() == 0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values{1, 2, 3}; // size() == 3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QList&lt;int&gt; zeros(100);      // size() == 100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qDebug() &lt;&lt; zeros.at(0);    // 输出 0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781544" cy="2336292"/>
            <a:chOff x="597408" y="3989070"/>
            <a:chExt cx="778154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78154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大括号中的三个数成为三个实际元素。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zeros(100) 创建 100 个默认初始化的 int，值为 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默认构造的 empty 没有第 0 项，不能读取 empty[0]。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容器元素类型须满足相应构造、复制等要求。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接下来用小列表观察新增元素后的位置变化。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828184" cy="234696"/>
            <a:chOff x="603504" y="6366510"/>
            <a:chExt cx="482818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281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教材第63—64页 · size与初值按QList构造语义展开　|　04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345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每一步都以上一步结果为输入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插入与替换改变哪些位置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62216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list{10, 20, 30};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list.append(40);      // [10, 20, 30, 40]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list.insert(1, 15);   // [10, 15, 20, 30, 40]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list.replace(2, 25);  // [10, 15, 25, 30, 40]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476744" cy="2336292"/>
            <a:chOff x="597408" y="3989070"/>
            <a:chExt cx="747674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47674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append 把 40 放到末尾，已有元素的位置不变。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 在索引 1 放入 15，原来的 20 移到索引 2，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它后面的元素也向后移动一项。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replace(2, 25) 再把当前位置 2 的 20 改成 25。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替换不新增元素，所以 size 仍为 5。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236568" cy="234696"/>
            <a:chOff x="603504" y="6366510"/>
            <a:chExt cx="423656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365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教材第64页 · 列表值与索引变化为课堂推演　|　05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列表访问的前提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读取前先检查索引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list{10, 20, 30};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(qsizetype i = 0; i &lt; list.size(); ++i)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list.at(i);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list[1] = 25;  // 修改已有的索引 1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list.at(3) 和 list[3] 都越界，不执行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552944" cy="1917192"/>
            <a:chOff x="597408" y="4293870"/>
            <a:chExt cx="755294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55294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 为 3，有效索引只有 0、1、2，不包括 3。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循环使用 i &lt; size，避免把尾后位置当成元素。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at 提供只读访问；非 const 列表的 [] 可用于写入。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两种访问都要求索引有效，不会自动补出缺少的项。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682446" cy="234696"/>
            <a:chOff x="603504" y="6366510"/>
            <a:chExt cx="4682446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824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教材第64页 · 访问前提依Qt 6.2 QList文档展开　|　06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两个列表从同一状态开始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删除时，是否还需要原值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a{10, 15, 25, 30, 40};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b = a;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a.removeAt(1);           // a: [10, 25, 30, 40]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removed = b.takeAt(1); // b: [10, 25, 30, 40]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qDebug() &lt;&lt; removed;     // 输出 15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781544" cy="1917192"/>
            <a:chOff x="597408" y="4293870"/>
            <a:chExt cx="778154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78154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两种操作都删除索引 1 的 15，后面的元素向前移动。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操作后 size 为 4，25 成为新的索引 1。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removeAt 不返回被删元素。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takeAt 还把原值 15 返回给 removed，便于继续处理。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21200" cy="234696"/>
            <a:chOff x="603504" y="6366510"/>
            <a:chExt cx="472120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212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教材第64页 · 删除前索引须有效；数值为课堂示例　|　07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264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capacity 与 size 分别回答不同问题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预留空间不等于创建元素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50214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list;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list.reserve(10);   // size() 仍为 0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// list[0] = 95;    // 此时没有第 0 项，不能写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list.resize(10);    // 现在有 10 个 int 元素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list[0] = 95;       // 索引有效，可以写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248144" cy="1917192"/>
            <a:chOff x="597408" y="4293870"/>
            <a:chExt cx="724814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24814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capacity 描述存储容量，size 描述当前元素数量。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reserve 为后续添加预留空间，不增加 size。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要按下标填入十个值，先 resize(10) 创建十项。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也可以保留空列表，再用 append 逐项添加。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603247" cy="234696"/>
            <a:chOff x="603504" y="6366510"/>
            <a:chExt cx="5603247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6032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教材第64页 · reserve/resize边界依Qt 6.2 QList文档展开　|　08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513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QStack 的后进先出规则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最后压入的，先取出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2057400"/>
            <a:ext cx="2819400" cy="2171700"/>
            <a:chOff x="609600" y="2057400"/>
            <a:chExt cx="2819400" cy="21717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28194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609600" y="2800350"/>
              <a:ext cx="28194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609600" y="3543300"/>
              <a:ext cx="28194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2255520"/>
              <a:ext cx="15590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30 ← 栈顶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6008" y="299847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6008" y="3741420"/>
              <a:ext cx="18821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← 先压入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3810000" y="2305050"/>
            <a:ext cx="571500" cy="1028700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5" name="Group 15"/>
          <p:cNvGrpSpPr/>
          <p:nvPr/>
        </p:nvGrpSpPr>
        <p:grpSpPr>
          <a:xfrm>
            <a:off x="4762500" y="2057400"/>
            <a:ext cx="6819900" cy="2260473"/>
            <a:chOff x="4762500" y="2057400"/>
            <a:chExt cx="6819900" cy="2260473"/>
          </a:xfrm>
        </p:grpSpPr>
        <p:sp>
          <p:nvSpPr>
            <p:cNvPr id="13" name="Rectangle 13"/>
            <p:cNvSpPr/>
            <p:nvPr/>
          </p:nvSpPr>
          <p:spPr>
            <a:xfrm>
              <a:off x="4762500" y="2057400"/>
              <a:ext cx="6819900" cy="2190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980432" y="2192655"/>
              <a:ext cx="456857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QStack&lt;int&gt; stack;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stack.push(10); stack.push(20);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stack.push(30);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(!stack.isEmpty())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int n = stack.pop(); // 30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674870"/>
            <a:ext cx="7552944" cy="1307592"/>
            <a:chOff x="597408" y="4674870"/>
            <a:chExt cx="7552944" cy="13075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674870"/>
              <a:ext cx="7552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压入顺序是 10、20、30，top 读取栈顶 30，不删除。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pop 返回并删除 30，下一次 top 读取 20。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读取或弹出前先检查非空，否则没有可取的栈顶。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4882744" cy="234696"/>
            <a:chOff x="603504" y="6366510"/>
            <a:chExt cx="4882744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48827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教材第64页 · 示意图表示先后关系，不表示数值大小　|　09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513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3.4.1 · QQueue 的先进先出规则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先进入的，先取出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2103120"/>
            <a:ext cx="3707892" cy="1693164"/>
            <a:chOff x="597408" y="2103120"/>
            <a:chExt cx="3707892" cy="1693164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03120"/>
              <a:ext cx="33521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入队顺序：10、20、30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609600" y="2667000"/>
              <a:ext cx="11811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1866900" y="2667000"/>
              <a:ext cx="11811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124200" y="2667000"/>
              <a:ext cx="11811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26008" y="28651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83308" y="28651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340608" y="28651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444240"/>
              <a:ext cx="20052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队首 10 最先出队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953000" y="2476500"/>
            <a:ext cx="952500" cy="6096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6" name="Group 16"/>
          <p:cNvGrpSpPr/>
          <p:nvPr/>
        </p:nvGrpSpPr>
        <p:grpSpPr>
          <a:xfrm>
            <a:off x="6274308" y="2103120"/>
            <a:ext cx="3133344" cy="1307592"/>
            <a:chOff x="6274308" y="2103120"/>
            <a:chExt cx="3133344" cy="1307592"/>
          </a:xfrm>
        </p:grpSpPr>
        <p:sp>
          <p:nvSpPr>
            <p:cNvPr id="15" name="TextBox 15"/>
            <p:cNvSpPr txBox="1"/>
            <p:nvPr/>
          </p:nvSpPr>
          <p:spPr>
            <a:xfrm>
              <a:off x="6274308" y="2103120"/>
              <a:ext cx="3133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dequeue 返回 10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并把 10 从队列删除。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随后 20 成为队首。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9600" y="3981450"/>
            <a:ext cx="10972800" cy="1231773"/>
            <a:chOff x="609600" y="3981450"/>
            <a:chExt cx="10972800" cy="1231773"/>
          </a:xfrm>
        </p:grpSpPr>
        <p:sp>
          <p:nvSpPr>
            <p:cNvPr id="17" name="Rectangle 17"/>
            <p:cNvSpPr/>
            <p:nvPr/>
          </p:nvSpPr>
          <p:spPr>
            <a:xfrm>
              <a:off x="609600" y="398145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7532" y="4116705"/>
              <a:ext cx="82356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QQueue&lt;int&gt; queue;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queue.enqueue(10); queue.enqueue(20); queue.enqueue(30);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(!queue.isEmpty()) qDebug() &lt;&lt; queue.dequeue();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7408" y="5494020"/>
            <a:ext cx="7385304" cy="888492"/>
            <a:chOff x="597408" y="5494020"/>
            <a:chExt cx="7385304" cy="888492"/>
          </a:xfrm>
        </p:grpSpPr>
        <p:sp>
          <p:nvSpPr>
            <p:cNvPr id="20" name="TextBox 20"/>
            <p:cNvSpPr txBox="1"/>
            <p:nvPr/>
          </p:nvSpPr>
          <p:spPr>
            <a:xfrm>
              <a:off x="597408" y="5494020"/>
              <a:ext cx="738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head 读取队首但不删除；dequeue 同时读取和删除。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按到达顺序处理任务时，用队列保留这一顺序。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3504" y="6366510"/>
            <a:ext cx="4672736" cy="234696"/>
            <a:chOff x="603504" y="6366510"/>
            <a:chExt cx="4672736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366510"/>
              <a:ext cx="46727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教材第64—65页 · 调用head或dequeue前也须非空　|　10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594795" cy="1188720"/>
            <a:chOff x="590550" y="643890"/>
            <a:chExt cx="559479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3.4.2 · 不再按整数位置访问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59479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QSet 只保留唯一成员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0622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QSet&lt;QString&gt; submitted;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submitted.insert("Alice");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submitted.insert("Alice");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submitted.size(); // 1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done = submitted.contains("Alice"); // true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324344" cy="1917192"/>
            <a:chOff x="597408" y="4293870"/>
            <a:chExt cx="732434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32434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同一个姓名重复插入，集合仍只保留一项。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contains 回答“这个值是否已经在集合里”。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QSet 不按第 0、1 项读取，也不保证业务所需顺序。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若还需保存姓名对应的成绩，下一页改用键值映射。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3743858" cy="234696"/>
            <a:chOff x="603504" y="6366510"/>
            <a:chExt cx="374385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7438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教材第65页 · submitted为课堂示例　|　11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92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3.4.2 · QMap&lt;Key, T&gt;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映射按键找到对应的值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339509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QMap&lt;QString, int&gt; map;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map.insert("one",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map.insert("two", 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map.insert("three", 3);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613904" cy="2336292"/>
            <a:chOff x="597408" y="3989070"/>
            <a:chExt cx="761390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6139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每一项包含一个键和一个值；键唯一，按键升序遍历。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本例顺序是 one → three → two，取决于字符串比较，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不是插入顺序，也不是数值 1、2、3 的顺序。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成绩表可把姓名用作键，把分数用作值。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键用于查找，不是 QList 的整数位置。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350029" cy="234696"/>
            <a:chOff x="603504" y="6366510"/>
            <a:chExt cx="4350029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3500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教材第65页 · QMap键排序依Qt 6.2文档展开　|　12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626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3.4.2 · map 为非 const 的 QMap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查不到键时，读取可能插入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79564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QMap&lt;QString, int&gt; map{{"Alice", 95}, {"Carol", 81}};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a = map.value("Bob", -1); // -1，size 仍为 2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exists = map.contains("Bob"); // false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 b = map["Bob"];          // 插入 Bob，值为 0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qDebug() &lt;&lt; map.size();      // 3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751064" cy="1917192"/>
            <a:chOff x="597408" y="4293870"/>
            <a:chExt cx="775106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75106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 返回指定的缺省值，不增加映射项。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 const 的 [] 需要返回可写位置；缺键时先创建它，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的默认值为 0，所以读取后 map 多了一项。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只想查成绩时，用 value / contains，避免误添学生。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595393" cy="234696"/>
            <a:chOff x="603504" y="6366510"/>
            <a:chExt cx="4595393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953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教材第65页 · 缺键行为依Qt 6.2 QMap文档纠正　|　13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598920" cy="1188720"/>
            <a:chOff x="590550" y="643890"/>
            <a:chExt cx="659892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3.4.2 · 一个姓名对应多次成绩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5989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QMultiMap 保留同键多值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3289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QMultiMap&lt;QString, int&gt; scores;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scores.insert("Alice", 80);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scores.insert("Alice", 90);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all = scores.values("Alice"); // 90、80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583424" cy="2336292"/>
            <a:chOff x="597408" y="3989070"/>
            <a:chExt cx="758342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58342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 QMap 的同键插入替换值；QMultiMap 保留两项。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values 返回该键的列表；本例按较新插入的值在前。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QMultiHash 同样保留多值，但不保证按键排序。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需要合并另一份同类型映射时，可用 unite(other)。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 也支持教材的 + / += 合并写法。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659282" cy="234696"/>
            <a:chOff x="603504" y="6366510"/>
            <a:chExt cx="465928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592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教材第65—66页 · +与+=按Qt 6.2.3 qmap.h核对　|　14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338602" cy="1188720"/>
            <a:chOff x="590550" y="643890"/>
            <a:chExt cx="533860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3.4.2 · 另一种键值组织方式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3386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QHash 的查询与顺序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03120"/>
            <a:ext cx="7735824" cy="1307592"/>
            <a:chOff x="597408" y="2103120"/>
            <a:chExt cx="773582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03120"/>
              <a:ext cx="7735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QMap 按键排序，键需要支持小于比较。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QHash 按哈希值组织，键需要相等比较和 qHash 支持。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QHash 不保证遍历顺序，不能依靠它输出排好序的名单。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810000"/>
            <a:ext cx="10972800" cy="888873"/>
            <a:chOff x="609600" y="3810000"/>
            <a:chExt cx="10972800" cy="888873"/>
          </a:xfrm>
        </p:grpSpPr>
        <p:sp>
          <p:nvSpPr>
            <p:cNvPr id="7" name="Rectangle 7"/>
            <p:cNvSpPr/>
            <p:nvPr/>
          </p:nvSpPr>
          <p:spPr>
            <a:xfrm>
              <a:off x="609600" y="3810000"/>
              <a:ext cx="109728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945255"/>
              <a:ext cx="668883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QHash&lt;QString, int&gt; scores{ {"Alice", 95} 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 = scores.value("Bob", -1); // 不插入 Bob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998720"/>
            <a:ext cx="7659624" cy="1307592"/>
            <a:chOff x="597408" y="4998720"/>
            <a:chExt cx="765962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998720"/>
              <a:ext cx="7659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查找平均为常数时间，最坏情况仍可为线性时间。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实际速度受数据与实现影响，不能说总比 QMap 快。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 const 的 [] 缺键时也会插入，查询仍要选对接口。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5167078" cy="234696"/>
            <a:chOff x="603504" y="6366510"/>
            <a:chExt cx="5167078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1670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教材第66页 · 性能及顺序边界依Qt 6.2 QHash文档核对　|　15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177290"/>
            <a:ext cx="7307580" cy="1649730"/>
            <a:chOff x="590550" y="1177290"/>
            <a:chExt cx="7307580" cy="164973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11772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3.4.3 · 遍历容器的数据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779270"/>
              <a:ext cx="7307580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逐项访问，不只靠下标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3569970"/>
            <a:ext cx="8101584" cy="2336292"/>
            <a:chOff x="597408" y="3569970"/>
            <a:chExt cx="8101584" cy="23362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3569970"/>
              <a:ext cx="810158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QList 有整数位置，QMap 按键组织数据。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要依次处理全部元素，可用迭代器表示当前访问位置。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教材主要讲 STL 类型迭代器，Java 类型用于兼容旧代码。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不同容器的迭代器能力不同，不能都当作数组指针，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也不能假定它们都支持同样的跳转操作。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4623206" cy="234696"/>
            <a:chOff x="603504" y="6366510"/>
            <a:chExt cx="4623206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46232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教材第66页 · 迭代器能力依Qt 6.2容器文档核对　|　16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936029" cy="1188720"/>
            <a:chOff x="590550" y="643890"/>
            <a:chExt cx="693602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三个元素与一个停止位置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93602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end 是尾后位置，不能读取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0456" y="2129790"/>
            <a:ext cx="2257044" cy="1280160"/>
            <a:chOff x="600456" y="2129790"/>
            <a:chExt cx="2257044" cy="1280160"/>
          </a:xfrm>
        </p:grpSpPr>
        <p:sp>
          <p:nvSpPr>
            <p:cNvPr id="5" name="TextBox 5"/>
            <p:cNvSpPr txBox="1"/>
            <p:nvPr/>
          </p:nvSpPr>
          <p:spPr>
            <a:xfrm>
              <a:off x="600456" y="21297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begin 指向第一项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609600" y="2552700"/>
              <a:ext cx="22479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2846070"/>
              <a:ext cx="2121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467100" y="2552700"/>
            <a:ext cx="2247900" cy="857250"/>
            <a:chOff x="3467100" y="2552700"/>
            <a:chExt cx="2247900" cy="857250"/>
          </a:xfrm>
        </p:grpSpPr>
        <p:sp>
          <p:nvSpPr>
            <p:cNvPr id="9" name="Rectangle 9"/>
            <p:cNvSpPr/>
            <p:nvPr/>
          </p:nvSpPr>
          <p:spPr>
            <a:xfrm>
              <a:off x="3467100" y="2552700"/>
              <a:ext cx="22479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683508" y="2846070"/>
              <a:ext cx="2121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24600" y="2552700"/>
            <a:ext cx="2247900" cy="857250"/>
            <a:chOff x="6324600" y="2552700"/>
            <a:chExt cx="2247900" cy="857250"/>
          </a:xfrm>
        </p:grpSpPr>
        <p:sp>
          <p:nvSpPr>
            <p:cNvPr id="12" name="Rectangle 12"/>
            <p:cNvSpPr/>
            <p:nvPr/>
          </p:nvSpPr>
          <p:spPr>
            <a:xfrm>
              <a:off x="6324600" y="2552700"/>
              <a:ext cx="22479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541008" y="2846070"/>
              <a:ext cx="2121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72956" y="2129790"/>
            <a:ext cx="2409444" cy="1280160"/>
            <a:chOff x="9172956" y="2129790"/>
            <a:chExt cx="2409444" cy="1280160"/>
          </a:xfrm>
        </p:grpSpPr>
        <p:sp>
          <p:nvSpPr>
            <p:cNvPr id="15" name="TextBox 15"/>
            <p:cNvSpPr txBox="1"/>
            <p:nvPr/>
          </p:nvSpPr>
          <p:spPr>
            <a:xfrm>
              <a:off x="9172956" y="2129790"/>
              <a:ext cx="16296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end：没有元素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9182100" y="2552700"/>
              <a:ext cx="2400300" cy="85725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398508" y="28460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停止标记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7408" y="3989070"/>
            <a:ext cx="7354824" cy="2336292"/>
            <a:chOff x="597408" y="3989070"/>
            <a:chExt cx="7354824" cy="23362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3989070"/>
              <a:ext cx="735482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先判断 it != end，确认当前仍指向有效元素。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 *it 读取该元素，++it 移到下一项。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C 推进后到达 end，此时结束，不能再读取 *it。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空容器的 begin 等于 end，循环应一次也不读取。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下一页把“判断、读取、推进”写成 for 循环。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4180027" cy="234696"/>
            <a:chOff x="603504" y="6366510"/>
            <a:chExt cx="4180027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66510"/>
              <a:ext cx="41800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教材图3-3，第66页 · 原理用原生对象重绘　|　17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const_iterator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只读遍历，依次输出元素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15531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QList&lt;QString&gt; list{"A", "B", "C"};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QList&lt;QString&gt;::const_iterator it;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(it = list.constBegin();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it != list.constEnd(); ++it)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*it;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644384" cy="1917192"/>
            <a:chOff x="597408" y="4293870"/>
            <a:chExt cx="764438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6443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constBegin / constEnd 给出只读遍历区间。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三轮分别输出 A、B、C；推进到终点后不再进入循环。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只需读取时，不要取得可写访问。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这既说明意图，也避免因可写访问而发生不必要的分离。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3751936" cy="234696"/>
            <a:chOff x="603504" y="6366510"/>
            <a:chExt cx="3751936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7519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教材第67页 · 隐式共享将在后面展开　|　18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修改值与改变遍历方向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写回当前项，反向读列表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603373"/>
            <a:chOff x="609600" y="2057400"/>
            <a:chExt cx="10972800" cy="26033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64895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QList&lt;QString&gt; list{"A", "B", "C"};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it = list.begin(); it != list.end(); ++it)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*it = it-&gt;toLower();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&amp;readOnly = list;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it = readOnly.rbegin();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it != readOnly.rend(); ++it)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*it;  // 依次输出 c、b、a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8132064" cy="1307592"/>
            <a:chOff x="597408" y="4941570"/>
            <a:chExt cx="8132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8132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toLower 返回小写字符串，赋给 *it 才写回原元素。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反向迭代从最后一项开始，++it 朝前一项移动。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的函数名是 toLower()，不是 toLowerCase()。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278435" cy="234696"/>
            <a:chOff x="603504" y="6366510"/>
            <a:chExt cx="5278435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784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教材第67页 · 函数名按Qt API纠正；只读别名用于第二段　|　19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160198" cy="1188720"/>
            <a:chOff x="590550" y="643890"/>
            <a:chExt cx="616019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一次迭代对应一对键和值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1601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QMap 的键和值分别读取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76884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QMap&lt;QString, int&gt; map;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map.insert("two", 2); map.insert("one",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it = map.constBegin();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it != map.constEnd(); ++it)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it.key() &lt;&lt; ':' &lt;&lt; it.value();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8421624" cy="1917192"/>
            <a:chOff x="597408" y="4293870"/>
            <a:chExt cx="842162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842162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it.key() 读取键，it.value() 读取对应的值。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*it 也表示值，不会同时返回整对键和值。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++it 进入下一对，本例先输出 one : 1，再输出 two : 2。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遍历顺序仍由 QMap 的键排序规则决定。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496550" cy="234696"/>
            <a:chOff x="603504" y="6366510"/>
            <a:chExt cx="549655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496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教材第67页 · QHash同样可用key/value，但不保证遍历顺序　|　20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376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splitter 是已有的 QSplitter*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返回的列表先保存，再遍历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9423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sizes = splitter-&gt;sizes();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it = sizes.begin(); it != sizes.end(); ++it)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*it;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sizes 在整个循环期间仍然存在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461504" cy="2336292"/>
            <a:chOff x="597408" y="3989070"/>
            <a:chExt cx="746150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4615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sizes() 按值返回列表；局部变量保留这一次的结果。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begin 与 end 都来自同一个仍存活的 sizes。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不要分别从两次 sizes() 调用取 begin 和 end：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它们属于不同的临时容器，不能组成同一遍历区间，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临时对象结束生命期后，所得迭代器也不能继续使用。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357726" cy="234696"/>
            <a:chOff x="603504" y="6366510"/>
            <a:chExt cx="4357726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3577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教材第67页 · 本例const变量取得只读迭代器　|　21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345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复制容器的值，数据可先共享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写入时分离，保留各自的值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5295900" cy="1924050"/>
            <a:chOff x="609600" y="2057400"/>
            <a:chExt cx="5295900" cy="1924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5295900" cy="1924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198370"/>
              <a:ext cx="2828544" cy="1421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b = a 之后</a:t>
              </a:r>
            </a:p>
            <a:p>
              <a:pPr algn="l">
                <a:lnSpc>
                  <a:spcPts val="3300"/>
                </a:lnSpc>
                <a:spcBef>
                  <a:spcPts val="900"/>
                </a:spcBef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→ [1, 2, 3]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→ 同一份共享数据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86500" y="2057400"/>
            <a:ext cx="5295900" cy="1924050"/>
            <a:chOff x="6286500" y="2057400"/>
            <a:chExt cx="5295900" cy="1924050"/>
          </a:xfrm>
        </p:grpSpPr>
        <p:sp>
          <p:nvSpPr>
            <p:cNvPr id="8" name="Rectangle 8"/>
            <p:cNvSpPr/>
            <p:nvPr/>
          </p:nvSpPr>
          <p:spPr>
            <a:xfrm>
              <a:off x="6286500" y="2057400"/>
              <a:ext cx="5295900" cy="1924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502908" y="2198370"/>
              <a:ext cx="2478024" cy="1421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b[0] = 8 之后</a:t>
              </a:r>
            </a:p>
            <a:p>
              <a:pPr algn="l">
                <a:lnSpc>
                  <a:spcPts val="3300"/>
                </a:lnSpc>
                <a:spcBef>
                  <a:spcPts val="900"/>
                </a:spcBef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→ [1, 2, 3]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→ [8, 2, 3]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331970"/>
            <a:ext cx="7339584" cy="1917192"/>
            <a:chOff x="597408" y="4331970"/>
            <a:chExt cx="7339584" cy="19171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4331970"/>
              <a:ext cx="73395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隐式共享让复制后的容器先共用数据，减少复制开销。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要写入时，先分离所需数据，再改自己的第 0 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的值不随 b 改变，两个变量仍具有独立的值语义。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因此，复制容器不等于立刻深复制全部数据。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5422849" cy="234696"/>
            <a:chOff x="603504" y="6366510"/>
            <a:chExt cx="5422849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54228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教材第67页 · 初始a={1,2,3}，按Qt 6.2隐式共享机制推演　|　22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当前访问位置也有有效期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修改后，重新确认迭代位置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03120"/>
            <a:ext cx="5815584" cy="1307592"/>
            <a:chOff x="597408" y="2103120"/>
            <a:chExt cx="58155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031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插入、删除、重新分配或共享数据分离，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可能让旧迭代器不再对应原来的有效元素。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原列表改变后，不能只凭旧位置继续读取。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810000"/>
            <a:ext cx="10972800" cy="1231773"/>
            <a:chOff x="609600" y="3810000"/>
            <a:chExt cx="10972800" cy="1231773"/>
          </a:xfrm>
        </p:grpSpPr>
        <p:sp>
          <p:nvSpPr>
            <p:cNvPr id="7" name="Rectangle 7"/>
            <p:cNvSpPr/>
            <p:nvPr/>
          </p:nvSpPr>
          <p:spPr>
            <a:xfrm>
              <a:off x="609600" y="38100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945255"/>
              <a:ext cx="684885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QList&lt;int&gt; list{1, 2, 3};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list.append(4);          // 先完成结构修改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it = list.constBegin(); // 再取得当前迭代器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8208264" cy="888492"/>
            <a:chOff x="597408" y="5303520"/>
            <a:chExt cx="820826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8208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避免取得可写迭代器后再复制容器，并继续用它写入。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遍历中需删项时，查该容器 erase 的返回值与有效性规则。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5065471" cy="234696"/>
            <a:chOff x="603504" y="6366510"/>
            <a:chExt cx="5065471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0654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教材第67页 · 不同容器具体失效条件按对应Qt文档检查　|　23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105650" cy="1188720"/>
            <a:chOff x="590550" y="643890"/>
            <a:chExt cx="710565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用范围循环简化逐项操作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10565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range-for 分清读值与写回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603373"/>
            <a:chOff x="609600" y="2057400"/>
            <a:chExt cx="10972800" cy="26033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5954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#include &lt;utility&gt;  // C++17 的 std::as_const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QList&lt;QString&gt; list{"A", "B", "C"};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auto &amp;s : std::as_const(list))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s;           // 只读原元素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&amp;s : list) s = s.toLower(); // 写回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(auto s : list) s = "X"; // 只修改副本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list 仍为 ["a", "b", "c"]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8726424" cy="1307592"/>
            <a:chOff x="597408" y="4941570"/>
            <a:chExt cx="87264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8726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引用只读，auto&amp; 绑定原元素，auto 得到副本。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std::as_const 让读取使用 const 容器访问，避免无谓分离。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 Qt 6.2 也可用 qAsConst(list) 表达只读容器。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382872" cy="234696"/>
            <a:chOff x="603504" y="6366510"/>
            <a:chExt cx="438287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3828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教材第68页的范围循环建议 · 示例使用C++17　|　24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9494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3.4.3 · 阅读教材和旧项目中的 foreach 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循环副本与原列表分别看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60473"/>
            <a:chOff x="609600" y="2057400"/>
            <a:chExt cx="10972800" cy="22604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4086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QList&lt;QString&gt; list{"A", "B"};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foreach (QString s, list)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s = s.toLower(); // 改的是循环变量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list 仍为 ["A", "B"]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foreach 由 &lt;QtGlobal&gt; 提供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7629144" cy="1726692"/>
            <a:chOff x="597408" y="4598670"/>
            <a:chExt cx="76291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76291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对这里的左值 list，foreach 保存容器副本来遍历。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 s 不会写回原项；循环体仍能显式调用 list 的函数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修改原列表，不能因此说原容器“绝对不能修改”。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新代码优先 range-for，读旧代码时再识别 foreach。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49394" cy="234696"/>
            <a:chOff x="603504" y="6366510"/>
            <a:chExt cx="474939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493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教材第67—68页 · 副本边界依Qt 6.2.3宏实现纠正　|　25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177290"/>
            <a:ext cx="8761476" cy="1649730"/>
            <a:chOff x="590550" y="1177290"/>
            <a:chExt cx="8761476" cy="164973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11772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3.5 · 其他常用的基础类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779270"/>
              <a:ext cx="8761476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数据已有位置，还要看类型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3569970"/>
            <a:ext cx="7613904" cy="2336292"/>
            <a:chOff x="597408" y="3569970"/>
            <a:chExt cx="7613904" cy="23362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3569970"/>
              <a:ext cx="76139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容器解决“多项数据怎样保存和遍历”。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接下来处理每个值的类型、选项与来源。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property 返回 QVariant，需要取出或转换具体类型。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对齐方式用 QFlags 组合，不能留下冲突方向。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测试数据用 QRandomGenerator，先说明生成范围。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2564587" cy="234696"/>
            <a:chOff x="603504" y="6366510"/>
            <a:chExt cx="2564587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25645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教材3.5，第68—71页　|　26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34283" cy="1188720"/>
            <a:chOff x="590550" y="643890"/>
            <a:chExt cx="683428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3.5.1 · 值与元类型一起保存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3428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一次保存一个值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var(173);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 n = var.value&lt;int&gt;();    // 173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text = var.toString(); // "173"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var.setValue(QStringList{"One", "Two", "Three"});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 words = var.toStringList();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8253984" cy="1917192"/>
            <a:chOff x="597408" y="4293870"/>
            <a:chExt cx="825398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82539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开始保存 int 173，取出 int 或转换为字符串。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setValue 后，原值和类型都被 QStringList 替换。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 检查是否保存有效值；使用前还需确认类型。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并非任意类型都自动支持存储，也非任意两种类型都能转换。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051298" cy="234696"/>
            <a:chOff x="603504" y="6366510"/>
            <a:chExt cx="505129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0512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教材第68—69页 · 元类型与转换边界依Qt 6.2文档展开　|　27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314084" cy="1188720"/>
            <a:chOff x="590550" y="643890"/>
            <a:chExt cx="631408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345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3.5.1 · 返回数值与成功状态要一起读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3140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返回 0，也可能转换失败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bad(QString("abc")), zero(QString("0"));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ok1 = false, ok2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 a = bad.toInt(&amp;ok1);   // a=0，ok1=false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 b = zero.toInt(&amp;ok2);  // b=0，ok2=true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522464" cy="2336292"/>
            <a:chOff x="597408" y="3989070"/>
            <a:chExt cx="752246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52246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"abc" 不能解析成整数；"0" 能，且正确结果就是 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只看返回值，无法区分“失败”和“成功得到零”。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canConvert&lt;int&gt;() 表示类型之间有转换路径，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不保证当前文本能解析；仍要检查 toInt 的 ok。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实际处理顺序：检查 isValid，再转换并判断 ok。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685721" cy="234696"/>
            <a:chOff x="603504" y="6366510"/>
            <a:chExt cx="4685721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857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教材QVariant概念补充 · Qt 6.2 QVariant文档　|　28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0376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3.5.1 · 包含 QFont、QVariant、QMetaType 头文件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已有类型与自定义值的存取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60473"/>
            <a:chOff x="609600" y="2057400"/>
            <a:chExt cx="10972800" cy="22604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47560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fontBox; fontBox.setValue(QFont());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QFont font = fontBox.value&lt;QFont&gt;();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struct Score { int value = 0; }; // 自定义值类型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Q_DECLARE_METATYPE(Score) // 放在类型定义后的全局位置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box = QVariant::fromValue(Score{95});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Score s = box.value&lt;Score&gt;(); // s.value 为 95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7644384" cy="1726692"/>
            <a:chOff x="597408" y="4598670"/>
            <a:chExt cx="76443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没有 toFont，用 value&lt;QFont&gt;() 取回。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自定义可复制值在定义后声明元类型，再按原类型存取。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若队列连接需要按名称解析 Score，在连接前调用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qRegisterMetaType&lt;Score&gt;() 完成运行时登记。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6304300" cy="234696"/>
            <a:chOff x="603504" y="6366510"/>
            <a:chExt cx="630430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3043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教材第69页 · Score为课堂补充；声明片段应放全局，存取语句放函数内　|　29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13805" cy="1188720"/>
            <a:chOff x="590550" y="643890"/>
            <a:chExt cx="621380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230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3.5.2 · 枚举值与标志类型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1380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QFlags 组合独立的选项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31773"/>
            <a:chOff x="609600" y="2057400"/>
            <a:chExt cx="10972800" cy="12317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808901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Qt::Alignment flags = Qt::AlignLeft | Qt::AlignVCenter;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ui-&gt;label-&gt;setAlignment(flags);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水平方向靠左，垂直方向居中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46170"/>
            <a:ext cx="8345424" cy="2336292"/>
            <a:chOff x="597408" y="3646170"/>
            <a:chExt cx="834542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46170"/>
              <a:ext cx="834542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Qt::AlignmentFlag 是枚举，AlignLeft 是其中一个值。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Qt::Alignment 是实际存在的标志类型别名，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对应 QFlags&lt;Qt::AlignmentFlag&gt;，可保存或运算组合。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对齐时选一个水平方向和一个垂直方向。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Left 与 VCenter 不冲突；Left 与 Right 不能同时保留。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574792" cy="234696"/>
            <a:chOff x="603504" y="6366510"/>
            <a:chExt cx="55747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5747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教材第69—70页 · Qt::Alignment实际别名依Qt 6.2文档纠正　|　30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9615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3.5.2 · 从左对齐改为右对齐，保留垂直居中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更换方向，先清除旧方向位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808901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Qt::Alignment flags = Qt::AlignLeft | Qt::AlignVCenter;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flags &amp;= ~Qt::Alignment(Qt::AlignHorizontal_Mask);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flags |= Qt::AlignRight;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ui-&gt;label-&gt;setAlignment(flags);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right = flags.testFlag(Qt::AlignRight); // true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979664" cy="1917192"/>
            <a:chOff x="597408" y="4293870"/>
            <a:chExt cx="797966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97966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水平掩码选出水平方向位；取反后做与运算，清掉它们。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垂直方向位保留，再把 Right 用或运算加入。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只写 flags |= Right 会把旧 Left 也留下，产生冲突。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testFlag 回答是否含某个标志，不负责消除冲突。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212842" cy="234696"/>
            <a:chOff x="603504" y="6366510"/>
            <a:chExt cx="521284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128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教材第69—70页 · 独立方向与水平掩码依Qt 6.2文档展开　|　31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76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3.5.3 · 固定种子，用于复现同一次实验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相同种子与相同调用序列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74673"/>
            <a:chOff x="609600" y="2057400"/>
            <a:chExt cx="10972800" cy="15746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91553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QRandomGenerator g1(42), g2(42);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i = 0; i &lt; 5; ++i)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g1.generate() &lt;&lt; g2.generate();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相同种子，逐轮相同调用：每行两数相同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339584" cy="2336292"/>
            <a:chOff x="597408" y="3989070"/>
            <a:chExt cx="733958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33958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两个独立发生器从相同状态开始，以相同调用推进，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产生相同序列。记录种子可重现调试时的输入。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不同种子不保证序列中的每个值都不同。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随机数允许重复，不能把相邻两数相同当成程序错误。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需要一般随机数据时，下一页改用已初始化的发生器。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447081" cy="234696"/>
            <a:chOff x="603504" y="6366510"/>
            <a:chExt cx="5447081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4470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教材第70页 · 不同种子“完全不同”的说法依Qt 6.2文档纠正　|　32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3.5.3 · 共享、独立与系统随机源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按用途选择随机来源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31773"/>
            <a:chOff x="609600" y="2057400"/>
            <a:chExt cx="10972800" cy="12317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06221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*shared = QRandomGenerator::global();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local = QRandomGenerator::securelySeeded();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*system = QRandomGenerator::system();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46170"/>
            <a:ext cx="8330184" cy="2336292"/>
            <a:chOff x="597408" y="3646170"/>
            <a:chExt cx="833018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46170"/>
              <a:ext cx="833018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global 返回共享发生器，Qt 已为它安全设置种子。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一般生成少量测试数据，可直接使用，不必手动播种。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securelySeeded 返回一个独立发生器，使用系统随机播种。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system 返回系统随机源，适合提供初始化所需的随机性。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不要重置 global / system；固定种子实验另建局部对象。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6409715" cy="234696"/>
            <a:chOff x="603504" y="6366510"/>
            <a:chExt cx="6409715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4097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教材第70—71页 · Qt 6使用QRandomGenerator，旧qrand/qsrand已移除　|　33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614514" cy="1188720"/>
            <a:chOff x="590550" y="643890"/>
            <a:chExt cx="761451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224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3.5.3 · 需要 60 到 100 的整数成绩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61451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bounded 包含下界，排除上界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4756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*g = QRandomGenerator::global();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quint32 n32 = g-&gt;generate();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quint64 n64 = g-&gt;generate64();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 fraction = g-&gt;generateDouble(); // [0, 1)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 score = g-&gt;bounded(60, 101);       // 60 到 100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994904" cy="1917192"/>
            <a:chOff x="597408" y="4293870"/>
            <a:chExt cx="799490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799490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generate / generate64 返回 32 / 64 位无符号整数。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generateDouble 可得到 0，不能得到 1。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bounded(60, 101) 可得到 60 和 100，不能得到 101。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双界版本要求上界大于下界；Qt 6.2.3 已有 64 位重载。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29277" cy="234696"/>
            <a:chOff x="603504" y="6366510"/>
            <a:chExt cx="4729277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292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教材第71页 · 这里的60与101为int，选择int重载　|　34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256016" cy="1188720"/>
            <a:chOff x="590550" y="643890"/>
            <a:chExt cx="825601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345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3.5.3 · 把随机数写入已有的连续区间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2560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先创建元素，再调用 fillRange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17573"/>
            <a:chOff x="609600" y="2057400"/>
            <a:chExt cx="10972800" cy="1917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940917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QList&lt;quint32&gt; list;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list.resize(10); // 创建十个有效元素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QRandomGenerator::global()-&gt;fillRange(list.data(), list.size());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quint32 array[10];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QRandomGenerator::global()-&gt;fillRange(array);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8223504" cy="1917192"/>
            <a:chOff x="597408" y="4293870"/>
            <a:chExt cx="822350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93870"/>
              <a:ext cx="822350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data 提供连续存储的起点，size 提供待写元素数量。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 reserve(10) 时 size 仍为 0，不能写成十项。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固定数组已有十个元素，数组重载可取得这个长度。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fillRange 填完整随机整数；成绩区间需逐项用 bounded。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967478" cy="234696"/>
            <a:chOff x="603504" y="6366510"/>
            <a:chExt cx="496747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674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教材第71页 · 连续区间与元素数依Qt 6.2.3接口核对　|　35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951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课堂检查 · 说明条件，再给出正确动作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把检查条件带进控件代码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98370"/>
            <a:ext cx="7132320" cy="469392"/>
            <a:chOff x="597408" y="2198370"/>
            <a:chExt cx="7132320" cy="4693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983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只查分数，姓名可能不存在，怎样避免新增记录？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2617470"/>
            <a:ext cx="8553907" cy="469392"/>
            <a:chOff x="597408" y="2617470"/>
            <a:chExt cx="8553907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2617470"/>
              <a:ext cx="85539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用 value / contains；非 const 的 [] 缺键时会插入。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188970"/>
            <a:ext cx="7164629" cy="469392"/>
            <a:chOff x="597408" y="3188970"/>
            <a:chExt cx="7164629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188970"/>
              <a:ext cx="71646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空列表 reserve(10) 后，可以写 list[0] 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3608070"/>
            <a:ext cx="8780069" cy="469392"/>
            <a:chOff x="597408" y="3608070"/>
            <a:chExt cx="8780069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3608070"/>
              <a:ext cx="87800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不能，size 仍为 0；先 resize 创建元素，或用 append。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179570"/>
            <a:ext cx="7273625" cy="469392"/>
            <a:chOff x="597408" y="4179570"/>
            <a:chExt cx="7273625" cy="4693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179570"/>
              <a:ext cx="72736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toInt 返回 0，可以直接把它当作真实的零分吗？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4598670"/>
            <a:ext cx="6906158" cy="469392"/>
            <a:chOff x="597408" y="4598670"/>
            <a:chExt cx="6906158" cy="4693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4598670"/>
              <a:ext cx="69061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先看 ok；转换成功时的 0 才是本次可用结果。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5170170"/>
            <a:ext cx="6615379" cy="469392"/>
            <a:chOff x="597408" y="5170170"/>
            <a:chExt cx="6615379" cy="4693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5170170"/>
              <a:ext cx="66153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要随机生成 60 到 100，两个边界怎样填写？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7408" y="5589270"/>
            <a:ext cx="7665415" cy="469392"/>
            <a:chOff x="597408" y="5589270"/>
            <a:chExt cx="7665415" cy="4693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5589270"/>
              <a:ext cx="76654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bounded(60, 101)，包含下界 60，排除上界 101。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5835853" cy="234696"/>
            <a:chOff x="603504" y="6366510"/>
            <a:chExt cx="5835853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66510"/>
              <a:ext cx="58358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第三章结束 · 下一章处理控件数据时，继续检查区间、类型与转换　|　36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3_c_containers_basics">
  <a:themeElements>
    <a:clrScheme name="qt6_ch03_c_containers_basic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3_c_containers_basic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3_c_containers_basic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3_c_containers_basics">
  <a:themeElements>
    <a:clrScheme name="qt6_ch03_c_containers_basic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3_c_containers_basic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3_c_containers_basic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2026-10-05T17:51:49Z</dcterms:created>
  <dcterms:modified xsi:type="dcterms:W3CDTF">2026-10-05T17:51:49Z</dcterms:modified>
  <cp:category/>
  <cp:contentStatus/>
</cp:coreProperties>
</file>