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  <Relationship Id="rId41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窗口向右拖宽，观察输入框和按钮的变化。我们希望输入框可以利用新增空间，同时让按钮保持便于使用的大小。这需要同时考虑组件选型、尺寸要求和布局。今天先讲教材第四章的界面组件概述与布局管理，范围是印刷第七十二至八十三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前两章已经学会创建界面和连接信号槽，连接成功之后，还需要说明槽函数究竟做什么。输入框的 text 函数先返回字符串，槽函数把它转换成整数，并检查成功标志，最后把需要显示的结果写到标签中。沿着两个箭头检查读取、处理和输出，能避免读错组件或把未通过检查的数据继续用于计算。本章接着说明各个组件的属性、输入类型和使用条件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QWidget 同时继承 QObject 和 QPaintDevice，两条线分别表示这两个基类。QObject 提供信号槽、属性和父对象管理等机制；QPaintDevice 提供绘图设备接口，组件因此可以作为绘图目标。QWidget 在这些基础上提供坐标、尺寸、显示和界面事件等操作。后面见到按钮、输入框和容器时，可以先从 QWidget 的通用属性理解它们，再看各自增加的功能。对应教材第七十二页。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选择按钮时，先问用户这次操作要执行命令，还是保留一个选择。保存和计算通常由 QPushButton 发起，紧凑的工具入口可以采用 QToolButton；单选按钮和复选框则需要读取勾选状态。QCommandLinkButton 继承 QPushButton，可以同时展示命令标题和补充说明。对话框中的确定、取消等标准按钮可以交给 QDialogButtonBox 组织。教材第七十二至七十三页介绍这些组件，继承关系按官方源码核查，见 https://raw.githubusercontent.com/qt/qtbase/v6.2.3/src/widgets/widgets/qcommandlinkbutton.h ，事实编号 F016 和 F017。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单行姓名、密码和短字符串适合放在 QLineEdit 中，密码字段还可以改变显示方式。多段文字需要再区分文档内容：QTextEdit 可以编辑带图片、列表和表格的富文本，QPlainTextEdit 更适合代码和日志。QPlainTextEdit 的字符仍可以有字体和颜色属性，限制在于它采用的文档布局不支持表格和嵌入框架，不能把名字中的 Plain 理解成完全没有字符格式。教材第七十三页；F024 的官方说明见 https://raw.githubusercontent.com/qt/qtbase/v6.2.3/src/widgets/widgets/qplaintextedit.cpp ，F025 见 https://raw.githubusercontent.com/qt/qtbase/v6.2.3/src/widgets/widgets/qtextedit.cpp 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输入组件会影响槽函数读到的数据类型。QSpinBox 的 value 返回整数，QDoubleSpinBox 的 value 返回小数，日期时间编辑组件返回日期或时间值，QComboBox 则让用户从候选项中选择。如果使用 QLineEdit，它的 text 返回字符串，需要整数时仍要转换并检查成功标志。先确定程序需要什么值，再选输入组件，可以把一部分输入约束放在界面上。教材第七十三页，后续分别在第四点四、第四点七和第四点九节操作这些组件。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结果类型不同，显示方式也不同。文字说明和图片可以放在 QLabel 中，液晶样式的数字可以交给 QLCDNumber。进度条需要程序同时提供范围和当前值，才能表示任务推进到哪里。QTextBrowser 用于浏览富文本并在文档间导航，QCalendarWidget 展示日历并允许选择日期。演示时让学生先描述想显示的结果，再提出组件名称。对应教材第七十三至七十四页。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图中的外层区域表示 QGroupBox，它的标题向用户说明这一组设置的用途，里面的标签和输入框由内部布局安排。父对象关系说明组件属于谁，布局关系说明组件怎样排列，这两件事要分别理解。QScrollArea 承载可卷滚内容时，需要一个内部内容 widget，应给内容 widget 设置布局并加入子组件。以后检查一个组件的位置时，先找到它所在的容器，再找到管理它的布局。对应教材第七十三页。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QTabWidget 的标签和 QToolBox 的页标题已经提供切换入口。QStackedWidget 只管理页面，需要我们另放按钮或组合框，再在槽函数中调用 setCurrentIndex。QStackedLayout 默认采用 StackOne，只显示当前页；采用 StackAll 时显示全部页面，并将当前页抬到最上面。Designer 中的翻页箭头只是编辑工具，运行时不会自动变成用户按钮。教材第七十三至七十四页；F014 与 F015 分别按 https://raw.githubusercontent.com/qt/qtbase/v6.2.3/src/widgets/widgets/qstackedwidget.cpp 和 https://raw.githubusercontent.com/qt/qtbase/v6.2.3/src/widgets/kernel/qstackedlayout.cpp 核查。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本章会直接创建和修改数据项：列表项放进 QListWidget，树节点放进 QTreeWidget，表格数据项放进 QTableWidget。数据项保存文字、图标和其他数据，窗口中的显示组件负责把这些项呈现出来。名称相近的 QListView、QTreeView 和 QTableView 使用模型与视图接口，由模型提供数据，这部分在后续章节展开。现在先把项对象与显示组件分清，再学习创建、选择、删除等操作。对应教材第七十三页。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 Designer 属性编辑器里改过的设置，通常也可以用 C++ 接口操作。enabled 的读取函数是 isEnabled，写入函数是 setEnabled；visible 对应 isVisible 和 setVisible；objectName 对应 objectName 和 setObjectName。读取函数并不都采用同一种命名方式，使用前要查类声明，确认参数和返回类型。QWidget 还有字体、调色板和尺寸策略等通用属性，后面会把它们与界面行为联系起来。对应教材第七十四至七十五页。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同一个输入框分别设置只读、禁用和隐藏，观察三次结果。只读让支持该属性的输入组件保留已有内容供查看，同时限制编辑；禁用让组件不能按正常方式接受交互；隐藏让组件不再显示，这次属性修改不会删除对象。能否接收键盘输入还要检查焦点策略和当前焦点。恢复每个属性之后再测试下一个，学生更容易把操作与结果对应起来。对应教材第七十四至七十五页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鼠标悬停提示通过 toolTip 设置，主窗口状态栏处理 statusTip，后者没有固定显示两秒的保证。修改字体和调色板时，先读出现有对象，修改需要的属性，再写回组件，保留其余设置。styleSheet 用规则改变外观，规则必须说明要作用于哪个组件和哪个属性。自定义快捷菜单还需要设置相应菜单策略，否则只连接信号并不足以得到期望的操作入口。教材第七十四至七十五页；F020 见 https://raw.githubusercontent.com/qt/qtbase/v6.2.3/src/widgets/widgets/qmainwindow.cpp ，F021 见 https://raw.githubusercontent.com/qt/qtbase/v6.2.3/src/widgets/kernel/qwidget.cpp 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图中的水平和垂直参考线从父组件原点出发，子组件的左上角位置由相对父组件的横坐标和纵坐标说明，宽度与高度说明它占多大区域。move 改位置，resize 改尺寸，setGeometry 同时设置位置和尺寸。子组件加入布局后，通常由布局管理几何尺寸，下一次布局调整可能覆盖手动移动的结果。因此遇到组件被移回原位时，应先检查它是否已经被布局管理。对应教材第七十五页。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左边列出建议尺寸、尺寸策略和显式上下限，箭头表示布局综合这些条件后确定右边的实际尺寸。sizeHint 是合适尺寸建议，minimumSizeHint 是最小建议；minimumSize 和 maximumSize 限制实际尺寸的下限与上限。不要把建议值直接当成当前 width 和 height。QWidget 有布局时，默认可以返回布局的首选尺寸；没有布局时，默认建议可能无效。教材第七十五至七十六页；F010 与 F011 的依据是 https://raw.githubusercontent.com/qt/qtbase/v6.2.3/src/widgets/kernel/qwidget.cpp 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Fixed 把 sizeHint 作为合适的固定尺寸，不要求围绕建议尺寸伸缩。Minimum 把建议作为足够的最小尺寸，允许继续放大；Maximum 把建议作为最大尺寸，允许缩小。水平与垂直方向可以采用不同策略，显式最小尺寸和最大尺寸还需要同时检查。先让学生分别预测窗口放大和缩小时的行为，再现场改变策略观察。教材第七十六页；F003 至 F005 按 https://raw.githubusercontent.com/qt/qtbase/v6.2.3/src/widgets/kernel/qsizepolicy.cpp 核查，显式限值参照 F011。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Preferred 允许组件比 sizeHint 小，也允许比它大；教材中不能超过建议尺寸的说法在这里需要按 Qt 的定义纠正。Expanding 表示组件可以利用更多空间，MinimumExpanding 同时把建议作为最小建议并表达继续增长的需求。Ignored 不采用 sizeHint，实际尺寸仍受显式上下限约束。预测结果时，把策略的含义与布局可用空间一起考虑。教材第七十六页；F006 至 F009 的依据是 https://raw.githubusercontent.com/qt/qtbase/v6.2.3/src/widgets/kernel/qsizepolicy.cpp 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这段教学代码假设三个输入组件已经创建，row 是水平布局。加入组件时设置一、一、二三个伸展因子，表达分配空间的相对权重。边距和间距先占用空间，组件触及上下限后也不能继续按同一比例变化，所以实际宽度未必严格是一比一比二。拖动窗口并读取三个实际宽度，先找受到限值约束的组件，再解释剩余空间的去向。教材第七十六至七十七页；F012 与 F013 参照 https://raw.githubusercontent.com/qt/qtbase/v6.2.3/src/widgets/kernel/qboxlayout.cpp 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有父对象的组件通常表现为子组件，没有父对象的 QWidget 可以作为窗口，窗口标志也参与决定窗口类型。windowModality 限制哪些其他窗口可以接收输入，它只对窗口有意义，并非只用于 Windows。已经显示的窗口改变模态属性时，需要先隐藏再显示。演示时让学生点击其他窗口，观察输入是否被限制，并说明受限制的具体对象。教材第七十七页；F018 的依据是 https://raw.githubusercontent.com/qt/qtbase/v6.2.3/src/widgets/kernel/qwidget.cpp 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这段代码位于当前窗口类，先设置含有修改标记占位符的标题，再把窗口的修改状态设为真。标题中的标记如何显示还会受到平台行为影响。windowFilePath 关联文档路径，没有另设标题时可以用文件名形成标题；本例已经显式设置了标题。以上调用改变窗口状态，没有执行文档写入，显示未保存状态与实际保存是两步操作。教材第七十七至七十八页；F019 见 https://raw.githubusercontent.com/qt/qtbase/v6.2.3/src/widgets/kernel/qwidget.cpp ，状态不等于文件写入的核查参照 F073，https://raw.githubusercontent.com/qt/qtbase/v6.2.3/src/gui/text/qtextdocument.cpp 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 和 hide 分别显示与隐藏组件，setVisible 按布尔值选择其中一种结果。close 发起关闭请求，关闭事件可以拒绝这个请求，关闭后的对象是否删除还取决于对象管理和相关设置。现场用按钮控制一个辅助窗口，先验证隐藏后能否再次显示，再验证关闭后的行为。把观察结果与对象是否仍存在联系起来，避免把每一次关闭都当成删除。对应教材第七十八页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教材图左边采用表单布局，右边采用网格布局，原图保留了两种排列供比较。窗口缩放后，固定坐标难以维持组件关系，QLayout 根据空间与组件尺寸要求重新安排几何尺寸。布局本身不提供可见组件外观，而 QSplitter 是可见组件，还提供可以拖动的分隔条。先解释自动重排，再进入用户主动调节两侧尺寸的场景。对应教材第七十八至七十九页。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一行组件选 QHBoxLayout，一列组件选 QVBoxLayout，按行列定位并跨格时选 QGridLayout。标签与输入字段配对的表单可以用 QFormLayout，其中较长内容也可以占跨列行。多个页面叠放时采用 QStackedLayout，显示行为由相应设置决定。复杂界面可以嵌套这些布局，把整体关系拆成几种局部排列。教材第七十八至八十页；堆叠与表单的边界分别参照 F015、F022，https://raw.githubusercontent.com/qt/qtbase/v6.2.3/src/widgets/kernel/qstackedlayout.cpp 与 https://raw.githubusercontent.com/qt/qtbase/v6.2.3/src/widgets/kernel/qformlayout.cpp 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外层容器的顶层纵向布局先放设置行，再放文本编辑器。设置行由水平布局排列标签和输入框，图中的嵌套区域表示这些局部排列处于同一个内容区内。布局嵌套说明排列方式，widget 的父对象说明对象所属，不能只凭图中某个布局框推断对象树。换一个容器时，应分别设置那个容器的顶层布局。这是对教材第七十八至八十页的教学整理。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代码放在窗口类中，假设当前容器还没有顶层布局，标签、输入框和按钮已经创建。构造 QHBoxLayout 时传入 this，表示为当前容器创建布局，随后按标签、输入框、按钮的顺序加入组件。这里先保留默认伸展设置，下一步再改变空间分配。addWidget 的第二个参数可以指定伸展因子，观察顺序与观察宽度分配是两个检查任务。对应教材第八十页。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setContentsMargins 的四个参数分别表示左、上、右、下边距，这些空白位于容器的边缘。setSpacing 设置相邻布局项之间的间距，改变的是组件之间的空白。两种空白都会减少组件可以使用的空间，但并没有因此改写组件自身的 sizeHint。演示时保留同一行组件，每次只改变一种设置，再让学生指出空白出现在哪里。教材第八十页；F012 的依据是 https://raw.githubusercontent.com/qt/qtbase/v6.2.3/src/widgets/kernel/qboxlayout.cpp 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方案分别演示，不能把同一个按钮同时放入两个布局。第一种方案给输入框设置伸展因子一，让它利用更多可用空间；标签和按钮的因子为零，实际尺寸仍结合尺寸策略处理。第二种方案先加入可延展空白，再加入按钮，空白增长时把按钮推向右侧。addStretch 分配空白，组件伸展因子分配组件自身的空间；一比一比二与全零设置都还要结合尺寸限值和策略解释。教材第八十页；F012 与 F013 见 https://raw.githubusercontent.com/qt/qtbase/v6.2.3/src/widgets/kernel/qboxlayout.cpp 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先看完整教材图：上方两个按钮各占一个位置，较长的输入区域跨越两列。网格的行列从零开始编号，row 和 column 定位占用区域的左上格，rowSpan 和 columnSpan 说明占多少行和多少列。跨列的编辑器仍是一个组件，只需要加入一次。让学生指出哪个参数表示左上位置，哪个参数表示占用范围，再进入下一页的代码。对应教材第八十一页。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与教材网格原理配套的独立教学情景，三个组件已经创建，当前容器没有顶层布局。标签位于第零行、第零列，输入框从第零行、第一列开始，占一行、两列，所以两者位于同一行。按钮位于第一行、第二列，三个组件都交给 grid 管理。逐个读出输入框后的四个参数，避免把跨列数误读为结束列号。窗口改变大小后，网格继续负责位置与尺寸。对应教材第八十一至八十二页。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假设表单布局和两个组件已经创建。第一条 addRow 用姓名标签与输入字段组成一行，第二条只传入一个 widget，让它占跨两列的行。表单还可以设置行换行策略，字段增长和对齐方式也会影响空余空间的使用。教材图中的高度变化是当前设置下的观察，不能推广成任何表单都会得到同样结果。教材第七十九至八十页；F022 与 F023 依据 https://raw.githubusercontent.com/qt/qtbase/v6.2.3/src/widgets/kernel/qformlayout.cpp 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教材原图左侧是分组框，右侧是 QPlainTextEdit，两侧之间有分隔条。拖动这个分隔条，可以改变两侧在可用空间中的尺寸。QSplitter 继承 QWidget，通过 addWidget 加入子组件，整个 Splitter 还可以放入外层布局。普通水平布局主要表达自动排列，Splitter 同时给用户提供主动调节的入口。对应教材第八十二页。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本页改用两个编辑器演示创建过程，它们与外层布局已经创建。构造时选择水平方向，先加入左编辑器，再加入右编辑器，随后禁止子组件折叠为零，最后把整个 Splitter 加入外层布局。禁止折叠之外，还应根据内容设置合理的 minimumSize，避免拖动后内容区域过小。外层布局管理整体缩放，Splitter 的分隔条管理内部两侧的分配。对应教材第八十二至八十三页。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Designer 保存的 ui 文件记录组件和布局，构建时由 uic 转换为 C++ 头文件。窗口构造函数调用 setupUi，生成的代码才创建组件并设置布局，然后自己的窗口类补充交互逻辑。moc 处理元对象相关代码，不能把 ui 转换工具说成 moc。生成的头文件会被后续构建覆盖，应在自己的类或 Designer 中修改对应内容。教材第八十三页；F001 见 https://doc.qt.io/qt-6/uic.html ，F002 的版本核查见 https://raw.githubusercontent.com/qt/qtbase/v6.2.3/src/tools/uic/main.cpp 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先让学生解释 Preferred 为什么可以超过 sizeHint，再揭示第一段答案：策略允许增长，建议是首选尺寸，实际增长还取决于空间和其他约束。第二题再讨论一比一比二为什么偏离，揭示答案时把边距、间距和上下限逐项对应到观察结果。最后缩小、放大窗口，修改一个组件的最大宽度，再拖动 Splitter，每次只改一个条件并解释结果。教材第七十六至八十三页；F006 依据 https://raw.githubusercontent.com/qt/qtbase/v6.2.3/src/widgets/kernel/qsizepolicy.cpp ，F012 与 F013 依据 https://raw.githubusercontent.com/qt/qtbase/v6.2.3/src/widgets/kernel/qboxlayout.cpp 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4_a_widgets_layout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4_a_widgets_layout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a7e30f755233e50.pn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d8e1b1b031e963fe.pn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2af3ea799177a625.pn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2836" y="691515"/>
            <a:ext cx="10998708" cy="645414"/>
            <a:chOff x="592836" y="691515"/>
            <a:chExt cx="10998708" cy="645414"/>
          </a:xfrm>
        </p:grpSpPr>
        <p:sp>
          <p:nvSpPr>
            <p:cNvPr id="2" name="TextBox 2"/>
            <p:cNvSpPr txBox="1"/>
            <p:nvPr/>
          </p:nvSpPr>
          <p:spPr>
            <a:xfrm>
              <a:off x="592836" y="691515"/>
              <a:ext cx="476474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第四章 · 常用界面组件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10640339" y="853440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01 / 08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0550" y="2247900"/>
            <a:ext cx="5372100" cy="2152650"/>
            <a:chOff x="590550" y="2247900"/>
            <a:chExt cx="5372100" cy="2152650"/>
          </a:xfrm>
        </p:grpSpPr>
        <p:sp>
          <p:nvSpPr>
            <p:cNvPr id="5" name="TextBox 5"/>
            <p:cNvSpPr txBox="1"/>
            <p:nvPr/>
          </p:nvSpPr>
          <p:spPr>
            <a:xfrm>
              <a:off x="590550" y="2247900"/>
              <a:ext cx="5372100" cy="2152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窗口放大后，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组件怎样排列？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5884" y="4737735"/>
            <a:ext cx="6810756" cy="1130427"/>
            <a:chOff x="595884" y="4737735"/>
            <a:chExt cx="6810756" cy="1130427"/>
          </a:xfrm>
        </p:grpSpPr>
        <p:sp>
          <p:nvSpPr>
            <p:cNvPr id="7" name="TextBox 7"/>
            <p:cNvSpPr txBox="1"/>
            <p:nvPr/>
          </p:nvSpPr>
          <p:spPr>
            <a:xfrm>
              <a:off x="595884" y="4737735"/>
              <a:ext cx="620649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输入框可以变宽，按钮仍应便于点击。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9877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先选组件，再约束尺寸，最后用布局安排位置。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47990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Qt6 C++ 开发指南 · 4.1–4.2 · 教材72–83页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01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2718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从连接到交互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从信号槽走到界面行为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03120"/>
            <a:ext cx="7339584" cy="888492"/>
            <a:chOff x="597408" y="2103120"/>
            <a:chExt cx="733958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031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第二、三章已经解决界面创建和信号槽连接。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现在需要说明：读取什么、怎样处理、结果写到哪里。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5884" y="3480435"/>
            <a:ext cx="2158289" cy="1054227"/>
            <a:chOff x="595884" y="3480435"/>
            <a:chExt cx="2158289" cy="1054227"/>
          </a:xfrm>
        </p:grpSpPr>
        <p:sp>
          <p:nvSpPr>
            <p:cNvPr id="7" name="TextBox 7"/>
            <p:cNvSpPr txBox="1"/>
            <p:nvPr/>
          </p:nvSpPr>
          <p:spPr>
            <a:xfrm>
              <a:off x="595884" y="348043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读取输入框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65270"/>
              <a:ext cx="21567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edit-&gt;text()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848100" y="3886200"/>
            <a:ext cx="609600" cy="1"/>
            <a:chOff x="3848100" y="3886200"/>
            <a:chExt cx="609600" cy="1"/>
          </a:xfrm>
        </p:grpSpPr>
        <p:sp>
          <p:nvSpPr>
            <p:cNvPr id="10" name="Line 10"/>
            <p:cNvSpPr/>
            <p:nvPr/>
          </p:nvSpPr>
          <p:spPr>
            <a:xfrm>
              <a:off x="3848100" y="3886200"/>
              <a:ext cx="60960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4634484" y="3480435"/>
            <a:ext cx="1844802" cy="1054227"/>
            <a:chOff x="4634484" y="3480435"/>
            <a:chExt cx="1844802" cy="1054227"/>
          </a:xfrm>
        </p:grpSpPr>
        <p:sp>
          <p:nvSpPr>
            <p:cNvPr id="12" name="TextBox 12"/>
            <p:cNvSpPr txBox="1"/>
            <p:nvPr/>
          </p:nvSpPr>
          <p:spPr>
            <a:xfrm>
              <a:off x="4634484" y="348043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转换并检查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636008" y="4065270"/>
              <a:ext cx="18157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toInt(&amp;ok)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696200" y="3886200"/>
            <a:ext cx="609600" cy="1"/>
            <a:chOff x="7696200" y="3886200"/>
            <a:chExt cx="609600" cy="1"/>
          </a:xfrm>
        </p:grpSpPr>
        <p:sp>
          <p:nvSpPr>
            <p:cNvPr id="15" name="Line 15"/>
            <p:cNvSpPr/>
            <p:nvPr/>
          </p:nvSpPr>
          <p:spPr>
            <a:xfrm>
              <a:off x="7696200" y="3886200"/>
              <a:ext cx="60960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482584" y="3480435"/>
            <a:ext cx="2992555" cy="1027938"/>
            <a:chOff x="8482584" y="3480435"/>
            <a:chExt cx="2992555" cy="1027938"/>
          </a:xfrm>
        </p:grpSpPr>
        <p:sp>
          <p:nvSpPr>
            <p:cNvPr id="17" name="TextBox 17"/>
            <p:cNvSpPr txBox="1"/>
            <p:nvPr/>
          </p:nvSpPr>
          <p:spPr>
            <a:xfrm>
              <a:off x="8482584" y="348043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写入显示组件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485632" y="4097655"/>
              <a:ext cx="298950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label-&gt;setText(...)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97408" y="5093970"/>
            <a:ext cx="6425184" cy="888492"/>
            <a:chOff x="597408" y="5093970"/>
            <a:chExt cx="6425184" cy="888492"/>
          </a:xfrm>
        </p:grpSpPr>
        <p:sp>
          <p:nvSpPr>
            <p:cNvPr id="20" name="TextBox 20"/>
            <p:cNvSpPr txBox="1"/>
            <p:nvPr/>
          </p:nvSpPr>
          <p:spPr>
            <a:xfrm>
              <a:off x="597408" y="509397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第四章补上组件属性、输入类型和操作条件。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先把每个组件承担的任务说清楚，再写槽函数。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22" name="TextBox 22"/>
            <p:cNvSpPr txBox="1"/>
            <p:nvPr/>
          </p:nvSpPr>
          <p:spPr>
            <a:xfrm>
              <a:off x="603504" y="6366510"/>
              <a:ext cx="29684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教材4.1 · 教学情景：输入、转换、显示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523939" cy="1188720"/>
            <a:chOff x="590550" y="643890"/>
            <a:chExt cx="652393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基类与职责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52393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QWidget 的两类基础能力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2836" y="2063115"/>
            <a:ext cx="3945636" cy="1499997"/>
            <a:chOff x="592836" y="2063115"/>
            <a:chExt cx="3945636" cy="1499997"/>
          </a:xfrm>
        </p:grpSpPr>
        <p:sp>
          <p:nvSpPr>
            <p:cNvPr id="5" name="TextBox 5"/>
            <p:cNvSpPr txBox="1"/>
            <p:nvPr/>
          </p:nvSpPr>
          <p:spPr>
            <a:xfrm>
              <a:off x="592836" y="2063115"/>
              <a:ext cx="177153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QObject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2674620"/>
              <a:ext cx="3941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提供信号槽、属性和 parent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对象管理等机制。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12586" y="2063115"/>
            <a:ext cx="3686556" cy="1499997"/>
            <a:chOff x="6212586" y="2063115"/>
            <a:chExt cx="3686556" cy="1499997"/>
          </a:xfrm>
        </p:grpSpPr>
        <p:sp>
          <p:nvSpPr>
            <p:cNvPr id="8" name="TextBox 8"/>
            <p:cNvSpPr txBox="1"/>
            <p:nvPr/>
          </p:nvSpPr>
          <p:spPr>
            <a:xfrm>
              <a:off x="6212586" y="2063115"/>
              <a:ext cx="300704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QPaintDevice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217158" y="2674620"/>
              <a:ext cx="3681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提供绘图设备的基础接口，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使组件可以作为绘图目标。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990850" y="3657600"/>
            <a:ext cx="6210300" cy="381000"/>
            <a:chOff x="2990850" y="3657600"/>
            <a:chExt cx="6210300" cy="381000"/>
          </a:xfrm>
        </p:grpSpPr>
        <p:sp>
          <p:nvSpPr>
            <p:cNvPr id="11" name="Line 11"/>
            <p:cNvSpPr/>
            <p:nvPr/>
          </p:nvSpPr>
          <p:spPr>
            <a:xfrm>
              <a:off x="2990850" y="3657600"/>
              <a:ext cx="3105150" cy="381000"/>
            </a:xfrm>
            <a:custGeom>
              <a:avLst/>
              <a:gdLst/>
              <a:ahLst/>
              <a:cxnLst/>
              <a:rect l="l" t="t" r="r" b="b"/>
              <a:pathLst>
                <a:path w="3105150" h="381000">
                  <a:moveTo>
                    <a:pt x="0" y="0"/>
                  </a:moveTo>
                  <a:lnTo>
                    <a:pt x="3105150" y="38100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6096000" y="3657600"/>
              <a:ext cx="3105150" cy="381000"/>
            </a:xfrm>
            <a:custGeom>
              <a:avLst/>
              <a:gdLst/>
              <a:ahLst/>
              <a:cxnLst/>
              <a:rect l="l" t="t" r="r" b="b"/>
              <a:pathLst>
                <a:path w="3105150" h="381000">
                  <a:moveTo>
                    <a:pt x="3105150" y="0"/>
                  </a:moveTo>
                  <a:lnTo>
                    <a:pt x="0" y="38100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609600" y="4210050"/>
            <a:ext cx="10972800" cy="1962150"/>
            <a:chOff x="609600" y="4210050"/>
            <a:chExt cx="10972800" cy="1962150"/>
          </a:xfrm>
        </p:grpSpPr>
        <p:sp>
          <p:nvSpPr>
            <p:cNvPr id="14" name="Rectangle 14"/>
            <p:cNvSpPr/>
            <p:nvPr/>
          </p:nvSpPr>
          <p:spPr>
            <a:xfrm>
              <a:off x="609600" y="4210050"/>
              <a:ext cx="10972800" cy="1962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97636" y="4291965"/>
              <a:ext cx="621399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QWidget：同时继承这两个基类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2208" y="4979670"/>
              <a:ext cx="7933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在此基础上加入坐标、尺寸、显示和界面事件。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后面的按钮、输入框和容器通过 QWidget 参与界面操作。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66510"/>
              <a:ext cx="28795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教材72页 · 线条表示两条基类继承关系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3025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按钮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按钮先按操作方式区分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6608064" cy="888492"/>
            <a:chOff x="597408" y="2084070"/>
            <a:chExt cx="660806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6608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QPushButton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执行保存、计算等常规命令；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QToolButton 适合工具栏等较紧凑的操作入口。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150870"/>
            <a:ext cx="7537704" cy="888492"/>
            <a:chOff x="597408" y="3150870"/>
            <a:chExt cx="75377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150870"/>
              <a:ext cx="7537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QRadioButton 用于选项选择；QCheckBox 用于勾选。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程序读取勾选状态，才能知道用户保留了哪个设置。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217670"/>
            <a:ext cx="6135624" cy="888492"/>
            <a:chOff x="597408" y="4217670"/>
            <a:chExt cx="61356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217670"/>
              <a:ext cx="6135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QCommandLinkButton 继承 QPushButton，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用命令标题和补充说明展示可选操作。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284470"/>
            <a:ext cx="7751064" cy="888492"/>
            <a:chOff x="597408" y="5284470"/>
            <a:chExt cx="775106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284470"/>
              <a:ext cx="7751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QDialogButtonBox 把确定、取消等标准按钮放在一起，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便于按照对话框的用途组织命令。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49930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教材72–73页 · Qt官方文档：QCommandLinkButton（F016–F017）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文字输入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文字输入要区分编辑能力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2127885"/>
            <a:ext cx="8103108" cy="1016127"/>
            <a:chOff x="595884" y="2127885"/>
            <a:chExt cx="8103108" cy="1016127"/>
          </a:xfrm>
        </p:grpSpPr>
        <p:sp>
          <p:nvSpPr>
            <p:cNvPr id="5" name="TextBox 5"/>
            <p:cNvSpPr txBox="1"/>
            <p:nvPr/>
          </p:nvSpPr>
          <p:spPr>
            <a:xfrm>
              <a:off x="595884" y="2127885"/>
              <a:ext cx="36779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QLineEdit：单行字段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26746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输入姓名、密码或短字符串；密码显示方式可隐藏字符。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3404235"/>
            <a:ext cx="7456932" cy="1016127"/>
            <a:chOff x="595884" y="3404235"/>
            <a:chExt cx="7456932" cy="1016127"/>
          </a:xfrm>
        </p:grpSpPr>
        <p:sp>
          <p:nvSpPr>
            <p:cNvPr id="8" name="TextBox 8"/>
            <p:cNvSpPr txBox="1"/>
            <p:nvPr/>
          </p:nvSpPr>
          <p:spPr>
            <a:xfrm>
              <a:off x="595884" y="3404235"/>
              <a:ext cx="404141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QTextEdit：多段富文本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395097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可以编辑带图片、列表、表格等内容的富文本文档。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5884" y="4680585"/>
            <a:ext cx="6869659" cy="1435227"/>
            <a:chOff x="595884" y="4680585"/>
            <a:chExt cx="6869659" cy="1435227"/>
          </a:xfrm>
        </p:grpSpPr>
        <p:sp>
          <p:nvSpPr>
            <p:cNvPr id="11" name="TextBox 11"/>
            <p:cNvSpPr txBox="1"/>
            <p:nvPr/>
          </p:nvSpPr>
          <p:spPr>
            <a:xfrm>
              <a:off x="595884" y="4680585"/>
              <a:ext cx="686965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QPlainTextEdit：代码和日志等多段文字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7408" y="5227320"/>
              <a:ext cx="4901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字符仍可设置字体和颜色等格式；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其文档布局不支持表格和嵌入框架。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66510"/>
              <a:ext cx="531053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教材73页 · doc.qt.io：QPlainTextEdit、QTextEdit（F024–F025）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输入类型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输入组件决定读取的数据类型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2127885"/>
            <a:ext cx="6569964" cy="1454277"/>
            <a:chOff x="595884" y="2127885"/>
            <a:chExt cx="6569964" cy="1454277"/>
          </a:xfrm>
        </p:grpSpPr>
        <p:sp>
          <p:nvSpPr>
            <p:cNvPr id="5" name="TextBox 5"/>
            <p:cNvSpPr txBox="1"/>
            <p:nvPr/>
          </p:nvSpPr>
          <p:spPr>
            <a:xfrm>
              <a:off x="595884" y="2127885"/>
              <a:ext cx="65699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整数、小数和日期都有对应的输入组件。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2693670"/>
              <a:ext cx="6440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QSpinBox 的 value() 返回 int；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QDoubleSpinBox 的 value() 返回 double。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722370"/>
            <a:ext cx="6272784" cy="888492"/>
            <a:chOff x="597408" y="3722370"/>
            <a:chExt cx="62727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722370"/>
              <a:ext cx="6272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日期时间编辑组件返回日期或时间值。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QComboBox 提供候选项，程序读取当前选择。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074920"/>
            <a:ext cx="7004304" cy="888492"/>
            <a:chOff x="597408" y="5074920"/>
            <a:chExt cx="700430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074920"/>
              <a:ext cx="7004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QLineEdit 的 text() 返回字符串。需要整数时，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槽函数还要转换字符串，并检查转换是否成功。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8407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教材73页 · 受约束输入的详细用法见4.4、4.7、4.9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显示组件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显示组件应匹配结果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22170"/>
            <a:ext cx="6440424" cy="888492"/>
            <a:chOff x="597408" y="2122170"/>
            <a:chExt cx="644042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22170"/>
              <a:ext cx="6440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显示一段说明或一张图片，可以使用 QLabel。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数字需要液晶样式时，可以使用 QLCDNumber。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98520"/>
            <a:ext cx="5251704" cy="888492"/>
            <a:chOff x="597408" y="3398520"/>
            <a:chExt cx="52517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98520"/>
              <a:ext cx="5251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QProgressBar 显示任务的完成进度；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程序需要给出取值范围和当前值。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4642104" cy="888492"/>
            <a:chOff x="597408" y="4541520"/>
            <a:chExt cx="46421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541520"/>
              <a:ext cx="4642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QTextBrowser 用于浏览富文本，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还提供在文档之间导航的接口。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684520"/>
            <a:ext cx="7746065" cy="469392"/>
            <a:chOff x="597408" y="5684520"/>
            <a:chExt cx="7746065" cy="4693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684520"/>
              <a:ext cx="77460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QCalendarWidget 展示日历，并允许用户选择日期。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298460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教材73–74页 · 从结果类型选择显示组件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分组与管理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容器把相关组件放在一起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2057400"/>
            <a:ext cx="10972800" cy="1981200"/>
            <a:chOff x="609600" y="2057400"/>
            <a:chExt cx="10972800" cy="19812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98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00684" y="2146935"/>
              <a:ext cx="585878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QGroupBox：用标题说明这一组设置</a:t>
              </a:r>
            </a:p>
          </p:txBody>
        </p:sp>
        <p:sp>
          <p:nvSpPr>
            <p:cNvPr id="7" name="Rectangle 7"/>
            <p:cNvSpPr/>
            <p:nvPr/>
          </p:nvSpPr>
          <p:spPr>
            <a:xfrm>
              <a:off x="914400" y="2667000"/>
              <a:ext cx="10363200" cy="1104900"/>
            </a:xfrm>
            <a:prstGeom prst="rect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168908" y="276987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内部布局管理标签与输入框的位置、尺寸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1168908" y="3265170"/>
              <a:ext cx="5660136" cy="469392"/>
              <a:chOff x="1168908" y="3265170"/>
              <a:chExt cx="5660136" cy="469392"/>
            </a:xfrm>
          </p:grpSpPr>
          <p:sp>
            <p:nvSpPr>
              <p:cNvPr id="9" name="TextBox 9"/>
              <p:cNvSpPr txBox="1"/>
              <p:nvPr/>
            </p:nvSpPr>
            <p:spPr>
              <a:xfrm>
                <a:off x="1168908" y="3265170"/>
                <a:ext cx="1316736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4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标签组件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5512308" y="3265170"/>
                <a:ext cx="1316736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4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输入组件</a:t>
                </a:r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597408" y="4351020"/>
            <a:ext cx="7034784" cy="888492"/>
            <a:chOff x="597408" y="4351020"/>
            <a:chExt cx="7034784" cy="8884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43510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QScrollArea 通过内部 widget 承载可卷滚内容。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应给这个内容 widget 设置布局，再加入子组件。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5360670"/>
            <a:ext cx="4596384" cy="888492"/>
            <a:chOff x="597408" y="5360670"/>
            <a:chExt cx="4596384" cy="888492"/>
          </a:xfrm>
        </p:grpSpPr>
        <p:sp>
          <p:nvSpPr>
            <p:cNvPr id="15" name="TextBox 15"/>
            <p:cNvSpPr txBox="1"/>
            <p:nvPr/>
          </p:nvSpPr>
          <p:spPr>
            <a:xfrm>
              <a:off x="597408" y="5360670"/>
              <a:ext cx="459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parent 说明组件属于哪个对象；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布局说明组件在容器内怎样排列。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7" name="TextBox 17"/>
            <p:cNvSpPr txBox="1"/>
            <p:nvPr/>
          </p:nvSpPr>
          <p:spPr>
            <a:xfrm>
              <a:off x="603504" y="6366510"/>
              <a:ext cx="40104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教材73页 · 示意图：容器包含组件，布局管理组件几何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5448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多页面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多页面容器需要切换入口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22170"/>
            <a:ext cx="7845636" cy="469392"/>
            <a:chOff x="597408" y="2122170"/>
            <a:chExt cx="7845636" cy="4693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22170"/>
              <a:ext cx="78456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QTabWidget 用标签切换；QToolBox 用页标题切换。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2979420"/>
            <a:ext cx="8025384" cy="888492"/>
            <a:chOff x="597408" y="2979420"/>
            <a:chExt cx="8025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2979420"/>
              <a:ext cx="8025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QStackedWidget 只管理页面，需另外提供按钮或组合框，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由槽函数调用 setCurrentIndex() 切换当前页。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122420"/>
            <a:ext cx="7095744" cy="888492"/>
            <a:chOff x="597408" y="4122420"/>
            <a:chExt cx="70957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122420"/>
              <a:ext cx="7095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QStackedLayout 默认 StackOne，只显示当前页；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StackAll 显示全部页面，并把当前页抬到最上面。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360670"/>
            <a:ext cx="5495544" cy="888492"/>
            <a:chOff x="597408" y="5360670"/>
            <a:chExt cx="549554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360670"/>
              <a:ext cx="5495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Designer 中的翻页箭头用于编辑页面，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运行程序时仍需要自己的切换入口。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60162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教材73–74页 · doc.qt.io：QStackedWidget、QStackedLayout（F014–F015）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数据项与显示组件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项组件与项视图的侧重点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2127885"/>
            <a:ext cx="7706868" cy="1454277"/>
            <a:chOff x="595884" y="2127885"/>
            <a:chExt cx="7706868" cy="1454277"/>
          </a:xfrm>
        </p:grpSpPr>
        <p:sp>
          <p:nvSpPr>
            <p:cNvPr id="5" name="TextBox 5"/>
            <p:cNvSpPr txBox="1"/>
            <p:nvPr/>
          </p:nvSpPr>
          <p:spPr>
            <a:xfrm>
              <a:off x="595884" y="2127885"/>
              <a:ext cx="46617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本章直接创建和修改 item。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2693670"/>
              <a:ext cx="7705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QListWidget 组织列表项，QTreeWidget 组织树节点，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QTableWidget 组织表格单元格中的数据项。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70020"/>
            <a:ext cx="8406384" cy="888492"/>
            <a:chOff x="597408" y="3970020"/>
            <a:chExt cx="84063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70020"/>
              <a:ext cx="840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QListView、QTreeView、QTableView 使用模型/视图接口。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模型提供数据，视图显示数据，后续章节再展开。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22570"/>
            <a:ext cx="7034784" cy="888492"/>
            <a:chOff x="597408" y="5322570"/>
            <a:chExt cx="70347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225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数据项保存文字、图标和其他数据；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显示组件把这些项呈现在窗口里。两者是不同对象。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28715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教材73页 · 项组件的操作见4.11–4.13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4519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属性与C++接口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先找属性，再找读写接口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22170"/>
            <a:ext cx="7568184" cy="888492"/>
            <a:chOff x="597408" y="2122170"/>
            <a:chExt cx="756818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22170"/>
              <a:ext cx="7568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Designer 中的属性可以通过 C++ 接口读取或修改。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读取函数的名称有差别，设置函数通常使用 set 前缀。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333750"/>
            <a:ext cx="10972800" cy="1543050"/>
            <a:chOff x="609600" y="3333750"/>
            <a:chExt cx="10972800" cy="1543050"/>
          </a:xfrm>
        </p:grpSpPr>
        <p:sp>
          <p:nvSpPr>
            <p:cNvPr id="7" name="Rectangle 7"/>
            <p:cNvSpPr/>
            <p:nvPr/>
          </p:nvSpPr>
          <p:spPr>
            <a:xfrm>
              <a:off x="609600" y="333375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03732" y="3507105"/>
              <a:ext cx="735558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enabled     isEnabled()     setEnabled(bool)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visible     isVisible()     setVisible(bool)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objectName  objectName()    setObjectName(QString)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265420"/>
            <a:ext cx="8574024" cy="888492"/>
            <a:chOff x="597408" y="5265420"/>
            <a:chExt cx="857402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265420"/>
              <a:ext cx="8574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QWidget 还提供 font、palette、sizePolicy 等通用属性。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使用前查实际声明，确认函数名称、参数和返回类型。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0057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教材74–75页 · 接口名称以Qt类声明为准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4109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同一输入框的不同状态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只读、禁用和隐藏的结果不同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7339584" cy="888492"/>
            <a:chOff x="597408" y="2084070"/>
            <a:chExt cx="733958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setReadOnly(true) 让支持该属性的输入组件只读。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用户仍能查看已有内容，不能按正常编辑方式修改它。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150870"/>
            <a:ext cx="4901184" cy="888492"/>
            <a:chOff x="597408" y="3150870"/>
            <a:chExt cx="4901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150870"/>
              <a:ext cx="4901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setEnabled(false) 禁用组件。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组件不能按正常方式接受用户交互。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217670"/>
            <a:ext cx="5815584" cy="888492"/>
            <a:chOff x="597408" y="4217670"/>
            <a:chExt cx="58155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217670"/>
              <a:ext cx="5815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setVisible(false) 隐藏组件。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组件不再显示，但这次设置不会删除对象。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284470"/>
            <a:ext cx="5861304" cy="888492"/>
            <a:chOff x="597408" y="5284470"/>
            <a:chExt cx="586130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284470"/>
              <a:ext cx="5861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组件能否接收键盘输入，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还要结合 focusPolicy 和当前焦点检查。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36307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教材74–75页 · 演示时对同一输入框分别改变属性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提示和外观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提示、字体和颜色怎样设置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8223504" cy="888492"/>
            <a:chOff x="597408" y="2084070"/>
            <a:chExt cx="822350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8223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toolTip 用于悬停提示；statusTip 由主窗口状态栏处理。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statusTip 的显示过程没有固定两秒的保证。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150870"/>
            <a:ext cx="7552944" cy="888492"/>
            <a:chOff x="597408" y="3150870"/>
            <a:chExt cx="75529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150870"/>
              <a:ext cx="7552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读取组件现有的 font 或 palette，修改需要的属性，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再写回组件，保留没有修改的设置。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217670"/>
            <a:ext cx="6425184" cy="888492"/>
            <a:chOff x="597408" y="4217670"/>
            <a:chExt cx="64251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21767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styleSheet 用样式规则改变组件外观。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先确定要修改的组件和属性，再编写对应规则。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284470"/>
            <a:ext cx="5785104" cy="888492"/>
            <a:chOff x="597408" y="5284470"/>
            <a:chExt cx="578510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284470"/>
              <a:ext cx="5785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需要接收自定义快捷菜单信号时，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还必须设置相应的 contextMenuPolicy。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51227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教材74–75页 · doc.qt.io：QWidget、QMainWindow（F020–F021）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几何属性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坐标属于哪个父组件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2057400"/>
            <a:ext cx="4724400" cy="2571750"/>
            <a:chOff x="609600" y="2057400"/>
            <a:chExt cx="47244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47244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02208" y="2179320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父组件坐标原点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933450" y="2686050"/>
              <a:ext cx="3924300" cy="9525"/>
            </a:xfrm>
            <a:custGeom>
              <a:avLst/>
              <a:gdLst/>
              <a:ahLst/>
              <a:cxnLst/>
              <a:rect l="l" t="t" r="r" b="b"/>
              <a:pathLst>
                <a:path w="3924300" h="9525">
                  <a:moveTo>
                    <a:pt x="0" y="0"/>
                  </a:moveTo>
                  <a:lnTo>
                    <a:pt x="39243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933450" y="2686050"/>
              <a:ext cx="9525" cy="1695450"/>
            </a:xfrm>
            <a:custGeom>
              <a:avLst/>
              <a:gdLst/>
              <a:ahLst/>
              <a:cxnLst/>
              <a:rect l="l" t="t" r="r" b="b"/>
              <a:pathLst>
                <a:path w="9525" h="1695450">
                  <a:moveTo>
                    <a:pt x="0" y="0"/>
                  </a:moveTo>
                  <a:lnTo>
                    <a:pt x="0" y="169545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2190750" y="3105150"/>
              <a:ext cx="2590800" cy="11811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369058" y="3208020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子组件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372106" y="3653790"/>
              <a:ext cx="1355598" cy="6377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位置 (x, y)</a:t>
              </a:r>
              <a:br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尺寸 (w, h)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702808" y="2122170"/>
            <a:ext cx="5145024" cy="2431542"/>
            <a:chOff x="5702808" y="2122170"/>
            <a:chExt cx="5145024" cy="2431542"/>
          </a:xfrm>
        </p:grpSpPr>
        <p:sp>
          <p:nvSpPr>
            <p:cNvPr id="13" name="TextBox 13"/>
            <p:cNvSpPr txBox="1"/>
            <p:nvPr/>
          </p:nvSpPr>
          <p:spPr>
            <a:xfrm>
              <a:off x="5702808" y="2122170"/>
              <a:ext cx="5099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x、y 表示左上角相对父组件的位置。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width、height 表示组件尺寸。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702808" y="3246120"/>
              <a:ext cx="5145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move() 改位置；resize() 改尺寸。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setGeometry() 同时设置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位置与尺寸。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5113020"/>
            <a:ext cx="6729984" cy="888492"/>
            <a:chOff x="597408" y="5113020"/>
            <a:chExt cx="6729984" cy="8884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51130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子组件加入布局后，通常由布局管理其几何尺寸。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手动移动的结果可能在下一次布局调整时被覆盖。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66510"/>
              <a:ext cx="27180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教材75页 · 图示只表示父子坐标关系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83672" cy="1188720"/>
            <a:chOff x="590550" y="643890"/>
            <a:chExt cx="568367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尺寸约束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8367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sizeHint 是建议尺寸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2122170"/>
            <a:ext cx="4224528" cy="2698242"/>
            <a:chOff x="597408" y="2122170"/>
            <a:chExt cx="4224528" cy="269824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22170"/>
              <a:ext cx="4062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sizeHint：合适尺寸的建议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minimumSizeHint：最小建议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227070"/>
              <a:ext cx="40730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sizePolicy：怎样利用空间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932" y="4002405"/>
              <a:ext cx="39284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minimumSize / maximumSize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351020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限制实际尺寸的下限和上限。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5848350" y="3371850"/>
            <a:ext cx="952500" cy="5715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5" name="Group 15"/>
          <p:cNvGrpSpPr/>
          <p:nvPr/>
        </p:nvGrpSpPr>
        <p:grpSpPr>
          <a:xfrm>
            <a:off x="7200900" y="2552700"/>
            <a:ext cx="4381500" cy="2286762"/>
            <a:chOff x="7200900" y="2552700"/>
            <a:chExt cx="4381500" cy="2286762"/>
          </a:xfrm>
        </p:grpSpPr>
        <p:sp>
          <p:nvSpPr>
            <p:cNvPr id="11" name="Rectangle 11"/>
            <p:cNvSpPr/>
            <p:nvPr/>
          </p:nvSpPr>
          <p:spPr>
            <a:xfrm>
              <a:off x="7200900" y="2552700"/>
              <a:ext cx="4381500" cy="224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491984" y="273748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布局确定实际尺寸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495032" y="343090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width() / height()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493508" y="395097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建议、策略和上下限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需要一起检查。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5208270"/>
            <a:ext cx="6851904" cy="888492"/>
            <a:chOff x="597408" y="5208270"/>
            <a:chExt cx="6851904" cy="8884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5208270"/>
              <a:ext cx="6851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QWidget 有布局时，默认可返回布局的首选尺寸；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没有布局时，默认的尺寸建议可能无效。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66510"/>
              <a:ext cx="396880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教材75–76页 · doc.qt.io：QWidget（F010–F011）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757160" cy="1188720"/>
            <a:chOff x="590550" y="643890"/>
            <a:chExt cx="775716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3189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QSizePolicy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757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Fixed、Minimum 与 Maximum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6059424" cy="888492"/>
            <a:chOff x="597408" y="2084070"/>
            <a:chExt cx="605942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6059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Fixed 把 sizeHint 作为合适的固定尺寸，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不希望组件围绕建议尺寸放大或缩小。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150870"/>
            <a:ext cx="6394704" cy="888492"/>
            <a:chOff x="597408" y="3150870"/>
            <a:chExt cx="63947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150870"/>
              <a:ext cx="6394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Minimum 把 sizeHint 作为足够的最小建议，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允许组件放大。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217670"/>
            <a:ext cx="5480304" cy="888492"/>
            <a:chOff x="597408" y="4217670"/>
            <a:chExt cx="54803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217670"/>
              <a:ext cx="5480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Maximum 把 sizeHint 作为最大建议，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允许组件缩小。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284470"/>
            <a:ext cx="7431024" cy="888492"/>
            <a:chOff x="597408" y="5284470"/>
            <a:chExt cx="743102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284470"/>
              <a:ext cx="7431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水平和垂直方向可以设置不同的策略。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显式 minimumSize 和 maximumSize 仍需同时检查。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53932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教材76页 · doc.qt.io：QSizePolicy、QWidget（F003–F005、F011）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62064" cy="1188720"/>
            <a:chOff x="590550" y="643890"/>
            <a:chExt cx="686206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多余空间的利用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620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Preferred 与 Expanding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6714744" cy="888492"/>
            <a:chOff x="597408" y="2084070"/>
            <a:chExt cx="671474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6714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Preferred 允许小于或大于 sizeHint。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sizeHint 表示首选尺寸，没有在这里构成上限。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150870"/>
            <a:ext cx="8101584" cy="888492"/>
            <a:chOff x="597408" y="3150870"/>
            <a:chExt cx="8101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150870"/>
              <a:ext cx="8101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Expanding 允许缩放，并表示组件能够利用更多空余空间，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因此布局会考虑它的扩展需求。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217670"/>
            <a:ext cx="6989064" cy="888492"/>
            <a:chOff x="597408" y="4217670"/>
            <a:chExt cx="69890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217670"/>
              <a:ext cx="6989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MinimumExpanding 把 sizeHint 作为最小建议，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同时表示组件可以利用额外空间继续增长。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284470"/>
            <a:ext cx="7705344" cy="888492"/>
            <a:chOff x="597408" y="5284470"/>
            <a:chExt cx="770534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284470"/>
              <a:ext cx="7705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Ignored 忽略 sizeHint，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实际尺寸仍受显式 minimumSize、maximumSize 约束。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48734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教材76页 · 按Qt官方定义纠正Preferred上限说法（F006–F009）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延展因子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延展因子怎样分配空间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03732" y="2192655"/>
              <a:ext cx="442188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row-&gt;addWidget(firstEdit, 1);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row-&gt;addWidget(secondEdit, 1);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row-&gt;addWidget(thirdEdit, 2);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893820"/>
            <a:ext cx="6181344" cy="888492"/>
            <a:chOff x="597408" y="3893820"/>
            <a:chExt cx="61813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893820"/>
              <a:ext cx="6181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边距和间距先占用空间。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1、1、2 是分配剩余可用空间时的相对权重。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113020"/>
            <a:ext cx="8040624" cy="888492"/>
            <a:chOff x="597408" y="5113020"/>
            <a:chExt cx="804062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113020"/>
              <a:ext cx="8040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某一项触及最小或最大限制后，不能继续按比例变化。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缩小、放大窗口，读实际宽度，解释比例为何偏离 1:1:2。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51657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教材76–77页 · 教学情景；组件已创建 · QBoxLayout（F012–F013）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窗口级属性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组件成为独立窗口时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22170"/>
            <a:ext cx="5922264" cy="1307592"/>
            <a:chOff x="597408" y="2122170"/>
            <a:chExt cx="592226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22170"/>
              <a:ext cx="5922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 parent 的组件通常作为子组件；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 parent 的 QWidget 可以作为窗口。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窗口标志也会影响组件的窗口类型。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41420"/>
            <a:ext cx="7110984" cy="1307592"/>
            <a:chOff x="597408" y="3741420"/>
            <a:chExt cx="71109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41420"/>
              <a:ext cx="7110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windowModality 控制哪些其他窗口不能接收输入。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它仅对窗口有意义，用来限制其他窗口的交互，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并非仅适用于 Windows。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22570"/>
            <a:ext cx="6120384" cy="888492"/>
            <a:chOff x="597408" y="5322570"/>
            <a:chExt cx="61203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2257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窗口已显示时修改模态属性，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需要先隐藏窗口，再显示窗口，使设置生效。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46609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教材77页 · doc.qt.io：QWidget::windowModality（F018）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窗口标题和文档状态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标题中的修改标记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03732" y="2192655"/>
              <a:ext cx="500862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setWindowTitle("笔记[*]");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setWindowModified(true);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setWindowFilePath("D:/notes.txt");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12870"/>
            <a:ext cx="8435449" cy="469392"/>
            <a:chOff x="597408" y="3912870"/>
            <a:chExt cx="8435449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12870"/>
              <a:ext cx="843544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标题含 [*] 时，windowModified 可以改变未保存标记。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655820"/>
            <a:ext cx="7110984" cy="888492"/>
            <a:chOff x="597408" y="4655820"/>
            <a:chExt cx="71109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655820"/>
              <a:ext cx="7110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windowFilePath 关联文档路径；没有另设标题时，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可用文件名形成标题。该属性也有跨平台行为。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760720"/>
            <a:ext cx="6809232" cy="469392"/>
            <a:chOff x="597408" y="5760720"/>
            <a:chExt cx="6809232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7607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这些调用设置窗口状态，不会把文档写入磁盘。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66510"/>
              <a:ext cx="50574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教材77–78页 · QWidget、QTextDocument官方定义（F019、F073）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 · 可见性与对象生命期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显示、隐藏和关闭分别做什么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22170"/>
            <a:ext cx="6531864" cy="888492"/>
            <a:chOff x="597408" y="2122170"/>
            <a:chExt cx="653186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22170"/>
              <a:ext cx="6531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show() 显示组件；hide() 隐藏组件。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setVisible(bool) 按布尔值选择显示或隐藏。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474720"/>
            <a:ext cx="8071104" cy="1307592"/>
            <a:chOff x="597408" y="3474720"/>
            <a:chExt cx="80711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74720"/>
              <a:ext cx="8071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close() 发起关闭请求，关闭事件处理函数可以拒绝请求。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关闭不能无条件理解为 delete。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是否删除对象，要结合对象管理和相关设置判断。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4849" y="5170170"/>
            <a:ext cx="8451343" cy="888492"/>
            <a:chOff x="704849" y="5170170"/>
            <a:chExt cx="8451343" cy="888492"/>
          </a:xfrm>
        </p:grpSpPr>
        <p:sp>
          <p:nvSpPr>
            <p:cNvPr id="9" name="Freeform 9"/>
            <p:cNvSpPr/>
            <p:nvPr/>
          </p:nvSpPr>
          <p:spPr>
            <a:xfrm>
              <a:off x="704849" y="5171282"/>
              <a:ext cx="238134" cy="287336"/>
            </a:xfrm>
            <a:custGeom>
              <a:avLst/>
              <a:gdLst/>
              <a:ahLst/>
              <a:cxnLst/>
              <a:rect l="l" t="t" r="r" b="b"/>
              <a:pathLst>
                <a:path w="238134" h="287336">
                  <a:moveTo>
                    <a:pt x="2" y="16668"/>
                  </a:moveTo>
                  <a:lnTo>
                    <a:pt x="2" y="270668"/>
                  </a:lnTo>
                  <a:cubicBezTo>
                    <a:pt x="0" y="276420"/>
                    <a:pt x="3110" y="281723"/>
                    <a:pt x="8130" y="284529"/>
                  </a:cubicBezTo>
                  <a:cubicBezTo>
                    <a:pt x="13150" y="287336"/>
                    <a:pt x="19296" y="287208"/>
                    <a:pt x="24195" y="284194"/>
                  </a:cubicBezTo>
                  <a:lnTo>
                    <a:pt x="230571" y="157194"/>
                  </a:lnTo>
                  <a:cubicBezTo>
                    <a:pt x="235271" y="154305"/>
                    <a:pt x="238134" y="149185"/>
                    <a:pt x="238134" y="143668"/>
                  </a:cubicBezTo>
                  <a:cubicBezTo>
                    <a:pt x="238134" y="138152"/>
                    <a:pt x="235271" y="133031"/>
                    <a:pt x="230571" y="130143"/>
                  </a:cubicBezTo>
                  <a:lnTo>
                    <a:pt x="24195" y="3142"/>
                  </a:lnTo>
                  <a:cubicBezTo>
                    <a:pt x="19296" y="128"/>
                    <a:pt x="13150" y="0"/>
                    <a:pt x="8130" y="2807"/>
                  </a:cubicBezTo>
                  <a:cubicBezTo>
                    <a:pt x="3110" y="5613"/>
                    <a:pt x="0" y="10916"/>
                    <a:pt x="2" y="166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07008" y="51701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用按钮控制辅助窗口的显示与隐藏。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关闭后再次操作，检查对象是否仍存在、窗口是否能重现。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6873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教材78页 · 演示检查：可见性变化与对象是否删除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4.2 · 为什么需要布局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布局处理位置，组件提供外观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0456" y="2057400"/>
            <a:ext cx="5533644" cy="2824734"/>
            <a:chOff x="600456" y="2057400"/>
            <a:chExt cx="5533644" cy="2824734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5524500" cy="2382488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600456" y="453009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教材对照：表单布局与网格布局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350508" y="2122170"/>
            <a:ext cx="4413504" cy="1726692"/>
            <a:chOff x="6350508" y="2122170"/>
            <a:chExt cx="441350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6350508" y="2122170"/>
              <a:ext cx="44135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窗口缩放后，固定坐标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难以维持组件间的关系。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QLayout 根据空间和尺寸要求，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重新安排组件的位置与尺寸。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208270"/>
            <a:ext cx="8101584" cy="888492"/>
            <a:chOff x="597408" y="5208270"/>
            <a:chExt cx="81015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208270"/>
              <a:ext cx="8101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QLayout 管理几何尺寸，本身不提供可见组件外观。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QSplitter 是可见组件，用户可拖动分隔条调整两侧尺寸。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25322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教材78–79页 · 图4-15，完整原图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4.2 · 排列关系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按界面关系选择布局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22170"/>
            <a:ext cx="4779264" cy="888492"/>
            <a:chOff x="597408" y="2122170"/>
            <a:chExt cx="477926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22170"/>
              <a:ext cx="4779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QHBoxLayout 把组件放在同一行；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QVBoxLayout 把组件放在同一列。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284220"/>
            <a:ext cx="7217664" cy="888492"/>
            <a:chOff x="597408" y="3284220"/>
            <a:chExt cx="72176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284220"/>
              <a:ext cx="7217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QGridLayout 按行列定位组件，允许跨格；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QFormLayout 组织标签和输入字段，也支持跨列行。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446270"/>
            <a:ext cx="9507039" cy="469392"/>
            <a:chOff x="597408" y="4446270"/>
            <a:chExt cx="9507039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446270"/>
              <a:ext cx="95070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QStackedLayout 把多个页面叠放，按设置显示当前页或全部页。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303520"/>
            <a:ext cx="7339584" cy="888492"/>
            <a:chOff x="597408" y="5303520"/>
            <a:chExt cx="733958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3035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复杂界面可以嵌套这些布局，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用排列关系组织组件，减少逐个设置固定坐标的工作。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550563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教材78–80页 · QStackedLayout、QFormLayout官方文档（F015、F022）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4.2 · 顶层与内部排列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顶层布局与嵌套布局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9600" y="2057400"/>
            <a:ext cx="10972800" cy="2628900"/>
            <a:chOff x="609600" y="2057400"/>
            <a:chExt cx="10972800" cy="26289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00684" y="2146935"/>
              <a:ext cx="795013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容器 widget · 顶层 QVBoxLayout 管理内容区</a:t>
              </a:r>
            </a:p>
          </p:txBody>
        </p:sp>
        <p:sp>
          <p:nvSpPr>
            <p:cNvPr id="7" name="Rectangle 7"/>
            <p:cNvSpPr/>
            <p:nvPr/>
          </p:nvSpPr>
          <p:spPr>
            <a:xfrm>
              <a:off x="914400" y="2667000"/>
              <a:ext cx="10363200" cy="93345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3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130808" y="2769870"/>
              <a:ext cx="33116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QHBoxLayout：设置行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893308" y="3112770"/>
              <a:ext cx="6705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标签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179308" y="3112770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输入框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914400" y="3810000"/>
              <a:ext cx="10363200" cy="60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30808" y="3950970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文本编辑器：位于设置行下方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074920"/>
            <a:ext cx="8939784" cy="888492"/>
            <a:chOff x="597408" y="5074920"/>
            <a:chExt cx="8939784" cy="8884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074920"/>
              <a:ext cx="8939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嵌套布局表达组件怎样排列；widget 的 parent 表达对象所属。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换一个容器时，应为那个容器分别设置合适的顶层布局。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366510"/>
              <a:ext cx="39538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教材78–80页 · 教学整理：设置行和编辑器的嵌套关系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2718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4.2 · 从排列到代码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用代码创建一行组件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03732" y="2192655"/>
              <a:ext cx="500862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*row = new QHBoxLayout(this);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row-&gt;addWidget(label);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row-&gt;addWidget(edit);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row-&gt;addWidget(button);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7507224" cy="888492"/>
            <a:chOff x="597408" y="4255770"/>
            <a:chExt cx="750722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7507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this 指当前容器；label、edit、button 已经创建。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按加入顺序，标签、输入框和按钮排在同一行。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60670"/>
            <a:ext cx="8132064" cy="888492"/>
            <a:chOff x="597408" y="5360670"/>
            <a:chExt cx="813206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60670"/>
              <a:ext cx="8132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这里先使用默认伸展设置。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addWidget() 的第二个参数可指定伸展因子，后页再调整。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41719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教材80页 · 教学情景：代码位于窗口类，三个组件已创建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4.2 · 空白所在的位置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边距与间距留在哪里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122170"/>
            <a:ext cx="6885762" cy="1052703"/>
            <a:chOff x="597408" y="2122170"/>
            <a:chExt cx="6885762" cy="1052703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2217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边距位于容器边缘，为内部内容留出外侧空白。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8932" y="2764155"/>
              <a:ext cx="68842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setContentsMargins(left, top, right, bottom)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741420"/>
            <a:ext cx="7132320" cy="1052703"/>
            <a:chOff x="597408" y="3741420"/>
            <a:chExt cx="7132320" cy="1052703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7414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间距位于相邻布局项之间，分开这一行中的组件。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8932" y="4383405"/>
              <a:ext cx="23637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setSpacing(gap)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322570"/>
            <a:ext cx="8101584" cy="888492"/>
            <a:chOff x="597408" y="5322570"/>
            <a:chExt cx="810158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322570"/>
              <a:ext cx="8101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改变这些空白会改变组件可用的空间。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观察同一行组件，不要把边距变化当成 sizeHint 的变化。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367405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教材80页 · 接口参数示意；QBoxLayout（F012）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4.2 · 组件伸展与空白伸展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让剩余空间流向指定位置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2057400"/>
            <a:ext cx="5257800" cy="2343150"/>
            <a:chOff x="609600" y="2057400"/>
            <a:chExt cx="5257800" cy="2343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5257800" cy="2343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4484" y="218503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方案一：让输入框变宽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7532" y="2840355"/>
              <a:ext cx="383514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row-&gt;addWidget(label, 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row-&gt;addWidget(edit, 1);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row-&gt;addWidget(button, 0);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248400" y="2057400"/>
            <a:ext cx="5334000" cy="2343150"/>
            <a:chOff x="6248400" y="2057400"/>
            <a:chExt cx="5334000" cy="2343150"/>
          </a:xfrm>
        </p:grpSpPr>
        <p:sp>
          <p:nvSpPr>
            <p:cNvPr id="9" name="Rectangle 9"/>
            <p:cNvSpPr/>
            <p:nvPr/>
          </p:nvSpPr>
          <p:spPr>
            <a:xfrm>
              <a:off x="6248400" y="2057400"/>
              <a:ext cx="5334000" cy="2343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463284" y="218503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方案二：把按钮推向右侧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466332" y="2840355"/>
              <a:ext cx="412851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otherRow-&gt;addStretch(1);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otherRow-&gt;addWidget(button);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4751070"/>
            <a:ext cx="8909304" cy="1307592"/>
            <a:chOff x="597408" y="4751070"/>
            <a:chExt cx="8909304" cy="13075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4751070"/>
              <a:ext cx="8909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组件伸展分配组件自身的空间；addStretch() 创建可延展空白。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1:1:2 的实际比例仍受尺寸限值约束。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伸展因子全为0时，布局还要结合 sizePolicy 分配尺寸。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66510"/>
              <a:ext cx="57068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教材80页 · 两个独立教学方案，组件预先创建 · QBoxLayout（F012–F013）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3189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4.2 · QGridLayout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网格按行列定位组件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057400"/>
            <a:ext cx="3409950" cy="3943922"/>
            <a:chOff x="609600" y="2057400"/>
            <a:chExt cx="3409950" cy="3943922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3409950" cy="3943922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4636008" y="2122170"/>
            <a:ext cx="4002024" cy="888492"/>
            <a:chOff x="4636008" y="2122170"/>
            <a:chExt cx="4002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4636008" y="2122170"/>
              <a:ext cx="4002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row、column 从0开始编号，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决定组件占用区域的左上格。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636008" y="3455670"/>
            <a:ext cx="4002024" cy="1307592"/>
            <a:chOff x="4636008" y="3455670"/>
            <a:chExt cx="400202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4636008" y="3455670"/>
              <a:ext cx="4002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rowSpan 指占用多少行；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columnSpan 指占用多少列。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图中的长输入区域横跨两列。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636008" y="5017770"/>
            <a:ext cx="5023104" cy="888492"/>
            <a:chOff x="4636008" y="5017770"/>
            <a:chExt cx="502310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4636008" y="5017770"/>
              <a:ext cx="5023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跨两列的编辑器只加入一次。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不要复制两份 widget 来模拟跨格。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53370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教材81页 · 图4-19 · 参数次序：row、column、rowSpan、columnSpan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4.2 · 行列参数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把网格关系写成代码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03732" y="2192655"/>
              <a:ext cx="515531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*grid = new QGridLayout(this);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grid-&gt;addWidget(label, 0, 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grid-&gt;addWidget(edit, 0, 1, 1, 2);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grid-&gt;addWidget(button, 1, 2);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5236464" cy="888492"/>
            <a:chOff x="597408" y="4255770"/>
            <a:chExt cx="52364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5236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输入框的左上格是第0行、第1列，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占1行、2列。标签与输入框在同一行。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60670"/>
            <a:ext cx="7156704" cy="888492"/>
            <a:chOff x="597408" y="5360670"/>
            <a:chExt cx="715670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60670"/>
              <a:ext cx="7156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按钮放在第1行、第2列。三个组件都由 grid 管理。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窗口缩放后，网格继续安排组件的位置和尺寸。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58600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教材81–82页 · 教学情景：label、edit、button 已创建，当前容器无顶层布局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29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3189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4.2 · QFormLayout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表单布局允许跨列与换行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03732" y="2192655"/>
              <a:ext cx="392849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form-&gt;addRow("姓名", edit);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form-&gt;addRow(noteLabel);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531870"/>
            <a:ext cx="5647944" cy="1307592"/>
            <a:chOff x="597408" y="3531870"/>
            <a:chExt cx="56479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531870"/>
              <a:ext cx="5647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标签与输入字段构成基本的两列排列。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单独传入 widget 的行可以跨两列。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setRowWrapPolicy() 控制行是否换行。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074920"/>
            <a:ext cx="7339584" cy="888492"/>
            <a:chOff x="597408" y="5074920"/>
            <a:chExt cx="73395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0749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字段增长策略和表单对齐方式会影响多余空间的使用。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教材图中高度怎样变化，是当前设置下的观察结果。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57710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教材79–80页 · 教学情景，form与组件已创建 · QFormLayout（F022–F023）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710170" cy="1188720"/>
            <a:chOff x="590550" y="643890"/>
            <a:chExt cx="771017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4.2 · 可见分隔条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71017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QSplitter 把调节权交给用户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057400"/>
            <a:ext cx="5067300" cy="2873692"/>
            <a:chOff x="609600" y="2057400"/>
            <a:chExt cx="5067300" cy="2873692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5067300" cy="2873692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6236208" y="2122170"/>
            <a:ext cx="3758184" cy="2088642"/>
            <a:chOff x="6236208" y="2122170"/>
            <a:chExt cx="3758184" cy="2088642"/>
          </a:xfrm>
        </p:grpSpPr>
        <p:sp>
          <p:nvSpPr>
            <p:cNvPr id="7" name="TextBox 7"/>
            <p:cNvSpPr txBox="1"/>
            <p:nvPr/>
          </p:nvSpPr>
          <p:spPr>
            <a:xfrm>
              <a:off x="6236208" y="2122170"/>
              <a:ext cx="3758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左侧是分组框，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右侧是 QPlainTextEdit。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236208" y="3322320"/>
              <a:ext cx="3377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用户拖动中间的分隔条，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改变两侧组件的尺寸。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055870"/>
            <a:ext cx="7964424" cy="1307592"/>
            <a:chOff x="597408" y="5055870"/>
            <a:chExt cx="7964424" cy="13075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055870"/>
              <a:ext cx="7964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QSplitter 继承 QWidget，用 addWidget() 加入组件。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整个 Splitter 还可以放进窗口布局。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 HBox 相比，它为用户增加了拖动调节的入口。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22657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教材82页 · 图4-20，完整原图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31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127653" cy="1188720"/>
            <a:chOff x="590550" y="643890"/>
            <a:chExt cx="7127653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4109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4.2 · 方向、组件与折叠条件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12765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 Splitter 并约束折叠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03732" y="2192655"/>
              <a:ext cx="779564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*splitter = new QSplitter(Qt::Horizontal, 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splitter-&gt;addWidget(leftEdit);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splitter-&gt;addWidget(rightEdit);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splitter-&gt;setChildrenCollapsible(false);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outerLayout-&gt;addWidget(splitter);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36770"/>
            <a:ext cx="8436864" cy="1307592"/>
            <a:chOff x="597408" y="4636770"/>
            <a:chExt cx="84368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36770"/>
              <a:ext cx="8436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Horizontal 让两侧组件水平排列，加入顺序决定先后位置。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禁止折叠可避免拖动时缩为零；minimumSize 仍应合理设置。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加入外层布局后，Splitter 整体可以随窗口缩放。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2769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教材82–83页 · 教学情景：两个编辑器和外层布局已经创建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45288" cy="1188720"/>
            <a:chOff x="590550" y="643890"/>
            <a:chExt cx="794528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09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4.2 · 从.ui到C++界面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4528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Designer 生成布局代码的过程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2836" y="2177415"/>
            <a:ext cx="2290572" cy="1271397"/>
            <a:chOff x="592836" y="2177415"/>
            <a:chExt cx="2290572" cy="1271397"/>
          </a:xfrm>
        </p:grpSpPr>
        <p:sp>
          <p:nvSpPr>
            <p:cNvPr id="5" name="TextBox 5"/>
            <p:cNvSpPr txBox="1"/>
            <p:nvPr/>
          </p:nvSpPr>
          <p:spPr>
            <a:xfrm>
              <a:off x="592836" y="2177415"/>
              <a:ext cx="189936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.ui 文件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2979420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保存组件与布局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3543300" y="2705100"/>
            <a:ext cx="762000" cy="4572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0" name="Group 10"/>
          <p:cNvGrpSpPr/>
          <p:nvPr/>
        </p:nvGrpSpPr>
        <p:grpSpPr>
          <a:xfrm>
            <a:off x="3715245" y="2225040"/>
            <a:ext cx="418109" cy="352044"/>
            <a:chOff x="3715245" y="2225040"/>
            <a:chExt cx="418109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3715245" y="2225040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uic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669536" y="2177415"/>
            <a:ext cx="2530754" cy="1271397"/>
            <a:chOff x="4669536" y="2177415"/>
            <a:chExt cx="2530754" cy="1271397"/>
          </a:xfrm>
        </p:grpSpPr>
        <p:sp>
          <p:nvSpPr>
            <p:cNvPr id="11" name="TextBox 11"/>
            <p:cNvSpPr txBox="1"/>
            <p:nvPr/>
          </p:nvSpPr>
          <p:spPr>
            <a:xfrm>
              <a:off x="4669536" y="2177415"/>
              <a:ext cx="198821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ui_xxx.h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674108" y="2979420"/>
              <a:ext cx="25261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生成的C++头文件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7886700" y="2705100"/>
            <a:ext cx="762000" cy="4572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6" name="Group 16"/>
          <p:cNvGrpSpPr/>
          <p:nvPr/>
        </p:nvGrpSpPr>
        <p:grpSpPr>
          <a:xfrm>
            <a:off x="7788326" y="2225040"/>
            <a:ext cx="958748" cy="352044"/>
            <a:chOff x="7788326" y="2225040"/>
            <a:chExt cx="958748" cy="352044"/>
          </a:xfrm>
        </p:grpSpPr>
        <p:sp>
          <p:nvSpPr>
            <p:cNvPr id="15" name="TextBox 15"/>
            <p:cNvSpPr txBox="1"/>
            <p:nvPr/>
          </p:nvSpPr>
          <p:spPr>
            <a:xfrm>
              <a:off x="7788326" y="2225040"/>
              <a:ext cx="9587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setupUi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127236" y="2177415"/>
            <a:ext cx="2290572" cy="1271397"/>
            <a:chOff x="9127236" y="2177415"/>
            <a:chExt cx="2290572" cy="1271397"/>
          </a:xfrm>
        </p:grpSpPr>
        <p:sp>
          <p:nvSpPr>
            <p:cNvPr id="17" name="TextBox 17"/>
            <p:cNvSpPr txBox="1"/>
            <p:nvPr/>
          </p:nvSpPr>
          <p:spPr>
            <a:xfrm>
              <a:off x="9127236" y="2177415"/>
              <a:ext cx="18105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创建界面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131808" y="2979420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组件和布局生效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97408" y="4103370"/>
            <a:ext cx="9610344" cy="888492"/>
            <a:chOff x="597408" y="4103370"/>
            <a:chExt cx="9610344" cy="888492"/>
          </a:xfrm>
        </p:grpSpPr>
        <p:sp>
          <p:nvSpPr>
            <p:cNvPr id="20" name="TextBox 20"/>
            <p:cNvSpPr txBox="1"/>
            <p:nvPr/>
          </p:nvSpPr>
          <p:spPr>
            <a:xfrm>
              <a:off x="597408" y="4103370"/>
              <a:ext cx="9610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Designer 设置容器布局并保存 .ui，构建时由 uic 生成头文件。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窗口构造函数调用 ui-&gt;setupUi(this)，自己的类再补充逻辑。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97408" y="5322570"/>
            <a:ext cx="7644384" cy="888492"/>
            <a:chOff x="597408" y="5322570"/>
            <a:chExt cx="7644384" cy="888492"/>
          </a:xfrm>
        </p:grpSpPr>
        <p:sp>
          <p:nvSpPr>
            <p:cNvPr id="22" name="TextBox 22"/>
            <p:cNvSpPr txBox="1"/>
            <p:nvPr/>
          </p:nvSpPr>
          <p:spPr>
            <a:xfrm>
              <a:off x="597408" y="53225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moc 处理元对象相关代码；.ui 转 C++ 由 uic 完成。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生成的头文件会被构建覆盖，应在自己的类中修改逻辑。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24" name="TextBox 24"/>
            <p:cNvSpPr txBox="1"/>
            <p:nvPr/>
          </p:nvSpPr>
          <p:spPr>
            <a:xfrm>
              <a:off x="603504" y="6366510"/>
              <a:ext cx="3764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教材83页 · doc.qt.io：uic、moc（F001–F002）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33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318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4.1–4.2 · 理解检查与现场实验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检查窗口缩放的原因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2127885"/>
            <a:ext cx="6395356" cy="528066"/>
            <a:chOff x="595884" y="2127885"/>
            <a:chExt cx="6395356" cy="528066"/>
          </a:xfrm>
        </p:grpSpPr>
        <p:sp>
          <p:nvSpPr>
            <p:cNvPr id="5" name="TextBox 5"/>
            <p:cNvSpPr txBox="1"/>
            <p:nvPr/>
          </p:nvSpPr>
          <p:spPr>
            <a:xfrm>
              <a:off x="595884" y="2127885"/>
              <a:ext cx="639535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Preferred 为什么能大于 sizeHint？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2865120"/>
            <a:ext cx="6729984" cy="888492"/>
            <a:chOff x="597408" y="2865120"/>
            <a:chExt cx="6729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28651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策略允许增长，sizeHint 是首选尺寸；</a:t>
              </a:r>
              <a:br/>
              <a:r>
                <a:rPr lang="zh-CN" sz="24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实际能增长多少，还要检查空间和其他尺寸约束。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3880485"/>
            <a:ext cx="5225110" cy="528066"/>
            <a:chOff x="595884" y="3880485"/>
            <a:chExt cx="5225110" cy="528066"/>
          </a:xfrm>
        </p:grpSpPr>
        <p:sp>
          <p:nvSpPr>
            <p:cNvPr id="9" name="TextBox 9"/>
            <p:cNvSpPr txBox="1"/>
            <p:nvPr/>
          </p:nvSpPr>
          <p:spPr>
            <a:xfrm>
              <a:off x="595884" y="3880485"/>
              <a:ext cx="522511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1:1:2 为什么会偏离预期比例？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598670"/>
            <a:ext cx="7339584" cy="888492"/>
            <a:chOff x="597408" y="4598670"/>
            <a:chExt cx="733958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459867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边距和间距先占空间；触及上下限的组件，</a:t>
              </a:r>
              <a:br/>
              <a:r>
                <a:rPr lang="zh-CN" sz="24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不能继续按同一比例变化，其余组件再分配可用空间。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5646420"/>
            <a:ext cx="9066009" cy="469392"/>
            <a:chOff x="597408" y="5646420"/>
            <a:chExt cx="9066009" cy="4693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5646420"/>
              <a:ext cx="906600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缩小、放大、修改最大宽度、拖动 Splitter，解释每次结果。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66510"/>
              <a:ext cx="37491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教材76–83页 · Qt官方定义（F006、F012–F013）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34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qt6_ch04_a_widgets_layout">
  <a:themeElements>
    <a:clrScheme name="qt6_ch04_a_widgets_layout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a_widgets_layout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a_widgets_layou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4_a_widgets_layout">
  <a:themeElements>
    <a:clrScheme name="qt6_ch04_a_widgets_layout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a_widgets_layout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a_widgets_layou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2026-10-06T01:57:22Z</dcterms:created>
  <dcterms:modified xsi:type="dcterms:W3CDTF">2026-10-06T01:57:22Z</dcterms:modified>
  <cp:category/>
  <cp:contentStatus/>
</cp:coreProperties>
</file>