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  <Relationship Id="rId4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对应教材第四章第十节，讨论主窗口、操作对象和文本编辑。菜单、工具按钮和快捷键可以指向同一个操作，学生需要先找到这个共同对象，才能解释几处入口为什么一起改变。接着我们把编辑器的实际状态反映到界面，最后练习只修改明确的字符属性。接口解释以Qt六点二点三为基线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第一百二十五页的界面是本份课件的观察对象。上面有菜单栏和工具栏，中间是QPlainTextEdit，底部状态栏显示文件和字体信息。先选中文字观察复制与剪切，再输入文字观察撤销和修改标志，最后改变格式并移动光标，检查字体操作的勾选指示。学生先看到结果，后面再分别追踪每一项反馈从哪个对象、哪个信号得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MainWindow已经有安排菜单栏、工具栏、停靠窗口、状态栏和中央区域的专用布局。教材把QPlainTextEdit交给setCentralWidget，主窗口接管中央组件的所有权；停靠窗口可以放在中央区域周围。若中央区域需要多个普通控件，先准备一个中央QWidget，再把普通布局装到这个组件上。Qt六点二点三的setLayout遇到已有布局会返回，因此直接给主窗口另装普通布局不会替换其专用布局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复制操作的名称、图标、快捷键、可用状态和勾选状态，都可以放在同一个QAction中。它是QObject，Qt六的模块归属是QtGui；它本身不负责画出工具按钮。菜单和工具栏显示这个共同对象保存的设置，所以禁用复制Action后，两处入口一起变灰。图中的连线表示共享引用，没有表达菜单与工具按钮相互传值或依次执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置属性前先确认文字将出现在哪里。text用于菜单文字，iconText适合工具按钮文字，toolTip是悬停短提示，statusTip交给状态栏。shortcut设置组合键，默认作用范围为WindowShortcut。本例只有一个普通窗口，关联组件要可见且启用，所在窗口要处于活动状态，操作本身也须可用。浮动工具窗口和弹出窗口等有专门处理，所以这里的条件限定于当前示例；填入组合键并不自动保证能触发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在Designer的Action Editor中先建立复制操作，把objectName设为教材使用的actEdit_Copy，再填写菜单文字、图标和Ctrl+C。把这个已有Action拖到菜单和工具栏，就得到两个显示入口。粗体等需要保持勾选的操作要启用checkable。objectName供代码和自动槽匹配使用，与用户看到的菜单文字不同；先给对象稳定命名，后面才容易核对槽函数处理的是谁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菜单标题里的“文件括号与号F括号”用与号标记访问键，在支持这一方式的桌面环境中可以用Alt加F访问菜单。保存Action里的Ctrl加S则执行具体保存操作，需要配置在shortcut属性中。两个按键的目标不同，因此分别设置。子菜单收纳同类操作，分隔符划分操作组；菜单项继续使用已创建的Action，让共同设置保持一致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菜单的复制项和工具栏的复制按钮，引用的是同一个actEdit_Copy。在MainWindow已经创建并加入这两个入口之后，只调用一次setEnabled并传入false，两处都会变灰。代码修改的是操作对象的状态，入口负责显示这一状态。复制功能与可用性都围绕这个对象维护，可以避免菜单入口和工具入口各存一个值，后来又忘记把两个值同步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六点二的triggered是一个带默认布尔参数的信号，槽可以少接收参数，因此无参数槽也能连接它。用户激活操作或者程序调用trigger可以执行触发槽。toggled说明可勾选操作的checked状态发生变化。现在假定粗体操作可勾选而且原来没有勾选，调用setChecked并传入true会发出toggled；这次设置没有执行triggered槽。若值本来相同，也不能据此声称发生了勾选变化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条连接写在MainWindow的buildSignalSlots中，前提是textEdit和复制、剪切、粘贴Action已经创建。每条连接的发送者是Action，信号是triggered，接收者都是同一个QPlainTextEdit，分别调用copy、cut和paste。撤销与重做用同样方法连接undo和redo。建立连接前检查Designer连接和自动命名槽，防止同一条路径重复建立，造成一次操作执行两次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互斥组需要操作先具备勾选能力。页面代码把中文和英文Action设为checkable，创建以MainWindow为父对象的QActionGroup，把两项加入并启用exclusive，最后选中文项作为初始选择。actionGroup是事先声明的成员，两项Action由Designer创建。以后选英文项时，中文项的勾选会取消；初始化设置使窗口一开始就有明确选择，学生不必猜测当前选中了哪项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英文之后界面仍是中文，是因为当前代码只建立了互斥选择。QActionGroup改变可勾选操作的状态，没有加载翻译资源或重新设置窗口文字。真正改变界面语言还需要翻译文件以及文字刷新，这部分在后续国际化章节讲授。课堂可以先实际切换这两个菜单项，确认我们目前完成的功能边界，再继续完善编辑器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工具栏的toolButtonStyle使用Qt命名空间下的五种枚举。IconOnly只显示图标，TextOnly只显示文字，TextBesideIcon把文字放在图标旁边，TextUnderIcon放在下面，FollowStyle跟随平台样式。iconSize另行决定图标大小。movable控制移动，floatable控制浮动，allowedAreas指定允许停靠的区域；这几种操作分别由属性控制，不能把“可移动”理解为任何区域都允许停靠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MainWindow的buildUI中把已构造的字号框和字体组合框加入mainToolBar，再加分隔符和actClose。addAction提供命令，addWidget放入接收输入的组件。需要插在某个Action之前时使用insertWidget，插入分隔符则使用insertSeparator。组件进入窗口区域后由Qt对象树管理生命周期，加入工具栏时可能调整父对象；不要只看成员指针就重复手动销毁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labFile和progressBar1放在状态栏普通区域，把labInfo放在永久区域。前两者分别是文件标签和字号进度条，labInfo是字体信息标签，均已创建。临时消息显示时普通组件可能被隐藏，永久组件仍可见。加入时可以设置伸展因子以分配可用空间。“永久”指所在区域，不是禁止修改标签文字；之后选择字体仍要更新字体名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Window已有statusBar，示例showMessage请求显示“操作完成”两秒，时间参数单位为毫秒。若timeout为零，消息等待新消息替换，或者通过clearMessage清除。Action的statusTip采用悬停进入和离开的条件，鼠标离开操作后提示会被清除。教材第一百三十页解释了这一悬停过程；不能把另一处提到的两秒写成所有statusTip都遵守的固定期限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Window构造函数先调用setupUi创建Designer定义的菜单、操作和编辑区，再调用buildUI创建附加字号框和字体框，最后调用buildSignalSlots连接输入与反馈。发送者和接收者必须已经存在，箭头表达的就是这项依赖。对象创建和连接完成以后，再设置工具栏样式，并通过setCentralWidget把textEdit放到主窗口中央区域。学生可按这个顺序检查空指针或对象尚未创建的问题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i::MainWindow是生成的界面辅助类，保存组件指针并完成设置；组件、Action和附加控件则是Qt对象。辅助对象的ui指针与Qt对象树的父子所有权不能混在一起。附加控件构造时给明确父对象，加入工具栏或状态栏时Qt可能再调整父对象。MainWindow析构中的delete ui释放辅助对象，已经由Qt父子树拥有的组件会随所有者销毁，延续第三章讲过的生命周期规则。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号与字体名称的数据类型不同，字号用QSpinBox输入整数点数，字体名称用QFontComboBox选择并通过QFont传递。教材字号范围是五到五十点，状态栏的progressBar1也采用这个范围，显示当前设置的字号。因此这里的进度条不表示编辑完成了多少。代码中的成员需先声明，progressBar1已经构造；字号框的初始值也应来自可表示的有效点字号，后面会讨论继承字体和像素字号的条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附加控件已经创建，MainWindow也声明并实现了两个槽。字号框的valueChanged传递整数，do_fontSize_changed接收int；字体框的currentFontChanged传递QFont，do_fontSelected接收常量引用。Qt官方源码说明字体选择变化也可能来自程序设置或字体模型更新。后面从光标格式刷新控件时，就不能把每次信号都当成用户的新命令，需要检查显示刷新是否又引起文档写回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解决了操作入口，接下来要理解编辑区保存的状态。QPlainTextEdit允许字体、粗体、斜体和下划线等字符格式，但toPlainText只返回文字，不会把这些格式一起保存。QTextEdit支持的表格和框架等完整富文本结构，超出这个纯文本编辑器的用途。学生需要把屏幕上的字符显示、编辑器的当前格式和最终导出的纯文字分别说明，才不会把改变显示当成格式化文件已经保存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撤销和重做分别依据undoAvailable和redoAvailable给出的布尔状态更新Action。copyAvailable通知是否有可复制的选中文字，modificationChanged通知文档修改标志改变。这几个信号各有具体条件，没有在这里保证它们的发射顺序。textChanged只能说明文字发生变化，不能取代撤销、选择和修改标志的判断。后面我们先处理初始状态，再补齐粘贴所需的剪贴板条件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接状态信号负责以后发生的变化，窗口刚创建时仍要立即读取文档。示例通过textEdit得到QTextDocument，再读取isUndoAvailable、isRedoAvailable和isModified，设置教材对应的撤销、重做和保存Action。空文档没有可撤销或重做的编辑，两项应禁用。仅等待第一条状态信号会留下错误的初始显示。这里补充的是教材界面的初始化检查；保存Action的可用性还不等于保存文件的实现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页面查询放到同一个刷新函数中。先用textCursor的hasSelection判断复制条件，剪切在此基础上还要求非只读，粘贴直接询问textEdit的canPaste。Qt内部同时检查可编辑标志和剪贴板内容能否插入，不能仅用是否有选区代替。启动时调用刷新函数，随后响应选区变化、剪贴板dataChanged，切换只读后也重新调用。这样从其他程序复制文字时粘贴状态也能跟随；只读文本有选区时仍可复制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第一百三十三页的保存槽仅复位文档修改标志。页面把labFile文字改为“修改标志已复位”，对应实际完成的操作；代码没有打开文件，也没有写出文字。完整保存流程需要先写入并确认成功，再调用setModified传入false。否则失败的写入也会被显示成已保存。这里没有实现文件读写，学生应根据执行过的具体操作来判断数据是否已经落盘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从编辑状态转到字符属性。新建QTextCharFormat，只设置字号，再调用mergeCurrentCharFormat，未指定的属性保持原设置。fontSize来自本例有效字号输入，MainWindow已有textEdit。有选区时合并到选中文字，无选区时改变随后插入文字所用的当前格式。若先复制当前整套格式再提交，混合选区的其他属性可能也被统一，因此每个槽只设置它负责的属性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Window的粗体触发槽接收checked，actFont_Bold已设为可勾选。checked为真时使用QFont的Bold权重，为假时使用Normal权重，再把这一局部格式合并到编辑器。设置权重的接口是setFontWeight，setFont接收的是整份QFont，不能把粗体枚举传给它。学生可以保留某种字体和字号，反复点击粗体，检查这次操作只修改了字体粗细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半段属于do_fontSelected，下半段属于do_fontSize_changed，是两个独立槽中的片段，不能把同名局部变量连在同一函数体中执行。字体槽只用setFontFamilies提交所选字体的家族；字号槽只用setFontPointSize提交点数，再更新progressBar1显示字号。Qt六点二点三提供setFontFamilies。避免把整个font传给setFont，否则可能同时覆盖粗体、斜体或下划线；当前局部合并保留那些未指定的属性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斜体与下划线采用同样的局部合并方法，各自在独立槽中创建fmt。斜体槽把对应Action传来的checked交给setFontItalic，下划线槽交给setFontUnderline，再分别调用mergeCurrentCharFormat。教材对象名分别是actFont_Italic和actFont_UnderLine，两项均可勾选。两个代码片段分别执行，checked表示各自操作的状态，不是让一个按钮同时改变两种格式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改变格式之外，移动光标或改变选区也会改变当前读取的格式，因此响应selectionChanged和cursorPositionChanged来刷新指示。代码先读取currentCharFormat，再用文档默认字体补足未显式设置的字体属性，随后把粗体、斜体和下划线状态设置到相应Action。setChecked不会执行triggered槽，可用于指示同步；若还连接了toggled去写格式，就要另外检查这条反馈链。下一页把这里的字体继承解释完整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符格式可以只明确设置粗体，其他字体属性需要默认值。format的font通过resolve从文档defaultFont补足未设置属性，已经设置的属性保留；整个过程只读取配置，没有把整套默认属性写回选区。原始fontPointSize读到零可能表示没有显式字号，不能说文字实际为零点。即使继承后得到QFont，若其大小用像素指定，pointSizeF仍可能为负一。同步点字号控件前必须检查可表示条件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同一个刷新函数中继续使用前页的f，读取pointSizeF，再创建针对spinFontSize的QSignalBlocker。它在作用域内阻断字号框信号，结束时恢复原来的阻塞状态，需要包含对应头文件。本例只把五到五十点之间的值近似成整数显示，没有重新修改字符格式；不能表示时用labInfo提示，避免把旧数字解释成当前字号。没有阻断时setValue可能发出valueChanged，反过来执行字号槽并再次写入格式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文字前半段设为粗体，后半段保持普通，再选中整段。currentCharFormat读取当前光标相关格式，没有统计整段每个字符，因此按钮勾选不能证明全部字符一致。点击粗体操作之后，才向选区统一提交粗体属性。还有一个Qt六点二的读取条件：fontFamilies返回QVariant，需先转为QStringList并检查非空，再取first；已弃用的fontFamily不能当成空属性下安全返回空字符串的接口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可编辑文档开始，输入一段文字，检查撤销变为可用和修改标志变为真；选中一部分，观察复制与剪切。给选区设置粗体后移动光标，观察粗体指示，再回到混合选区解释当前格式的读取范围。从其他程序复制文字，检查剪贴板变化是否更新粘贴Action。最后保留选区并切换只读，复制仍应可用，剪切和粘贴不可用。每一步说清操作对象和观察结果，便于学生独立复现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点击执行两次时，先检查生成的setupUi是否调用connectSlotsByName；自动连接能够关闭，不能只凭槽名断言已连接。启用时，on_actFont_Bold_triggered按对象的objectName匹配信号，而不是按界面显示文字匹配。上方只展示槽签名，函数体还需实现。若已自动连接到此成员槽，又默认connect一次同一信号和成员槽，发射一次会调用两次。确认自动路径存在后，保留这一条连接即可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分别解释三个现象。第一题确认菜单和工具栏共用同一个复制Action，再说明禁用后的显示。第二题逐项检查保存槽实际执行的操作，区分修改标志和文件写入。第三题说明新格式对象只设置字号，判断未指定的粗体属性会不会被改变。回答顺序是先找操作对象，再说修改了哪个属性，最后给出能够观察的结果和原因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两个入口都会变灰，因为它们显示同一个Action的enabled状态。第二题只有文档修改标志复位，槽没有打开文件或写入文字，所以尚未完成磁盘保存。第三题原有粗体保留，因为局部合并只指定字号，没有修改粗体属性。讲授时按顺序揭示三个答案，让学生先完整解释原因。下一份讨论工具按钮和列表项，继续沿着同样的问题追踪操作由谁保存、数据由谁拥有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e_mainwindow_action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e_mainwindow_action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c9495628fffc2c5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592836" y="660400"/>
            <a:ext cx="8029956" cy="1181354"/>
            <a:chOff x="592836" y="660400"/>
            <a:chExt cx="8029956" cy="1181354"/>
          </a:xfrm>
        </p:grpSpPr>
        <p:grpSp>
          <p:nvGrpSpPr>
            <p:cNvPr id="4" name="Group 4"/>
            <p:cNvGrpSpPr/>
            <p:nvPr/>
          </p:nvGrpSpPr>
          <p:grpSpPr>
            <a:xfrm>
              <a:off x="673099" y="660400"/>
              <a:ext cx="254003" cy="317502"/>
              <a:chOff x="673099" y="660400"/>
              <a:chExt cx="254003" cy="317502"/>
            </a:xfrm>
          </p:grpSpPr>
          <p:sp>
            <p:nvSpPr>
              <p:cNvPr id="2" name="Freeform 2"/>
              <p:cNvSpPr/>
              <p:nvPr/>
            </p:nvSpPr>
            <p:spPr>
              <a:xfrm>
                <a:off x="673099" y="660400"/>
                <a:ext cx="254003" cy="317502"/>
              </a:xfrm>
              <a:custGeom>
                <a:avLst/>
                <a:gdLst/>
                <a:ahLst/>
                <a:cxnLst/>
                <a:rect l="l" t="t" r="r" b="b"/>
                <a:pathLst>
                  <a:path w="254003" h="317502">
                    <a:moveTo>
                      <a:pt x="127002" y="0"/>
                    </a:moveTo>
                    <a:lnTo>
                      <a:pt x="128859" y="111"/>
                    </a:lnTo>
                    <a:cubicBezTo>
                      <a:pt x="136153" y="971"/>
                      <a:pt x="141905" y="6723"/>
                      <a:pt x="142766" y="14018"/>
                    </a:cubicBezTo>
                    <a:lnTo>
                      <a:pt x="142877" y="15875"/>
                    </a:lnTo>
                    <a:lnTo>
                      <a:pt x="142877" y="79375"/>
                    </a:lnTo>
                    <a:lnTo>
                      <a:pt x="142956" y="81756"/>
                    </a:lnTo>
                    <a:cubicBezTo>
                      <a:pt x="144130" y="97376"/>
                      <a:pt x="156519" y="109805"/>
                      <a:pt x="172134" y="111030"/>
                    </a:cubicBezTo>
                    <a:lnTo>
                      <a:pt x="174627" y="111125"/>
                    </a:lnTo>
                    <a:lnTo>
                      <a:pt x="238127" y="111125"/>
                    </a:lnTo>
                    <a:lnTo>
                      <a:pt x="239984" y="111236"/>
                    </a:lnTo>
                    <a:cubicBezTo>
                      <a:pt x="247279" y="112097"/>
                      <a:pt x="253031" y="117848"/>
                      <a:pt x="253891" y="125143"/>
                    </a:cubicBezTo>
                    <a:lnTo>
                      <a:pt x="254002" y="127000"/>
                    </a:lnTo>
                    <a:lnTo>
                      <a:pt x="254002" y="269876"/>
                    </a:lnTo>
                    <a:cubicBezTo>
                      <a:pt x="254003" y="295094"/>
                      <a:pt x="234346" y="315942"/>
                      <a:pt x="209171" y="317421"/>
                    </a:cubicBezTo>
                    <a:lnTo>
                      <a:pt x="206377" y="317501"/>
                    </a:lnTo>
                    <a:lnTo>
                      <a:pt x="47627" y="317501"/>
                    </a:lnTo>
                    <a:cubicBezTo>
                      <a:pt x="22408" y="317502"/>
                      <a:pt x="1560" y="297845"/>
                      <a:pt x="81" y="272670"/>
                    </a:cubicBezTo>
                    <a:lnTo>
                      <a:pt x="1" y="269876"/>
                    </a:lnTo>
                    <a:lnTo>
                      <a:pt x="1" y="47625"/>
                    </a:lnTo>
                    <a:cubicBezTo>
                      <a:pt x="0" y="22407"/>
                      <a:pt x="19658" y="1559"/>
                      <a:pt x="44832" y="79"/>
                    </a:cubicBezTo>
                    <a:lnTo>
                      <a:pt x="47627" y="0"/>
                    </a:lnTo>
                    <a:close/>
                    <a:moveTo>
                      <a:pt x="102348" y="176308"/>
                    </a:moveTo>
                    <a:cubicBezTo>
                      <a:pt x="94509" y="172394"/>
                      <a:pt x="84981" y="175569"/>
                      <a:pt x="81059" y="183404"/>
                    </a:cubicBezTo>
                    <a:lnTo>
                      <a:pt x="65184" y="215154"/>
                    </a:lnTo>
                    <a:cubicBezTo>
                      <a:pt x="62952" y="219622"/>
                      <a:pt x="62952" y="224879"/>
                      <a:pt x="65184" y="229347"/>
                    </a:cubicBezTo>
                    <a:lnTo>
                      <a:pt x="81059" y="261097"/>
                    </a:lnTo>
                    <a:cubicBezTo>
                      <a:pt x="84981" y="268931"/>
                      <a:pt x="94509" y="272107"/>
                      <a:pt x="102348" y="268193"/>
                    </a:cubicBezTo>
                    <a:lnTo>
                      <a:pt x="103967" y="267272"/>
                    </a:lnTo>
                    <a:cubicBezTo>
                      <a:pt x="110691" y="262852"/>
                      <a:pt x="113044" y="254100"/>
                      <a:pt x="109444" y="246904"/>
                    </a:cubicBezTo>
                    <a:lnTo>
                      <a:pt x="97125" y="222250"/>
                    </a:lnTo>
                    <a:lnTo>
                      <a:pt x="109444" y="197597"/>
                    </a:lnTo>
                    <a:cubicBezTo>
                      <a:pt x="113358" y="189758"/>
                      <a:pt x="110182" y="180230"/>
                      <a:pt x="102348" y="176308"/>
                    </a:cubicBezTo>
                    <a:moveTo>
                      <a:pt x="172944" y="183404"/>
                    </a:moveTo>
                    <a:cubicBezTo>
                      <a:pt x="169022" y="175569"/>
                      <a:pt x="159494" y="172394"/>
                      <a:pt x="151656" y="176308"/>
                    </a:cubicBezTo>
                    <a:lnTo>
                      <a:pt x="150036" y="177229"/>
                    </a:lnTo>
                    <a:cubicBezTo>
                      <a:pt x="143313" y="181649"/>
                      <a:pt x="140960" y="190400"/>
                      <a:pt x="144559" y="197597"/>
                    </a:cubicBezTo>
                    <a:lnTo>
                      <a:pt x="156847" y="222250"/>
                    </a:lnTo>
                    <a:lnTo>
                      <a:pt x="144544" y="246904"/>
                    </a:lnTo>
                    <a:cubicBezTo>
                      <a:pt x="140947" y="254690"/>
                      <a:pt x="144185" y="263925"/>
                      <a:pt x="151856" y="267761"/>
                    </a:cubicBezTo>
                    <a:cubicBezTo>
                      <a:pt x="159527" y="271596"/>
                      <a:pt x="168857" y="268646"/>
                      <a:pt x="172928" y="261097"/>
                    </a:cubicBezTo>
                    <a:lnTo>
                      <a:pt x="188803" y="229347"/>
                    </a:lnTo>
                    <a:cubicBezTo>
                      <a:pt x="191036" y="224879"/>
                      <a:pt x="191036" y="219622"/>
                      <a:pt x="188803" y="21515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  <p:sp>
            <p:nvSpPr>
              <p:cNvPr id="3" name="Freeform 3"/>
              <p:cNvSpPr/>
              <p:nvPr/>
            </p:nvSpPr>
            <p:spPr>
              <a:xfrm>
                <a:off x="847710" y="676259"/>
                <a:ext cx="63516" cy="63516"/>
              </a:xfrm>
              <a:custGeom>
                <a:avLst/>
                <a:gdLst/>
                <a:ahLst/>
                <a:cxnLst/>
                <a:rect l="l" t="t" r="r" b="b"/>
                <a:pathLst>
                  <a:path w="63516" h="63516">
                    <a:moveTo>
                      <a:pt x="63516" y="63516"/>
                    </a:moveTo>
                    <a:lnTo>
                      <a:pt x="16" y="635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1210056" y="720090"/>
              <a:ext cx="2671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第04章 · 第五份　4.10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2836" y="1196340"/>
              <a:ext cx="802995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菜单、工具按钮和快捷键怎样共用操作？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0550" y="2171700"/>
            <a:ext cx="4610100" cy="2152650"/>
            <a:chOff x="590550" y="2171700"/>
            <a:chExt cx="4610100" cy="2152650"/>
          </a:xfrm>
        </p:grpSpPr>
        <p:sp>
          <p:nvSpPr>
            <p:cNvPr id="8" name="TextBox 8"/>
            <p:cNvSpPr txBox="1"/>
            <p:nvPr/>
          </p:nvSpPr>
          <p:spPr>
            <a:xfrm>
              <a:off x="590550" y="2171700"/>
              <a:ext cx="4610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一个操作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多个界面入口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4579620"/>
            <a:ext cx="7034784" cy="1307592"/>
            <a:chOff x="597408" y="4579620"/>
            <a:chExt cx="7034784" cy="1307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5796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先组织操作，再让编辑器状态反映到菜单和工具栏。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改变字符格式时，只提交本次需要修改的属性。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教材125–135页 · Qt 6.2.3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8406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主窗口、QAction与文本编辑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samp4_10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从文本编辑器观察操作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305050"/>
            <a:ext cx="5534025" cy="3714750"/>
            <a:chOff x="609600" y="2305050"/>
            <a:chExt cx="5534025" cy="371475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305050"/>
              <a:ext cx="5534025" cy="371475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512433" y="2160270"/>
            <a:ext cx="4596384" cy="3612642"/>
            <a:chOff x="6512433" y="2160270"/>
            <a:chExt cx="4596384" cy="3612642"/>
          </a:xfrm>
        </p:grpSpPr>
        <p:sp>
          <p:nvSpPr>
            <p:cNvPr id="7" name="TextBox 7"/>
            <p:cNvSpPr txBox="1"/>
            <p:nvPr/>
          </p:nvSpPr>
          <p:spPr>
            <a:xfrm>
              <a:off x="6512433" y="2160270"/>
              <a:ext cx="4596384" cy="36126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菜单栏和工具栏提供操作入口。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中央编辑区使用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QPlainTextEdit。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底部状态栏显示文件和字体信息。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选中文字，检查复制与剪切；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输入后，检查撤销与修改标志；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改变格式后，再移动光标，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观察字体操作的勾选指示。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0506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教材125页；QPlainTextEdit字符格式：Qt 6.2.3源码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219798" cy="1188720"/>
            <a:chOff x="590550" y="643890"/>
            <a:chExt cx="721979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897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主窗口的专用布局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2197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QMainWindow 安排窗口区域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2057400"/>
            <a:ext cx="5238750" cy="4248150"/>
            <a:chOff x="609600" y="2057400"/>
            <a:chExt cx="5238750" cy="4248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238750" cy="42481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6" name="Rectangle 6"/>
            <p:cNvSpPr/>
            <p:nvPr/>
          </p:nvSpPr>
          <p:spPr>
            <a:xfrm>
              <a:off x="762000" y="2209800"/>
              <a:ext cx="49339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78408" y="2360295"/>
              <a:ext cx="26268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菜单栏 QMenuBar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762000" y="2914650"/>
              <a:ext cx="49339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78408" y="3065145"/>
              <a:ext cx="26268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 QToolBar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762000" y="3619500"/>
              <a:ext cx="493395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78408" y="38557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中央组件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QPlainTextEdit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停靠窗口可位于中央区周围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762000" y="5562600"/>
              <a:ext cx="49339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78408" y="5713095"/>
              <a:ext cx="29815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状态栏 QStatusBar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217158" y="2160270"/>
            <a:ext cx="4733544" cy="3193542"/>
            <a:chOff x="6217158" y="2160270"/>
            <a:chExt cx="4733544" cy="3193542"/>
          </a:xfrm>
        </p:grpSpPr>
        <p:sp>
          <p:nvSpPr>
            <p:cNvPr id="15" name="TextBox 15"/>
            <p:cNvSpPr txBox="1"/>
            <p:nvPr/>
          </p:nvSpPr>
          <p:spPr>
            <a:xfrm>
              <a:off x="6217158" y="2160270"/>
              <a:ext cx="4733544" cy="31935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主窗口已有专用布局。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setCentralWidget() 放主内容，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并接管中央组件的所有权。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需要普通布局时，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把布局安装在中央 QWidget 上。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直接向主窗口再 setLayout()，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不会替换已有布局。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603504" y="6366510"/>
              <a:ext cx="58191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教材125页；Qt 6.2.3 qmainwindow.cpp、qwidget.cpp；区域示意由本课整理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654747" cy="1188720"/>
            <a:chOff x="590550" y="643890"/>
            <a:chExt cx="765474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1320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操作对象与显示入口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65474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QAction 保存操作的共同设置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2057400"/>
            <a:ext cx="10972800" cy="2286000"/>
            <a:chOff x="609600" y="2057400"/>
            <a:chExt cx="10972800" cy="2286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4286250" cy="2286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45995"/>
              <a:ext cx="3316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 QAction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名称、图标、快捷键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enabled、checked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QObject · QtGui 模块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4895850" y="32004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6800850" y="2628900"/>
              <a:ext cx="9525" cy="1238250"/>
            </a:xfrm>
            <a:custGeom>
              <a:avLst/>
              <a:gdLst/>
              <a:ahLst/>
              <a:cxnLst/>
              <a:rect l="l" t="t" r="r" b="b"/>
              <a:pathLst>
                <a:path w="9525" h="1238250">
                  <a:moveTo>
                    <a:pt x="0" y="0"/>
                  </a:moveTo>
                  <a:lnTo>
                    <a:pt x="0" y="12382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6800850" y="2628900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9525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800850" y="3867150"/>
              <a:ext cx="666750" cy="9525"/>
            </a:xfrm>
            <a:custGeom>
              <a:avLst/>
              <a:gdLst/>
              <a:ahLst/>
              <a:cxnLst/>
              <a:rect l="l" t="t" r="r" b="b"/>
              <a:pathLst>
                <a:path w="666750" h="9525">
                  <a:moveTo>
                    <a:pt x="0" y="0"/>
                  </a:moveTo>
                  <a:lnTo>
                    <a:pt x="66675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7467600" y="2209800"/>
              <a:ext cx="4114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760208" y="24841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菜单中的复制项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467600" y="3448050"/>
              <a:ext cx="4114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760208" y="3722370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工具栏的复制按钮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674870"/>
            <a:ext cx="8375904" cy="1307592"/>
            <a:chOff x="597408" y="4674870"/>
            <a:chExt cx="8375904" cy="13075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674870"/>
              <a:ext cx="8375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QAction 本身不画一个按钮；界面入口显示它保存的设置。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菜单项和工具按钮引用同一 QAction，禁用后两处一起变灰。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后面只需维护这个操作对象的状态。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30656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教材126–127页；Qt 6.2.3 qaction.cpp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518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Action属性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文字、提示和快捷键各有位置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705344" cy="1307592"/>
            <a:chOff x="597408" y="2160270"/>
            <a:chExt cx="770534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705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 用于菜单文字，iconText 适合工具按钮文字。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toolTip 显示悬停短提示，statusTip 交给状态栏。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shortcut 设置组合键；默认范围是 WindowShortcut。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33850"/>
            <a:ext cx="10972800" cy="2171700"/>
            <a:chOff x="609600" y="4133850"/>
            <a:chExt cx="10972800" cy="2171700"/>
          </a:xfrm>
        </p:grpSpPr>
        <p:sp>
          <p:nvSpPr>
            <p:cNvPr id="7" name="Rectangle 7"/>
            <p:cNvSpPr/>
            <p:nvPr/>
          </p:nvSpPr>
          <p:spPr>
            <a:xfrm>
              <a:off x="609600" y="413385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74820"/>
              <a:ext cx="8345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本例只有一个普通主窗口：Action需关联可见、启用的组件，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该组件所在窗口应处于活动状态，Action也必须可用。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仅给Action填入Ctrl+C，还不足以保证快捷键能够触发。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浮动窗口、弹出窗口等有专门的上下文处理。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3765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教材127页；Qt 6.2.3 qaction.cpp、qshortcut_widgets.cpp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704517" cy="1188720"/>
            <a:chOff x="590550" y="643890"/>
            <a:chExt cx="870451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61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Designer操作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70451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 Action Editor 中先建立操作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659624" cy="1726692"/>
            <a:chOff x="597408" y="2160270"/>
            <a:chExt cx="765962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6596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建立复制操作，objectName 设为 actEdit_Copy。</a:t>
              </a:r>
            </a:p>
            <a:p>
              <a:pPr algn="l">
                <a:lnSpc>
                  <a:spcPts val="495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设置菜单文字、图标和 Ctrl+C 快捷键。</a:t>
              </a:r>
            </a:p>
            <a:p>
              <a:pPr algn="l">
                <a:lnSpc>
                  <a:spcPts val="495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把已有 Action 拖到菜单和工具栏，形成显示入口。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514850"/>
            <a:ext cx="10972800" cy="1790700"/>
            <a:chOff x="609600" y="4514850"/>
            <a:chExt cx="10972800" cy="1790700"/>
          </a:xfrm>
        </p:grpSpPr>
        <p:sp>
          <p:nvSpPr>
            <p:cNvPr id="7" name="Rectangle 7"/>
            <p:cNvSpPr/>
            <p:nvPr/>
          </p:nvSpPr>
          <p:spPr>
            <a:xfrm>
              <a:off x="609600" y="4514850"/>
              <a:ext cx="109728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617720"/>
              <a:ext cx="8574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粗体等格式操作要启用 checkable，才有可保持的勾选状态。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objectName 用于代码和自动槽匹配；它与菜单显示文字不同。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先统一命名，后面才容易追踪每个槽处理的操作。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2723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教材126–128页；本例使用教材Action对象名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菜单编辑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菜单层级和访问键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81150"/>
            <a:chOff x="609600" y="2057400"/>
            <a:chExt cx="10972800" cy="1581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81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160270"/>
              <a:ext cx="8208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菜单标题写“文件(&amp;F)”，&amp; 标出菜单访问键。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在支持这一交互方式的桌面环境中，可用 Alt+F 访问菜单。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Ctrl+S 等组合键则配置在保存 Action 的 shortcut 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70020"/>
            <a:ext cx="8040624" cy="1936242"/>
            <a:chOff x="597408" y="3970020"/>
            <a:chExt cx="8040624" cy="19362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70020"/>
              <a:ext cx="8040624" cy="19362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菜单标题帮助找到一组操作，Action快捷键执行具体操作。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因此菜单访问键与动作快捷键需要分别设置。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用子菜单收纳同类操作；用分隔符区分相邻操作组。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添加菜单项时，选择已经建立的Action，保留共同设置。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711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教材128页；菜单访问键显示和交互受平台环境影响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共同设置的传播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菜单与工具栏引用同一操作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9600" y="2057400"/>
            <a:ext cx="10972800" cy="2190750"/>
            <a:chOff x="609600" y="2057400"/>
            <a:chExt cx="10972800" cy="2190750"/>
          </a:xfrm>
        </p:grpSpPr>
        <p:sp>
          <p:nvSpPr>
            <p:cNvPr id="5" name="Rectangle 5"/>
            <p:cNvSpPr/>
            <p:nvPr/>
          </p:nvSpPr>
          <p:spPr>
            <a:xfrm>
              <a:off x="3905250" y="2057400"/>
              <a:ext cx="43815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4432249" y="2265045"/>
              <a:ext cx="332750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 actEdit_Copy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6096000" y="2781300"/>
              <a:ext cx="9525" cy="419100"/>
            </a:xfrm>
            <a:custGeom>
              <a:avLst/>
              <a:gdLst/>
              <a:ahLst/>
              <a:cxnLst/>
              <a:rect l="l" t="t" r="r" b="b"/>
              <a:pathLst>
                <a:path w="9525"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238500" y="32004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238500" y="320040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8953500" y="3200400"/>
              <a:ext cx="9525" cy="323850"/>
            </a:xfrm>
            <a:custGeom>
              <a:avLst/>
              <a:gdLst/>
              <a:ahLst/>
              <a:cxnLst/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3524250"/>
              <a:ext cx="52578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095500" y="3731895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菜单：复制入口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324600" y="3524250"/>
              <a:ext cx="52578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48956" y="3731895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工具栏：复制入口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8932" y="4612005"/>
            <a:ext cx="5652783" cy="410718"/>
            <a:chOff x="598932" y="4612005"/>
            <a:chExt cx="5652783" cy="410718"/>
          </a:xfrm>
        </p:grpSpPr>
        <p:sp>
          <p:nvSpPr>
            <p:cNvPr id="16" name="TextBox 16"/>
            <p:cNvSpPr txBox="1"/>
            <p:nvPr/>
          </p:nvSpPr>
          <p:spPr>
            <a:xfrm>
              <a:off x="598932" y="4612005"/>
              <a:ext cx="56527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ui-&gt;actEdit_Copy-&gt;setEnabled(false);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97408" y="5474970"/>
            <a:ext cx="8650224" cy="888492"/>
            <a:chOff x="597408" y="5474970"/>
            <a:chExt cx="8650224" cy="888492"/>
          </a:xfrm>
        </p:grpSpPr>
        <p:sp>
          <p:nvSpPr>
            <p:cNvPr id="18" name="TextBox 18"/>
            <p:cNvSpPr txBox="1"/>
            <p:nvPr/>
          </p:nvSpPr>
          <p:spPr>
            <a:xfrm>
              <a:off x="597408" y="5474970"/>
              <a:ext cx="8650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两处同时变灰。复制功能和可用状态都围绕同一个Action维护，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不需要菜单入口和工具入口再各保存一套状态。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603504" y="6366510"/>
              <a:ext cx="44939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教材128–129页；MainWindow已创建并将同一Action加入两处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904400" cy="1188720"/>
            <a:chOff x="590550" y="643890"/>
            <a:chExt cx="990440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989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QAction信号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90440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triggered 与 toggled 处理不同变化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046464" cy="1726692"/>
            <a:chOff x="597408" y="2160270"/>
            <a:chExt cx="904646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046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triggered(bool checked = false) 是一个带默认参数的信号。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用户激活操作，或程序调用 trigger()，可以执行它连接的槽。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toggled(bool) 说明可勾选操作的 checked 状态发生了变化。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槽可以少接收信号参数，因此无参数槽也能响应 triggered。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457700"/>
            <a:ext cx="10972800" cy="723900"/>
            <a:chOff x="609600" y="4457700"/>
            <a:chExt cx="10972800" cy="723900"/>
          </a:xfrm>
        </p:grpSpPr>
        <p:sp>
          <p:nvSpPr>
            <p:cNvPr id="7" name="Rectangle 7"/>
            <p:cNvSpPr/>
            <p:nvPr/>
          </p:nvSpPr>
          <p:spPr>
            <a:xfrm>
              <a:off x="609600" y="4457700"/>
              <a:ext cx="1097280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4669155"/>
              <a:ext cx="54975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ui-&gt;actFont_Bold-&gt;setChecked(true);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455920"/>
            <a:ext cx="8375904" cy="888492"/>
            <a:chOff x="597408" y="5455920"/>
            <a:chExt cx="837590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455920"/>
              <a:ext cx="8375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若粗体操作可勾选且原来未勾选，这次设置会发出 toggled；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它不会因此发出 triggered，也不会执行粗体触发槽。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582570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教材129页；Qt 6.2.3 qaction.h、qaction.cpp；示例使用可勾选粗体Action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923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MainWindow::buildSignalSlots()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把操作连接到编辑器的槽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91553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connect(ui-&gt;actEdit_Copy, &amp;QAction::triggered,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ui-&gt;textEdit, &amp;QPlainTextEdit::copy);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connect(ui-&gt;actEdit_Cut, &amp;QAction::triggered,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ui-&gt;textEdit, &amp;QPlainTextEdit::cut);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connect(ui-&gt;actEdit_Paste, &amp;QAction::triggered,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ui-&gt;textEdit, &amp;QPlainTextEdit::paste);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7461504" cy="1307592"/>
            <a:chOff x="597408" y="4960620"/>
            <a:chExt cx="74615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发送者是Action，接收者是同一个文本编辑器。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撤销与重做同样连接 undo、redo 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检查Designer和自动槽，避免把同一连接再建立一遍。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6361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教材129–132页；MainWindow中已创建textEdit及三个Action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996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MainWindow::buildUI()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互斥操作组要求操作可勾选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74205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ui-&gt;actLang_CN-&gt;setCheckable(true);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ui-&gt;actLang_EN-&gt;setCheckable(true);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actionGroup = new QActionGroup(this);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actionGroup-&gt;addAction(ui-&gt;actLang_CN);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actionGroup-&gt;addAction(ui-&gt;actLang_EN);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actionGroup-&gt;setExclusive(true);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ui-&gt;actLang_CN-&gt;setChecked(true);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558784" cy="888492"/>
            <a:chOff x="597408" y="5303520"/>
            <a:chExt cx="8558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两项先具备勾选能力，再加入互斥组；选中文项作为初始选择。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之后选英文项会取消中文项的勾选。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8970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教材131页；MainWindow成员QActionGroup *actionGroup及两项Action已声明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897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互斥组的作用范围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勾选语言项之后还缺少什么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444115"/>
            <a:ext cx="5481828" cy="1216914"/>
            <a:chOff x="592836" y="2444115"/>
            <a:chExt cx="5481828" cy="1216914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444115"/>
              <a:ext cx="5481828" cy="12169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英文项已经勾选，</a:t>
              </a:r>
              <a:br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为什么窗口文字仍然是中文？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08170"/>
            <a:ext cx="8253984" cy="1307592"/>
            <a:chOff x="597408" y="4408170"/>
            <a:chExt cx="8253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0817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QActionGroup 管理这两个操作的勾选状态。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窗口文字的翻译还需要加载翻译文件，并重新设置界面文字。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本例到这里只完成互斥选择；国际化内容在后续章节讨论。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2440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教材131页及后续国际化章节；Qt 6.2.3 QActionGroup只管理操作状态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444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QToolBar属性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工具栏决定按钮显示方式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790944" cy="2145792"/>
            <a:chOff x="597408" y="2160270"/>
            <a:chExt cx="6790944" cy="21457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7909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ToolButtonIconOnly：只显示图标。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ToolButtonTextOnly：只显示文字。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ToolButtonTextBesideIcon：文字在图标旁边。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ToolButtonTextUnderIcon：文字在图标下面。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ToolButtonFollowStyle：跟随平台样式。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674870"/>
            <a:ext cx="10098024" cy="1307592"/>
            <a:chOff x="597408" y="4674870"/>
            <a:chExt cx="100980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674870"/>
              <a:ext cx="10098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toolButtonStyle 选择上述 Qt 枚举，用 iconSize 设置图标大小。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movable 控制移动，floatable 控制能否浮动；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allowedAreas 指定允许停靠的区域，三个属性分别设置。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0784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教材128–129页；样式枚举所属Qt命名空间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9965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MainWindow::buildUI()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工具栏也可以加入输入组件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1821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ui-&gt;mainToolBar-&gt;addWidget(spinFontSize);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ui-&gt;mainToolBar-&gt;addWidget(comboFontName);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ui-&gt;mainToolBar-&gt;addSeparator();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ui-&gt;mainToolBar-&gt;addAction(ui-&gt;actClose);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6821424" cy="1726692"/>
            <a:chOff x="597408" y="4274820"/>
            <a:chExt cx="68214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6821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Action提供命令，字号框和字体组合框接收输入。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insertWidget 可在指定Action之前插入组件；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insertSeparator 在指定位置插入分隔符。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组件加入窗口区域后，由Qt对象树管理生命周期。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028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教材131页；两个输入控件已构造，工具栏与actClose由Designer创建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22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QStatusBar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状态栏区分普通区和永久区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2057400"/>
            <a:ext cx="10972800" cy="1047750"/>
            <a:chOff x="609600" y="2057400"/>
            <a:chExt cx="10972800" cy="1047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7429500" cy="1047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207895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普通区：文件标签和字号进度条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临时消息显示时，普通组件可能隐藏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8267700" y="2057400"/>
              <a:ext cx="3314700" cy="1047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484108" y="2207895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永久区：字体信息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临时消息期间仍可见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3333750"/>
            <a:ext cx="10972800" cy="1543050"/>
            <a:chOff x="609600" y="3333750"/>
            <a:chExt cx="10972800" cy="1543050"/>
          </a:xfrm>
        </p:grpSpPr>
        <p:sp>
          <p:nvSpPr>
            <p:cNvPr id="10" name="Rectangle 10"/>
            <p:cNvSpPr/>
            <p:nvPr/>
          </p:nvSpPr>
          <p:spPr>
            <a:xfrm>
              <a:off x="609600" y="333375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27532" y="3507105"/>
              <a:ext cx="63287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ui-&gt;statusBar-&gt;addWidget(labFile);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ui-&gt;statusBar-&gt;addWidget(progressBar1);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ui-&gt;statusBar-&gt;addPermanentWidget(labInfo);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5208270"/>
            <a:ext cx="7034784" cy="888492"/>
            <a:chOff x="597408" y="5208270"/>
            <a:chExt cx="70347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52082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加入组件时可设置伸展因子，让组件分配可用空间。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“永久”描述信息所在区域，不表示文字不能修改。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43586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教材130–131页；两个QLabel和一个QProgressBar均已创建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消息持续条件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临时消息何时消失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48868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ui-&gt;statusBar-&gt;showMessage(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QStringLiteral("操作完成"), 2000);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89020"/>
            <a:ext cx="8894064" cy="2355342"/>
            <a:chOff x="597408" y="3589020"/>
            <a:chExt cx="8894064" cy="23553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89020"/>
              <a:ext cx="8894064" cy="2355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这里请求显示两秒，2000 的单位是毫秒。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timeout 为0时，消息等待新消息替换，或调用 clearMessage。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 的 statusTip 随悬停进入和离开变化。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鼠标离开操作后，状态提示会被清除；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不能把所有 statusTip 都解释为固定显示两秒。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5805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教材127、130页；Qt 6.2.3 QStatusBar::showMessage；MainWindow已创建statusBar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788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MainWindow构造函数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先创建对象，再连接信号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3048000" cy="2077212"/>
            <a:chOff x="609600" y="2057400"/>
            <a:chExt cx="3048000" cy="2077212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30480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78380"/>
              <a:ext cx="20530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setupUi(this)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827020"/>
              <a:ext cx="185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创建界面对象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菜单、操作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编辑区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72000" y="2057400"/>
            <a:ext cx="3048000" cy="2000250"/>
            <a:chOff x="4572000" y="2057400"/>
            <a:chExt cx="3048000" cy="2000250"/>
          </a:xfrm>
        </p:grpSpPr>
        <p:sp>
          <p:nvSpPr>
            <p:cNvPr id="9" name="Rectangle 9"/>
            <p:cNvSpPr/>
            <p:nvPr/>
          </p:nvSpPr>
          <p:spPr>
            <a:xfrm>
              <a:off x="4572000" y="2057400"/>
              <a:ext cx="30480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789932" y="2278380"/>
              <a:ext cx="14433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buildUI()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88408" y="288417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创建附加控件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字号框和字体框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34400" y="2057400"/>
            <a:ext cx="3057820" cy="2000250"/>
            <a:chOff x="8534400" y="2057400"/>
            <a:chExt cx="3057820" cy="2000250"/>
          </a:xfrm>
        </p:grpSpPr>
        <p:sp>
          <p:nvSpPr>
            <p:cNvPr id="13" name="Rectangle 13"/>
            <p:cNvSpPr/>
            <p:nvPr/>
          </p:nvSpPr>
          <p:spPr>
            <a:xfrm>
              <a:off x="8534400" y="2057400"/>
              <a:ext cx="3048000" cy="2000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752332" y="2278380"/>
              <a:ext cx="28398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buildSignalSlots()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750808" y="2884170"/>
              <a:ext cx="2462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连接已存在的对象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输入和反馈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3876675" y="2924175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" name="Freeform 18"/>
          <p:cNvSpPr/>
          <p:nvPr/>
        </p:nvSpPr>
        <p:spPr>
          <a:xfrm>
            <a:off x="7839075" y="2924175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20" name="Group 20"/>
          <p:cNvGrpSpPr/>
          <p:nvPr/>
        </p:nvGrpSpPr>
        <p:grpSpPr>
          <a:xfrm>
            <a:off x="597408" y="4389120"/>
            <a:ext cx="9488424" cy="1307592"/>
            <a:chOff x="597408" y="4389120"/>
            <a:chExt cx="9488424" cy="13075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4389120"/>
              <a:ext cx="9488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 需要发送者和接收者已经存在，构造顺序因此有依赖。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最后设置工具栏显示方式，并用 setCentralWidget(ui-&gt;textEdit)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把编辑器交给主窗口中央区域。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37619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教材132页；三个函数均为MainWindow的初始化步骤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102041" cy="1188720"/>
            <a:chOff x="590550" y="643890"/>
            <a:chExt cx="810204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成员和所有权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10204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区分界面辅助对象和 Qt 子对象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244584" cy="1307592"/>
            <a:chOff x="597408" y="2160270"/>
            <a:chExt cx="92445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244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Ui::MainWindow 是生成的界面辅助类，保存组件指针并完成设置。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textEdit、Action和附加控件则是Qt对象。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辅助对象的ui指针与组件的父子所有权，需要分别理解。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924300"/>
            <a:ext cx="10972800" cy="2381250"/>
            <a:chOff x="609600" y="3924300"/>
            <a:chExt cx="10972800" cy="2381250"/>
          </a:xfrm>
        </p:grpSpPr>
        <p:sp>
          <p:nvSpPr>
            <p:cNvPr id="7" name="Rectangle 7"/>
            <p:cNvSpPr/>
            <p:nvPr/>
          </p:nvSpPr>
          <p:spPr>
            <a:xfrm>
              <a:off x="609600" y="3924300"/>
              <a:ext cx="10972800" cy="2381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065270"/>
              <a:ext cx="7507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附加控件用明确父对象构造，再加入工具栏或状态栏。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加入窗口区域时，Qt可能调整它们的父对象。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MainWindow析构中的 delete ui 释放界面辅助对象；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Qt父子对象树负责销毁已经拥有的组件。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8508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教材130–132页；结合第三章QObject父子所有权阅读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附加输入组件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字号与字体名称使用不同组件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0086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spinFontSize = new QSpinBox(this);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spinFontSize-&gt;setRange(5, 50);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progressBar1-&gt;setRange(5, 50);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8421624" cy="1936242"/>
            <a:chOff x="597408" y="3931920"/>
            <a:chExt cx="8421624" cy="19362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8421624" cy="19362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字号框输入整数点数，本例允许5–50pt。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字体名称使用 QFontComboBox，选择结果通过 QFont 传递。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状态栏进度条与字号框使用同一范围，显示当前设置的字号。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这里的进度条不表示文档编辑进度。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2919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教材130–131页；MainWindow已声明QSpinBox、QFontComboBox及QProgressBar成员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9923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MainWindow::buildSignalSlots()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把输入值传到格式处理函数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52906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connect(spinFontSize, &amp;QSpinBox::valueChanged,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&amp;MainWindow::do_fontSize_changed);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connect(comboFontName, &amp;QFontComboBox::currentFontChanged,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&amp;MainWindow::do_fontSelected);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7644384" cy="1726692"/>
            <a:chOff x="597408" y="4274820"/>
            <a:chExt cx="76443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字号槽接收 int；字体槽接收 const QFont &amp;。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信号表示当前输入值改变，程序设置也可能引起变化。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后面从光标格式刷新这些控件时，要检查是否形成反馈，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避免刷新显示又反过来修改文档。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9177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教材132页；Qt 6.2.3 qfontcombobox.cpp；MainWindow中已声明并实现两个槽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301353" cy="1188720"/>
            <a:chOff x="590550" y="643890"/>
            <a:chExt cx="930135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589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4.10 · 从操作入口转到编辑器状态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3013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QPlainTextEdit 的格式能力有边界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0550" y="2198370"/>
            <a:ext cx="6210300" cy="1962150"/>
            <a:chOff x="590550" y="2198370"/>
            <a:chExt cx="6210300" cy="1962150"/>
          </a:xfrm>
        </p:grpSpPr>
        <p:sp>
          <p:nvSpPr>
            <p:cNvPr id="5" name="TextBox 5"/>
            <p:cNvSpPr txBox="1"/>
            <p:nvPr/>
          </p:nvSpPr>
          <p:spPr>
            <a:xfrm>
              <a:off x="590550" y="2198370"/>
              <a:ext cx="62103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字符格式可以改变</a:t>
              </a:r>
              <a:br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纯文本导出保留文字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389120"/>
            <a:ext cx="6714744" cy="1726692"/>
            <a:chOff x="597408" y="4389120"/>
            <a:chExt cx="671474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389120"/>
              <a:ext cx="67147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它支持字体、粗体、斜体和下划线等字符属性。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toPlainText() 得到文字，不会保存这些格式。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QTextEdit支持的表格、框架等完整富文本结构，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超出了QPlainTextEdit的用途。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1677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教材133–135页；Qt 6.2.3 QPlainTextEdit文档与源码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状态反馈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编辑器告诉界面哪些操作可用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396984" cy="2355342"/>
            <a:chOff x="597408" y="2160270"/>
            <a:chExt cx="9396984" cy="235534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396984" cy="2355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undoAvailable(bool)：根据能否撤销，设置撤销Action的可用性。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redoAvailable(bool)：根据能否重做，设置重做Action的可用性。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copyAvailable(bool)：告诉界面是否有可复制的选中文字。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modificationChanged(bool)：通知文档修改标志发生改变。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093970"/>
            <a:ext cx="8436864" cy="888492"/>
            <a:chOff x="597408" y="5093970"/>
            <a:chExt cx="8436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093970"/>
              <a:ext cx="8436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textChanged 只说明文字发生变化，不能替代上述状态判断。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每个Action应读取与自身操作有关的条件。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0023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教材129、133–135页；信号参数bool用于后续状态更新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1320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初始化后的状态查询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连接信号还需要设置初始状态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79564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QTextDocument *doc = ui-&gt;textEdit-&gt;document();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ui-&gt;actEdit_Undo-&gt;setEnabled(doc-&gt;isUndoAvailable());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ui-&gt;actEdit_Redo-&gt;setEnabled(doc-&gt;isRedoAvailable());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ui-&gt;actFile_Save-&gt;setEnabled(doc-&gt;isModified());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7949184" cy="1726692"/>
            <a:chOff x="597408" y="4274820"/>
            <a:chExt cx="79491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7949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连接状态信号后，立即查询当前状态，设置初始显示。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空文档没有可撤销、可重做的编辑，两个操作应禁用。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后续变化再交给相应信号更新；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若只等待第一次变化信号，启动时可能显示错误可用状态。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0417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教材示例扩展：初始化显示；MainWindow已有textEdit及撤销、重做、保存Action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复制、剪切、粘贴的条件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粘贴还受剪贴板和只读状态影响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chosen = ui-&gt;textEdit-&gt;textCursor().hasSelection();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ui-&gt;actEdit_Copy-&gt;setEnabled(chosen);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ui-&gt;actEdit_Cut-&gt;setEnabled(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chosen &amp;&amp; !ui-&gt;textEdit-&gt;isReadOnly());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ui-&gt;actEdit_Paste-&gt;setEnabled(ui-&gt;textEdit-&gt;canPaste());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8711184" cy="1726692"/>
            <a:chOff x="597408" y="4617720"/>
            <a:chExt cx="87111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8711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将这些查询放入一个刷新函数，启动时先调用一次。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响应选区变化和剪贴板 dataChanged，切换只读后也调用它。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只读文字仍可复制；剪切需要可编辑，粘贴由 canPaste 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只监听 copyAvailable，会漏掉其他程序改变剪贴板的情况。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5780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教材133页的状态处理扩展；Qt 6.2.3 qplaintextedit.cpp、qwidgettextcontrol.cpp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教材保存槽的实际范围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修改标志复位不等于保存文件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611755"/>
            <a:ext cx="7315581" cy="829818"/>
            <a:chOff x="598932" y="2611755"/>
            <a:chExt cx="7315581" cy="829818"/>
          </a:xfrm>
        </p:grpSpPr>
        <p:sp>
          <p:nvSpPr>
            <p:cNvPr id="5" name="TextBox 5"/>
            <p:cNvSpPr txBox="1"/>
            <p:nvPr/>
          </p:nvSpPr>
          <p:spPr>
            <a:xfrm>
              <a:off x="598932" y="2611755"/>
              <a:ext cx="731558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ui-&gt;textEdit-&gt;document()-&gt;setModified(false);</a:t>
              </a:r>
              <a:br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labFile-&gt;setText(QStringLiteral("修改标志已复位"));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74820"/>
            <a:ext cx="8558784" cy="1307592"/>
            <a:chOff x="597408" y="4274820"/>
            <a:chExt cx="8558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74820"/>
              <a:ext cx="8558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这段代码只复位内存中文档的修改标志，没有打开或写出文件。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真实保存应先写入文字并确认成功，然后再复位修改标志。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此处标签说明已完成的操作，避免让使用者误以为数据已落盘。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8736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教材133页；示例保存槽仅演示修改标志；MainWindow已有labFile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45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QTextCharFormat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只提交本次需要改变的格式属性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18210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fmt.setFontPointSize(fontSize);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8558784" cy="2355342"/>
            <a:chOff x="597408" y="3931920"/>
            <a:chExt cx="8558784" cy="23553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8558784" cy="2355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新建格式对象，只设置字号；其他未指定属性保持原有设置。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有选区时，把字号合并到选区中的文字。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没有选区时，修改随后插入文字所用的当前格式。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复制一整套当前格式再提交，可能把混合选区的其他属性统一。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因此每个格式槽只设置自己负责的属性。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3918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教材132–134页；Qt 6.2.3 mergeCurrentCharFormat；fontSize为本例有效字号输入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179820" cy="1188720"/>
            <a:chOff x="590550" y="643890"/>
            <a:chExt cx="617982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16991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on_actFont_Bold_triggered(bool checked)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粗体用字体粗细来设置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32879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fmt.setFontWeight(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checked ? QFont::Bold : QFont::Normal);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8208264" cy="1726692"/>
            <a:chOff x="597408" y="4274820"/>
            <a:chExt cx="82082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8208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checked 来自粗体Action的 triggered(bool)。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勾选时提交 Bold，取消勾选时提交 Normal。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setFontWeight 接收字体权重；setFont 接收整份QFont，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不要把粗体枚举误写成 setFont 的参数。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541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教材133页；MainWindow粗体触发槽；actFont_Bold已启用checkable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两个独立的格式槽片段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字体名称与字号分别合并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600450"/>
            <a:chOff x="609600" y="2057400"/>
            <a:chExt cx="10972800" cy="36004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600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18210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do_fontSelected(const QFont &amp;font)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fmt.setFontFamilies({font.family()});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do_fontSize_changed(int fontSize)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fmt.setFontPointSize(fontSize);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progressBar1-&gt;setValue(fontSize);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913120"/>
            <a:ext cx="7455408" cy="469392"/>
            <a:chOff x="597408" y="5913120"/>
            <a:chExt cx="745540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9131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仅合并家族或字号，原有粗体、斜体与下划线保持。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1479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教材132页；Qt 6.2.3 setFontFamilies；两个槽分别执行，不能合并为同一函数体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两个独立的布尔格式槽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斜体和下划线接收布尔状态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257550"/>
            <a:chOff x="609600" y="2057400"/>
            <a:chExt cx="10972800" cy="32575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257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18210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斜体槽：独立执行下面三行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fmt.setFontItalic(checked);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下划线槽：独立执行下面三行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fmt.setFontUnderline(checked);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ui-&gt;textEdit-&gt;mergeCurrentCharFormat(fmt);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646420"/>
            <a:ext cx="8370113" cy="469392"/>
            <a:chOff x="597408" y="5646420"/>
            <a:chExt cx="8370113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646420"/>
              <a:ext cx="83701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两个槽各用自己的局部fmt，checked来自对应的Action。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96771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教材133页；斜体actFont_Italic，下划线actFont_UnderLine，均为可勾选操作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当前格式的反馈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移动光标也要刷新格式指示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 = ui-&gt;textEdit-&gt;currentCharFormat();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 = fmt.font().resolve(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ui-&gt;textEdit-&gt;document()-&gt;defaultFont());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ui-&gt;actFont_Bold-&gt;setChecked(f.bold());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ui-&gt;actFont_Italic-&gt;setChecked(f.italic());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ui-&gt;actFont_UnderLine-&gt;setChecked(f.underline());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9031224" cy="1307592"/>
            <a:chOff x="597408" y="4960620"/>
            <a:chExt cx="90312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9031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响应 selectionChanged 和 cursorPositionChanged 来刷新。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setChecked 不会执行 triggered 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若另连 toggled，还要检查格式写回的反馈链。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8853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教材133–135页；Qt 6.2.3 QFont::resolve补足默认属性；MainWindow已有三种格式Action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当前字体的继承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未设置的字体属性从默认值补足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QTextCharFormat fmt = ui-&gt;textEdit-&gt;currentCharFormat();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QFont f = fmt.font().resolve(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ui-&gt;textEdit-&gt;document()-&gt;defaultFont());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9198864" cy="2355342"/>
            <a:chOff x="597408" y="3931920"/>
            <a:chExt cx="9198864" cy="23553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9198864" cy="2355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resolve 保留已设置的属性，从文档默认字体补足其余属性。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这个读取过程没有把整套默认字体重新写入选区。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原始 fontPointSize() 为0，可能只是没有显式设置字号。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继承后的 QFont 若按像素设置大小，pointSizeF() 仍可能为−1。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0和−1都不能当正点字号写入字号框。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4137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QTextCharFormat、QTextDocument::defaultFont、QFont::resolve源码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在同一刷新函数中继续使用f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刷新字号框时阻止重复格式写入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90232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qreal pt = f.pointSizeF();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QSignalBlocker blocker(spinFontSize);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(pt &gt;= 5 &amp;&amp; pt &lt;= 50)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spinFontSize-&gt;setValue(qRound(pt));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labInfo-&gt;setText(QStringLiteral("字号暂不能表示"));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772144" cy="888492"/>
            <a:chOff x="597408" y="5303520"/>
            <a:chExt cx="87721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772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本例把可表示的点数近似显示为整数，不重新写入字符格式。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刷新结束恢复原阻塞状态，避免 valueChanged 再次写入格式。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5102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本例显示策略；QSignalBlocker需包含对应头文件；f来自前页，labInfo为字体信息标签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格式读取的范围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当前格式不代表选区全部一致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426970"/>
            <a:ext cx="7918704" cy="1307592"/>
            <a:chOff x="597408" y="2426970"/>
            <a:chExt cx="791870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426970"/>
              <a:ext cx="7918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把一段文字中的前半段设为粗体，后半段保留普通字。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选中整段后，currentCharFormat 并没有统计每个字符。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工具栏勾选指示不能证明整段文字的格式统一。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8711184" cy="1517142"/>
            <a:chOff x="597408" y="4427220"/>
            <a:chExt cx="8711184" cy="15171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8711184" cy="15171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点击粗体操作，才会向选区统一提交粗体属性。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读取字体家族时，Qt6.2的 fontFamilies() 返回 QVariant：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 toStringList()，检查非空后才能取 first()。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58054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qtextcursor.cpp、qtextformat.h；fontFamily()已自Qt6.1弃用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1320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教师演示与学生复现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用一段文字检查完整反馈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543544" cy="3193542"/>
            <a:chOff x="597408" y="2160270"/>
            <a:chExt cx="8543544" cy="319354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543544" cy="31935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输入文字：撤销变为可用，文档修改标志变为true。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选中一部分：复制可用；可编辑时剪切也可用。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给选区设粗体，再移动光标：检查粗体Action的勾选指示。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回到混合选区时，说明指示的是当前格式。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从其他程序复制文字：检查粘贴操作随剪贴板变化。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切换为只读后，复制仍可用，剪切和粘贴应不可用。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44546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教材samp4_10；从可编辑文档开始演示，第2与第4步保持选区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一次点击执行两次的排查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自动槽和手动连接只保留一次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MainWindow::on_actFont_Bold_triggered(bool checked)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on_对象objectName_信号名(参数)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89020"/>
            <a:ext cx="8772144" cy="2355342"/>
            <a:chOff x="597408" y="3589020"/>
            <a:chExt cx="8772144" cy="235534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89020"/>
              <a:ext cx="8772144" cy="2355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先查看生成的 setupUi 是否调用 connectSlotsByName。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启用自动连接时，这个命名槽按 actFont_Bold 的对象名匹配。</a:t>
              </a:r>
            </a:p>
            <a:p>
              <a:pPr algn="l">
                <a:lnSpc>
                  <a:spcPts val="3300"/>
                </a:lnSpc>
                <a:spcBef>
                  <a:spcPts val="165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若再默认 connect 同一信号到同一成员槽，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一次发射会沿两条连接调用两次。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确认已自动连接时，保留命名槽这一条路径即可。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4243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uic、QObject::connectSlotsByName源码；上方为槽签名，函数体另行实现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4.10 · 学生解释，下一页核对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解释三个界面现象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025384" cy="888492"/>
            <a:chOff x="597408" y="2160270"/>
            <a:chExt cx="80253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025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菜单与工具栏共用复制Action。禁用这个Action之后，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两个界面入口分别会怎样显示？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41370"/>
            <a:ext cx="6425184" cy="888492"/>
            <a:chOff x="597408" y="3341370"/>
            <a:chExt cx="6425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保存槽只调用 setModified(false)。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文档是否已经写入磁盘？根据哪一个操作判断？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22470"/>
            <a:ext cx="7613904" cy="888492"/>
            <a:chOff x="597408" y="4522470"/>
            <a:chExt cx="76139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522470"/>
              <a:ext cx="7613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新建QTextCharFormat，只设置字号并合并到选区。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选区原有粗体是否保留？为什么？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703570"/>
            <a:ext cx="8101584" cy="469392"/>
            <a:chOff x="597408" y="5703570"/>
            <a:chExt cx="8101584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70357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先指出操作对象，再说明它修改的属性与可观察的结果。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38447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理解检查；条件与接口来自教材4.10及Qt 6.2.3核验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36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4.10 · 答案按讲授顺序点击揭示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从操作对象解释结果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775704" cy="888492"/>
            <a:chOff x="597408" y="2160270"/>
            <a:chExt cx="677570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775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两个入口都会变灰。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它们显示的是同一个复制Action的enabled状态。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41370"/>
            <a:ext cx="7339584" cy="888492"/>
            <a:chOff x="597408" y="3341370"/>
            <a:chExt cx="7339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413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文档只复位了修改标志。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这段槽没有打开文件或写入文字，尚未完成磁盘保存。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22470"/>
            <a:ext cx="7644384" cy="888492"/>
            <a:chOff x="597408" y="4522470"/>
            <a:chExt cx="7644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5224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原有粗体保留。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局部格式只指定字号，合并时不修改未指定的粗体属性。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703570"/>
            <a:ext cx="9393936" cy="469392"/>
            <a:chOff x="597408" y="5703570"/>
            <a:chExt cx="9393936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703570"/>
              <a:ext cx="9393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下一份用工具按钮和列表项，继续检查谁保存操作、谁拥有数据。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2123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先找操作对象，再读实际状态，最后改变明确的字符属性。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37 / 37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e_mainwindow_actions">
  <a:themeElements>
    <a:clrScheme name="qt6_ch04_e_mainwindow_action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e_mainwindow_action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e_mainwindow_action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e_mainwindow_actions">
  <a:themeElements>
    <a:clrScheme name="qt6_ch04_e_mainwindow_action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e_mainwindow_action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e_mainwindow_action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2026-10-06T04:08:22Z</dcterms:created>
  <dcterms:modified xsi:type="dcterms:W3CDTF">2026-10-06T04:08:22Z</dcterms:modified>
  <cp:category/>
  <cp:contentStatus/>
</cp:coreProperties>
</file>