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3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  <Relationship Id="rId43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节覆盖教材第一百三十五至第一百四十六页。前一份课件让菜单、工具栏和快捷键共用Action，现在把同样的方法用到工具箱中的按钮。随后创建列表项，检查添加、移动和删除分别由谁管理对象。贯穿本节的问题是：点中了某行、选中了某行、勾选了某行，改变的状态是否相同？学生需要能分别读取当前项、选择集合和复选值，再给上下文菜单确定操作对象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教材的完整示例界面。左侧工具箱容纳操作按钮，右侧列表存放项目，日志区用来记录信号和参数。本例的窗口类是MainWindow，继承QMainWindow，删除菜单栏和状态栏，保留工具栏；中央的splitter组织左右区域。Designer负责创建这些组件，运行时再把按钮关联到已有Action，并建立菜单。演示时先初始化列表，再分别点击行、复选框和排序按钮，让同学看到界面上哪一处发生变化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oolBox提供垂直排列的页标题，点击某个标题后显示对应的页面。每页本身是QWidget，因此页面内可以放组件并设置布局；工具箱并不替页面完成所有排版。当前页改变时，currentChanged传来新的页序号。在Designer中，Insert Page增加页，Delete Page删除页。教材的三页分别组织列表操作、排序和信号观察。我们先解决按钮放在哪里，接下来还要解决按钮执行哪个命令。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DefaultAction把已有QAction关联为按钮默认操作。Action的可勾选、当前勾选值、可用状态、图标及各类提示会同步到按钮，因此工具箱和工具栏可以共用命令设置。Qt六点二点三的实现中，按钮文字取iconText；Action只有显式设置字体时才把该字体交给按钮。不要把这理解成按钮全部属性都由Action控制，autoRepeat等属性仍需单独设置。默认操作明确以后，还要决定按钮有没有菜单，以及哪个动作打开菜单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先展示MainWindow构造阶段，再展示setActionsForButton内部的两行关联。setupUi创建Designer中的按钮和Action，函数返回后才能读取这些ui成员。tBtnListIni关联actListIni，tBtnListClear关联actListClear；插入、追加、删除及勾选按钮也分别关联自己的操作，例如tBtnSelALL关联actSelALL。正常按钮点击触发默认Action，Action再调用已连接的槽。关联代码不会自动写出初始化或删除功能，这些功能必须在对应槽内实现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三个模式的区别取决于用户怎样操作按钮。DelayedPopup中，普通点击执行默认操作，按住达到样式规定的延时才打开菜单。MenuButtonPopup把本体和箭头分成两个入口，本体执行默认操作，箭头只打开菜单。InstantPopup按下就弹菜单，本次按下不执行按钮自身Action；之后选择菜单项才执行所选命令。正确设置函数是setPopupMode。接下来用同一组勾选操作逐一观察，避免把三个模式都概括成点击弹菜单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示例片段假定button和menu都已经创建，并且在按钮需要使用菜单期间保持存活，默认Action也已关联。DelayedPopup是默认模式，明确调用有助于课堂观察。先普通点击，让同学看到默认操作执行；再按住按钮，等菜单出现后选择菜单项，执行的是所选菜单Action。延时由当前Qt样式决定，换系统或样式后可能不同，因此不给学生承诺固定的毫秒值。短按和长按分别对应的结果才是本页需要验证的内容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的tBtnSelectItem使用MenuButtonPopup。点击本体执行actSelPopMenu，而教材又把这个Action的triggered连接到actSelInvs的trigger，所以本体普通点击最终执行反勾选。点击右侧箭头只打开选择菜单，不同时触发默认操作。菜单提供全勾选、空勾选和反勾选三个命令，用户选择哪一项就执行哪一项。页面的左右区域是入口示意，不承诺实际按钮的尺寸和颜色；现场演示应让学生分别点击两个区域并观察复选值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在工具栏增加一个QToolButton。aBtn和menuSelection已创建，先关联默认Action和菜单，再明确设置InstantPopup。虽然按钮仍有默认Action，这个模式下按下按钮只显示菜单，不执行actSelPopMenu；选菜单项后才执行对应Action。TextUnderIcon让文字出现在图标下方，其他可用方式包括只显示图标、只显示文字、文字在图标旁和跟随样式。autoRaise影响悬停边框表现，arrowType可设置无箭头或四个方向的箭头；这些外观属性不改变popupMode的交互规则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createSelectionMenu在setupUi之后调用。三个Action已经存在并连接了槽，菜单只是把它们加入可选择的入口。new QMenu(this)把MainWindow设为QObject父对象，因此局部指针变量离开函数后，堆上的菜单仍然存在，最终随窗口销毁。setMenu没有接管菜单所有权，只保存关联；同一菜单可以供工具箱按钮和工具栏按钮使用。若把即将离开作用域的栈上菜单地址交给长期使用它的按钮，之后再打开菜单就会遇到失效引用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菜单的三个Action与原工具箱操作是同一批对象，没有必要再写一套全选、空选和反选函数。页面代码先给tBtnSelectItem关联默认Action，再关联已创建且存活的菜单，最后设置MenuButtonPopup。Qt六点二点三在关联一个自带菜单的Action时，可能自动调整原本没有菜单的按钮模式，因此把最终模式写在关联之后，可以清楚地保证预期入口行为。本页代码用到的ui对象均须先经setupUi创建，menuSelection的创建见上一页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按钮执行哪个命令已经明确，现在看命令操作的数据。QListWidget的每一行是QListWidgetItem，文字、图标、格式和用户数据都保存在项中。它不是QObject，构造时传入列表也不代表建立QObject父子关系，而是指定所属容器。Item Widgets让初学者直接操作项对象，本章先练习这种方法。第五章再把数据模型与显示组件分开。这里先确认“列表行对应项对象”，后续删除和移动才不会只盯着显示文字而忘记对象本身。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::ItemFlags可以把多种项能力按位组合。代码允许选择、启用和用户勾选，再根据Designer已创建的chkBoxListEditable决定新项是否可编辑。创建项后，把组合结果交给setFlags。setFlags替换的是整套标志；如果只想增加可编辑能力，应在原flags上按位加入ItemIsEditable，而不是意外删去可用或可选择标志。拖放分别有自己的标志，但完整拖放行为还需要视图相应设置。AutoTristate用于树形项汇总子项状态，不会让普通列表项自动汇总其他行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初始化时先清空旧列表，再按循环变量i创建十个项，i从零到九。这里展示循环内单项创建，flags沿用上一页的判断。先构造不带列表参数的项，设置文字、图标、Checked和标志，再加入列表。UserRole是课堂增加的业务标识示例，不参与默认文字显示。资源路径以冒号开头，图标文件必须已加入Qt资源系统，否则不能保证显示。若构造函数已传入列表，项已经插入，不要再addItem。排序列表尤其适合先完成数据再加入，避免未设置的值过早参与比较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这段代码采用手动行顺序，先关闭自动排序。currentRow读取当前行，没有当前项时返回负一，所以用count把插入位置改为末尾。有当前项时，insertItem在该行之前插入新项。教材插入项文字为Inserted Item，追加项文字为Added Item；普通非排序列表用addItem追加到末尾。示例只展示文字项，需要图标、勾选和业务标识时，应在交给列表前补齐数据。列表接管加入的项，后面删除时不能再把它当成一个无人管理的独立指针。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akeItem只取出项，不销毁项。有效行返回同一个项指针，无效行返回空指针；取出后，调用者要么重新插入，要么在不再使用时delete。直接delete一个仍在列表中的项，会在销毁过程中先将它移出列表。删除当前项时应先检查currentRow有效，再处理取出的结果。clear则删除全部项并清除选择，此前保存的指针不能继续访问或再次删除。下一页移动操作正是利用取出不销毁的特点，把同一对象换到另一行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是教材之外的课堂扩展，使用本节已核验的接口。把当前项向上移动时，先读取当前行，负一或第零行都直接返回。关闭自动排序以后，takeItem取出原对象，insertItem放到前一行，再明确设为当前项。原项的文字、图标和UserRole都随对象保留，不能只读取text另建一个新项，否则其他角色和格式会丢失。设置当前项也可能改变选择；若任务要求保存多选集合，需要另外记录和恢复，不能承诺移动自动保留全部交互状态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当前项、选中项和勾选值回答三个不同问题。currentItem返回当前索引对应的一个项，可能为空；selectedItems返回选择集合，可能包含多项；checkState读取某一项的复选角色。对已加入列表且允许选择的项，setSelected改变选择，不把它设为当前项。setCurrentItem通常还影响选择，如需只改当前索引而保留选择，使用带NoUpdate的重载。教材的全选按钮实际遍历并写复选值，因此本课件称为全勾选，避免和选择集合混淆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lectionMode规定用户怎样改变选择集合。SingleSelection通常只保留一项；MultiSelection用普通点击切换这一项，保留其他已选择项。ExtendedSelection普通点击单选，配合Ctrl切换、Shift选择区间。ContiguousSelection维持连续区间，Shift扩展区间；NoSelection不允许选择。这些规则不定义复选框状态。同一列表中可以有多行被选中，但只有其中部分被勾选。实现命令前，应先问任务针对选择集合还是针对所有勾选项，再调用对应查询接口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actSelALL的槽按count遍历每行，通过item(i)取得有效项，再将复选值设为Checked。actSelNone使用相同遍历，把目标值改为Unchecked。循环没有调用setSelected，也没有设置当前项，因此不能把它解释成逐行选择。本例创建时赋予ItemIsUserCheckable，用户才能在界面直接操作复选框；程序修改CheckStateRole和用户是否可以点击是两个条件。演示后应分别读取当前项、选择集合和每项勾选值，让学生验证三者确实没有被同一循环统一设置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反勾选先读每项现有的checkState。等于Checked就写Unchecked，否则写Checked。教材这段代码把PartiallyChecked也归入else，因此部分勾选会变成完全勾选。它没有实现三种状态循环切换，也没有用选择集合决定目标。item(i)有效的前提来自循环边界小于count。完成后可以记录每项复选值，并检查当前项和选择集合，说明这次操作修改的是CheckStateRole，不会因这些调用自动把三种状态同步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t六点二点三的QListWidget中，setSortingEnabled只改变自动排序标志，不立即重排已有项。sortItems才明确对现有项排序，即使自动标志为false也可以调用；AscendingOrder升序，DescendingOrder降序。自动排序启用以后，新插入的项或数据变化可能重新确定位置，因此insertItem传入的行不能保证就是最后显示位置，也不能把新增项说成一定在最前。要实现上一页的手动移动，先关闭自动排序。本页依据该版本源码校正教材容易引起误读的简述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示例假定itemA与itemB已经加入列表，给两项DisplayRole写入整数，再调用升序排序。默认比较读取DisplayRole，两边都是整数时按数值比较，二在十之前。setText写入的却是QString，普通文字使用localeAwareCompare，不能据此承诺数值顺序，也不能把地区相关文字比较简单说成固定Unicode顺序。UserRole中的业务编号不参与默认比较。需要另一套规则时可另行实现自定义比较；课堂先让学生检查存入的类型，而不只看界面显示是不是数字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urrentItemChanged的两个参数都可能为空。首次设置当前项时，原先没有有效当前索引，previous可能为空；清空或删除后，新当前索引可能无效，current也可能为空。使用参数前要各自检查，不能先调用text再补判断。界面显示当前项名称时，无当前项应写出明确提示，清除旧项文字。previous只供处理本次变化，不能缓存指针，等项已经销毁后再读取。下一页把这个规则写进槽体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槽参数current是新的当前项，editCutItemText沿用教材的Designer对象名。先检查current，空时写入无当前项并返回；执行到最后一行时，current已经确认有效，才读取text。教材原示例只在current存在时更新文字，清空以后可能保留上一项名称，这里补上空分支。如果日志还要显示previous的文字，另行检查previous，不能因为current有效就推断previous有效。Designer组件须在setupUi后存在，连接的信号参数类型也应与槽声明一致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itemChanged说明项数据发生变化，不只来自用户编辑。对已经加入列表的项，程序setText、setCheckState或setData写入不同值，也可以发射列表的itemChanged。同一角色写入相同值则不会因此再次通知，所以观察信号时应同时记录旧值和目标值。槽里如果继续修改项，应先检查反馈路径，避免把程序引发的通知误判成一次新用户操作。需要批量修改而不处理每次通知时，下一页用作用域内的QSignalBlocker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包含QSignalBlocker头文件后，在局部作用域构造blocker，参数是ui的listWidget，因为信号由QListWidget发射，项对象不是QObject。作用域内遍历并写入Checked，离开作用域时恢复原先阻塞状态；原本已阻塞的对象不会被无条件解除。阻断普通信号后，这些通知不会缓存并在结尾补发。因此需要统计勾选数量或刷新其他显示时，应在批量操作结束后明确读取最终数据并更新对应界面。信号阻断只控制通知，不替代数据或排序操作本身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mouseTracking决定不按鼠标按钮的移动是否被跟踪。设为true后，鼠标移入项也可发射itemEntered；为false时，按着按钮移动仍可能有进入通知，因此默认false不等于永远没有该信号。itemPressed、itemClicked和itemDoubleClicked分别观察按下、点击和双击，双击信号的正确名称包含Clicked。现场用同一列表比较无按键移动、按键移动、单击和双击，每次记录参数，避免把进入项目与改变当前项当成同一件事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plainTextEdit追加信号名称和参数，再设计可重复实验。先点击另一项，再点击同一项，比较是否真的更换当前项。改变勾选值时记录itemChanged，同时读取当前项和选择集合。编辑文字和程序setText也分别记录，检查实际值有没有变化。最后切换mouseTracking，比较两种移动条件。每次清日志并保存操作前后值。选择、当前项、数据和鼠标动作有不同信号，不能要求每次点击固定发四个信号或固定顺序；以当前操作条件下的实际记录解释现象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ntextMenuPolicy先决定谁处理菜单请求。NoContextMenu允许父容器继续处理，PreventContextMenu阻止请求并不交给父容器。DefaultContextMenu调用组件的默认菜单事件处理，不保证所有组件都有现成菜单。ActionsContextMenu由Qt使用组件已有Action组装，CustomContextMenu则发请求信号，让连接的槽决定内容和位置。本例先用Custom策略处理鼠标下目标，再比较自动Action菜单，这样学生能看到自动组装节省了什么，又没有代替哪项判断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ListWidget属于QAbstractScrollArea一类组件，它发出的自定义菜单位置相对于viewport可视区域。槽收到pos后，用itemAt查询同一位置的项；空白位置返回空指针。菜单显示要用全局坐标，因此由list的viewport调用mapToGlobal转换同一个pos。不要用外层列表边框坐标解释这个点，否则有边框和滚动区域时可能产生偏移。本页先统一坐标来源，后续菜单组装和目标检查继续使用同一个pos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在setupUi之后设CustomContextMenu，并把customContextMenuRequested连接到接收pos的槽。槽中创建局部QMenu，加入已经存在且由原窗口管理的删除和清空Action，再用viewport转换的全局位置exec。exec运行结束后函数继续，局部菜单离开作用域销毁；加入的旧Action不会因此改由这个菜单拥有，下次请求可重新组装。这里只展示菜单组装，不能直接据此认为删除目标已确定。下一页的检查应放到组装并执行项目菜单之前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对于只针对项目的删除菜单，先itemAt查询鼠标下项。没有项就返回，不拿旧当前项代替鼠标下目标。有项时，setCurrentItem将它设为命令目标，NoUpdate保留原选择集合；需要包含QItemSelectionModel头文件。随后再组装和执行上一页菜单。删除槽依然检查当前行有效，因为目标检查和实际执行是两个时刻。这是教材菜单的条件补充；如果设计包含不依赖单项的全局操作，可另行决定空白处菜单内容，不应混同本页仅针对项目的菜单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已有Action创建后，给listWidget调用addAction，再设ActionsContextMenu，Qt会直接组装组件操作列表，不需要Custom请求槽。但这条策略本身不把鼠标下项设为当前项。如果命令语义是处理当前项，动作槽必须检查并明确使用这个对象；如果语义是删除右键指向的项，就采用前面的Custom策略查询itemAt并确定目标。空白处不能误删此前的当前项。自动生成菜单解决的是内容组装，不是业务目标判断，两者应分别完成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给学生三个条件明确的问题，暂不显示答案。第一个问题是takeItem已经返回有效项指针，谁负责后续处理，不再使用时怎样销毁？第二个问题限定项已经加入SingleSelection列表且允许选择，setSelected是否也改变当前项，需要哪个接口？第三个问题限定Qt六点二点三与QListWidget，已有项尚未排序，只开启自动标志是否立即重排，如何立即升序？请学生分别指出对象管理责任、所改状态和接口作用，不能用一句更新界面概括全部过程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题，takeItem解除列表管理，调用者负责重新插入或delete，不能遗忘取出的对象。第二题，setSelected只改变选择，不设置当前项；setCurrentItem用于当前项，如果要保留原选择集合，使用NoUpdate重载。第三题，QListWidget开启自动标志不立即重排，已有项需要sortItems并指定升序。三个答案共同要求先核对对象责任和具体状态，再调用目标明确的接口。下一份树形组件继续使用项数据和管理规则，同时增加父子节点层级；删除一个节点时，必须进一步考虑整棵子树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4_f_toolbuttons_list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4_f_toolbuttons_list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3c0143f579b84ba8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_rels/slide3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5.xml"/>
</Relationships>
</file>

<file path=ppt/slides/_rels/slide3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6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592836" y="649383"/>
            <a:ext cx="7585710" cy="1192371"/>
            <a:chOff x="592836" y="649383"/>
            <a:chExt cx="7585710" cy="1192371"/>
          </a:xfrm>
        </p:grpSpPr>
        <p:sp>
          <p:nvSpPr>
            <p:cNvPr id="2" name="Freeform 2"/>
            <p:cNvSpPr/>
            <p:nvPr/>
          </p:nvSpPr>
          <p:spPr>
            <a:xfrm>
              <a:off x="630333" y="649383"/>
              <a:ext cx="339535" cy="339535"/>
            </a:xfrm>
            <a:custGeom>
              <a:avLst/>
              <a:gdLst/>
              <a:ahLst/>
              <a:cxnLst/>
              <a:rect l="l" t="t" r="r" b="b"/>
              <a:pathLst>
                <a:path w="339535" h="339535">
                  <a:moveTo>
                    <a:pt x="211789" y="44053"/>
                  </a:moveTo>
                  <a:cubicBezTo>
                    <a:pt x="212653" y="47619"/>
                    <a:pt x="215167" y="50557"/>
                    <a:pt x="218555" y="51963"/>
                  </a:cubicBezTo>
                  <a:cubicBezTo>
                    <a:pt x="221944" y="53369"/>
                    <a:pt x="225800" y="53072"/>
                    <a:pt x="228934" y="51165"/>
                  </a:cubicBezTo>
                  <a:cubicBezTo>
                    <a:pt x="267653" y="27591"/>
                    <a:pt x="311960" y="71882"/>
                    <a:pt x="288386" y="110601"/>
                  </a:cubicBezTo>
                  <a:cubicBezTo>
                    <a:pt x="286479" y="113733"/>
                    <a:pt x="286180" y="117587"/>
                    <a:pt x="287582" y="120975"/>
                  </a:cubicBezTo>
                  <a:cubicBezTo>
                    <a:pt x="288985" y="124363"/>
                    <a:pt x="291919" y="126879"/>
                    <a:pt x="295482" y="127746"/>
                  </a:cubicBezTo>
                  <a:cubicBezTo>
                    <a:pt x="339535" y="138430"/>
                    <a:pt x="339535" y="201089"/>
                    <a:pt x="295482" y="211789"/>
                  </a:cubicBezTo>
                  <a:cubicBezTo>
                    <a:pt x="291917" y="212653"/>
                    <a:pt x="288978" y="215167"/>
                    <a:pt x="287572" y="218555"/>
                  </a:cubicBezTo>
                  <a:cubicBezTo>
                    <a:pt x="286166" y="221944"/>
                    <a:pt x="286463" y="225800"/>
                    <a:pt x="288370" y="228934"/>
                  </a:cubicBezTo>
                  <a:cubicBezTo>
                    <a:pt x="311944" y="267653"/>
                    <a:pt x="267653" y="311960"/>
                    <a:pt x="228934" y="288386"/>
                  </a:cubicBezTo>
                  <a:cubicBezTo>
                    <a:pt x="225802" y="286479"/>
                    <a:pt x="221948" y="286180"/>
                    <a:pt x="218560" y="287582"/>
                  </a:cubicBezTo>
                  <a:cubicBezTo>
                    <a:pt x="215172" y="288985"/>
                    <a:pt x="212657" y="291919"/>
                    <a:pt x="211789" y="295482"/>
                  </a:cubicBezTo>
                  <a:cubicBezTo>
                    <a:pt x="201105" y="339535"/>
                    <a:pt x="138446" y="339535"/>
                    <a:pt x="127746" y="295482"/>
                  </a:cubicBezTo>
                  <a:cubicBezTo>
                    <a:pt x="126882" y="291917"/>
                    <a:pt x="124368" y="288978"/>
                    <a:pt x="120980" y="287572"/>
                  </a:cubicBezTo>
                  <a:cubicBezTo>
                    <a:pt x="117591" y="286166"/>
                    <a:pt x="113735" y="286463"/>
                    <a:pt x="110601" y="288370"/>
                  </a:cubicBezTo>
                  <a:cubicBezTo>
                    <a:pt x="71882" y="311944"/>
                    <a:pt x="27575" y="267653"/>
                    <a:pt x="51149" y="228934"/>
                  </a:cubicBezTo>
                  <a:cubicBezTo>
                    <a:pt x="53057" y="225802"/>
                    <a:pt x="53355" y="221948"/>
                    <a:pt x="51953" y="218560"/>
                  </a:cubicBezTo>
                  <a:cubicBezTo>
                    <a:pt x="50550" y="215172"/>
                    <a:pt x="47616" y="212657"/>
                    <a:pt x="44053" y="211789"/>
                  </a:cubicBezTo>
                  <a:cubicBezTo>
                    <a:pt x="0" y="201105"/>
                    <a:pt x="0" y="138446"/>
                    <a:pt x="44053" y="127746"/>
                  </a:cubicBezTo>
                  <a:cubicBezTo>
                    <a:pt x="47619" y="126882"/>
                    <a:pt x="50557" y="124368"/>
                    <a:pt x="51963" y="120980"/>
                  </a:cubicBezTo>
                  <a:cubicBezTo>
                    <a:pt x="53369" y="117591"/>
                    <a:pt x="53072" y="113735"/>
                    <a:pt x="51165" y="110601"/>
                  </a:cubicBezTo>
                  <a:cubicBezTo>
                    <a:pt x="27591" y="71882"/>
                    <a:pt x="71882" y="27575"/>
                    <a:pt x="110601" y="51149"/>
                  </a:cubicBezTo>
                  <a:cubicBezTo>
                    <a:pt x="113730" y="53071"/>
                    <a:pt x="117591" y="53377"/>
                    <a:pt x="120983" y="51973"/>
                  </a:cubicBezTo>
                  <a:cubicBezTo>
                    <a:pt x="124376" y="50569"/>
                    <a:pt x="126891" y="47624"/>
                    <a:pt x="127746" y="44053"/>
                  </a:cubicBezTo>
                  <a:cubicBezTo>
                    <a:pt x="138430" y="0"/>
                    <a:pt x="201089" y="0"/>
                    <a:pt x="211789" y="44053"/>
                  </a:cubicBezTo>
                  <a:close/>
                  <a:moveTo>
                    <a:pt x="169768" y="122142"/>
                  </a:moveTo>
                  <a:cubicBezTo>
                    <a:pt x="143465" y="122142"/>
                    <a:pt x="122142" y="143465"/>
                    <a:pt x="122142" y="169768"/>
                  </a:cubicBezTo>
                  <a:cubicBezTo>
                    <a:pt x="122142" y="196070"/>
                    <a:pt x="143465" y="217393"/>
                    <a:pt x="169768" y="217393"/>
                  </a:cubicBezTo>
                  <a:cubicBezTo>
                    <a:pt x="196070" y="217393"/>
                    <a:pt x="217393" y="196070"/>
                    <a:pt x="217393" y="169768"/>
                  </a:cubicBezTo>
                  <a:cubicBezTo>
                    <a:pt x="217393" y="143465"/>
                    <a:pt x="196070" y="122142"/>
                    <a:pt x="169768" y="122142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</p:sp>
        <p:sp>
          <p:nvSpPr>
            <p:cNvPr id="3" name="TextBox 3"/>
            <p:cNvSpPr txBox="1"/>
            <p:nvPr/>
          </p:nvSpPr>
          <p:spPr>
            <a:xfrm>
              <a:off x="1210056" y="720090"/>
              <a:ext cx="267164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第04章 · 第六份　4.11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592836" y="1196340"/>
              <a:ext cx="7585710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点中、选中和勾选，分别改变了什么？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0550" y="2171700"/>
            <a:ext cx="3086100" cy="2152650"/>
            <a:chOff x="590550" y="2171700"/>
            <a:chExt cx="3086100" cy="2152650"/>
          </a:xfrm>
        </p:grpSpPr>
        <p:sp>
          <p:nvSpPr>
            <p:cNvPr id="6" name="TextBox 6"/>
            <p:cNvSpPr txBox="1"/>
            <p:nvPr/>
          </p:nvSpPr>
          <p:spPr>
            <a:xfrm>
              <a:off x="590550" y="2171700"/>
              <a:ext cx="3086100" cy="21526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800"/>
                </a:lnSpc>
              </a:pPr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工具按钮</a:t>
              </a:r>
              <a:br/>
              <a:r>
                <a:rPr lang="zh-CN" sz="60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与列表项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79620"/>
            <a:ext cx="7949184" cy="1307592"/>
            <a:chOff x="597408" y="4579620"/>
            <a:chExt cx="79491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796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复用已有命令，再创建、移动和删除项对象。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确认当前项、选择集合与复选状态，给菜单指定操作目标。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教材135–146页 · Qt 6.2.3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5548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 C++ 开发指南 · 工具按钮与QListWidget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01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01739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samp4_11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先观察列表界面的三个区域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2286000"/>
            <a:ext cx="5962650" cy="3783425"/>
            <a:chOff x="609600" y="2286000"/>
            <a:chExt cx="5962650" cy="3783425"/>
          </a:xfrm>
        </p:grpSpPr>
        <p:pic>
          <p:nvPicPr>
            <p:cNvPr id="5" name="Imag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2286000"/>
              <a:ext cx="5962650" cy="3783425"/>
            </a:xfrm>
            <a:prstGeom prst="rect">
              <a:avLst/>
            </a:prstGeom>
          </p:spPr>
        </p:pic>
      </p:grpSp>
      <p:grpSp>
        <p:nvGrpSpPr>
          <p:cNvPr id="8" name="Group 8"/>
          <p:cNvGrpSpPr/>
          <p:nvPr/>
        </p:nvGrpSpPr>
        <p:grpSpPr>
          <a:xfrm>
            <a:off x="6941058" y="2160270"/>
            <a:ext cx="3392424" cy="3822192"/>
            <a:chOff x="6941058" y="2160270"/>
            <a:chExt cx="3392424" cy="3822192"/>
          </a:xfrm>
        </p:grpSpPr>
        <p:sp>
          <p:nvSpPr>
            <p:cNvPr id="7" name="TextBox 7"/>
            <p:cNvSpPr txBox="1"/>
            <p:nvPr/>
          </p:nvSpPr>
          <p:spPr>
            <a:xfrm>
              <a:off x="6941058" y="2160270"/>
              <a:ext cx="3392424" cy="38221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左侧工具箱放操作按钮，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右侧列表保存各行项目。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日志区显示信号和参数，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帮助核对操作结果。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本例使用 MainWindow，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保留工具栏，删除菜单栏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和状态栏。Designer先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创建组件，运行时再关联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Action与菜单。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361462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教材135页 · 完整教材界面；右侧为课堂观察顺序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54085" cy="1188720"/>
            <a:chOff x="590550" y="643890"/>
            <a:chExt cx="685408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920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多页容器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5408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QToolBox 用标题切换页面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071104" cy="1307592"/>
            <a:chOff x="597408" y="2160270"/>
            <a:chExt cx="807110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07110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工具箱的每一页都是QWidget，可以放入组件并设置布局。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用户点击页标题，QToolBox切换当前页，再显示该页内容。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currentChanged(int index)通知当前页的序号。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133850"/>
            <a:ext cx="10972800" cy="2171700"/>
            <a:chOff x="609600" y="4133850"/>
            <a:chExt cx="10972800" cy="2171700"/>
          </a:xfrm>
        </p:grpSpPr>
        <p:sp>
          <p:nvSpPr>
            <p:cNvPr id="7" name="Rectangle 7"/>
            <p:cNvSpPr/>
            <p:nvPr/>
          </p:nvSpPr>
          <p:spPr>
            <a:xfrm>
              <a:off x="609600" y="4133850"/>
              <a:ext cx="109728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274820"/>
              <a:ext cx="87111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在Designer中用Insert Page增加页，用Delete Page删除页。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教材的三页分别放列表操作、排序和信号观察组件。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页面负责组织按钮；具体列表命令仍由Action和槽函数执行。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下一步把工具箱中的按钮关联到已创建的Action。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28922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教材136页 · QToolBox属性与页面操作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758673" cy="1188720"/>
            <a:chOff x="590550" y="643890"/>
            <a:chExt cx="6758673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920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命令复用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758673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工具按钮引用已有 Action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650224" cy="1307592"/>
            <a:chOff x="597408" y="2160270"/>
            <a:chExt cx="865022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650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setDefaultAction()把已有QAction设为按钮的默认操作。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按钮的可勾选、勾选值、可用状态、图标和提示随Action变化。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工具箱和工具栏引用同一个Action，就共用这些命令设置。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133850"/>
            <a:ext cx="10972800" cy="2171700"/>
            <a:chOff x="609600" y="4133850"/>
            <a:chExt cx="10972800" cy="2171700"/>
          </a:xfrm>
        </p:grpSpPr>
        <p:sp>
          <p:nvSpPr>
            <p:cNvPr id="7" name="Rectangle 7"/>
            <p:cNvSpPr/>
            <p:nvPr/>
          </p:nvSpPr>
          <p:spPr>
            <a:xfrm>
              <a:off x="609600" y="4133850"/>
              <a:ext cx="109728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274820"/>
              <a:ext cx="82235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按钮文字取Action的iconText，不能一概当成text的原文。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只有Action显式设置了字体，按钮才同步该字体。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autoRepeat等其他按钮属性需要另行设置。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关联默认操作后，还应明确按钮怎样打开菜单。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529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教材136–137页；Qt 6.2.3 qtoolbutton.cpp · F202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17309" cy="1188720"/>
            <a:chOff x="590550" y="643890"/>
            <a:chExt cx="681730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76348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MainWindow构造函数片段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1730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在 setupUi 之后关联操作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94232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ui-&gt;setupUi(this);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setActionsForButton();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setActionsForButton() 内的关联示例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ui-&gt;tBtnListIni-&gt;setDefaultAction(ui-&gt;actListIni);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ui-&gt;tBtnListClear-&gt;setDefaultAction(ui-&gt;actListClear);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17720"/>
            <a:ext cx="9031224" cy="1726692"/>
            <a:chOff x="597408" y="4617720"/>
            <a:chExt cx="903122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17720"/>
              <a:ext cx="90312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setupUi先创建Designer中的工具按钮和Action，之后才能关联。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正常点击按钮会触发默认Action，执行已连接的列表操作。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插入、追加、删除与三种勾选按钮也按各自对象名建立关联。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这里展示关联片段；各Action的功能由相应槽函数实现。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553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教材137页；Qt 6.2.3 qtoolbutton.cpp · F201–202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60535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QToolButton::setPopupMode()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有菜单的按钮要确定点击区域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6425184" cy="888492"/>
            <a:chOff x="597408" y="2160270"/>
            <a:chExt cx="642518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DelayedPopup：普通点击执行默认操作。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按住按钮达到样式规定的延时后，才打开菜单。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69970"/>
            <a:ext cx="6806184" cy="888492"/>
            <a:chOff x="597408" y="3569970"/>
            <a:chExt cx="6806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69970"/>
              <a:ext cx="6806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MenuButtonPopup：按钮本体与箭头区各有功能。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点击本体执行默认操作；点击箭头打开菜单。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979670"/>
            <a:ext cx="8650224" cy="1307592"/>
            <a:chOff x="597408" y="4979670"/>
            <a:chExt cx="865022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979670"/>
              <a:ext cx="8650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InstantPopup：按下就打开菜单。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这次按下不执行按钮自身的Action；选菜单项后执行所选操作。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后面用同一组勾选操作比较三种入口。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44107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教材136–138页；Qt 6.2.3 qtoolbutton.cpp · F200–201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076705" cy="1188720"/>
            <a:chOff x="590550" y="643890"/>
            <a:chExt cx="8076705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4051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默认弹出模式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076705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DelayedPopup 区分短按和长按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200150"/>
            <a:chOff x="609600" y="2057400"/>
            <a:chExt cx="10972800" cy="12001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2001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062216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button-&gt;setMenu(menu);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button-&gt;setPopupMode(QToolButton::DelayedPopup);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589020"/>
            <a:ext cx="8589264" cy="2145792"/>
            <a:chOff x="597408" y="3589020"/>
            <a:chExt cx="858926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589020"/>
              <a:ext cx="858926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button和menu已创建并保持存活。DelayedPopup是默认模式。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先普通点击按钮，观察已关联的默认Action执行。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再按住按钮，等菜单出现后选择一个菜单项。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第二次执行哪个命令，取决于用户选择的菜单Action。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弹出延时由当前样式决定，不把它写成固定毫秒值。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6975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教材136页；Qt 6.2.3 qtoolbutton.cpp · F200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897002" cy="1188720"/>
            <a:chOff x="590550" y="643890"/>
            <a:chExt cx="789700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0625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tBtnSelectItem的两个入口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89700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MenuButtonPopup 有两个入口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600" y="2057400"/>
            <a:ext cx="5295900" cy="2190750"/>
            <a:chOff x="609600" y="2057400"/>
            <a:chExt cx="5295900" cy="2190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5295900" cy="2190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1436" y="2158365"/>
              <a:ext cx="269900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点击按钮本体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826008" y="2846070"/>
              <a:ext cx="3819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执行actSelPopMenu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教材将其triggered连接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到actSelInvs的trigger()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286500" y="2057400"/>
            <a:ext cx="5295900" cy="2190750"/>
            <a:chOff x="6286500" y="2057400"/>
            <a:chExt cx="5295900" cy="2190750"/>
          </a:xfrm>
        </p:grpSpPr>
        <p:sp>
          <p:nvSpPr>
            <p:cNvPr id="9" name="Rectangle 9"/>
            <p:cNvSpPr/>
            <p:nvPr/>
          </p:nvSpPr>
          <p:spPr>
            <a:xfrm>
              <a:off x="6286500" y="2057400"/>
              <a:ext cx="5295900" cy="21907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6498336" y="2158365"/>
              <a:ext cx="2699004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点击箭头区域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6502908" y="2846070"/>
              <a:ext cx="3072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打开选择菜单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本次不执行默认操作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选择菜单项才执行命令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97408" y="4579620"/>
            <a:ext cx="9168384" cy="1307592"/>
            <a:chOff x="597408" y="4579620"/>
            <a:chExt cx="9168384" cy="1307592"/>
          </a:xfrm>
        </p:grpSpPr>
        <p:sp>
          <p:nvSpPr>
            <p:cNvPr id="13" name="TextBox 13"/>
            <p:cNvSpPr txBox="1"/>
            <p:nvPr/>
          </p:nvSpPr>
          <p:spPr>
            <a:xfrm>
              <a:off x="597408" y="4579620"/>
              <a:ext cx="9168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因此，教材按钮的普通点击会执行反勾选；箭头提供另外三个入口。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演示时分别点击两个区域，不能只说“点击按钮会弹菜单”。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两个区域的示意用于说明入口；实际按钮外观随样式变化。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5" name="TextBox 15"/>
            <p:cNvSpPr txBox="1"/>
            <p:nvPr/>
          </p:nvSpPr>
          <p:spPr>
            <a:xfrm>
              <a:off x="603504" y="6366510"/>
              <a:ext cx="44107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教材137–138页；Qt 6.2.3 qtoolbutton.cpp · F200–201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945897" cy="1188720"/>
            <a:chOff x="590550" y="643890"/>
            <a:chExt cx="694589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47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工具栏附加按钮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94589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InstantPopup 只打开菜单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94232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aBtn-&gt;setDefaultAction(ui-&gt;actSelPopMenu);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aBtn-&gt;setMenu(menuSelection);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aBtn-&gt;setPopupMode(QToolButton::InstantPopup);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aBtn-&gt;setToolButtonStyle(Qt::ToolButtonTextUnderIcon);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74820"/>
            <a:ext cx="9534144" cy="1726692"/>
            <a:chOff x="597408" y="4274820"/>
            <a:chExt cx="95341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74820"/>
              <a:ext cx="95341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aBtn和菜单已创建。按下按钮只弹菜单，不执行actSelPopMenu。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用户再选择菜单项，执行该项的Action。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toolButtonStyle决定文字位置；autoRaise控制悬停时的边框表现。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arrowType设置方向箭头外观，不替代popupMode的交互规则。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1256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教材136、138页；Qt 6.2.3 qtoolbutton.cpp · F200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5682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createSelectionMenu()片段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关联菜单还要保证菜单存活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32879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QMenu *menuSelection = new QMenu(this);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menuSelection-&gt;addAction(ui-&gt;actSelALL);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menuSelection-&gt;addAction(ui-&gt;actSelNone);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menuSelection-&gt;addAction(ui-&gt;actSelInvs);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ui-&gt;tBtnSelectItem-&gt;setMenu(menuSelection);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17720"/>
            <a:ext cx="9427464" cy="1726692"/>
            <a:chOff x="597408" y="4617720"/>
            <a:chExt cx="94274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17720"/>
              <a:ext cx="94274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菜单以MainWindow为QObject父对象，函数返回后仍然存在。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setMenu只建立引用，不转移菜单所有权；同一菜单可关联两个按钮。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不要把将离开作用域的局部菜单地址留给需要长期使用它的按钮。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前提：setupUi已完成，三个Action均已创建并连接相应槽。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529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教材137–138页；Qt 6.2.3 qtoolbutton.cpp · F203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692140" cy="1188720"/>
            <a:chOff x="590550" y="643890"/>
            <a:chExt cx="5692140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64741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入口与执行函数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菜单继续复用列表操作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2356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ui-&gt;tBtnSelectItem-&gt;setDefaultAction(ui-&gt;actSelPopMenu);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ui-&gt;tBtnSelectItem-&gt;setMenu(menuSelection);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ui-&gt;tBtnSelectItem-&gt;setPopupMode(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QToolButton::MenuButtonPopup);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74820"/>
            <a:ext cx="9869424" cy="1726692"/>
            <a:chOff x="597408" y="4274820"/>
            <a:chExt cx="986942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74820"/>
              <a:ext cx="98694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菜单中的actSelALL、actSelNone、actSelInvs仍是原来三个Action。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工具箱、菜单和工具栏的对应入口执行相同槽函数。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关联默认Action和菜单后，再设置最终popupMode。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Action若已有菜单，关联时可能自动改模式；最后明确设置可避免误读。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4107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教材137–138页；Qt 6.2.3 qtoolbutton.cpp · F202–203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600456" y="720090"/>
            <a:ext cx="3374365" cy="352044"/>
            <a:chOff x="600456" y="720090"/>
            <a:chExt cx="3374365" cy="352044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720090"/>
              <a:ext cx="33743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4.11 · 从按钮命令进入项数据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969770"/>
            <a:ext cx="4152900" cy="1924050"/>
            <a:chOff x="590550" y="1969770"/>
            <a:chExt cx="4152900" cy="19240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969770"/>
              <a:ext cx="4152900" cy="1924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900"/>
                </a:lnSpc>
              </a:pPr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列表每一行</a:t>
              </a:r>
              <a:br/>
              <a:r>
                <a:rPr lang="zh-CN" sz="54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是一个项对象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351020"/>
            <a:ext cx="8634984" cy="1726692"/>
            <a:chOff x="597408" y="4351020"/>
            <a:chExt cx="8634984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351020"/>
              <a:ext cx="86349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QListWidgetItem保存这一行的文字、图标、格式和用户数据。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它不是QObject；所属列表也不是QObject意义上的父对象。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Item Widgets允许直接操作项，便于本章练习。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第五章再讨论把数据模型与显示组件分开的模型/视图方法。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366510"/>
              <a:ext cx="55481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教材139页；Qt 6.2.3 qlistwidget.h、qlistwidget.cpp · F110、F204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12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992569" cy="1188720"/>
            <a:chOff x="590550" y="643890"/>
            <a:chExt cx="6992569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72491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Qt::ItemFlags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99256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flags 控制能做哪些项操作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76884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Qt::ItemFlags flags = Qt::ItemIsSelectable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| Qt::ItemIsEnabled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            | Qt::ItemIsUserCheckable;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(ui-&gt;chkBoxListEditable-&gt;isChecked())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flags |= Qt::ItemIsEditable;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17720"/>
            <a:ext cx="9869424" cy="1726692"/>
            <a:chOff x="597408" y="4617720"/>
            <a:chExt cx="986942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17720"/>
              <a:ext cx="98694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把flags交给item-&gt;setFlags(flags)，控制可选、可用、勾选和编辑。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setFlags替换整套标志；修改单项能力时要保留其他需要的标志。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拖放能力分别由ItemIsDragEnabled和ItemIsDropEnabled控制。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ItemIsAutoTristate用于树的子项汇总，不给列表自动汇总功能。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20203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教材139–140页 · Designer已创建chkBoxListEditable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52536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单项创建片段，flags沿用上一页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先设置项数据，再交给列表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914650"/>
            <a:chOff x="609600" y="2057400"/>
            <a:chExt cx="10972800" cy="29146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355586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new QListWidgetItem;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item-&gt;setText(QString("Item %1").arg(i));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item-&gt;setIcon(QIcon(":/images/icons/check2.ico"));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item-&gt;setCheckState(Qt::Checked);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item-&gt;setFlags(flags);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item-&gt;setData(Qt::UserRole, i); // 课堂增加业务标识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ui-&gt;listWidget-&gt;addItem(item);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9153144" cy="888492"/>
            <a:chOff x="597408" y="5303520"/>
            <a:chExt cx="915314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9153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图标路径须写入Qt资源。带列表参数构造已插入，不能再addItem。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排序列表宜先设置完整数据再加入，避免未设置的数据参与比较。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9478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教材139–140页；Qt 6.2.3 qlistwidget.cpp · F204–205、F211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3743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手动顺序下的插入片段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添加与插入先确定目标行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35558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*list = ui-&gt;listWidget;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list-&gt;setSortingEnabled(false);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row = list-&gt;currentRow();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(row &lt; 0) row = list-&gt;count();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new QListWidgetItem("Inserted Item");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list-&gt;insertItem(row, item);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60620"/>
            <a:ext cx="9015984" cy="1307592"/>
            <a:chOff x="597408" y="4960620"/>
            <a:chExt cx="9015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60620"/>
              <a:ext cx="9015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currentRow为−1表示没有当前项，此时用count在末尾插入。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有当前项时，在该行之前插入；addItem则追加到普通列表尾部。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教材追加文字为Added Item。需要图标和勾选时，先补齐项数据。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23464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教材140页；Qt 6.2.3 qlistwidget.cpp · F204、F212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1627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项生命周期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取出、删除和清空责任不同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9823704" cy="888492"/>
            <a:chOff x="597408" y="2160270"/>
            <a:chExt cx="982370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98237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takeItem(row)取出原项并解除列表管理，不删除项对象。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有效行返回原指针，无效行返回nullptr；调用者须重新插入或delete。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69970"/>
            <a:ext cx="9625584" cy="888492"/>
            <a:chOff x="597408" y="3569970"/>
            <a:chExt cx="9625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69970"/>
              <a:ext cx="9625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delete item会销毁项；若它仍属于列表，销毁时先从列表移除。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删除当前项可先检查currentRow，再delete takeItem(row)的结果。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979670"/>
            <a:ext cx="7735824" cy="1307592"/>
            <a:chOff x="597408" y="4979670"/>
            <a:chExt cx="773582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979670"/>
              <a:ext cx="7735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clear()永久删除全部列表项，并清除选择。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此前保存的项指针已失效，不能继续访问或再次delete。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下一页用“取出后重新插入”实现移动，不销毁原对象。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405534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教材140页；Qt 6.2.3 qlistwidget.cpp · F206–207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1013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课堂扩展：把当前项向上移动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移动时保留同一个项对象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914650"/>
            <a:chOff x="609600" y="2057400"/>
            <a:chExt cx="10972800" cy="29146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486194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*list = ui-&gt;listWidget;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int row = list-&gt;currentRow();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(row &lt;= 0)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list-&gt;setSortingEnabled(false);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list-&gt;takeItem(row);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list-&gt;insertItem(row - 1, item);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list-&gt;setCurrentItem(item);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9046464" cy="888492"/>
            <a:chOff x="597408" y="5303520"/>
            <a:chExt cx="90464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9046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文字、图标和UserRole随原对象保留，不能只复制text另建一项。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最后明确当前项；多选状态若需保留，应按任务另外恢复。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98978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qlistwidget.cpp · F206、F210、F212；手动顺序扩展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920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三种状态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当前、选中与勾选分别查询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2329815"/>
            <a:ext cx="8101203" cy="2093214"/>
            <a:chOff x="592836" y="2329815"/>
            <a:chExt cx="8101203" cy="2093214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329815"/>
              <a:ext cx="8101203" cy="20932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5700"/>
                </a:lnSpc>
              </a:pPr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currentItem()：当前索引对应哪一项？</a:t>
              </a:r>
              <a:br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selectedItems()：哪些项属于选择集合？</a:t>
              </a:r>
              <a:br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checkState()：这一项的复选值是什么？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170170"/>
            <a:ext cx="9092184" cy="888492"/>
            <a:chOff x="597408" y="5170170"/>
            <a:chExt cx="9092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170170"/>
              <a:ext cx="9092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setSelected不设置当前项；setCurrentItem通常还会影响选择。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需要只改当前项时用NoUpdate。教材“全选”实际改变的是勾选值。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4107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教材140–141页；Qt 6.2.3 qlistwidget.cpp · F209–211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27480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QAbstractItemView::SelectionMode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选择模式决定点击怎样改变选择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9381744" cy="3403092"/>
            <a:chOff x="597408" y="2160270"/>
            <a:chExt cx="9381744" cy="34030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938174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SingleSelection：选择一项；普通点击通常清除其他项的选择。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MultiSelection：普通点击切换这一项的选择，保留其他项。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ExtendedSelection：普通点击单选，Ctrl切换，Shift选择区间。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ContiguousSelection：维持连续区间，Shift扩展区间。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NoSelection：不允许选择项。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这些模式约束选择集合，不定义复选框怎样勾选。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例如MultiSelection可同时选中多行，其中有的勾选、有的未勾选。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先明确任务需要“选中哪些行”，还是“读取哪些勾选值”。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625791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教材141页；Qt 6.2.3 qabstractitemview.cpp、qlistwidget.cpp · F208、F211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25561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教材actSelALL与actSelNone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教材的全选与空选改变勾选框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50227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0; i &lt; ui-&gt;listWidget-&gt;count(); ++i)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auto *item = ui-&gt;listWidget-&gt;item(i);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item-&gt;setCheckState(Qt::Checked);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74820"/>
            <a:ext cx="9000744" cy="1726692"/>
            <a:chOff x="597408" y="4274820"/>
            <a:chExt cx="900074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74820"/>
              <a:ext cx="900074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count给项目数，item(i)读取第i行项，然后写入该项的复选值。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空勾选使用同一遍历，只把目标值改为Qt::Unchecked。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代码没有调用setSelected，也没有把每一项轮流设成当前项。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本例项需有ItemIsUserCheckable，用户才能在界面操作复选框。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0529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教材140–141页；Qt 6.2.3 qlistwidget.cpp · F211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3654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actSelInvs的槽体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反勾选比较现有复选状态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914650"/>
            <a:chOff x="609600" y="2057400"/>
            <a:chExt cx="10972800" cy="29146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9146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502271" cy="2468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 (int i = 0; i &lt; ui-&gt;listWidget-&gt;count(); ++i)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auto *item = ui-&gt;listWidget-&gt;item(i);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(item-&gt;checkState() == Qt::Checked)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item-&gt;setCheckState(Qt::Unchecked);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else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item-&gt;setCheckState(Qt::Checked);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303520"/>
            <a:ext cx="8513064" cy="888492"/>
            <a:chOff x="597408" y="5303520"/>
            <a:chExt cx="85130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303520"/>
              <a:ext cx="8513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教材把PartiallyChecked归入else分支，也会设为Checked。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这不是三态循环；本次修改不自动同步当前项或选择集合。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6975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教材141页；Qt 6.2.3 qlistwidget.cpp · F211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043238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Qt 6.2.3排序时机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自动排序与立即排序分开调用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76884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ui-&gt;listWidget-&gt;setSortingEnabled(true);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ui-&gt;listWidget-&gt;sortItems(Qt::AscendingOrder);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降序使用Qt::DescendingOrder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931920"/>
            <a:ext cx="9015984" cy="2145792"/>
            <a:chOff x="597408" y="3931920"/>
            <a:chExt cx="90159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31920"/>
              <a:ext cx="680923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第一行只开启自动标志，不会立即重排已有项。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351020"/>
              <a:ext cx="90159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第二行立即排序已有项；自动标志为false时也可以调用。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自动排序启用后，新增项或修改数据可能改变位置。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insertItem指定的行不再保证是最终位置，新项也不一定在最前。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要按手动行号移动，先关闭自动排序，再取出和插入原项。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4590037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教材141–142页；Qt 6.2.3 qlistwidget.cpp · F212、F215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88620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默认比较读取DisplayRole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数字文字仍按字符串比较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76884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itemA-&gt;setData(Qt::DisplayRole, 10);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itemB-&gt;setData(Qt::DisplayRole, 2);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ui-&gt;listWidget-&gt;sortItems(Qt::AscendingOrder);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31920"/>
            <a:ext cx="9747504" cy="2145792"/>
            <a:chOff x="597408" y="3931920"/>
            <a:chExt cx="974750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31920"/>
              <a:ext cx="974750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itemA和itemB是列表中已创建的项；两项都按整数DisplayRole保存。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默认比较读取DisplayRole，整数值按数值比较，2排在10之前。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setText("10")保存QString，普通文字用localeAwareCompare比较。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字符串比较不保证数值顺序，也不能一概说按固定Unicode顺序。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UserRole业务标识不参与默认比较；自定义比较需另行实现。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25322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qlistwidget.cpp、qabstractitemmodel.cpp · F213–214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912358" cy="1188720"/>
            <a:chOff x="590550" y="643890"/>
            <a:chExt cx="591235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59024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currentItemChanged(current, previous)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新旧当前项都可能为空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2836" y="2386965"/>
            <a:ext cx="8101203" cy="1407414"/>
            <a:chOff x="592836" y="2386965"/>
            <a:chExt cx="8101203" cy="1407414"/>
          </a:xfrm>
        </p:grpSpPr>
        <p:sp>
          <p:nvSpPr>
            <p:cNvPr id="5" name="TextBox 5"/>
            <p:cNvSpPr txBox="1"/>
            <p:nvPr/>
          </p:nvSpPr>
          <p:spPr>
            <a:xfrm>
              <a:off x="592836" y="2386965"/>
              <a:ext cx="8101203" cy="1407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6000"/>
                </a:lnSpc>
              </a:pPr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首次设当前项：previous可能为nullptr。</a:t>
              </a:r>
              <a:br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清空或删除后：current可能为nullptr。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960620"/>
            <a:ext cx="8894064" cy="1307592"/>
            <a:chOff x="597408" y="4960620"/>
            <a:chExt cx="88940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960620"/>
              <a:ext cx="8894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槽要分别检查两个指针，不能先读取text再判断它是否存在。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没有当前项时，明确写出“无当前项”，清除界面上残留的旧文字。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previous只描述这次变化，不应缓存到删除以后继续读取。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366510"/>
              <a:ext cx="40529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教材142–143页；Qt 6.2.3 qlistwidget.cpp · F217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340352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currentItemChanged槽体片段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清空后也要刷新当前项文字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228850"/>
            <a:chOff x="609600" y="2057400"/>
            <a:chExt cx="10972800" cy="22288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2288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86244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(!current)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ui-&gt;editCutItemText-&gt;setText(QStringLiteral("无当前项"));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ui-&gt;editCutItemText-&gt;setText(current-&gt;text());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617720"/>
            <a:ext cx="10113264" cy="1726692"/>
            <a:chOff x="597408" y="4617720"/>
            <a:chExt cx="1011326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617720"/>
              <a:ext cx="1011326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current是信号传来的新当前项，editCutItemText是教材的输入框对象。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先处理空指针并返回，剩下的分支才可以安全读取当前项文字。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若还要记录previous的文字，应另行检查previous是否存在。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这样清空列表后不会留下上一项的名称，让学生误以为它仍然存在。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15147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教材142页示例的空项处理补充；Qt 6.2.3 qlistwidget.cpp · F217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746797" cy="1188720"/>
            <a:chOff x="590550" y="643890"/>
            <a:chExt cx="7746797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16278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项数据通知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74679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itemChanged 也可能来自程序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9122664" cy="1307592"/>
            <a:chOff x="597408" y="2160270"/>
            <a:chExt cx="9122664" cy="13075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9122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用户编辑文字、点击复选框，可以改变项数据并通知列表。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程序对已加入列表的项调用setText、setCheckState或setData，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实际值改变时，也可以发射itemChanged(item)。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9600" y="4133850"/>
            <a:ext cx="10972800" cy="2171700"/>
            <a:chOff x="609600" y="4133850"/>
            <a:chExt cx="10972800" cy="2171700"/>
          </a:xfrm>
        </p:grpSpPr>
        <p:sp>
          <p:nvSpPr>
            <p:cNvPr id="7" name="Rectangle 7"/>
            <p:cNvSpPr/>
            <p:nvPr/>
          </p:nvSpPr>
          <p:spPr>
            <a:xfrm>
              <a:off x="609600" y="4133850"/>
              <a:ext cx="10972800" cy="2171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4274820"/>
              <a:ext cx="616305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同一角色写入相同值，不会因此再次通知。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826008" y="469392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收到itemChanged不能直接判断“用户刚编辑了这一项”。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槽内若再次修改项，先比较目标值与现有值，检查反馈路径。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批量修改需要暂时屏蔽通知时，阻断发信号的列表对象。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369758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教材143页；Qt 6.2.3 qlistwidget.cpp · F216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789513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QSignalBlocker，包含相应头文件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批量修改阻断列表的信号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2571750"/>
            <a:chOff x="609600" y="2057400"/>
            <a:chExt cx="10972800" cy="25717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25717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822436" cy="21252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QSignalBlocker blocker(ui-&gt;listWidget);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for (int i = 0; i &lt; ui-&gt;listWidget-&gt;count(); ++i)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ui-&gt;listWidget-&gt;item(i)-&gt;setCheckState(Qt::Checked);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在此显式刷新依赖最终数据的界面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960620"/>
            <a:ext cx="9046464" cy="1307592"/>
            <a:chOff x="597408" y="4960620"/>
            <a:chExt cx="90464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960620"/>
              <a:ext cx="90464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QListWidgetItem不是QObject；阻断的是发信号的listWidget。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blocker离开作用域恢复原阻塞状态，不是无条件解除阻塞。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普通信号不缓存补发；结束后需要的界面同步必须主动完成。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3021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qobject.h、qobject.cpp · F110、F218–219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64114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itemEntered与鼠标信号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鼠标进入与点击是不同信号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857250"/>
            <a:chOff x="609600" y="2057400"/>
            <a:chExt cx="10972800" cy="8572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8572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117473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ui-&gt;listWidget-&gt;setMouseTracking(true);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246120"/>
            <a:ext cx="8878824" cy="2564892"/>
            <a:chOff x="597408" y="3246120"/>
            <a:chExt cx="8878824" cy="25648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246120"/>
              <a:ext cx="8878824" cy="25648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开启跟踪后，不按鼠标按钮移入某项，也可以发射itemEntered。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未开启跟踪时，按着鼠标按钮移入仍可能发射该信号。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因此不能把默认false解释为“绝不会有进入信号”。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itemPressed观察按下，itemClicked观察点击。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itemDoubleClicked观察双击；接口名称中有Clicked。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演示时分别记录无按键移动、按键移动、单击和双击。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58391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教材142–143页；Qt 6.2.3 qabstractitemview.cpp · F220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87969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在plainTextEdit记录信号名与参数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用日志核对信号触发条件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9076944" cy="2145792"/>
            <a:chOff x="597408" y="2160270"/>
            <a:chExt cx="9076944" cy="21457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907694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点击另一项，再点击同一项，比较当前项是否真的改变。</a:t>
              </a:r>
            </a:p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勾选复选框，观察itemChanged，另外读取当前项与选择集合。</a:t>
              </a:r>
            </a:p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编辑项文字，再由程序setText，比较两种数据修改。</a:t>
              </a:r>
            </a:p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4. 切换mouseTracking，比较不按按钮与按着按钮移入。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每次先清日志，记录操作前后值，让同学能够重复同一实验。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9600" y="4972050"/>
            <a:ext cx="10972800" cy="1333500"/>
            <a:chOff x="609600" y="4972050"/>
            <a:chExt cx="10972800" cy="1333500"/>
          </a:xfrm>
        </p:grpSpPr>
        <p:sp>
          <p:nvSpPr>
            <p:cNvPr id="7" name="Rectangle 7"/>
            <p:cNvSpPr/>
            <p:nvPr/>
          </p:nvSpPr>
          <p:spPr>
            <a:xfrm>
              <a:off x="609600" y="4972050"/>
              <a:ext cx="10972800" cy="1333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826008" y="5113020"/>
              <a:ext cx="9168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选择、当前项和项数据变化各有通知，鼠标动作也有自己的信号。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不能保证每次点击总发固定四个信号，也不能预设它们的固定顺序。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471175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教材142–144页；Qt 6.2.3列表与视图实现 · F216–217、F220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822948" cy="1188720"/>
            <a:chOff x="590550" y="643890"/>
            <a:chExt cx="6822948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3815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contextMenuPolicy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82294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上下文菜单先选择处理策略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528304" cy="3403092"/>
            <a:chOff x="597408" y="2160270"/>
            <a:chExt cx="8528304" cy="34030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528304" cy="34030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NoContextMenu：组件不处理菜单请求，父容器可继续处理。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PreventContextMenu：阻止菜单请求，也不交给父容器。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DefaultContextMenu：由组件的默认菜单事件处理函数响应。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默认策略不保证每个组件都有现成菜单。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ActionsContextMenu：Qt用组件已有的Action组装菜单。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CustomContextMenu：发出菜单请求信号，由连接的槽处理。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本例先用CustomContextMenu，明确鼠标位置与操作对象，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再比较ActionsContextMenu省去了哪部分代码。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7" name="TextBox 7"/>
            <p:cNvSpPr txBox="1"/>
            <p:nvPr/>
          </p:nvSpPr>
          <p:spPr>
            <a:xfrm>
              <a:off x="603504" y="6366510"/>
              <a:ext cx="61158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教材144–146页；Qt 6.2.3 QWidget、QAbstractScrollArea实现 · F221、F223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8801862" cy="1188720"/>
            <a:chOff x="590550" y="643890"/>
            <a:chExt cx="880186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6997560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customContextMenuRequested(const QPoint &amp;pos)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880186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列表菜单位置使用 viewport 坐标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794232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*list = ui-&gt;listWidget;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list-&gt;itemAt(pos);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QPoint globalPos = list-&gt;viewport()-&gt;mapToGlobal(pos);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31920"/>
            <a:ext cx="9732264" cy="2145792"/>
            <a:chOff x="597408" y="3931920"/>
            <a:chExt cx="973226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31920"/>
              <a:ext cx="973226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这里的pos由列表菜单请求信号传入，相对于viewport可视区域。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itemAt(pos)查询这个位置下的项，空白处返回nullptr。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菜单exec需要全局位置，所以由同一viewport执行mapToGlobal。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不要用外层list的边框坐标直接解释这个pos，否则菜单位置可能偏移。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先保持坐标来源一致，下一页再创建菜单内容。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661053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教材144–145页；Qt 6.2.3 qabstractscrollarea.cpp、qlistwidget.cpp · F221–222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953756" cy="1188720"/>
            <a:chOff x="590550" y="643890"/>
            <a:chExt cx="795375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470270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CustomContextMenu槽内组装片段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95375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临时菜单执行完即结束生命周期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235696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QMenu menu;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menu.addAction(ui-&gt;actListDelete);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menu.addAction(ui-&gt;actListClear);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menu.exec(ui-&gt;listWidget-&gt;viewport()-&gt;mapToGlobal(pos));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74820"/>
            <a:ext cx="8863584" cy="1726692"/>
            <a:chOff x="597408" y="4274820"/>
            <a:chExt cx="88635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74820"/>
              <a:ext cx="8863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先设CustomContextMenu并连接请求信号；pos由槽参数传入。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exec同步运行菜单，返回后局部menu离开作用域并销毁。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加入的是已有Action，菜单销毁后这些Action仍由原对象拥有。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这里只展示组装过程；显示删除菜单前还要确定鼠标下的目标项。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22564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教材144–145页；Qt 6.2.3 QMenu、QToolButton实现 · F203、F221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6257544" cy="1188720"/>
            <a:chOff x="590550" y="643890"/>
            <a:chExt cx="6257544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374365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仅针对项目的删除菜单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空白处菜单请求没有项目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885950"/>
            <a:chOff x="609600" y="2057400"/>
            <a:chExt cx="10972800" cy="18859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8859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6035421" cy="14394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*item = ui-&gt;listWidget-&gt;itemAt(pos);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(!item)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ui-&gt;listWidget-&gt;setCurrentItem(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item, QItemSelectionModel::NoUpdate);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274820"/>
            <a:ext cx="9976104" cy="1726692"/>
            <a:chOff x="597408" y="4274820"/>
            <a:chExt cx="997610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274820"/>
              <a:ext cx="997610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把这段检查放在组装并exec删除菜单之前，包含QItemSelectionModel。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空白处没有目标项，不显示这个仅针对项目的菜单。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有项时把它设成当前目标，NoUpdate保留原选择集合。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删除槽仍检查当前行是否有效，不能借用未经核对的旧当前项。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526044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qlistwidget.cpp · F210、F222；教材菜单的目标处理补充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33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9394736" cy="1188720"/>
            <a:chOff x="590550" y="643890"/>
            <a:chExt cx="9394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3212287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已有Action自动组装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9394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ActionsContextMenu 复用操作列表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9600" y="2057400"/>
            <a:ext cx="10972800" cy="1543050"/>
            <a:chOff x="609600" y="2057400"/>
            <a:chExt cx="10972800" cy="1543050"/>
          </a:xfrm>
        </p:grpSpPr>
        <p:sp>
          <p:nvSpPr>
            <p:cNvPr id="5" name="Rectangle 5"/>
            <p:cNvSpPr/>
            <p:nvPr/>
          </p:nvSpPr>
          <p:spPr>
            <a:xfrm>
              <a:off x="609600" y="2057400"/>
              <a:ext cx="10972800" cy="154305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6" name="TextBox 6"/>
            <p:cNvSpPr txBox="1"/>
            <p:nvPr/>
          </p:nvSpPr>
          <p:spPr>
            <a:xfrm>
              <a:off x="827532" y="2230755"/>
              <a:ext cx="8969121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ui-&gt;listWidget-&gt;addAction(ui-&gt;actListDelete);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ui-&gt;listWidget-&gt;addAction(ui-&gt;actListClear);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ui-&gt;listWidget-&gt;setContextMenuPolicy(Qt::ActionsContextMenu);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931920"/>
            <a:ext cx="9701784" cy="2145792"/>
            <a:chOff x="597408" y="3931920"/>
            <a:chExt cx="9701784" cy="21457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931920"/>
              <a:ext cx="97017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Qt直接用组件的Action列表创建菜单，不需要CustomContextMenu槽。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这项策略本身不会把鼠标下的项设为当前项。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命令若针对当前项，槽必须检查并明确使用当前目标。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如果要求“删除右键所指项目”，采用前面的Custom策略查询itemAt。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空白处不能误删旧目标；菜单自动组装不能代替目标判断。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366510"/>
              <a:ext cx="370013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教材145–146页；Qt 6.2.3 qwidget.cpp · F223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34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5126736" cy="1188720"/>
            <a:chOff x="590550" y="643890"/>
            <a:chExt cx="5126736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1920469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4.11 · 课堂检查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说明项的责任与状态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7964424" cy="888492"/>
            <a:chOff x="597408" y="2160270"/>
            <a:chExt cx="796442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7964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1. takeItem返回有效指针后，列表还负责删除这个项吗？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若不再使用该项，调用者应该完成什么操作？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69970"/>
            <a:ext cx="9549384" cy="888492"/>
            <a:chOff x="597408" y="3569970"/>
            <a:chExt cx="95493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69970"/>
              <a:ext cx="9549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2. 有效项已加入SingleSelection列表，调用setSelected(true)。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它会自动成为当前项吗？应使用哪个接口改变当前项？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979670"/>
            <a:ext cx="8650224" cy="1307592"/>
            <a:chOff x="597408" y="4979670"/>
            <a:chExt cx="865022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979670"/>
              <a:ext cx="8650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3. 列表已有未排序的项，只调用setSortingEnabled(true)。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 6.2.3会立即重排吗？怎样让已有项立刻按升序排列？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回答时分别指出对象责任、具体状态与接口作用。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366510"/>
              <a:ext cx="3858974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Qt 6.2.3 qlistwidget.cpp · F206、F209、F215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35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590550" y="643890"/>
            <a:ext cx="7388352" cy="1188720"/>
            <a:chOff x="590550" y="643890"/>
            <a:chExt cx="7388352" cy="1188720"/>
          </a:xfrm>
        </p:grpSpPr>
        <p:sp>
          <p:nvSpPr>
            <p:cNvPr id="2" name="TextBox 2"/>
            <p:cNvSpPr txBox="1"/>
            <p:nvPr/>
          </p:nvSpPr>
          <p:spPr>
            <a:xfrm>
              <a:off x="600456" y="643890"/>
              <a:ext cx="2405101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8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4.11 · 点击逐项揭示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590550" y="101346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按对象、状态和接口解释结果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2160270"/>
            <a:ext cx="8345424" cy="888492"/>
            <a:chOff x="597408" y="2160270"/>
            <a:chExt cx="8345424" cy="888492"/>
          </a:xfrm>
        </p:grpSpPr>
        <p:sp>
          <p:nvSpPr>
            <p:cNvPr id="5" name="TextBox 5"/>
            <p:cNvSpPr txBox="1"/>
            <p:nvPr/>
          </p:nvSpPr>
          <p:spPr>
            <a:xfrm>
              <a:off x="597408" y="2160270"/>
              <a:ext cx="8345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1. takeItem解除列表管理，调用者负责原项的后续处理。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需要时重新插入；不再需要时delete，不能让取出的项泄漏。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417570"/>
            <a:ext cx="8589264" cy="888492"/>
            <a:chOff x="597408" y="3417570"/>
            <a:chExt cx="85892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17570"/>
              <a:ext cx="8589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2. setSelected只改变选择，不把该项设为当前项。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使用setCurrentItem；只改当前项而保留选择时传NoUpdate。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674870"/>
            <a:ext cx="10265664" cy="888492"/>
            <a:chOff x="597408" y="4674870"/>
            <a:chExt cx="1026566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674870"/>
              <a:ext cx="102656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3. 开启自动标志不立即重排，需调用sortItems(Qt::AscendingOrder)。</a:t>
              </a:r>
              <a:br/>
              <a:r>
                <a:rPr lang="zh-CN" sz="2400" dirty="0">
                  <a:solidFill>
                    <a:srgbClr val="FAF7EF"/>
                  </a:solidFill>
                  <a:latin typeface="+mn-lt"/>
                  <a:ea typeface="+mn-ea"/>
                  <a:cs typeface="+mn-cs"/>
                </a:rPr>
                <a:t>先核对所有权和具体状态，再调用目标明确的接口。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884545"/>
            <a:ext cx="8101584" cy="469392"/>
            <a:chOff x="597408" y="5884545"/>
            <a:chExt cx="8101584" cy="4693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884545"/>
              <a:ext cx="810158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树形组件沿用项数据与管理责任，并增加父子节点层级。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366510"/>
            <a:ext cx="10984992" cy="234696"/>
            <a:chOff x="603504" y="63665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366510"/>
              <a:ext cx="423448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Qt 6.2.3 qlistwidget.cpp · F206、F209–210、F215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3665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6"/>
                  </a:solidFill>
                  <a:latin typeface="+mn-lt"/>
                  <a:ea typeface="+mn-ea"/>
                  <a:cs typeface="+mn-cs"/>
                </a:rPr>
                <a:t>36 / 36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qt6_ch04_f_toolbuttons_list">
  <a:themeElements>
    <a:clrScheme name="qt6_ch04_f_toolbuttons_list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f_toolbuttons_list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f_toolbuttons_lis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4_f_toolbuttons_list">
  <a:themeElements>
    <a:clrScheme name="qt6_ch04_f_toolbuttons_list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4_f_toolbuttons_list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4_f_toolbuttons_lis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2026-10-06T04:29:57Z</dcterms:created>
  <dcterms:modified xsi:type="dcterms:W3CDTF">2026-10-06T04:29:57Z</dcterms:modified>
  <cp:category/>
  <cp:contentStatus/>
</cp:coreProperties>
</file>