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49"/>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  <Relationship Id="rId49"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删除一个分组时，它下面的图片项和更深的分组会不会一起消失？这一份从图片管理器出发，把父子关系、节点分类和文件路径分别说明，再把成功加载的图片送到标签显示。最后让停靠窗口的实际状态反馈到菜单入口。学习时始终确认当前操作针对哪个对象，读取的值来自哪个位置。</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的图片管理器继承主窗口类。左侧停靠窗口放置名为treeFiles的树，中央显示区域的标签labPic放在scrollArea中，卷滚区提供可视区域和卷滚。状态栏分别显示节点标题、文件路径和缩放比例。Designer负责建立这些组件，构造函数在setupUi之后初始化表头、节点和状态栏；先找到三个区域，再追踪它们之间传递的值。</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MainWindow用私有枚举约定三类节点：顶层从一千零一开始，随后是分组和图片。程序在构造项时传入这个类型，之后通过type读取它，决定允许的操作。Qt的自定义类型起点是一千，自定义值可以等于或大于一千；教材从一千零一开始只是选择。项建立后没有setType来修改类型。业务类型、父子位置和保存文件路径的用户角色各自有用途，不能相互代替。</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表头项说明每列的含义，目录树中的普通项保存具体记录。headerItem取得表头，setHeaderItem把新表头对象交给树管理；表头文字的字体、对齐、颜色和图标也可以逐列设置。普通项的一行可以包含多列，父子关系组织行之间的层级，列号决定读写哪份数据。clear删除普通项而保留表头，遍历业务节点时也不把表头算成图片或分组。</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Designer阶段的界面先画了两列，运行时的表头却使用名称、类型和日期三列，因此初始化先明确设置三列。枚举把名称列记为零，后面依次是类型列和日期列。表头标题和节点数据沿用同一套列号，后面存储完整路径时也必须使用约定的名称列。只改标题可以使用setHeaderLabels；需要更多表头属性时再操作表头项对象。</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已经获得表头项后，用列号选择本次要改的文字。示例先组合水平居中和垂直居中，再把这个组合分别设置到名称列和类型列；两列属于同一个表头对象。Qt六点二点三的接口接收列号和整数形式的对齐组合。字体、前景色、背景色和图标也各自指定列。后面的普通节点沿用这些接口，区别在于节点保存具体业务内容。</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观察图中的普通关系，旅行是图片的子项，所以旅行的parent返回图片。图片是顶层普通项，它的parent返回空指针，不能把它误认成内部根的普通子项。invisibleRootItem提供访问所有顶层项的统一入口，通过它的child可以取得图片，但它本身不显示，也不是用户创建的图片项。虚线说明访问入口，实线说明普通项的父子关系。内部根归模型管理，不应作为用户节点删除。</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移动第一棵子树之前，先确认源父项和目标有效，并且目标不在待移动子树内部。takeChild解除原父项与所属树的关系，但保留取得的项、它的后代和角色数据。返回值可能为空，判空以后才重新加入目标父项。调用者接手了这棵子树，不再使用时应删除子树根。顶层项可以用takeTopLevelItem取出，removeChild也只解除关系；重复addChild不是移动仍然已加入的项的方法。</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屏幕上显示的是短名称，真正访问文件时需要完整路径。示例把短名称写入名称列的显示文本，把完整路径写入同列的UserRole；读取时仍用同一列和同一角色，再从QVariant转换成字符串。两个目录可以有同名文件，单靠短名称不能定位。修改显示标题不会自动修改UserRole，其他业务值还可以保存在UserRole加一等独立角色中。</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etFlags设置整项能力，没有列号，而且新组合会替换旧组合。要增加可编辑能力又保留其他能力，就读取现有flags，再与可编辑标志合并。字体和勾选状态则存于指定列，文字和颜色也是如此；项能否启用还要考虑父项的禁用状态。展开、隐藏和选择分别有对应设置接口。展开一个父项只显示直接子项，不保证把每一层后代全部展开。</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自动三态需要父项带有AutoTristate，也需要参与汇总的子项在同一列有有效复选值。子项全勾选时父项读出勾选，全未勾选时父项读出未勾选，混合状态或已有部分勾选时父项读出部分勾选。缺少有效CheckStateRole的子项不能直接套进这个结论。父项被设为勾选或未勾选时，向已有有效同列状态的子项传播；设置部分勾选不做这种传播，也不会把所有列一起改掉。</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里校正教材第一百五十八页的解释。Qt六点二点三的QTreeWidgetItem析构会删除子项，子项析构继续删除自己的子项，并从原父项或树中移除自己，因此删除普通分组根就会销毁整棵子树，不需要先手写递归删除。教材把直接删除说成后代泄漏，与官方实现不符。删除后所有旧节点指针都不能继续使用。这个结论不授权我们删除模型管理的内部根项。</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创建子项有两种加入路线。构造时传入有效父项，项已经加入，不必再调用addChild。也可以先独立构造，把需要的数据准备好，再加入父项。传入树组件构造时，项已经成为顶层项。两条路线是供选择的，不应重复用于同一对象。项类不是QObject，这里的插入关系不能当成QObject父子关系解释。</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例只创建一个名为图片的顶层项，程序不允许用户删除它或再建顶层项。顶层和分组可以添加分组，因此目录可以有多层；图片作为叶节点，不再添加分组。选中图片后新增图片，应加入同一个父项，成为兄弟项。分组和图片可以删除，顶层和分组可以直接添加图片。保护来自程序的类型检查，Qt不会看到一千零一就自动保护它。Action禁用帮助用户理解，执行槽仍要再次检查。</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列和界面已初始化以后，iniTree清除旧普通项，再独立创建一个顶层类型的项。程序写入图片标题和顶层类型说明，设置可选、可勾选、启用和自动三态标志，初始化名称列的勾选状态，最后加入树。图标资源若需要使用，必须先加入项目；后续子项也要初始化同一列的复选状态。业务上保护这个顶层项的检查由操作槽完成，不是这一组能力标志自动实现的。</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选择目录之后，第一步检查返回字符串是否为空。用户取消时直接返回，不拿空路径继续创建节点。接着取得当前项，先判空再读取类型；本例只有三类项，排除图片后，顶层或分组才可以作为父项。有效父项和完整目录路径一起传给addFolderItem，由它准备新分组数据。这样取消、空当前项和非法父项都在创建之前处理。</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addFolderItem先独立创建分组项，写入目录末级名和类型说明，再把完整目录名保存到名称列的UserRole。flags沿用初始化页的组合，名称列也设置勾选状态，随后才交给有效父项。显示名称只负责给人辨认，完整目录名负责访问。最后展开父项能显示这次添加的直接子项，不等于递归展开它的所有后代。下一页检查末级名称怎样取得，以及简式的适用条件。</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用字符串长度减去最后一个斜杠的位置，再减一，得到右侧要取的字符数。这个简式要求分隔符已统一为正斜杠，并且末尾没有斜杠。没有斜杠时位置为负一，右取整个字符串；末尾有斜杠时右侧字符数为零，得到空串。其他分隔符和根目录形式需要另外处理，不能把这个简式当成通用路径解析。显示末级名称之后，访问仍读取UserRole里的完整路径。</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多文件对话框取消时返回空列表，先结束操作。当前项为空时，本例尝试取得第一个顶层项；仍为空就返回。当前项如果是图片，取它的父项，让新增图片成为兄弟；否则直接使用当前顶层或分组。父项也必须判空。确认目标以后，遍历文件列表，逐一调用addImageItem把文件加入该父项，再展开它。本页省略过滤器，能选择现有文件不代表文件一定能被图片解码器读取。</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图片项已经按图片类型创建，QFileInfo用于取得短文件名和最后修改时间。短名称写进名称列，类型说明写进类型列；日期必须先判断有效，能取得时按年、月、日显示，不能取得时显示未知。UserRole仍要明确保存传入的完整文件路径，不用短名称代替。随后按前面的模式补齐图标、整项标志和同列勾选状态，再加入有效父项。文件名可以取得，不代表时间信息一定有效。</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当前状态包含行和列。用户从同一节点的名称列切换到类型列，新旧索引不同，却可能映射到同一个项指针，所以current等于previous不能证明当前单元格没有变化。两个参数也可能各自为空，需要分别检查。需要列时读取currentColumn，不应把所有同指针通知过滤掉。点击、项数据改变和选择变化各有条件；课堂日志可以记录实际通知，不能承诺一次点击总产生固定信号顺序。</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判断current是否有效，只有有效才读取type。依照本例三类业务规则，图片不能添加目录，顶层不能删除，而分组可以使用三个入口；没有当前项时全部禁用。状态栏的labNodeText也应清除旧提示，不能让没有节点的界面继续显示上一项信息。当前项是图片时调用displayImage，但缩放入口应该由加载是否成功控制。实际操作槽仍验证对象和类型，不能只依赖之前的Action状态。</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从名称列的UserRole取得路径，空路径先结束。使用临时candidate加载图片，成功后才赋给m_pixmap，可以避免失败时把保存的原图变成空图。失败提示写为显示未更新：已有旧图时保留旧图，首次加载失败时原图仍为空，不能说每次失败都有旧图。成功分支在实际程序中还要把labFileName设为路径，把labNodeText设为节点标题，启用放大、缩小、适合高、适合宽和原大小入口，再触发适合高度。页中代码集中展示检查、提交原图和触发显示，完整界面反馈按正文条件补齐。</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删除入口先取得当前项，空指针直接返回，顶层类型也直接返回。只有当前项有效且业务允许删除时才执行delete。删除分组连同后代销毁，随后清理状态显示，不能再从旧指针读取名称或路径。Action是否启用可能在本次执行前已经改变，槽内检查负责保证这次执行仍符合规则。下一步需要遍历节点来改变标题，遍历的目标是修改，不是补写删除。</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外层按顶层项数量循环，取得每个顶层项后调用changeItemCaption。函数先判空，再给自身标题添加星号，随后按直接子项数量逐个递归调用。叶节点没有子项，循环不进入，当前调用自然结束。函数返回时回到调用它的父项循环，继续下一个子项。表头和内部根没有作为业务入口传入，因此不参与这次标题修改。</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沿课堂小树走一遍：先改图片，再进入它的第一个孩子旅行。旅行先改自身，再调用山景；山景没有孩子，返回旅行的循环，继续调用海景。海景返回以后旅行的循环结束，整个旅行调用返回图片的循环，这时才处理图片的第二个孩子封面。图上编号对应这一次先父后子的访问顺序。返回后继续父项循环的下一次，不是每次回到顶层重新扫描。</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原名是山景点jpg，第一次变成一个星号开头，第二次变成两个星号开头。原因是函数每次读取现有文本，再添加一个星号，并没有检查是否已经标记。只希望标记一次时，可以先检查startsWith，或者另存原始名称。UserRole是独立数据，本次setText没有改动完整路径。再次点击图片仍应读取UserRole，不应把已经带星号的标题作为文件名访问。</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成功加载的原图保存在m_pixmap，每次缩放都从它生成本次显示副本，不覆盖原始尺寸。标签通过setPixmap显示副本，不替代缩放计算。箭头表示从原图到副本，再到显示标签的单向数据过程。卷滚区提供viewport与卷滚；widgetResizable改变内容组件尺寸，不会自动按图片比例生成副本。接下来读取实际可用区域，把界面尺寸换算成目标图片尺寸，并保持比例。</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里假定标签边距为零，scaledContents关闭。先检查原图非空，再读取viewport高度；高度不为正就结束。图像的设备像素比把界面高度换成图片像素高度，四舍五入以后至少保留一个像素，再按高度等比生成副本。比例从副本实际高度除以原始高度得到，标签显示这个副本。实际槽还可以把比例乘一百取整送到spinRatio。教材先按外层高度计算比例又减去三十缩图会造成显示尺寸和报告比例不一致，本例使用同一套实际尺寸。卷滚条出现可能改变viewport；需要持续适配时应在尺寸变化后重新计算。</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适合宽度使用上一页相同条件，改为读取viewport宽度，乘设备像素比取得目标图片像素，再等比生成副本。比例来自实际副本宽度与原图宽度，显示后同样可以更新百分比。保持比例意味着宽度适合时，高度仍可能超过可用高度，因此另一方向可能需要卷滚。不要为了去掉卷滚条而把宽和高分别拉伸，否则图片比例会改变。</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放大时先检查原图，再把当前比例乘一点二，限制在课堂示例的百分之五到二十倍之间。用原始宽高乘本次比例，取整并保证像素尺寸至少为一，然后显式使用KeepAspectRatio和Smooth生成副本。显示后按实际副本宽度重新记录比例，再更新百分比组件。缩小把乘一点二改为除以一点二。每次都从保存的原图生成副本，避免连续从小副本再放大。百分比取整仅影响显示，不把浮点比例改成整数；示例范围应按实际图片尺寸调整。</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每个缩放入口都检查两件事：原图非空，原始宽高才为正；viewport尺寸为正，目标才有意义。直接对保存原图调用load而加载失败，会使那个pixmap无效，之后不能拿零高度作除数。临时加载方式能保留原图，但首次失败时仍然没有有效原图。scaled遇到空目标尺寸会得到空图，所以目标像素至少为一，并限制放大范围。检查应先于任何比例计算。</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卷滚条看的是内容组件的实际尺寸，不只看原图像素。widgetResizable默认关闭，此时卷滚区尊重内容组件实际尺寸；打开时会结合尺寸策略和最小、最大限制调整它。范围来自内容尺寸与viewport之差。要按照副本尺寸卷滚，就让标签的实际内容尺寸与图片布局尺寸配合；标签在布局里时还要检查外层内容容器约束。AsNeeded按需要出现，AlwaysOn一直显示，AlwaysOff隐藏。打开widgetResizable不保证任意缩小，也没有自动等比缩图的含义。</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恢复原图时比例设为一，把保存的原图交给标签，百分比显示一百。这里的一百表示相对于原图，没有缩放副本；它不是无条件的一图像像素对应一屏幕像素。图片布局宽高约等于像素宽高除以设备像素比，比值为一时数值相同，比值为二时布局数值减半。标签的sizeHint还会考虑边距，因此检查实际大小时先区分图片像素、界面单位和标签边距。</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caled只给宽高时默认忽略纵横比，可以拉伸到指定矩形。KeepAspectRatio保持比例，并让整个结果落在目标矩形内部。KeepAspectRatioByExpanding保持比例覆盖目标，另一边可能超出边界。按高或按宽缩放保持比例，所有这些接口返回副本，不修改保存的原图。Fast和Smooth选择采样方式，不能代替纵横比参数。标签自动缩放内容也可能拉伸，因此本例关闭它，明确生成等比副本。</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Designer已经创建dockWidget。示例设置关闭、移动和浮动三种用户功能，再把允许停靠的位置限制为左侧和右侧。默认功能本来就是这三项；DockWidgetVerticalTitleBar可以把标题栏改成竖向。setFeatures替换整个组合，需要保留其他功能时从原features合并或移除。允许区默认是全部区域，但setAllowedAreas不会自动把当前窗口移到新区。NoDockWidgetFeatures禁用这些用户功能，标题文字由windowTitle设置。功能组合、允许位置和当前实际位置分别有意义。</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两条显式连接放在setupUi之后的构造函数中，相关Action和停靠窗口已经创建。先让两个Action可勾选，并用isFloating和当前可见状态初始化勾选值。用户触发后，triggered携带勾选值传到setFloating或setVisible。教材的自动命名槽如果已经连接了相同处理，应保留自动槽或改用本页显式连接，不能把两套一起接入导致重复执行。浮动功能标志限制用户入口，程序调用setFloating不受这个标志直接阻止；恢复停靠还要求有效的主窗口停靠关系。拖动窗口也会改变状态，因此需要下一页的反向反馈。</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反向连接同样位于组件建立后的构造函数，并与已有自动反馈槽二选一。窗口的topLevelChanged为真表示浮动，把这个实际值送到浮动Action的setChecked；可见通知也送到对应Action。setChecked不发triggered，所以这个入口不会再执行设置窗口的函数，但勾选值改变时仍可能发toggled和changed。标签式停靠页不在前台时也可能通知不可见，因此false不能一律解释为窗口被关闭。课堂观察应同时检查实际状态与具体操作。</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取消目录选择，确认树没有新增项，再加入一个合法分组。选择两张能解码的图片，核对它们的父项、显示名称和用户角色路径；改标题以后再次点击，确认读取的路径没有改变。在已经成功显示旧图的条件下，再选择不能解码的文件，核对失败提示以及旧显示被保留。然后测试适合高、适合宽、放大、缩小和恢复原图，记录副本尺寸与比例。最后拖动和关闭停靠窗口，核对两个Action的勾选值。日志用来解释实际通知，不预设每步必须出现的固定顺序。</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判断删除允许删除的普通分组后，它的多层后代是否保留，是否需要提前递归删除。再考虑同一项从名称列移到类型列，两个参数是同一个项指针，能不能说明索引没变。第三题假定标签边距为零，要求图片适合高度：应读取卷滚区外层还是viewport，设备像素比不为一时又怎样换算单位。回答先说对象、坐标和条件，再说明结果。</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普通父项析构会删除后代，不需要先手写递归删除；销毁后的整棵子树旧指针失效，内部根仍由模型管理。当前索引包含列号，同一项换列时新旧索引可以不同，只看相同项指针会漏掉变化。适合高度应读取viewport，并确认原图与目标有效；目标图像像素高约为界面高度乘设备像素比。之后根据实际副本计算比例，保持比例显示。有标签边距时还要从可用高度中扣除。逐项揭示后让学生指出对应代码检查，而不是只记结论。</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图片管理器的过程可以从值的来源解释。当前项先判空，类型决定操作，同一列的用户角色提供完整路径；加载成功后保存原图，从原图生成副本，再按viewport和设备像素比显示。用户点击入口或直接拖动窗口改变状态，实际通知把变化反馈到Action。下一份进入表格，继续区分位置与对象：行列位置已经存在，不等于该单元格已经创建了项。</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qt6_ch04_g_tree_images_dock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qt6_ch04_g_tree_images_dock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1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9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5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3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2250" kern="1200">
          <a:solidFill>
            <a:schemeClr val="tx1"/>
          </a:solidFill>
          <a:latin typeface="+mn-lt"/>
          <a:ea typeface="+mn-ea"/>
          <a:cs typeface="+mn-cs"/>
        </a:defRPr>
      </a:lvl2pPr>
      <a:lvl3pPr marL="914400" algn="l" defTabSz="457200" rtl="0" eaLnBrk="1" latinLnBrk="0" hangingPunct="1">
        <a:defRPr sz="2100" kern="1200">
          <a:solidFill>
            <a:schemeClr val="tx1"/>
          </a:solidFill>
          <a:latin typeface="+mn-lt"/>
          <a:ea typeface="+mn-ea"/>
          <a:cs typeface="+mn-cs"/>
        </a:defRPr>
      </a:lvl3pPr>
      <a:lvl4pPr marL="1371600" algn="l" defTabSz="457200" rtl="0" eaLnBrk="1" latinLnBrk="0" hangingPunct="1">
        <a:defRPr sz="195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650" kern="1200">
          <a:solidFill>
            <a:schemeClr val="tx1"/>
          </a:solidFill>
          <a:latin typeface="+mn-lt"/>
          <a:ea typeface="+mn-ea"/>
          <a:cs typeface="+mn-cs"/>
        </a:defRPr>
      </a:lvl6pPr>
      <a:lvl7pPr marL="2743200" algn="l" defTabSz="457200" rtl="0" eaLnBrk="1" latinLnBrk="0" hangingPunct="1">
        <a:defRPr sz="1500" kern="1200">
          <a:solidFill>
            <a:schemeClr val="tx1"/>
          </a:solidFill>
          <a:latin typeface="+mn-lt"/>
          <a:ea typeface="+mn-ea"/>
          <a:cs typeface="+mn-cs"/>
        </a:defRPr>
      </a:lvl7pPr>
      <a:lvl8pPr marL="3200400" algn="l" defTabSz="457200" rtl="0" eaLnBrk="1" latinLnBrk="0" hangingPunct="1">
        <a:defRPr sz="135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cad9654a0dbfcefb.pn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5" name="Group 5"/>
          <p:cNvGrpSpPr/>
          <p:nvPr/>
        </p:nvGrpSpPr>
        <p:grpSpPr>
          <a:xfrm>
            <a:off x="592836" y="676275"/>
            <a:ext cx="8029956" cy="1165479"/>
            <a:chOff x="592836" y="676275"/>
            <a:chExt cx="8029956" cy="1165479"/>
          </a:xfrm>
        </p:grpSpPr>
        <p:sp>
          <p:nvSpPr>
            <p:cNvPr id="2" name="Freeform 2"/>
            <p:cNvSpPr/>
            <p:nvPr/>
          </p:nvSpPr>
          <p:spPr>
            <a:xfrm>
              <a:off x="641350" y="676275"/>
              <a:ext cx="317501" cy="285751"/>
            </a:xfrm>
            <a:custGeom>
              <a:avLst/>
              <a:gdLst/>
              <a:ahLst/>
              <a:cxnLst/>
              <a:rect l="l" t="t" r="r" b="b"/>
              <a:pathLst>
                <a:path w="317501" h="285751">
                  <a:moveTo>
                    <a:pt x="79375" y="285751"/>
                  </a:moveTo>
                  <a:cubicBezTo>
                    <a:pt x="70608" y="285751"/>
                    <a:pt x="63500" y="278643"/>
                    <a:pt x="63500" y="269876"/>
                  </a:cubicBezTo>
                  <a:cubicBezTo>
                    <a:pt x="63500" y="261108"/>
                    <a:pt x="70608" y="254001"/>
                    <a:pt x="79375" y="254001"/>
                  </a:cubicBezTo>
                  <a:lnTo>
                    <a:pt x="95250" y="254001"/>
                  </a:lnTo>
                  <a:lnTo>
                    <a:pt x="95250" y="222250"/>
                  </a:lnTo>
                  <a:lnTo>
                    <a:pt x="31750" y="222250"/>
                  </a:lnTo>
                  <a:cubicBezTo>
                    <a:pt x="14215" y="222250"/>
                    <a:pt x="0" y="208035"/>
                    <a:pt x="0" y="190500"/>
                  </a:cubicBezTo>
                  <a:lnTo>
                    <a:pt x="0" y="31750"/>
                  </a:lnTo>
                  <a:cubicBezTo>
                    <a:pt x="0" y="14215"/>
                    <a:pt x="14215" y="0"/>
                    <a:pt x="31750" y="0"/>
                  </a:cubicBezTo>
                  <a:lnTo>
                    <a:pt x="285751" y="0"/>
                  </a:lnTo>
                  <a:cubicBezTo>
                    <a:pt x="303286" y="0"/>
                    <a:pt x="317501" y="14215"/>
                    <a:pt x="317501" y="31750"/>
                  </a:cubicBezTo>
                  <a:lnTo>
                    <a:pt x="317501" y="190500"/>
                  </a:lnTo>
                  <a:cubicBezTo>
                    <a:pt x="317501" y="208035"/>
                    <a:pt x="303286" y="222250"/>
                    <a:pt x="285751" y="222250"/>
                  </a:cubicBezTo>
                  <a:lnTo>
                    <a:pt x="222250" y="222250"/>
                  </a:lnTo>
                  <a:lnTo>
                    <a:pt x="222250" y="254001"/>
                  </a:lnTo>
                  <a:lnTo>
                    <a:pt x="238125" y="254001"/>
                  </a:lnTo>
                  <a:cubicBezTo>
                    <a:pt x="246893" y="254001"/>
                    <a:pt x="254001" y="261108"/>
                    <a:pt x="254001" y="269876"/>
                  </a:cubicBezTo>
                  <a:cubicBezTo>
                    <a:pt x="254001" y="278643"/>
                    <a:pt x="246893" y="285751"/>
                    <a:pt x="238125" y="285751"/>
                  </a:cubicBezTo>
                  <a:close/>
                  <a:moveTo>
                    <a:pt x="190500" y="222250"/>
                  </a:moveTo>
                  <a:lnTo>
                    <a:pt x="127000" y="222250"/>
                  </a:lnTo>
                  <a:lnTo>
                    <a:pt x="127000" y="254001"/>
                  </a:lnTo>
                  <a:lnTo>
                    <a:pt x="190500" y="254001"/>
                  </a:lnTo>
                  <a:close/>
                </a:path>
              </a:pathLst>
            </a:custGeom>
            <a:solidFill>
              <a:schemeClr val="lt1"/>
            </a:solidFill>
            <a:ln>
              <a:noFill/>
            </a:ln>
          </p:spPr>
        </p:sp>
        <p:sp>
          <p:nvSpPr>
            <p:cNvPr id="3" name="TextBox 3"/>
            <p:cNvSpPr txBox="1"/>
            <p:nvPr/>
          </p:nvSpPr>
          <p:spPr>
            <a:xfrm>
              <a:off x="1210056" y="720090"/>
              <a:ext cx="2671648" cy="352044"/>
            </a:xfrm>
            <a:prstGeom prst="rect">
              <a:avLst/>
            </a:prstGeom>
            <a:noFill/>
            <a:ln>
              <a:noFill/>
            </a:ln>
          </p:spPr>
          <p:txBody>
            <a:bodyPr wrap="none" lIns="0" tIns="0" rIns="0" bIns="0" anchor="t" anchorCtr="0">
              <a:spAutoFit/>
            </a:bodyPr>
            <a:lstStyle/>
            <a:p>
              <a:pPr algn="l"/>
              <a:r>
                <a:rPr lang="zh-CN" sz="1800" dirty="0">
                  <a:solidFill>
                    <a:schemeClr val="accent6"/>
                  </a:solidFill>
                  <a:latin typeface="+mn-lt"/>
                  <a:ea typeface="+mn-ea"/>
                  <a:cs typeface="+mn-cs"/>
                </a:rPr>
                <a:t>第04章 · 第七份　4.12</a:t>
              </a:r>
            </a:p>
          </p:txBody>
        </p:sp>
        <p:sp>
          <p:nvSpPr>
            <p:cNvPr id="4" name="TextBox 4"/>
            <p:cNvSpPr txBox="1"/>
            <p:nvPr/>
          </p:nvSpPr>
          <p:spPr>
            <a:xfrm>
              <a:off x="592836" y="1196340"/>
              <a:ext cx="8029956" cy="645414"/>
            </a:xfrm>
            <a:prstGeom prst="rect">
              <a:avLst/>
            </a:prstGeom>
            <a:noFill/>
            <a:ln>
              <a:noFill/>
            </a:ln>
          </p:spPr>
          <p:txBody>
            <a:bodyPr wrap="none" lIns="0" tIns="0" rIns="0" bIns="0" anchor="t" anchorCtr="0">
              <a:spAutoFit/>
            </a:bodyPr>
            <a:lstStyle/>
            <a:p>
              <a:pPr algn="l"/>
              <a:r>
                <a:rPr lang="zh-CN" sz="3300" dirty="0">
                  <a:solidFill>
                    <a:schemeClr val="accent6"/>
                  </a:solidFill>
                  <a:latin typeface="+mn-lt"/>
                  <a:ea typeface="+mn-ea"/>
                  <a:cs typeface="+mn-cs"/>
                </a:rPr>
                <a:t>删除一个分组，里面的图片节点会怎样？</a:t>
              </a:r>
            </a:p>
          </p:txBody>
        </p:sp>
      </p:grpSp>
      <p:grpSp>
        <p:nvGrpSpPr>
          <p:cNvPr id="7" name="Group 7"/>
          <p:cNvGrpSpPr/>
          <p:nvPr/>
        </p:nvGrpSpPr>
        <p:grpSpPr>
          <a:xfrm>
            <a:off x="590550" y="2171700"/>
            <a:ext cx="4610100" cy="2152650"/>
            <a:chOff x="590550" y="2171700"/>
            <a:chExt cx="4610100" cy="2152650"/>
          </a:xfrm>
        </p:grpSpPr>
        <p:sp>
          <p:nvSpPr>
            <p:cNvPr id="6" name="TextBox 6"/>
            <p:cNvSpPr txBox="1"/>
            <p:nvPr/>
          </p:nvSpPr>
          <p:spPr>
            <a:xfrm>
              <a:off x="590550" y="2171700"/>
              <a:ext cx="4610100" cy="2152650"/>
            </a:xfrm>
            <a:prstGeom prst="rect">
              <a:avLst/>
            </a:prstGeom>
            <a:noFill/>
            <a:ln>
              <a:noFill/>
            </a:ln>
          </p:spPr>
          <p:txBody>
            <a:bodyPr wrap="none" lIns="0" tIns="0" rIns="0" bIns="0" anchor="t" anchorCtr="0">
              <a:spAutoFit/>
            </a:bodyPr>
            <a:lstStyle/>
            <a:p>
              <a:pPr algn="l">
                <a:lnSpc>
                  <a:spcPts val="7800"/>
                </a:lnSpc>
              </a:pPr>
              <a:r>
                <a:rPr lang="zh-CN" sz="6000" b="1" dirty="0">
                  <a:solidFill>
                    <a:srgbClr val="FAF7EF"/>
                  </a:solidFill>
                  <a:latin typeface="+mn-lt"/>
                  <a:ea typeface="+mn-ea"/>
                  <a:cs typeface="+mn-cs"/>
                </a:rPr>
                <a:t>树节点与图片</a:t>
              </a:r>
              <a:br/>
              <a:r>
                <a:rPr lang="zh-CN" sz="6000" b="1" dirty="0">
                  <a:solidFill>
                    <a:srgbClr val="FAF7EF"/>
                  </a:solidFill>
                  <a:latin typeface="+mn-lt"/>
                  <a:ea typeface="+mn-ea"/>
                  <a:cs typeface="+mn-cs"/>
                </a:rPr>
                <a:t>从路径到显示</a:t>
              </a:r>
            </a:p>
          </p:txBody>
        </p:sp>
      </p:grpSp>
      <p:grpSp>
        <p:nvGrpSpPr>
          <p:cNvPr id="9" name="Group 9"/>
          <p:cNvGrpSpPr/>
          <p:nvPr/>
        </p:nvGrpSpPr>
        <p:grpSpPr>
          <a:xfrm>
            <a:off x="597408" y="4579620"/>
            <a:ext cx="7644384" cy="1307592"/>
            <a:chOff x="597408" y="4579620"/>
            <a:chExt cx="7644384" cy="1307592"/>
          </a:xfrm>
        </p:grpSpPr>
        <p:sp>
          <p:nvSpPr>
            <p:cNvPr id="8" name="TextBox 8"/>
            <p:cNvSpPr txBox="1"/>
            <p:nvPr/>
          </p:nvSpPr>
          <p:spPr>
            <a:xfrm>
              <a:off x="597408" y="4579620"/>
              <a:ext cx="7644384" cy="1307592"/>
            </a:xfrm>
            <a:prstGeom prst="rect">
              <a:avLst/>
            </a:prstGeom>
            <a:noFill/>
            <a:ln>
              <a:noFill/>
            </a:ln>
          </p:spPr>
          <p:txBody>
            <a:bodyPr wrap="none" lIns="0" tIns="0" rIns="0" bIns="0" anchor="t" anchorCtr="0">
              <a:spAutoFit/>
            </a:bodyPr>
            <a:lstStyle/>
            <a:p>
              <a:pPr algn="l">
                <a:lnSpc>
                  <a:spcPts val="3300"/>
                </a:lnSpc>
              </a:pPr>
              <a:r>
                <a:rPr lang="zh-CN" sz="2400" dirty="0">
                  <a:solidFill>
                    <a:srgbClr val="FAF7EF"/>
                  </a:solidFill>
                  <a:latin typeface="+mn-lt"/>
                  <a:ea typeface="+mn-ea"/>
                  <a:cs typeface="+mn-cs"/>
                </a:rPr>
                <a:t>建立父子节点，分别保存名称、类型与文件路径。</a:t>
              </a:r>
              <a:br/>
              <a:r>
                <a:rPr lang="zh-CN" sz="2400" dirty="0">
                  <a:solidFill>
                    <a:srgbClr val="FAF7EF"/>
                  </a:solidFill>
                  <a:latin typeface="+mn-lt"/>
                  <a:ea typeface="+mn-ea"/>
                  <a:cs typeface="+mn-cs"/>
                </a:rPr>
                <a:t>检查图片加载结果，再按可用区域缩放并同步停靠状态。</a:t>
              </a:r>
              <a:br/>
              <a:r>
                <a:rPr lang="zh-CN" sz="2400" dirty="0">
                  <a:solidFill>
                    <a:srgbClr val="FAF7EF"/>
                  </a:solidFill>
                  <a:latin typeface="+mn-lt"/>
                  <a:ea typeface="+mn-ea"/>
                  <a:cs typeface="+mn-cs"/>
                </a:rPr>
                <a:t>教材146–161页 · Qt 6.2.3</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4043629"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Qt 6 C++ 开发指南 · QTreeWidget、图片与停靠窗口</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6"/>
                  </a:solidFill>
                  <a:latin typeface="+mn-lt"/>
                  <a:ea typeface="+mn-ea"/>
                  <a:cs typeface="+mn-cs"/>
                </a:rPr>
                <a:t>01 / 42</a:t>
              </a:r>
            </a:p>
          </p:txBody>
        </p:sp>
      </p:gr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388352" cy="1188720"/>
            <a:chOff x="590550" y="643890"/>
            <a:chExt cx="7388352" cy="1188720"/>
          </a:xfrm>
        </p:grpSpPr>
        <p:sp>
          <p:nvSpPr>
            <p:cNvPr id="2" name="TextBox 2"/>
            <p:cNvSpPr txBox="1"/>
            <p:nvPr/>
          </p:nvSpPr>
          <p:spPr>
            <a:xfrm>
              <a:off x="600456" y="643890"/>
              <a:ext cx="2017395"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samp4_12</a:t>
              </a:r>
            </a:p>
          </p:txBody>
        </p:sp>
        <p:sp>
          <p:nvSpPr>
            <p:cNvPr id="3" name="TextBox 3"/>
            <p:cNvSpPr txBox="1"/>
            <p:nvPr/>
          </p:nvSpPr>
          <p:spPr>
            <a:xfrm>
              <a:off x="590550" y="101346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先把图片管理器分成三个区域</a:t>
              </a:r>
            </a:p>
          </p:txBody>
        </p:sp>
      </p:grpSp>
      <p:grpSp>
        <p:nvGrpSpPr>
          <p:cNvPr id="6" name="Group 6"/>
          <p:cNvGrpSpPr/>
          <p:nvPr/>
        </p:nvGrpSpPr>
        <p:grpSpPr>
          <a:xfrm>
            <a:off x="609600" y="2114550"/>
            <a:ext cx="6591300" cy="4128897"/>
            <a:chOff x="609600" y="2114550"/>
            <a:chExt cx="6591300" cy="4128897"/>
          </a:xfrm>
        </p:grpSpPr>
        <p:pic>
          <p:nvPicPr>
            <p:cNvPr id="5" name="Image 5"/>
            <p:cNvPicPr>
              <a:picLocks noChangeAspect="1"/>
            </p:cNvPicPr>
            <p:nvPr/>
          </p:nvPicPr>
          <p:blipFill>
            <a:blip r:embed="rId2"/>
            <a:stretch>
              <a:fillRect/>
            </a:stretch>
          </p:blipFill>
          <p:spPr>
            <a:xfrm>
              <a:off x="609600" y="2114550"/>
              <a:ext cx="6591300" cy="4128897"/>
            </a:xfrm>
            <a:prstGeom prst="rect">
              <a:avLst/>
            </a:prstGeom>
          </p:spPr>
        </p:pic>
      </p:grpSp>
      <p:grpSp>
        <p:nvGrpSpPr>
          <p:cNvPr id="8" name="Group 8"/>
          <p:cNvGrpSpPr/>
          <p:nvPr/>
        </p:nvGrpSpPr>
        <p:grpSpPr>
          <a:xfrm>
            <a:off x="7569708" y="2160270"/>
            <a:ext cx="3529584" cy="3822192"/>
            <a:chOff x="7569708" y="2160270"/>
            <a:chExt cx="3529584" cy="3822192"/>
          </a:xfrm>
        </p:grpSpPr>
        <p:sp>
          <p:nvSpPr>
            <p:cNvPr id="7" name="TextBox 7"/>
            <p:cNvSpPr txBox="1"/>
            <p:nvPr/>
          </p:nvSpPr>
          <p:spPr>
            <a:xfrm>
              <a:off x="7569708" y="2160270"/>
              <a:ext cx="3529584" cy="38221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停靠区放树treeFiles，</a:t>
              </a:r>
              <a:br/>
              <a:r>
                <a:rPr lang="zh-CN" sz="2400" dirty="0">
                  <a:solidFill>
                    <a:schemeClr val="dk1"/>
                  </a:solidFill>
                  <a:latin typeface="+mn-lt"/>
                  <a:ea typeface="+mn-ea"/>
                  <a:cs typeface="+mn-cs"/>
                </a:rPr>
                <a:t>中央标签labPic显示图。</a:t>
              </a:r>
              <a:br/>
              <a:r>
                <a:rPr lang="zh-CN" sz="2400" dirty="0">
                  <a:solidFill>
                    <a:schemeClr val="dk1"/>
                  </a:solidFill>
                  <a:latin typeface="+mn-lt"/>
                  <a:ea typeface="+mn-ea"/>
                  <a:cs typeface="+mn-cs"/>
                </a:rPr>
                <a:t>标签放在scrollArea中，</a:t>
              </a:r>
              <a:br/>
              <a:r>
                <a:rPr lang="zh-CN" sz="2400" dirty="0">
                  <a:solidFill>
                    <a:schemeClr val="dk1"/>
                  </a:solidFill>
                  <a:latin typeface="+mn-lt"/>
                  <a:ea typeface="+mn-ea"/>
                  <a:cs typeface="+mn-cs"/>
                </a:rPr>
                <a:t>由卷滚区提供可视区域。</a:t>
              </a:r>
              <a:br/>
              <a:r>
                <a:rPr lang="zh-CN" sz="2400" dirty="0">
                  <a:solidFill>
                    <a:schemeClr val="dk1"/>
                  </a:solidFill>
                  <a:latin typeface="+mn-lt"/>
                  <a:ea typeface="+mn-ea"/>
                  <a:cs typeface="+mn-cs"/>
                </a:rPr>
                <a:t>状态栏显示节点标题、</a:t>
              </a:r>
              <a:br/>
              <a:r>
                <a:rPr lang="zh-CN" sz="2400" dirty="0">
                  <a:solidFill>
                    <a:schemeClr val="dk1"/>
                  </a:solidFill>
                  <a:latin typeface="+mn-lt"/>
                  <a:ea typeface="+mn-ea"/>
                  <a:cs typeface="+mn-cs"/>
                </a:rPr>
                <a:t>路径和缩放比例。</a:t>
              </a:r>
              <a:br/>
              <a:r>
                <a:rPr lang="zh-CN" sz="2400" dirty="0">
                  <a:solidFill>
                    <a:schemeClr val="dk1"/>
                  </a:solidFill>
                  <a:latin typeface="+mn-lt"/>
                  <a:ea typeface="+mn-ea"/>
                  <a:cs typeface="+mn-cs"/>
                </a:rPr>
                <a:t>本例继承QMainWindow。</a:t>
              </a:r>
              <a:br/>
              <a:r>
                <a:rPr lang="zh-CN" sz="2400" dirty="0">
                  <a:solidFill>
                    <a:schemeClr val="dk1"/>
                  </a:solidFill>
                  <a:latin typeface="+mn-lt"/>
                  <a:ea typeface="+mn-ea"/>
                  <a:cs typeface="+mn-cs"/>
                </a:rPr>
                <a:t>Designer创建组件后，</a:t>
              </a:r>
              <a:br/>
              <a:r>
                <a:rPr lang="zh-CN" sz="2400" dirty="0">
                  <a:solidFill>
                    <a:schemeClr val="dk1"/>
                  </a:solidFill>
                  <a:latin typeface="+mn-lt"/>
                  <a:ea typeface="+mn-ea"/>
                  <a:cs typeface="+mn-cs"/>
                </a:rPr>
                <a:t>构造函数再初始化。</a:t>
              </a:r>
            </a:p>
          </p:txBody>
        </p:sp>
      </p:grpSp>
      <p:grpSp>
        <p:nvGrpSpPr>
          <p:cNvPr id="11" name="Group 11"/>
          <p:cNvGrpSpPr/>
          <p:nvPr/>
        </p:nvGrpSpPr>
        <p:grpSpPr>
          <a:xfrm>
            <a:off x="603504" y="6366510"/>
            <a:ext cx="10984992" cy="234696"/>
            <a:chOff x="603504" y="6366510"/>
            <a:chExt cx="10984992" cy="234696"/>
          </a:xfrm>
        </p:grpSpPr>
        <p:sp>
          <p:nvSpPr>
            <p:cNvPr id="9" name="TextBox 9"/>
            <p:cNvSpPr txBox="1"/>
            <p:nvPr/>
          </p:nvSpPr>
          <p:spPr>
            <a:xfrm>
              <a:off x="603504" y="6366510"/>
              <a:ext cx="453740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教材146–147页 · 完整教材界面，dockWidget容纳treeFiles</a:t>
              </a:r>
            </a:p>
          </p:txBody>
        </p:sp>
        <p:sp>
          <p:nvSpPr>
            <p:cNvPr id="10" name="TextBox 10"/>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02 / 42</a:t>
              </a:r>
            </a:p>
          </p:txBody>
        </p:sp>
      </p:gr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3278856"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MainWindow私有枚举</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节点类型是程序约定的业务分类</a:t>
              </a:r>
            </a:p>
          </p:txBody>
        </p:sp>
      </p:grpSp>
      <p:grpSp>
        <p:nvGrpSpPr>
          <p:cNvPr id="7" name="Group 7"/>
          <p:cNvGrpSpPr/>
          <p:nvPr/>
        </p:nvGrpSpPr>
        <p:grpSpPr>
          <a:xfrm>
            <a:off x="609600" y="2057400"/>
            <a:ext cx="10972800" cy="1200150"/>
            <a:chOff x="609600" y="2057400"/>
            <a:chExt cx="10972800" cy="1200150"/>
          </a:xfrm>
        </p:grpSpPr>
        <p:sp>
          <p:nvSpPr>
            <p:cNvPr id="5" name="Rectangle 5"/>
            <p:cNvSpPr/>
            <p:nvPr/>
          </p:nvSpPr>
          <p:spPr>
            <a:xfrm>
              <a:off x="609600" y="2057400"/>
              <a:ext cx="10972800" cy="1200150"/>
            </a:xfrm>
            <a:prstGeom prst="rect">
              <a:avLst/>
            </a:prstGeom>
            <a:solidFill>
              <a:schemeClr val="lt2"/>
            </a:solidFill>
            <a:ln>
              <a:noFill/>
            </a:ln>
          </p:spPr>
        </p:sp>
        <p:sp>
          <p:nvSpPr>
            <p:cNvPr id="6" name="TextBox 6"/>
            <p:cNvSpPr txBox="1"/>
            <p:nvPr/>
          </p:nvSpPr>
          <p:spPr>
            <a:xfrm>
              <a:off x="827532" y="2230755"/>
              <a:ext cx="9555861" cy="7536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enum TreeItemType { itTopItem = 1001, itGroupItem, itImageItem };</a:t>
              </a:r>
              <a:br/>
              <a:r>
                <a:rPr lang="zh-CN" sz="2100" dirty="0">
                  <a:solidFill>
                    <a:schemeClr val="dk1"/>
                  </a:solidFill>
                  <a:latin typeface="+mn-lt"/>
                  <a:ea typeface="+mn-ea"/>
                  <a:cs typeface="+mn-cs"/>
                </a:rPr>
                <a:t>// 构造时传入类型，之后通过item-&gt;type()读取</a:t>
              </a:r>
            </a:p>
          </p:txBody>
        </p:sp>
      </p:grpSp>
      <p:grpSp>
        <p:nvGrpSpPr>
          <p:cNvPr id="10" name="Group 10"/>
          <p:cNvGrpSpPr/>
          <p:nvPr/>
        </p:nvGrpSpPr>
        <p:grpSpPr>
          <a:xfrm>
            <a:off x="597408" y="3589020"/>
            <a:ext cx="9518904" cy="2145792"/>
            <a:chOff x="597408" y="3589020"/>
            <a:chExt cx="9518904" cy="2145792"/>
          </a:xfrm>
        </p:grpSpPr>
        <p:sp>
          <p:nvSpPr>
            <p:cNvPr id="8" name="TextBox 8"/>
            <p:cNvSpPr txBox="1"/>
            <p:nvPr/>
          </p:nvSpPr>
          <p:spPr>
            <a:xfrm>
              <a:off x="597408" y="35890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三类节点用于决定能否添加目录、添加图片和删除。</a:t>
              </a:r>
            </a:p>
          </p:txBody>
        </p:sp>
        <p:sp>
          <p:nvSpPr>
            <p:cNvPr id="9" name="TextBox 9"/>
            <p:cNvSpPr txBox="1"/>
            <p:nvPr/>
          </p:nvSpPr>
          <p:spPr>
            <a:xfrm>
              <a:off x="597408" y="4008120"/>
              <a:ext cx="951890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QTreeWidgetItem::UserType是1000，自定义类型可取1000或更大。</a:t>
              </a:r>
              <a:br/>
              <a:r>
                <a:rPr lang="zh-CN" sz="2400" dirty="0">
                  <a:solidFill>
                    <a:schemeClr val="dk1"/>
                  </a:solidFill>
                  <a:latin typeface="+mn-lt"/>
                  <a:ea typeface="+mn-ea"/>
                  <a:cs typeface="+mn-cs"/>
                </a:rPr>
                <a:t>教材用1001开始；不能因此说Qt要求自定义值必须大于1000。</a:t>
              </a:r>
              <a:br/>
              <a:r>
                <a:rPr lang="zh-CN" sz="2400" dirty="0">
                  <a:solidFill>
                    <a:schemeClr val="dk1"/>
                  </a:solidFill>
                  <a:latin typeface="+mn-lt"/>
                  <a:ea typeface="+mn-ea"/>
                  <a:cs typeface="+mn-cs"/>
                </a:rPr>
                <a:t>type在构造时设置，节点建好后不通过setType更改。</a:t>
              </a:r>
              <a:br/>
              <a:r>
                <a:rPr lang="zh-CN" sz="2400" dirty="0">
                  <a:solidFill>
                    <a:schemeClr val="dk1"/>
                  </a:solidFill>
                  <a:latin typeface="+mn-lt"/>
                  <a:ea typeface="+mn-ea"/>
                  <a:cs typeface="+mn-cs"/>
                </a:rPr>
                <a:t>类型、父子层级和UserRole中的路径是三种不同数据。</a:t>
              </a:r>
            </a:p>
          </p:txBody>
        </p:sp>
      </p:grpSp>
      <p:grpSp>
        <p:nvGrpSpPr>
          <p:cNvPr id="13" name="Group 13"/>
          <p:cNvGrpSpPr/>
          <p:nvPr/>
        </p:nvGrpSpPr>
        <p:grpSpPr>
          <a:xfrm>
            <a:off x="603504" y="6366510"/>
            <a:ext cx="10984992" cy="234696"/>
            <a:chOff x="603504" y="6366510"/>
            <a:chExt cx="10984992" cy="234696"/>
          </a:xfrm>
        </p:grpSpPr>
        <p:sp>
          <p:nvSpPr>
            <p:cNvPr id="11" name="TextBox 11"/>
            <p:cNvSpPr txBox="1"/>
            <p:nvPr/>
          </p:nvSpPr>
          <p:spPr>
            <a:xfrm>
              <a:off x="603504" y="6366510"/>
              <a:ext cx="501812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教材151、153–155页；Qt 6.2.3 qtreewidget.cpp · F089、F224</a:t>
              </a:r>
            </a:p>
          </p:txBody>
        </p:sp>
        <p:sp>
          <p:nvSpPr>
            <p:cNvPr id="12" name="TextBox 12"/>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03 / 42</a:t>
              </a:r>
            </a:p>
          </p:txBody>
        </p:sp>
      </p:gr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388352" cy="1188720"/>
            <a:chOff x="590550" y="643890"/>
            <a:chExt cx="7388352" cy="1188720"/>
          </a:xfrm>
        </p:grpSpPr>
        <p:sp>
          <p:nvSpPr>
            <p:cNvPr id="2" name="TextBox 2"/>
            <p:cNvSpPr txBox="1"/>
            <p:nvPr/>
          </p:nvSpPr>
          <p:spPr>
            <a:xfrm>
              <a:off x="600456" y="643890"/>
              <a:ext cx="3949751"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两类QTreeWidgetItem对象</a:t>
              </a:r>
            </a:p>
          </p:txBody>
        </p:sp>
        <p:sp>
          <p:nvSpPr>
            <p:cNvPr id="3" name="TextBox 3"/>
            <p:cNvSpPr txBox="1"/>
            <p:nvPr/>
          </p:nvSpPr>
          <p:spPr>
            <a:xfrm>
              <a:off x="590550" y="101346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表头和目录树使用不同项对象</a:t>
              </a:r>
            </a:p>
          </p:txBody>
        </p:sp>
      </p:grpSp>
      <p:sp>
        <p:nvSpPr>
          <p:cNvPr id="5" name="TextBox 5"/>
          <p:cNvSpPr txBox="1"/>
          <p:nvPr/>
        </p:nvSpPr>
        <p:spPr>
          <a:xfrm>
            <a:off x="597408" y="2160270"/>
            <a:ext cx="88635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表头说明各列是什么数据，例如目录名称、节点类型和修改日期。</a:t>
            </a:r>
            <a:br/>
            <a:r>
              <a:rPr lang="zh-CN" sz="2400" dirty="0">
                <a:solidFill>
                  <a:schemeClr val="dk1"/>
                </a:solidFill>
                <a:latin typeface="+mn-lt"/>
                <a:ea typeface="+mn-ea"/>
                <a:cs typeface="+mn-cs"/>
              </a:rPr>
              <a:t>headerItem()返回表头项；setHeaderItem()接管新表头对象。</a:t>
            </a:r>
            <a:br/>
            <a:r>
              <a:rPr lang="zh-CN" sz="2400" dirty="0">
                <a:solidFill>
                  <a:schemeClr val="dk1"/>
                </a:solidFill>
                <a:latin typeface="+mn-lt"/>
                <a:ea typeface="+mn-ea"/>
                <a:cs typeface="+mn-cs"/>
              </a:rPr>
              <a:t>表头可按列设置字体、对齐、颜色和图标，不是普通图片节点。</a:t>
            </a:r>
          </a:p>
        </p:txBody>
      </p:sp>
      <p:grpSp>
        <p:nvGrpSpPr>
          <p:cNvPr id="8" name="Group 8"/>
          <p:cNvGrpSpPr/>
          <p:nvPr/>
        </p:nvGrpSpPr>
        <p:grpSpPr>
          <a:xfrm>
            <a:off x="609600" y="4133850"/>
            <a:ext cx="10972800" cy="2171700"/>
            <a:chOff x="609600" y="4133850"/>
            <a:chExt cx="10972800" cy="2171700"/>
          </a:xfrm>
        </p:grpSpPr>
        <p:sp>
          <p:nvSpPr>
            <p:cNvPr id="6" name="Rectangle 6"/>
            <p:cNvSpPr/>
            <p:nvPr/>
          </p:nvSpPr>
          <p:spPr>
            <a:xfrm>
              <a:off x="609600" y="4133850"/>
              <a:ext cx="10972800" cy="2171700"/>
            </a:xfrm>
            <a:prstGeom prst="rect">
              <a:avLst/>
            </a:prstGeom>
            <a:solidFill>
              <a:schemeClr val="lt2"/>
            </a:solidFill>
            <a:ln>
              <a:noFill/>
            </a:ln>
          </p:spPr>
        </p:sp>
        <p:sp>
          <p:nvSpPr>
            <p:cNvPr id="7" name="TextBox 7"/>
            <p:cNvSpPr txBox="1"/>
            <p:nvPr/>
          </p:nvSpPr>
          <p:spPr>
            <a:xfrm>
              <a:off x="826008" y="4274820"/>
              <a:ext cx="794918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目录树每一行是一个普通节点，同一节点可以有多列数据。</a:t>
              </a:r>
              <a:br/>
              <a:r>
                <a:rPr lang="zh-CN" sz="2400" dirty="0">
                  <a:solidFill>
                    <a:schemeClr val="dk1"/>
                  </a:solidFill>
                  <a:latin typeface="+mn-lt"/>
                  <a:ea typeface="+mn-ea"/>
                  <a:cs typeface="+mn-cs"/>
                </a:rPr>
                <a:t>父子关系组织节点，列号决定读取节点的哪一份显示数据。</a:t>
              </a:r>
              <a:br/>
              <a:r>
                <a:rPr lang="zh-CN" sz="2400" dirty="0">
                  <a:solidFill>
                    <a:schemeClr val="dk1"/>
                  </a:solidFill>
                  <a:latin typeface="+mn-lt"/>
                  <a:ea typeface="+mn-ea"/>
                  <a:cs typeface="+mn-cs"/>
                </a:rPr>
                <a:t>clear()删除目录树普通项，但保留表头。</a:t>
              </a:r>
              <a:br/>
              <a:r>
                <a:rPr lang="zh-CN" sz="2400" dirty="0">
                  <a:solidFill>
                    <a:schemeClr val="dk1"/>
                  </a:solidFill>
                  <a:latin typeface="+mn-lt"/>
                  <a:ea typeface="+mn-ea"/>
                  <a:cs typeface="+mn-cs"/>
                </a:rPr>
                <a:t>遍历普通节点时不把表头作为业务记录处理。</a:t>
              </a:r>
            </a:p>
          </p:txBody>
        </p:sp>
      </p:grpSp>
      <p:grpSp>
        <p:nvGrpSpPr>
          <p:cNvPr id="11" name="Group 11"/>
          <p:cNvGrpSpPr/>
          <p:nvPr/>
        </p:nvGrpSpPr>
        <p:grpSpPr>
          <a:xfrm>
            <a:off x="603504" y="6366510"/>
            <a:ext cx="10984992" cy="234696"/>
            <a:chOff x="603504" y="6366510"/>
            <a:chExt cx="10984992" cy="234696"/>
          </a:xfrm>
        </p:grpSpPr>
        <p:sp>
          <p:nvSpPr>
            <p:cNvPr id="9" name="TextBox 9"/>
            <p:cNvSpPr txBox="1"/>
            <p:nvPr/>
          </p:nvSpPr>
          <p:spPr>
            <a:xfrm>
              <a:off x="603504" y="6366510"/>
              <a:ext cx="459003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教材149–150页；Qt 6.2.3 qtreewidget.cpp · F226、F228</a:t>
              </a:r>
            </a:p>
          </p:txBody>
        </p:sp>
        <p:sp>
          <p:nvSpPr>
            <p:cNvPr id="10" name="TextBox 10"/>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04 / 42</a:t>
              </a:r>
            </a:p>
          </p:txBody>
        </p:sp>
      </p:gr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6257544" cy="1188720"/>
            <a:chOff x="590550" y="643890"/>
            <a:chExt cx="6257544" cy="1188720"/>
          </a:xfrm>
        </p:grpSpPr>
        <p:sp>
          <p:nvSpPr>
            <p:cNvPr id="2" name="TextBox 2"/>
            <p:cNvSpPr txBox="1"/>
            <p:nvPr/>
          </p:nvSpPr>
          <p:spPr>
            <a:xfrm>
              <a:off x="600456" y="643890"/>
              <a:ext cx="4219316"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MainWindow内，setupUi之后</a:t>
              </a:r>
            </a:p>
          </p:txBody>
        </p:sp>
        <p:sp>
          <p:nvSpPr>
            <p:cNvPr id="3" name="TextBox 3"/>
            <p:cNvSpPr txBox="1"/>
            <p:nvPr/>
          </p:nvSpPr>
          <p:spPr>
            <a:xfrm>
              <a:off x="590550" y="101346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先确定列数，再设置标题</a:t>
              </a:r>
            </a:p>
          </p:txBody>
        </p:sp>
      </p:grpSp>
      <p:grpSp>
        <p:nvGrpSpPr>
          <p:cNvPr id="7" name="Group 7"/>
          <p:cNvGrpSpPr/>
          <p:nvPr/>
        </p:nvGrpSpPr>
        <p:grpSpPr>
          <a:xfrm>
            <a:off x="609600" y="2057400"/>
            <a:ext cx="10972800" cy="2228850"/>
            <a:chOff x="609600" y="2057400"/>
            <a:chExt cx="10972800" cy="2228850"/>
          </a:xfrm>
        </p:grpSpPr>
        <p:sp>
          <p:nvSpPr>
            <p:cNvPr id="5" name="Rectangle 5"/>
            <p:cNvSpPr/>
            <p:nvPr/>
          </p:nvSpPr>
          <p:spPr>
            <a:xfrm>
              <a:off x="609600" y="2057400"/>
              <a:ext cx="10972800" cy="2228850"/>
            </a:xfrm>
            <a:prstGeom prst="rect">
              <a:avLst/>
            </a:prstGeom>
            <a:solidFill>
              <a:schemeClr val="lt2"/>
            </a:solidFill>
            <a:ln>
              <a:noFill/>
            </a:ln>
          </p:spPr>
        </p:sp>
        <p:sp>
          <p:nvSpPr>
            <p:cNvPr id="6" name="TextBox 6"/>
            <p:cNvSpPr txBox="1"/>
            <p:nvPr/>
          </p:nvSpPr>
          <p:spPr>
            <a:xfrm>
              <a:off x="827532" y="2230755"/>
              <a:ext cx="8702421"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enum TreeColNum { colItem = 0, colItemType, colDate };</a:t>
              </a:r>
              <a:br/>
              <a:r>
                <a:rPr lang="zh-CN" sz="2100" dirty="0">
                  <a:solidFill>
                    <a:schemeClr val="dk1"/>
                  </a:solidFill>
                  <a:latin typeface="+mn-lt"/>
                  <a:ea typeface="+mn-ea"/>
                  <a:cs typeface="+mn-cs"/>
                </a:rPr>
                <a:t>auto *tree = ui-&gt;treeFiles;</a:t>
              </a:r>
              <a:br/>
              <a:r>
                <a:rPr lang="zh-CN" sz="2100" dirty="0">
                  <a:solidFill>
                    <a:schemeClr val="dk1"/>
                  </a:solidFill>
                  <a:latin typeface="+mn-lt"/>
                  <a:ea typeface="+mn-ea"/>
                  <a:cs typeface="+mn-cs"/>
                </a:rPr>
                <a:t>tree-&gt;setColumnCount(3);</a:t>
              </a:r>
              <a:br/>
              <a:r>
                <a:rPr lang="zh-CN" sz="2100" dirty="0">
                  <a:solidFill>
                    <a:schemeClr val="dk1"/>
                  </a:solidFill>
                  <a:latin typeface="+mn-lt"/>
                  <a:ea typeface="+mn-ea"/>
                  <a:cs typeface="+mn-cs"/>
                </a:rPr>
                <a:t>tree-&gt;setHeaderLabels({QStringLiteral("目录和文件"),</a:t>
              </a:r>
              <a:br/>
              <a:r>
                <a:rPr lang="zh-CN" sz="2100" dirty="0">
                  <a:solidFill>
                    <a:schemeClr val="dk1"/>
                  </a:solidFill>
                  <a:latin typeface="+mn-lt"/>
                  <a:ea typeface="+mn-ea"/>
                  <a:cs typeface="+mn-cs"/>
                </a:rPr>
                <a:t>QStringLiteral("节点类型"), QStringLiteral("最后修改日期")});</a:t>
              </a:r>
            </a:p>
          </p:txBody>
        </p:sp>
      </p:grpSp>
      <p:grpSp>
        <p:nvGrpSpPr>
          <p:cNvPr id="10" name="Group 10"/>
          <p:cNvGrpSpPr/>
          <p:nvPr/>
        </p:nvGrpSpPr>
        <p:grpSpPr>
          <a:xfrm>
            <a:off x="597408" y="4617720"/>
            <a:ext cx="9869424" cy="1726692"/>
            <a:chOff x="597408" y="4617720"/>
            <a:chExt cx="9869424" cy="1726692"/>
          </a:xfrm>
        </p:grpSpPr>
        <p:sp>
          <p:nvSpPr>
            <p:cNvPr id="8" name="TextBox 8"/>
            <p:cNvSpPr txBox="1"/>
            <p:nvPr/>
          </p:nvSpPr>
          <p:spPr>
            <a:xfrm>
              <a:off x="597408" y="4617720"/>
              <a:ext cx="791779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教材Designer阶段先设计两列，运行时表头使用三列。</a:t>
              </a:r>
            </a:p>
          </p:txBody>
        </p:sp>
        <p:sp>
          <p:nvSpPr>
            <p:cNvPr id="9" name="TextBox 9"/>
            <p:cNvSpPr txBox="1"/>
            <p:nvPr/>
          </p:nvSpPr>
          <p:spPr>
            <a:xfrm>
              <a:off x="597408" y="5036820"/>
              <a:ext cx="98694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列号从0开始：colItem是名称，colItemType是类型，colDate是日期。</a:t>
              </a:r>
              <a:br/>
              <a:r>
                <a:rPr lang="zh-CN" sz="2400" dirty="0">
                  <a:solidFill>
                    <a:schemeClr val="dk1"/>
                  </a:solidFill>
                  <a:latin typeface="+mn-lt"/>
                  <a:ea typeface="+mn-ea"/>
                  <a:cs typeface="+mn-cs"/>
                </a:rPr>
                <a:t>表头和节点数据都使用同一组列号，避免名称与路径存到不同列。</a:t>
              </a:r>
              <a:br/>
              <a:r>
                <a:rPr lang="zh-CN" sz="2400" dirty="0">
                  <a:solidFill>
                    <a:schemeClr val="dk1"/>
                  </a:solidFill>
                  <a:latin typeface="+mn-lt"/>
                  <a:ea typeface="+mn-ea"/>
                  <a:cs typeface="+mn-cs"/>
                </a:rPr>
                <a:t>只需要标题时可用setHeaderLabels；复杂表头还可设置项对象。</a:t>
              </a:r>
            </a:p>
          </p:txBody>
        </p:sp>
      </p:grpSp>
      <p:grpSp>
        <p:nvGrpSpPr>
          <p:cNvPr id="13" name="Group 13"/>
          <p:cNvGrpSpPr/>
          <p:nvPr/>
        </p:nvGrpSpPr>
        <p:grpSpPr>
          <a:xfrm>
            <a:off x="603504" y="6366510"/>
            <a:ext cx="10984992" cy="234696"/>
            <a:chOff x="603504" y="6366510"/>
            <a:chExt cx="10984992" cy="234696"/>
          </a:xfrm>
        </p:grpSpPr>
        <p:sp>
          <p:nvSpPr>
            <p:cNvPr id="11" name="TextBox 11"/>
            <p:cNvSpPr txBox="1"/>
            <p:nvPr/>
          </p:nvSpPr>
          <p:spPr>
            <a:xfrm>
              <a:off x="603504" y="6366510"/>
              <a:ext cx="473256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教材147、149、153–154页；Qt 6.2.3 qtreewidget.h · F228</a:t>
              </a:r>
            </a:p>
          </p:txBody>
        </p:sp>
        <p:sp>
          <p:nvSpPr>
            <p:cNvPr id="12" name="TextBox 12"/>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05 / 42</a:t>
              </a:r>
            </a:p>
          </p:txBody>
        </p:sp>
      </p:gr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5126736" cy="1188720"/>
            <a:chOff x="590550" y="643890"/>
            <a:chExt cx="5126736" cy="1188720"/>
          </a:xfrm>
        </p:grpSpPr>
        <p:sp>
          <p:nvSpPr>
            <p:cNvPr id="2" name="TextBox 2"/>
            <p:cNvSpPr txBox="1"/>
            <p:nvPr/>
          </p:nvSpPr>
          <p:spPr>
            <a:xfrm>
              <a:off x="600456" y="643890"/>
              <a:ext cx="4101313"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表头已建立，列号沿用上一页</a:t>
              </a:r>
            </a:p>
          </p:txBody>
        </p:sp>
        <p:sp>
          <p:nvSpPr>
            <p:cNvPr id="3" name="TextBox 3"/>
            <p:cNvSpPr txBox="1"/>
            <p:nvPr/>
          </p:nvSpPr>
          <p:spPr>
            <a:xfrm>
              <a:off x="590550" y="101346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按列设置表头的格式</a:t>
              </a:r>
            </a:p>
          </p:txBody>
        </p:sp>
      </p:grpSp>
      <p:grpSp>
        <p:nvGrpSpPr>
          <p:cNvPr id="7" name="Group 7"/>
          <p:cNvGrpSpPr/>
          <p:nvPr/>
        </p:nvGrpSpPr>
        <p:grpSpPr>
          <a:xfrm>
            <a:off x="609600" y="2057400"/>
            <a:ext cx="10972800" cy="1885950"/>
            <a:chOff x="609600" y="2057400"/>
            <a:chExt cx="10972800" cy="1885950"/>
          </a:xfrm>
        </p:grpSpPr>
        <p:sp>
          <p:nvSpPr>
            <p:cNvPr id="5" name="Rectangle 5"/>
            <p:cNvSpPr/>
            <p:nvPr/>
          </p:nvSpPr>
          <p:spPr>
            <a:xfrm>
              <a:off x="609600" y="2057400"/>
              <a:ext cx="10972800" cy="1885950"/>
            </a:xfrm>
            <a:prstGeom prst="rect">
              <a:avLst/>
            </a:prstGeom>
            <a:solidFill>
              <a:schemeClr val="lt2"/>
            </a:solidFill>
            <a:ln>
              <a:noFill/>
            </a:ln>
          </p:spPr>
        </p:sp>
        <p:sp>
          <p:nvSpPr>
            <p:cNvPr id="6" name="TextBox 6"/>
            <p:cNvSpPr txBox="1"/>
            <p:nvPr/>
          </p:nvSpPr>
          <p:spPr>
            <a:xfrm>
              <a:off x="827532" y="2230755"/>
              <a:ext cx="7062216" cy="14394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auto *header = ui-&gt;treeFiles-&gt;headerItem();</a:t>
              </a:r>
              <a:br/>
              <a:r>
                <a:rPr lang="zh-CN" sz="2100" dirty="0">
                  <a:solidFill>
                    <a:schemeClr val="dk1"/>
                  </a:solidFill>
                  <a:latin typeface="+mn-lt"/>
                  <a:ea typeface="+mn-ea"/>
                  <a:cs typeface="+mn-cs"/>
                </a:rPr>
                <a:t>int align = Qt::AlignHCenter | Qt::AlignVCenter;</a:t>
              </a:r>
              <a:br/>
              <a:r>
                <a:rPr lang="zh-CN" sz="2100" dirty="0">
                  <a:solidFill>
                    <a:schemeClr val="dk1"/>
                  </a:solidFill>
                  <a:latin typeface="+mn-lt"/>
                  <a:ea typeface="+mn-ea"/>
                  <a:cs typeface="+mn-cs"/>
                </a:rPr>
                <a:t>header-&gt;setTextAlignment(colItem, align);</a:t>
              </a:r>
              <a:br/>
              <a:r>
                <a:rPr lang="zh-CN" sz="2100" dirty="0">
                  <a:solidFill>
                    <a:schemeClr val="dk1"/>
                  </a:solidFill>
                  <a:latin typeface="+mn-lt"/>
                  <a:ea typeface="+mn-ea"/>
                  <a:cs typeface="+mn-cs"/>
                </a:rPr>
                <a:t>header-&gt;setTextAlignment(colItemType, align);</a:t>
              </a:r>
            </a:p>
          </p:txBody>
        </p:sp>
      </p:grpSp>
      <p:sp>
        <p:nvSpPr>
          <p:cNvPr id="8" name="TextBox 8"/>
          <p:cNvSpPr txBox="1"/>
          <p:nvPr/>
        </p:nvSpPr>
        <p:spPr>
          <a:xfrm>
            <a:off x="597408" y="4274820"/>
            <a:ext cx="977798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column决定修改哪一列；本例将名称列和类型列水平、垂直居中。</a:t>
            </a:r>
            <a:br/>
            <a:r>
              <a:rPr lang="zh-CN" sz="2400" dirty="0">
                <a:solidFill>
                  <a:schemeClr val="dk1"/>
                </a:solidFill>
                <a:latin typeface="+mn-lt"/>
                <a:ea typeface="+mn-ea"/>
                <a:cs typeface="+mn-cs"/>
              </a:rPr>
              <a:t>setFont、setForeground、setBackground和setIcon也分别指定列。</a:t>
            </a:r>
            <a:br/>
            <a:r>
              <a:rPr lang="zh-CN" sz="2400" dirty="0">
                <a:solidFill>
                  <a:schemeClr val="dk1"/>
                </a:solidFill>
                <a:latin typeface="+mn-lt"/>
                <a:ea typeface="+mn-ea"/>
                <a:cs typeface="+mn-cs"/>
              </a:rPr>
              <a:t>Qt 6.2.3的setTextAlignment接收列号和int形式的对齐组合。</a:t>
            </a:r>
            <a:br/>
            <a:r>
              <a:rPr lang="zh-CN" sz="2400" dirty="0">
                <a:solidFill>
                  <a:schemeClr val="dk1"/>
                </a:solidFill>
                <a:latin typeface="+mn-lt"/>
                <a:ea typeface="+mn-ea"/>
                <a:cs typeface="+mn-cs"/>
              </a:rPr>
              <a:t>普通节点沿用这些按列接口，后面保存的是业务数据。</a:t>
            </a:r>
          </a:p>
        </p:txBody>
      </p:sp>
      <p:grpSp>
        <p:nvGrpSpPr>
          <p:cNvPr id="11" name="Group 11"/>
          <p:cNvGrpSpPr/>
          <p:nvPr/>
        </p:nvGrpSpPr>
        <p:grpSpPr>
          <a:xfrm>
            <a:off x="603504" y="6366510"/>
            <a:ext cx="10984992" cy="234696"/>
            <a:chOff x="603504" y="6366510"/>
            <a:chExt cx="10984992" cy="234696"/>
          </a:xfrm>
        </p:grpSpPr>
        <p:sp>
          <p:nvSpPr>
            <p:cNvPr id="9" name="TextBox 9"/>
            <p:cNvSpPr txBox="1"/>
            <p:nvPr/>
          </p:nvSpPr>
          <p:spPr>
            <a:xfrm>
              <a:off x="603504" y="6366510"/>
              <a:ext cx="437717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教材149、152、154页；Qt 6.2.3 qtreewidget.h · F228</a:t>
              </a:r>
            </a:p>
          </p:txBody>
        </p:sp>
        <p:sp>
          <p:nvSpPr>
            <p:cNvPr id="10" name="TextBox 10"/>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06 / 42</a:t>
              </a:r>
            </a:p>
          </p:txBody>
        </p:sp>
      </p:gr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6257544" cy="1188720"/>
            <a:chOff x="590550" y="643890"/>
            <a:chExt cx="6257544" cy="1188720"/>
          </a:xfrm>
        </p:grpSpPr>
        <p:sp>
          <p:nvSpPr>
            <p:cNvPr id="2" name="TextBox 2"/>
            <p:cNvSpPr txBox="1"/>
            <p:nvPr/>
          </p:nvSpPr>
          <p:spPr>
            <a:xfrm>
              <a:off x="600456" y="643890"/>
              <a:ext cx="4343629"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项关系示意，虚线表示访问入口</a:t>
              </a:r>
            </a:p>
          </p:txBody>
        </p:sp>
        <p:sp>
          <p:nvSpPr>
            <p:cNvPr id="3" name="TextBox 3"/>
            <p:cNvSpPr txBox="1"/>
            <p:nvPr/>
          </p:nvSpPr>
          <p:spPr>
            <a:xfrm>
              <a:off x="590550" y="101346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顶层节点没有普通父节点</a:t>
              </a:r>
            </a:p>
          </p:txBody>
        </p:sp>
      </p:grpSp>
      <p:grpSp>
        <p:nvGrpSpPr>
          <p:cNvPr id="14" name="Group 14"/>
          <p:cNvGrpSpPr/>
          <p:nvPr/>
        </p:nvGrpSpPr>
        <p:grpSpPr>
          <a:xfrm>
            <a:off x="829056" y="2190750"/>
            <a:ext cx="4428744" cy="3605784"/>
            <a:chOff x="829056" y="2190750"/>
            <a:chExt cx="4428744" cy="3605784"/>
          </a:xfrm>
        </p:grpSpPr>
        <p:sp>
          <p:nvSpPr>
            <p:cNvPr id="5" name="Line 5"/>
            <p:cNvSpPr/>
            <p:nvPr/>
          </p:nvSpPr>
          <p:spPr>
            <a:xfrm>
              <a:off x="3162300" y="2847975"/>
              <a:ext cx="9525" cy="257175"/>
            </a:xfrm>
            <a:custGeom>
              <a:avLst/>
              <a:gdLst/>
              <a:ahLst/>
              <a:cxnLst/>
              <a:rect l="l" t="t" r="r" b="b"/>
              <a:pathLst>
                <a:path w="9525" h="257175">
                  <a:moveTo>
                    <a:pt x="0" y="0"/>
                  </a:moveTo>
                  <a:lnTo>
                    <a:pt x="0" y="257175"/>
                  </a:lnTo>
                </a:path>
              </a:pathLst>
            </a:custGeom>
            <a:noFill/>
            <a:ln w="19050">
              <a:solidFill>
                <a:srgbClr val="646B6B"/>
              </a:solidFill>
              <a:custDash>
                <a:ds d="300000" sp="300000"/>
              </a:custDash>
            </a:ln>
          </p:spPr>
        </p:sp>
        <p:sp>
          <p:nvSpPr>
            <p:cNvPr id="6" name="Line 6"/>
            <p:cNvSpPr/>
            <p:nvPr/>
          </p:nvSpPr>
          <p:spPr>
            <a:xfrm>
              <a:off x="3162300" y="3752850"/>
              <a:ext cx="9525" cy="247650"/>
            </a:xfrm>
            <a:custGeom>
              <a:avLst/>
              <a:gdLst/>
              <a:ahLst/>
              <a:cxnLst/>
              <a:rect l="l" t="t" r="r" b="b"/>
              <a:pathLst>
                <a:path w="9525" h="247650">
                  <a:moveTo>
                    <a:pt x="0" y="0"/>
                  </a:moveTo>
                  <a:lnTo>
                    <a:pt x="0" y="247650"/>
                  </a:lnTo>
                </a:path>
              </a:pathLst>
            </a:custGeom>
            <a:noFill/>
            <a:ln w="19050">
              <a:solidFill>
                <a:schemeClr val="accent3"/>
              </a:solidFill>
            </a:ln>
          </p:spPr>
        </p:sp>
        <p:sp>
          <p:nvSpPr>
            <p:cNvPr id="7" name="Rectangle 7"/>
            <p:cNvSpPr/>
            <p:nvPr/>
          </p:nvSpPr>
          <p:spPr>
            <a:xfrm>
              <a:off x="1066800" y="2190750"/>
              <a:ext cx="4191000" cy="647700"/>
            </a:xfrm>
            <a:prstGeom prst="rect">
              <a:avLst/>
            </a:prstGeom>
            <a:solidFill>
              <a:schemeClr val="lt2"/>
            </a:solidFill>
            <a:ln>
              <a:noFill/>
            </a:ln>
          </p:spPr>
        </p:sp>
        <p:sp>
          <p:nvSpPr>
            <p:cNvPr id="8" name="TextBox 8"/>
            <p:cNvSpPr txBox="1"/>
            <p:nvPr/>
          </p:nvSpPr>
          <p:spPr>
            <a:xfrm>
              <a:off x="1283208" y="2341245"/>
              <a:ext cx="260908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内部根（不显示）</a:t>
              </a:r>
            </a:p>
          </p:txBody>
        </p:sp>
        <p:sp>
          <p:nvSpPr>
            <p:cNvPr id="9" name="Rectangle 9"/>
            <p:cNvSpPr/>
            <p:nvPr/>
          </p:nvSpPr>
          <p:spPr>
            <a:xfrm>
              <a:off x="1066800" y="3105150"/>
              <a:ext cx="4191000" cy="647700"/>
            </a:xfrm>
            <a:prstGeom prst="rect">
              <a:avLst/>
            </a:prstGeom>
            <a:solidFill>
              <a:schemeClr val="accent1"/>
            </a:solidFill>
            <a:ln>
              <a:noFill/>
            </a:ln>
          </p:spPr>
        </p:sp>
        <p:sp>
          <p:nvSpPr>
            <p:cNvPr id="10" name="TextBox 10"/>
            <p:cNvSpPr txBox="1"/>
            <p:nvPr/>
          </p:nvSpPr>
          <p:spPr>
            <a:xfrm>
              <a:off x="1283208" y="3255645"/>
              <a:ext cx="1962912" cy="469392"/>
            </a:xfrm>
            <a:prstGeom prst="rect">
              <a:avLst/>
            </a:prstGeom>
            <a:noFill/>
            <a:ln>
              <a:noFill/>
            </a:ln>
          </p:spPr>
          <p:txBody>
            <a:bodyPr wrap="none" lIns="0" tIns="0" rIns="0" bIns="0" anchor="t" anchorCtr="0">
              <a:spAutoFit/>
            </a:bodyPr>
            <a:lstStyle/>
            <a:p>
              <a:pPr algn="l"/>
              <a:r>
                <a:rPr lang="zh-CN" sz="2400" dirty="0">
                  <a:solidFill>
                    <a:srgbClr val="FAF7EF"/>
                  </a:solidFill>
                  <a:latin typeface="+mn-lt"/>
                  <a:ea typeface="+mn-ea"/>
                  <a:cs typeface="+mn-cs"/>
                </a:rPr>
                <a:t>顶层项：图片</a:t>
              </a:r>
            </a:p>
          </p:txBody>
        </p:sp>
        <p:sp>
          <p:nvSpPr>
            <p:cNvPr id="11" name="Rectangle 11"/>
            <p:cNvSpPr/>
            <p:nvPr/>
          </p:nvSpPr>
          <p:spPr>
            <a:xfrm>
              <a:off x="1828800" y="4000500"/>
              <a:ext cx="3429000" cy="647700"/>
            </a:xfrm>
            <a:prstGeom prst="rect">
              <a:avLst/>
            </a:prstGeom>
            <a:solidFill>
              <a:schemeClr val="lt2"/>
            </a:solidFill>
            <a:ln>
              <a:noFill/>
            </a:ln>
          </p:spPr>
        </p:sp>
        <p:sp>
          <p:nvSpPr>
            <p:cNvPr id="12" name="TextBox 12"/>
            <p:cNvSpPr txBox="1"/>
            <p:nvPr/>
          </p:nvSpPr>
          <p:spPr>
            <a:xfrm>
              <a:off x="2045208" y="4150995"/>
              <a:ext cx="163982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子项：旅行</a:t>
              </a:r>
            </a:p>
          </p:txBody>
        </p:sp>
        <p:sp>
          <p:nvSpPr>
            <p:cNvPr id="13" name="TextBox 13"/>
            <p:cNvSpPr txBox="1"/>
            <p:nvPr/>
          </p:nvSpPr>
          <p:spPr>
            <a:xfrm>
              <a:off x="829056" y="5101590"/>
              <a:ext cx="3412998" cy="694944"/>
            </a:xfrm>
            <a:prstGeom prst="rect">
              <a:avLst/>
            </a:prstGeom>
            <a:noFill/>
            <a:ln>
              <a:noFill/>
            </a:ln>
          </p:spPr>
          <p:txBody>
            <a:bodyPr wrap="none" lIns="0" tIns="0" rIns="0" bIns="0" anchor="t" anchorCtr="0">
              <a:spAutoFit/>
            </a:bodyPr>
            <a:lstStyle/>
            <a:p>
              <a:pPr algn="l">
                <a:lnSpc>
                  <a:spcPts val="2700"/>
                </a:lnSpc>
              </a:pPr>
              <a:r>
                <a:rPr lang="zh-CN" sz="1800" dirty="0">
                  <a:solidFill>
                    <a:schemeClr val="dk1"/>
                  </a:solidFill>
                  <a:latin typeface="+mn-lt"/>
                  <a:ea typeface="+mn-ea"/>
                  <a:cs typeface="+mn-cs"/>
                </a:rPr>
                <a:t>内部根的child()可访问顶层项。</a:t>
              </a:r>
              <a:br/>
              <a:r>
                <a:rPr lang="zh-CN" sz="1800" dirty="0">
                  <a:solidFill>
                    <a:schemeClr val="dk1"/>
                  </a:solidFill>
                  <a:latin typeface="+mn-lt"/>
                  <a:ea typeface="+mn-ea"/>
                  <a:cs typeface="+mn-cs"/>
                </a:rPr>
                <a:t>实线表示普通项的父子关系。</a:t>
              </a:r>
            </a:p>
          </p:txBody>
        </p:sp>
      </p:grpSp>
      <p:grpSp>
        <p:nvGrpSpPr>
          <p:cNvPr id="16" name="Group 16"/>
          <p:cNvGrpSpPr/>
          <p:nvPr/>
        </p:nvGrpSpPr>
        <p:grpSpPr>
          <a:xfrm>
            <a:off x="6274308" y="2160270"/>
            <a:ext cx="4474464" cy="3403092"/>
            <a:chOff x="6274308" y="2160270"/>
            <a:chExt cx="4474464" cy="3403092"/>
          </a:xfrm>
        </p:grpSpPr>
        <p:sp>
          <p:nvSpPr>
            <p:cNvPr id="15" name="TextBox 15"/>
            <p:cNvSpPr txBox="1"/>
            <p:nvPr/>
          </p:nvSpPr>
          <p:spPr>
            <a:xfrm>
              <a:off x="6274308" y="2160270"/>
              <a:ext cx="447446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“旅行”的parent()返回“图片”。</a:t>
              </a:r>
              <a:br/>
              <a:r>
                <a:rPr lang="zh-CN" sz="2400" dirty="0">
                  <a:solidFill>
                    <a:schemeClr val="dk1"/>
                  </a:solidFill>
                  <a:latin typeface="+mn-lt"/>
                  <a:ea typeface="+mn-ea"/>
                  <a:cs typeface="+mn-cs"/>
                </a:rPr>
                <a:t>顶层项“图片”的parent()</a:t>
              </a:r>
              <a:br/>
              <a:r>
                <a:rPr lang="zh-CN" sz="2400" dirty="0">
                  <a:solidFill>
                    <a:schemeClr val="dk1"/>
                  </a:solidFill>
                  <a:latin typeface="+mn-lt"/>
                  <a:ea typeface="+mn-ea"/>
                  <a:cs typeface="+mn-cs"/>
                </a:rPr>
                <a:t>返回nullptr，不返回内部根。</a:t>
              </a:r>
              <a:br/>
              <a:r>
                <a:rPr lang="zh-CN" sz="2400" dirty="0">
                  <a:solidFill>
                    <a:schemeClr val="dk1"/>
                  </a:solidFill>
                  <a:latin typeface="+mn-lt"/>
                  <a:ea typeface="+mn-ea"/>
                  <a:cs typeface="+mn-cs"/>
                </a:rPr>
                <a:t>invisibleRootItem()提供</a:t>
              </a:r>
              <a:br/>
              <a:r>
                <a:rPr lang="zh-CN" sz="2400" dirty="0">
                  <a:solidFill>
                    <a:schemeClr val="dk1"/>
                  </a:solidFill>
                  <a:latin typeface="+mn-lt"/>
                  <a:ea typeface="+mn-ea"/>
                  <a:cs typeface="+mn-cs"/>
                </a:rPr>
                <a:t>统一访问顶层项的入口。</a:t>
              </a:r>
              <a:br/>
              <a:r>
                <a:rPr lang="zh-CN" sz="2400" dirty="0">
                  <a:solidFill>
                    <a:schemeClr val="dk1"/>
                  </a:solidFill>
                  <a:latin typeface="+mn-lt"/>
                  <a:ea typeface="+mn-ea"/>
                  <a:cs typeface="+mn-cs"/>
                </a:rPr>
                <a:t>内部根由模型管理，不能</a:t>
              </a:r>
              <a:br/>
              <a:r>
                <a:rPr lang="zh-CN" sz="2400" dirty="0">
                  <a:solidFill>
                    <a:schemeClr val="dk1"/>
                  </a:solidFill>
                  <a:latin typeface="+mn-lt"/>
                  <a:ea typeface="+mn-ea"/>
                  <a:cs typeface="+mn-cs"/>
                </a:rPr>
                <a:t>当成普通用户节点delete。</a:t>
              </a:r>
              <a:br/>
              <a:r>
                <a:rPr lang="zh-CN" sz="2400" dirty="0">
                  <a:solidFill>
                    <a:schemeClr val="dk1"/>
                  </a:solidFill>
                  <a:latin typeface="+mn-lt"/>
                  <a:ea typeface="+mn-ea"/>
                  <a:cs typeface="+mn-cs"/>
                </a:rPr>
                <a:t>它也不是窗口中的“图片”项。</a:t>
              </a:r>
            </a:p>
          </p:txBody>
        </p:sp>
      </p:grpSp>
      <p:grpSp>
        <p:nvGrpSpPr>
          <p:cNvPr id="19" name="Group 19"/>
          <p:cNvGrpSpPr/>
          <p:nvPr/>
        </p:nvGrpSpPr>
        <p:grpSpPr>
          <a:xfrm>
            <a:off x="603504" y="6366510"/>
            <a:ext cx="10984992" cy="234696"/>
            <a:chOff x="603504" y="6366510"/>
            <a:chExt cx="10984992" cy="234696"/>
          </a:xfrm>
        </p:grpSpPr>
        <p:sp>
          <p:nvSpPr>
            <p:cNvPr id="17" name="TextBox 17"/>
            <p:cNvSpPr txBox="1"/>
            <p:nvPr/>
          </p:nvSpPr>
          <p:spPr>
            <a:xfrm>
              <a:off x="603504" y="6366510"/>
              <a:ext cx="466273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教材149、153页；Qt 6.2.3 qtreewidget.cpp · F086、F226</a:t>
              </a:r>
            </a:p>
          </p:txBody>
        </p:sp>
        <p:sp>
          <p:nvSpPr>
            <p:cNvPr id="18" name="TextBox 18"/>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07 / 42</a:t>
              </a:r>
            </a:p>
          </p:txBody>
        </p:sp>
      </p:gr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5126736" cy="1188720"/>
            <a:chOff x="590550" y="643890"/>
            <a:chExt cx="5126736" cy="1188720"/>
          </a:xfrm>
        </p:grpSpPr>
        <p:sp>
          <p:nvSpPr>
            <p:cNvPr id="2" name="TextBox 2"/>
            <p:cNvSpPr txBox="1"/>
            <p:nvPr/>
          </p:nvSpPr>
          <p:spPr>
            <a:xfrm>
              <a:off x="600456" y="643890"/>
              <a:ext cx="4101313"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有效父项之间移动第一棵子树</a:t>
              </a:r>
            </a:p>
          </p:txBody>
        </p:sp>
        <p:sp>
          <p:nvSpPr>
            <p:cNvPr id="3" name="TextBox 3"/>
            <p:cNvSpPr txBox="1"/>
            <p:nvPr/>
          </p:nvSpPr>
          <p:spPr>
            <a:xfrm>
              <a:off x="590550" y="101346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取出子树不删除子树</a:t>
              </a:r>
            </a:p>
          </p:txBody>
        </p:sp>
      </p:grpSp>
      <p:grpSp>
        <p:nvGrpSpPr>
          <p:cNvPr id="7" name="Group 7"/>
          <p:cNvGrpSpPr/>
          <p:nvPr/>
        </p:nvGrpSpPr>
        <p:grpSpPr>
          <a:xfrm>
            <a:off x="609600" y="2057400"/>
            <a:ext cx="10972800" cy="1543050"/>
            <a:chOff x="609600" y="2057400"/>
            <a:chExt cx="10972800" cy="1543050"/>
          </a:xfrm>
        </p:grpSpPr>
        <p:sp>
          <p:nvSpPr>
            <p:cNvPr id="5" name="Rectangle 5"/>
            <p:cNvSpPr/>
            <p:nvPr/>
          </p:nvSpPr>
          <p:spPr>
            <a:xfrm>
              <a:off x="609600" y="2057400"/>
              <a:ext cx="10972800" cy="1543050"/>
            </a:xfrm>
            <a:prstGeom prst="rect">
              <a:avLst/>
            </a:prstGeom>
            <a:solidFill>
              <a:schemeClr val="lt2"/>
            </a:solidFill>
            <a:ln>
              <a:noFill/>
            </a:ln>
          </p:spPr>
        </p:sp>
        <p:sp>
          <p:nvSpPr>
            <p:cNvPr id="6" name="TextBox 6"/>
            <p:cNvSpPr txBox="1"/>
            <p:nvPr/>
          </p:nvSpPr>
          <p:spPr>
            <a:xfrm>
              <a:off x="827532" y="2230755"/>
              <a:ext cx="6035421"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auto *subtree = parentItem-&gt;takeChild(0);</a:t>
              </a:r>
              <a:br/>
              <a:r>
                <a:rPr lang="zh-CN" sz="2100" dirty="0">
                  <a:solidFill>
                    <a:schemeClr val="dk1"/>
                  </a:solidFill>
                  <a:latin typeface="+mn-lt"/>
                  <a:ea typeface="+mn-ea"/>
                  <a:cs typeface="+mn-cs"/>
                </a:rPr>
                <a:t>if (!subtree) return;</a:t>
              </a:r>
              <a:br/>
              <a:r>
                <a:rPr lang="zh-CN" sz="2100" dirty="0">
                  <a:solidFill>
                    <a:schemeClr val="dk1"/>
                  </a:solidFill>
                  <a:latin typeface="+mn-lt"/>
                  <a:ea typeface="+mn-ea"/>
                  <a:cs typeface="+mn-cs"/>
                </a:rPr>
                <a:t>destination-&gt;addChild(subtree);</a:t>
              </a:r>
            </a:p>
          </p:txBody>
        </p:sp>
      </p:grpSp>
      <p:grpSp>
        <p:nvGrpSpPr>
          <p:cNvPr id="9" name="Group 9"/>
          <p:cNvGrpSpPr/>
          <p:nvPr/>
        </p:nvGrpSpPr>
        <p:grpSpPr>
          <a:xfrm>
            <a:off x="597408" y="3931920"/>
            <a:ext cx="9153144" cy="2145792"/>
            <a:chOff x="597408" y="3931920"/>
            <a:chExt cx="9153144" cy="2145792"/>
          </a:xfrm>
        </p:grpSpPr>
        <p:sp>
          <p:nvSpPr>
            <p:cNvPr id="8" name="TextBox 8"/>
            <p:cNvSpPr txBox="1"/>
            <p:nvPr/>
          </p:nvSpPr>
          <p:spPr>
            <a:xfrm>
              <a:off x="597408" y="3931920"/>
              <a:ext cx="9153144" cy="21457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parentItem和destination已确认有效，目标不在取出子树内部。</a:t>
              </a:r>
              <a:br/>
              <a:r>
                <a:rPr lang="zh-CN" sz="2400" dirty="0">
                  <a:solidFill>
                    <a:schemeClr val="dk1"/>
                  </a:solidFill>
                  <a:latin typeface="+mn-lt"/>
                  <a:ea typeface="+mn-ea"/>
                  <a:cs typeface="+mn-cs"/>
                </a:rPr>
                <a:t>takeChild解除父项及所属树关系，保留原节点、后代和角色数据。</a:t>
              </a:r>
              <a:br/>
              <a:r>
                <a:rPr lang="zh-CN" sz="2400" dirty="0">
                  <a:solidFill>
                    <a:schemeClr val="dk1"/>
                  </a:solidFill>
                  <a:latin typeface="+mn-lt"/>
                  <a:ea typeface="+mn-ea"/>
                  <a:cs typeface="+mn-cs"/>
                </a:rPr>
                <a:t>取出后，调用者负责重新插入；不再使用时delete子树根。</a:t>
              </a:r>
              <a:br/>
              <a:r>
                <a:rPr lang="zh-CN" sz="2400" dirty="0">
                  <a:solidFill>
                    <a:schemeClr val="dk1"/>
                  </a:solidFill>
                  <a:latin typeface="+mn-lt"/>
                  <a:ea typeface="+mn-ea"/>
                  <a:cs typeface="+mn-cs"/>
                </a:rPr>
                <a:t>takeTopLevelItem处理顶层项；removeChild同样只解除关系。</a:t>
              </a:r>
              <a:br/>
              <a:r>
                <a:rPr lang="zh-CN" sz="2400" dirty="0">
                  <a:solidFill>
                    <a:schemeClr val="dk1"/>
                  </a:solidFill>
                  <a:latin typeface="+mn-lt"/>
                  <a:ea typeface="+mn-ea"/>
                  <a:cs typeface="+mn-cs"/>
                </a:rPr>
                <a:t>不能把重复addChild当成移动仍已加入的节点。</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503824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教材149、153页；Qt 6.2.3 qtreewidget.cpp · F088、F224–225</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08 / 42</a:t>
              </a:r>
            </a:p>
          </p:txBody>
        </p:sp>
      </p:gr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388352" cy="1188720"/>
            <a:chOff x="590550" y="643890"/>
            <a:chExt cx="7388352" cy="1188720"/>
          </a:xfrm>
        </p:grpSpPr>
        <p:sp>
          <p:nvSpPr>
            <p:cNvPr id="2" name="TextBox 2"/>
            <p:cNvSpPr txBox="1"/>
            <p:nvPr/>
          </p:nvSpPr>
          <p:spPr>
            <a:xfrm>
              <a:off x="600456" y="643890"/>
              <a:ext cx="5942914"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已创建item，name为短名称，path为完整路径</a:t>
              </a:r>
            </a:p>
          </p:txBody>
        </p:sp>
        <p:sp>
          <p:nvSpPr>
            <p:cNvPr id="3" name="TextBox 3"/>
            <p:cNvSpPr txBox="1"/>
            <p:nvPr/>
          </p:nvSpPr>
          <p:spPr>
            <a:xfrm>
              <a:off x="590550" y="101346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显示名称和访问路径分别保存</a:t>
              </a:r>
            </a:p>
          </p:txBody>
        </p:sp>
      </p:grpSp>
      <p:grpSp>
        <p:nvGrpSpPr>
          <p:cNvPr id="7" name="Group 7"/>
          <p:cNvGrpSpPr/>
          <p:nvPr/>
        </p:nvGrpSpPr>
        <p:grpSpPr>
          <a:xfrm>
            <a:off x="609600" y="2057400"/>
            <a:ext cx="10972800" cy="1543050"/>
            <a:chOff x="609600" y="2057400"/>
            <a:chExt cx="10972800" cy="1543050"/>
          </a:xfrm>
        </p:grpSpPr>
        <p:sp>
          <p:nvSpPr>
            <p:cNvPr id="5" name="Rectangle 5"/>
            <p:cNvSpPr/>
            <p:nvPr/>
          </p:nvSpPr>
          <p:spPr>
            <a:xfrm>
              <a:off x="609600" y="2057400"/>
              <a:ext cx="10972800" cy="1543050"/>
            </a:xfrm>
            <a:prstGeom prst="rect">
              <a:avLst/>
            </a:prstGeom>
            <a:solidFill>
              <a:schemeClr val="lt2"/>
            </a:solidFill>
            <a:ln>
              <a:noFill/>
            </a:ln>
          </p:spPr>
        </p:sp>
        <p:sp>
          <p:nvSpPr>
            <p:cNvPr id="6" name="TextBox 6"/>
            <p:cNvSpPr txBox="1"/>
            <p:nvPr/>
          </p:nvSpPr>
          <p:spPr>
            <a:xfrm>
              <a:off x="827532" y="2230755"/>
              <a:ext cx="9409176"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item-&gt;setText(colItem, name);</a:t>
              </a:r>
              <a:br/>
              <a:r>
                <a:rPr lang="zh-CN" sz="2100" dirty="0">
                  <a:solidFill>
                    <a:schemeClr val="dk1"/>
                  </a:solidFill>
                  <a:latin typeface="+mn-lt"/>
                  <a:ea typeface="+mn-ea"/>
                  <a:cs typeface="+mn-cs"/>
                </a:rPr>
                <a:t>item-&gt;setData(colItem, Qt::UserRole, path);</a:t>
              </a:r>
              <a:br/>
              <a:r>
                <a:rPr lang="zh-CN" sz="2100" dirty="0">
                  <a:solidFill>
                    <a:schemeClr val="dk1"/>
                  </a:solidFill>
                  <a:latin typeface="+mn-lt"/>
                  <a:ea typeface="+mn-ea"/>
                  <a:cs typeface="+mn-cs"/>
                </a:rPr>
                <a:t>QString filename = item-&gt;data(colItem, Qt::UserRole).toString();</a:t>
              </a:r>
            </a:p>
          </p:txBody>
        </p:sp>
      </p:grpSp>
      <p:grpSp>
        <p:nvGrpSpPr>
          <p:cNvPr id="9" name="Group 9"/>
          <p:cNvGrpSpPr/>
          <p:nvPr/>
        </p:nvGrpSpPr>
        <p:grpSpPr>
          <a:xfrm>
            <a:off x="597408" y="3931920"/>
            <a:ext cx="9244584" cy="2145792"/>
            <a:chOff x="597408" y="3931920"/>
            <a:chExt cx="9244584" cy="2145792"/>
          </a:xfrm>
        </p:grpSpPr>
        <p:sp>
          <p:nvSpPr>
            <p:cNvPr id="8" name="TextBox 8"/>
            <p:cNvSpPr txBox="1"/>
            <p:nvPr/>
          </p:nvSpPr>
          <p:spPr>
            <a:xfrm>
              <a:off x="597408" y="3931920"/>
              <a:ext cx="9244584" cy="21457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setText写显示名称，UserRole另外保存访问文件所需的路径。</a:t>
              </a:r>
              <a:br/>
              <a:r>
                <a:rPr lang="zh-CN" sz="2400" dirty="0">
                  <a:solidFill>
                    <a:schemeClr val="dk1"/>
                  </a:solidFill>
                  <a:latin typeface="+mn-lt"/>
                  <a:ea typeface="+mn-ea"/>
                  <a:cs typeface="+mn-cs"/>
                </a:rPr>
                <a:t>读取时使用相同的colItem和UserRole，不从屏幕文字猜文件位置。</a:t>
              </a:r>
              <a:br/>
              <a:r>
                <a:rPr lang="zh-CN" sz="2400" dirty="0">
                  <a:solidFill>
                    <a:schemeClr val="dk1"/>
                  </a:solidFill>
                  <a:latin typeface="+mn-lt"/>
                  <a:ea typeface="+mn-ea"/>
                  <a:cs typeface="+mn-cs"/>
                </a:rPr>
                <a:t>不同文件夹里可以有同名图片，短名称不足以定位文件。</a:t>
              </a:r>
              <a:br/>
              <a:r>
                <a:rPr lang="zh-CN" sz="2400" dirty="0">
                  <a:solidFill>
                    <a:schemeClr val="dk1"/>
                  </a:solidFill>
                  <a:latin typeface="+mn-lt"/>
                  <a:ea typeface="+mn-ea"/>
                  <a:cs typeface="+mn-cs"/>
                </a:rPr>
                <a:t>修改节点标题不会自动修改UserRole路径。</a:t>
              </a:r>
              <a:br/>
              <a:r>
                <a:rPr lang="zh-CN" sz="2400" dirty="0">
                  <a:solidFill>
                    <a:schemeClr val="dk1"/>
                  </a:solidFill>
                  <a:latin typeface="+mn-lt"/>
                  <a:ea typeface="+mn-ea"/>
                  <a:cs typeface="+mn-cs"/>
                </a:rPr>
                <a:t>其他用户数据可用UserRole+1等独立角色，值由QVariant保存。</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455376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教材152、157、159页；Qt 6.2.3 qtreewidget.cpp · F233</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09 / 42</a:t>
              </a:r>
            </a:p>
          </p:txBody>
        </p:sp>
      </p:gr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4925187"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item已经创建，font为已设置的字体</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整项标志与分列格式要分开设置</a:t>
              </a:r>
            </a:p>
          </p:txBody>
        </p:sp>
      </p:grpSp>
      <p:grpSp>
        <p:nvGrpSpPr>
          <p:cNvPr id="7" name="Group 7"/>
          <p:cNvGrpSpPr/>
          <p:nvPr/>
        </p:nvGrpSpPr>
        <p:grpSpPr>
          <a:xfrm>
            <a:off x="609600" y="2057400"/>
            <a:ext cx="10972800" cy="1543050"/>
            <a:chOff x="609600" y="2057400"/>
            <a:chExt cx="10972800" cy="1543050"/>
          </a:xfrm>
        </p:grpSpPr>
        <p:sp>
          <p:nvSpPr>
            <p:cNvPr id="5" name="Rectangle 5"/>
            <p:cNvSpPr/>
            <p:nvPr/>
          </p:nvSpPr>
          <p:spPr>
            <a:xfrm>
              <a:off x="609600" y="2057400"/>
              <a:ext cx="10972800" cy="1543050"/>
            </a:xfrm>
            <a:prstGeom prst="rect">
              <a:avLst/>
            </a:prstGeom>
            <a:solidFill>
              <a:schemeClr val="lt2"/>
            </a:solidFill>
            <a:ln>
              <a:noFill/>
            </a:ln>
          </p:spPr>
        </p:sp>
        <p:sp>
          <p:nvSpPr>
            <p:cNvPr id="6" name="TextBox 6"/>
            <p:cNvSpPr txBox="1"/>
            <p:nvPr/>
          </p:nvSpPr>
          <p:spPr>
            <a:xfrm>
              <a:off x="827532" y="2230755"/>
              <a:ext cx="7502271"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item-&gt;setFlags(item-&gt;flags() | Qt::ItemIsEditable);</a:t>
              </a:r>
              <a:br/>
              <a:r>
                <a:rPr lang="zh-CN" sz="2100" dirty="0">
                  <a:solidFill>
                    <a:schemeClr val="dk1"/>
                  </a:solidFill>
                  <a:latin typeface="+mn-lt"/>
                  <a:ea typeface="+mn-ea"/>
                  <a:cs typeface="+mn-cs"/>
                </a:rPr>
                <a:t>item-&gt;setFont(colItem, font);</a:t>
              </a:r>
              <a:br/>
              <a:r>
                <a:rPr lang="zh-CN" sz="2100" dirty="0">
                  <a:solidFill>
                    <a:schemeClr val="dk1"/>
                  </a:solidFill>
                  <a:latin typeface="+mn-lt"/>
                  <a:ea typeface="+mn-ea"/>
                  <a:cs typeface="+mn-cs"/>
                </a:rPr>
                <a:t>item-&gt;setCheckState(colItem, Qt::Checked);</a:t>
              </a:r>
            </a:p>
          </p:txBody>
        </p:sp>
      </p:grpSp>
      <p:grpSp>
        <p:nvGrpSpPr>
          <p:cNvPr id="9" name="Group 9"/>
          <p:cNvGrpSpPr/>
          <p:nvPr/>
        </p:nvGrpSpPr>
        <p:grpSpPr>
          <a:xfrm>
            <a:off x="597408" y="3931920"/>
            <a:ext cx="9793224" cy="2145792"/>
            <a:chOff x="597408" y="3931920"/>
            <a:chExt cx="9793224" cy="2145792"/>
          </a:xfrm>
        </p:grpSpPr>
        <p:sp>
          <p:nvSpPr>
            <p:cNvPr id="8" name="TextBox 8"/>
            <p:cNvSpPr txBox="1"/>
            <p:nvPr/>
          </p:nvSpPr>
          <p:spPr>
            <a:xfrm>
              <a:off x="597408" y="3931920"/>
              <a:ext cx="9793224" cy="21457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setFlags没有列参数，设置整项能力，并替换原来的组合。</a:t>
              </a:r>
              <a:br/>
              <a:r>
                <a:rPr lang="zh-CN" sz="2400" dirty="0">
                  <a:solidFill>
                    <a:schemeClr val="dk1"/>
                  </a:solidFill>
                  <a:latin typeface="+mn-lt"/>
                  <a:ea typeface="+mn-ea"/>
                  <a:cs typeface="+mn-cs"/>
                </a:rPr>
                <a:t>第一行基于原flags增加可编辑，保留其他需要的能力。</a:t>
              </a:r>
              <a:br/>
              <a:r>
                <a:rPr lang="zh-CN" sz="2400" dirty="0">
                  <a:solidFill>
                    <a:schemeClr val="dk1"/>
                  </a:solidFill>
                  <a:latin typeface="+mn-lt"/>
                  <a:ea typeface="+mn-ea"/>
                  <a:cs typeface="+mn-cs"/>
                </a:rPr>
                <a:t>文字、字体、颜色和勾选状态按列保存；启用还受父项禁用影响。</a:t>
              </a:r>
              <a:br/>
              <a:r>
                <a:rPr lang="zh-CN" sz="2400" dirty="0">
                  <a:solidFill>
                    <a:schemeClr val="dk1"/>
                  </a:solidFill>
                  <a:latin typeface="+mn-lt"/>
                  <a:ea typeface="+mn-ea"/>
                  <a:cs typeface="+mn-cs"/>
                </a:rPr>
                <a:t>setExpanded、setHidden、setSelected分别改变展开、隐藏和选择。</a:t>
              </a:r>
              <a:br/>
              <a:r>
                <a:rPr lang="zh-CN" sz="2400" dirty="0">
                  <a:solidFill>
                    <a:schemeClr val="dk1"/>
                  </a:solidFill>
                  <a:latin typeface="+mn-lt"/>
                  <a:ea typeface="+mn-ea"/>
                  <a:cs typeface="+mn-cs"/>
                </a:rPr>
                <a:t>展开父项显示它的直接子项，不表示把所有后代都递归展开。</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592367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教材152页；Qt 6.2.3 qtreewidget.cpp、qtreewidget.h · F090、F227–228</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10 / 42</a:t>
              </a:r>
            </a:p>
          </p:txBody>
        </p:sp>
      </p:gr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3392043"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ItemIsAutoTristate</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自动三态先初始化子项同列状态</a:t>
              </a:r>
            </a:p>
          </p:txBody>
        </p:sp>
      </p:grpSp>
      <p:grpSp>
        <p:nvGrpSpPr>
          <p:cNvPr id="6" name="Group 6"/>
          <p:cNvGrpSpPr/>
          <p:nvPr/>
        </p:nvGrpSpPr>
        <p:grpSpPr>
          <a:xfrm>
            <a:off x="597408" y="2160270"/>
            <a:ext cx="9046464" cy="2145792"/>
            <a:chOff x="597408" y="2160270"/>
            <a:chExt cx="9046464" cy="2145792"/>
          </a:xfrm>
        </p:grpSpPr>
        <p:sp>
          <p:nvSpPr>
            <p:cNvPr id="5" name="TextBox 5"/>
            <p:cNvSpPr txBox="1"/>
            <p:nvPr/>
          </p:nvSpPr>
          <p:spPr>
            <a:xfrm>
              <a:off x="597408" y="2160270"/>
              <a:ext cx="9046464" cy="21457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父项有AutoTristate，参与汇总的子项同一列也要有有效复选值。</a:t>
              </a:r>
              <a:br/>
              <a:r>
                <a:rPr lang="zh-CN" sz="2400" dirty="0">
                  <a:solidFill>
                    <a:schemeClr val="dk1"/>
                  </a:solidFill>
                  <a:latin typeface="+mn-lt"/>
                  <a:ea typeface="+mn-ea"/>
                  <a:cs typeface="+mn-cs"/>
                </a:rPr>
                <a:t>所有子项为Checked，父项读出Checked。</a:t>
              </a:r>
              <a:br/>
              <a:r>
                <a:rPr lang="zh-CN" sz="2400" dirty="0">
                  <a:solidFill>
                    <a:schemeClr val="dk1"/>
                  </a:solidFill>
                  <a:latin typeface="+mn-lt"/>
                  <a:ea typeface="+mn-ea"/>
                  <a:cs typeface="+mn-cs"/>
                </a:rPr>
                <a:t>所有子项为Unchecked，父项读出Unchecked。</a:t>
              </a:r>
              <a:br/>
              <a:r>
                <a:rPr lang="zh-CN" sz="2400" dirty="0">
                  <a:solidFill>
                    <a:schemeClr val="dk1"/>
                  </a:solidFill>
                  <a:latin typeface="+mn-lt"/>
                  <a:ea typeface="+mn-ea"/>
                  <a:cs typeface="+mn-cs"/>
                </a:rPr>
                <a:t>混合状态或已有部分勾选，父项读出PartiallyChecked。</a:t>
              </a:r>
              <a:br/>
              <a:r>
                <a:rPr lang="zh-CN" sz="2400" dirty="0">
                  <a:solidFill>
                    <a:schemeClr val="dk1"/>
                  </a:solidFill>
                  <a:latin typeface="+mn-lt"/>
                  <a:ea typeface="+mn-ea"/>
                  <a:cs typeface="+mn-cs"/>
                </a:rPr>
                <a:t>子项缺少有效CheckStateRole时，不能保证上述汇总结果。</a:t>
              </a:r>
            </a:p>
          </p:txBody>
        </p:sp>
      </p:grpSp>
      <p:grpSp>
        <p:nvGrpSpPr>
          <p:cNvPr id="9" name="Group 9"/>
          <p:cNvGrpSpPr/>
          <p:nvPr/>
        </p:nvGrpSpPr>
        <p:grpSpPr>
          <a:xfrm>
            <a:off x="609600" y="4972050"/>
            <a:ext cx="10972800" cy="1333500"/>
            <a:chOff x="609600" y="4972050"/>
            <a:chExt cx="10972800" cy="1333500"/>
          </a:xfrm>
        </p:grpSpPr>
        <p:sp>
          <p:nvSpPr>
            <p:cNvPr id="7" name="Rectangle 7"/>
            <p:cNvSpPr/>
            <p:nvPr/>
          </p:nvSpPr>
          <p:spPr>
            <a:xfrm>
              <a:off x="609600" y="4972050"/>
              <a:ext cx="10972800" cy="1333500"/>
            </a:xfrm>
            <a:prstGeom prst="rect">
              <a:avLst/>
            </a:prstGeom>
            <a:solidFill>
              <a:schemeClr val="lt2"/>
            </a:solidFill>
            <a:ln>
              <a:noFill/>
            </a:ln>
          </p:spPr>
        </p:sp>
        <p:sp>
          <p:nvSpPr>
            <p:cNvPr id="8" name="TextBox 8"/>
            <p:cNvSpPr txBox="1"/>
            <p:nvPr/>
          </p:nvSpPr>
          <p:spPr>
            <a:xfrm>
              <a:off x="826008" y="5113020"/>
              <a:ext cx="94122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父项设Checked或Unchecked，传播给已有有效同列状态的子项。</a:t>
              </a:r>
              <a:br/>
              <a:r>
                <a:rPr lang="zh-CN" sz="2400" dirty="0">
                  <a:solidFill>
                    <a:schemeClr val="dk1"/>
                  </a:solidFill>
                  <a:latin typeface="+mn-lt"/>
                  <a:ea typeface="+mn-ea"/>
                  <a:cs typeface="+mn-cs"/>
                </a:rPr>
                <a:t>设PartiallyChecked不做这项传播；自动三态不无条件复制所有列。</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483883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教材152、155–157页；Qt 6.2.3 qtreewidget.cpp · F229–230</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11 / 42</a:t>
              </a:r>
            </a:p>
          </p:txBody>
        </p:sp>
      </p:gr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3" name="Group 3"/>
          <p:cNvGrpSpPr/>
          <p:nvPr/>
        </p:nvGrpSpPr>
        <p:grpSpPr>
          <a:xfrm>
            <a:off x="600456" y="720090"/>
            <a:ext cx="4713046" cy="352044"/>
            <a:chOff x="600456" y="720090"/>
            <a:chExt cx="4713046" cy="352044"/>
          </a:xfrm>
        </p:grpSpPr>
        <p:sp>
          <p:nvSpPr>
            <p:cNvPr id="2" name="TextBox 2"/>
            <p:cNvSpPr txBox="1"/>
            <p:nvPr/>
          </p:nvSpPr>
          <p:spPr>
            <a:xfrm>
              <a:off x="600456" y="720090"/>
              <a:ext cx="4713046" cy="352044"/>
            </a:xfrm>
            <a:prstGeom prst="rect">
              <a:avLst/>
            </a:prstGeom>
            <a:noFill/>
            <a:ln>
              <a:noFill/>
            </a:ln>
          </p:spPr>
          <p:txBody>
            <a:bodyPr wrap="none" lIns="0" tIns="0" rIns="0" bIns="0" anchor="t" anchorCtr="0">
              <a:spAutoFit/>
            </a:bodyPr>
            <a:lstStyle/>
            <a:p>
              <a:pPr algn="l"/>
              <a:r>
                <a:rPr lang="zh-CN" sz="1800" dirty="0">
                  <a:solidFill>
                    <a:schemeClr val="accent6"/>
                  </a:solidFill>
                  <a:latin typeface="+mn-lt"/>
                  <a:ea typeface="+mn-ea"/>
                  <a:cs typeface="+mn-cs"/>
                </a:rPr>
                <a:t>4.12 · 按Qt 6.2.3析构实现校正教材说明</a:t>
              </a:r>
            </a:p>
          </p:txBody>
        </p:sp>
      </p:grpSp>
      <p:grpSp>
        <p:nvGrpSpPr>
          <p:cNvPr id="5" name="Group 5"/>
          <p:cNvGrpSpPr/>
          <p:nvPr/>
        </p:nvGrpSpPr>
        <p:grpSpPr>
          <a:xfrm>
            <a:off x="590550" y="1969770"/>
            <a:ext cx="4838700" cy="1924050"/>
            <a:chOff x="590550" y="1969770"/>
            <a:chExt cx="4838700" cy="1924050"/>
          </a:xfrm>
        </p:grpSpPr>
        <p:sp>
          <p:nvSpPr>
            <p:cNvPr id="4" name="TextBox 4"/>
            <p:cNvSpPr txBox="1"/>
            <p:nvPr/>
          </p:nvSpPr>
          <p:spPr>
            <a:xfrm>
              <a:off x="590550" y="1969770"/>
              <a:ext cx="4838700" cy="1924050"/>
            </a:xfrm>
            <a:prstGeom prst="rect">
              <a:avLst/>
            </a:prstGeom>
            <a:noFill/>
            <a:ln>
              <a:noFill/>
            </a:ln>
          </p:spPr>
          <p:txBody>
            <a:bodyPr wrap="none" lIns="0" tIns="0" rIns="0" bIns="0" anchor="t" anchorCtr="0">
              <a:spAutoFit/>
            </a:bodyPr>
            <a:lstStyle/>
            <a:p>
              <a:pPr algn="l">
                <a:lnSpc>
                  <a:spcPts val="6900"/>
                </a:lnSpc>
              </a:pPr>
              <a:r>
                <a:rPr lang="zh-CN" sz="5400" b="1" dirty="0">
                  <a:solidFill>
                    <a:srgbClr val="FAF7EF"/>
                  </a:solidFill>
                  <a:latin typeface="+mn-lt"/>
                  <a:ea typeface="+mn-ea"/>
                  <a:cs typeface="+mn-cs"/>
                </a:rPr>
                <a:t>删除普通父节点</a:t>
              </a:r>
              <a:br/>
              <a:r>
                <a:rPr lang="zh-CN" sz="5400" b="1" dirty="0">
                  <a:solidFill>
                    <a:srgbClr val="FAF7EF"/>
                  </a:solidFill>
                  <a:latin typeface="+mn-lt"/>
                  <a:ea typeface="+mn-ea"/>
                  <a:cs typeface="+mn-cs"/>
                </a:rPr>
                <a:t>会删除整棵子树</a:t>
              </a:r>
            </a:p>
          </p:txBody>
        </p:sp>
      </p:grpSp>
      <p:grpSp>
        <p:nvGrpSpPr>
          <p:cNvPr id="7" name="Group 7"/>
          <p:cNvGrpSpPr/>
          <p:nvPr/>
        </p:nvGrpSpPr>
        <p:grpSpPr>
          <a:xfrm>
            <a:off x="597408" y="4351020"/>
            <a:ext cx="8939784" cy="1726692"/>
            <a:chOff x="597408" y="4351020"/>
            <a:chExt cx="8939784" cy="1726692"/>
          </a:xfrm>
        </p:grpSpPr>
        <p:sp>
          <p:nvSpPr>
            <p:cNvPr id="6" name="TextBox 6"/>
            <p:cNvSpPr txBox="1"/>
            <p:nvPr/>
          </p:nvSpPr>
          <p:spPr>
            <a:xfrm>
              <a:off x="597408" y="4351020"/>
              <a:ext cx="8939784" cy="1726692"/>
            </a:xfrm>
            <a:prstGeom prst="rect">
              <a:avLst/>
            </a:prstGeom>
            <a:noFill/>
            <a:ln>
              <a:noFill/>
            </a:ln>
          </p:spPr>
          <p:txBody>
            <a:bodyPr wrap="none" lIns="0" tIns="0" rIns="0" bIns="0" anchor="t" anchorCtr="0">
              <a:spAutoFit/>
            </a:bodyPr>
            <a:lstStyle/>
            <a:p>
              <a:pPr algn="l">
                <a:lnSpc>
                  <a:spcPts val="3300"/>
                </a:lnSpc>
              </a:pPr>
              <a:r>
                <a:rPr lang="zh-CN" sz="2400" dirty="0">
                  <a:solidFill>
                    <a:srgbClr val="FAF7EF"/>
                  </a:solidFill>
                  <a:latin typeface="+mn-lt"/>
                  <a:ea typeface="+mn-ea"/>
                  <a:cs typeface="+mn-cs"/>
                </a:rPr>
                <a:t>QTreeWidgetItem的析构会删除子项，并从父项或树中移除自己。</a:t>
              </a:r>
              <a:br/>
              <a:r>
                <a:rPr lang="zh-CN" sz="2400" dirty="0">
                  <a:solidFill>
                    <a:srgbClr val="FAF7EF"/>
                  </a:solidFill>
                  <a:latin typeface="+mn-lt"/>
                  <a:ea typeface="+mn-ea"/>
                  <a:cs typeface="+mn-cs"/>
                </a:rPr>
                <a:t>不用先手写递归删除；教材158页关于直接delete造成后代泄漏</a:t>
              </a:r>
              <a:br/>
              <a:r>
                <a:rPr lang="zh-CN" sz="2400" dirty="0">
                  <a:solidFill>
                    <a:srgbClr val="FAF7EF"/>
                  </a:solidFill>
                  <a:latin typeface="+mn-lt"/>
                  <a:ea typeface="+mn-ea"/>
                  <a:cs typeface="+mn-cs"/>
                </a:rPr>
                <a:t>的解释与官方实现不符。销毁后，旧节点指针不能再使用。</a:t>
              </a:r>
              <a:br/>
              <a:r>
                <a:rPr lang="zh-CN" sz="2400" dirty="0">
                  <a:solidFill>
                    <a:srgbClr val="FAF7EF"/>
                  </a:solidFill>
                  <a:latin typeface="+mn-lt"/>
                  <a:ea typeface="+mn-ea"/>
                  <a:cs typeface="+mn-cs"/>
                </a:rPr>
                <a:t>这里只说普通节点；内部invisibleRootItem仍由模型管理。</a:t>
              </a:r>
            </a:p>
          </p:txBody>
        </p:sp>
      </p:grpSp>
      <p:grpSp>
        <p:nvGrpSpPr>
          <p:cNvPr id="10" name="Group 10"/>
          <p:cNvGrpSpPr/>
          <p:nvPr/>
        </p:nvGrpSpPr>
        <p:grpSpPr>
          <a:xfrm>
            <a:off x="603504" y="6366510"/>
            <a:ext cx="10984992" cy="234696"/>
            <a:chOff x="603504" y="6366510"/>
            <a:chExt cx="10984992" cy="234696"/>
          </a:xfrm>
        </p:grpSpPr>
        <p:sp>
          <p:nvSpPr>
            <p:cNvPr id="8" name="TextBox 8"/>
            <p:cNvSpPr txBox="1"/>
            <p:nvPr/>
          </p:nvSpPr>
          <p:spPr>
            <a:xfrm>
              <a:off x="603504" y="6366510"/>
              <a:ext cx="4933242"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教材158页对照；Qt 6.2.3 qtreewidget.cpp · F087、F225–226</a:t>
              </a:r>
            </a:p>
          </p:txBody>
        </p:sp>
        <p:sp>
          <p:nvSpPr>
            <p:cNvPr id="9" name="TextBox 9"/>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6"/>
                  </a:solidFill>
                  <a:latin typeface="+mn-lt"/>
                  <a:ea typeface="+mn-ea"/>
                  <a:cs typeface="+mn-cs"/>
                </a:rPr>
                <a:t>12 / 42</a:t>
              </a:r>
            </a:p>
          </p:txBody>
        </p:sp>
      </p:gr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388352" cy="1188720"/>
            <a:chOff x="590550" y="643890"/>
            <a:chExt cx="7388352" cy="1188720"/>
          </a:xfrm>
        </p:grpSpPr>
        <p:sp>
          <p:nvSpPr>
            <p:cNvPr id="2" name="TextBox 2"/>
            <p:cNvSpPr txBox="1"/>
            <p:nvPr/>
          </p:nvSpPr>
          <p:spPr>
            <a:xfrm>
              <a:off x="600456" y="643890"/>
              <a:ext cx="4807001"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parItem已有效，两种路线择一使用</a:t>
              </a:r>
            </a:p>
          </p:txBody>
        </p:sp>
        <p:sp>
          <p:nvSpPr>
            <p:cNvPr id="3" name="TextBox 3"/>
            <p:cNvSpPr txBox="1"/>
            <p:nvPr/>
          </p:nvSpPr>
          <p:spPr>
            <a:xfrm>
              <a:off x="590550" y="101346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构造时加入与稍后加入二选一</a:t>
              </a:r>
            </a:p>
          </p:txBody>
        </p:sp>
      </p:grpSp>
      <p:grpSp>
        <p:nvGrpSpPr>
          <p:cNvPr id="7" name="Group 7"/>
          <p:cNvGrpSpPr/>
          <p:nvPr/>
        </p:nvGrpSpPr>
        <p:grpSpPr>
          <a:xfrm>
            <a:off x="609600" y="2057400"/>
            <a:ext cx="10972800" cy="2228850"/>
            <a:chOff x="609600" y="2057400"/>
            <a:chExt cx="10972800" cy="2228850"/>
          </a:xfrm>
        </p:grpSpPr>
        <p:sp>
          <p:nvSpPr>
            <p:cNvPr id="5" name="Rectangle 5"/>
            <p:cNvSpPr/>
            <p:nvPr/>
          </p:nvSpPr>
          <p:spPr>
            <a:xfrm>
              <a:off x="609600" y="2057400"/>
              <a:ext cx="10972800" cy="2228850"/>
            </a:xfrm>
            <a:prstGeom prst="rect">
              <a:avLst/>
            </a:prstGeom>
            <a:solidFill>
              <a:schemeClr val="lt2"/>
            </a:solidFill>
            <a:ln>
              <a:noFill/>
            </a:ln>
          </p:spPr>
        </p:sp>
        <p:sp>
          <p:nvSpPr>
            <p:cNvPr id="6" name="TextBox 6"/>
            <p:cNvSpPr txBox="1"/>
            <p:nvPr/>
          </p:nvSpPr>
          <p:spPr>
            <a:xfrm>
              <a:off x="827532" y="2230755"/>
              <a:ext cx="7648956"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 路线一：构造时已经加入父项</a:t>
              </a:r>
              <a:br/>
              <a:r>
                <a:rPr lang="zh-CN" sz="2100" dirty="0">
                  <a:solidFill>
                    <a:schemeClr val="dk1"/>
                  </a:solidFill>
                  <a:latin typeface="+mn-lt"/>
                  <a:ea typeface="+mn-ea"/>
                  <a:cs typeface="+mn-cs"/>
                </a:rPr>
                <a:t>auto *a = new QTreeWidgetItem(parItem, itGroupItem);</a:t>
              </a:r>
              <a:br/>
              <a:r>
                <a:rPr lang="zh-CN" sz="2100" dirty="0">
                  <a:solidFill>
                    <a:schemeClr val="dk1"/>
                  </a:solidFill>
                  <a:latin typeface="+mn-lt"/>
                  <a:ea typeface="+mn-ea"/>
                  <a:cs typeface="+mn-cs"/>
                </a:rPr>
                <a:t>// 路线二：独立创建，准备数据后加入</a:t>
              </a:r>
              <a:br/>
              <a:r>
                <a:rPr lang="zh-CN" sz="2100" dirty="0">
                  <a:solidFill>
                    <a:schemeClr val="dk1"/>
                  </a:solidFill>
                  <a:latin typeface="+mn-lt"/>
                  <a:ea typeface="+mn-ea"/>
                  <a:cs typeface="+mn-cs"/>
                </a:rPr>
                <a:t>auto *b = new QTreeWidgetItem(itGroupItem);</a:t>
              </a:r>
              <a:br/>
              <a:r>
                <a:rPr lang="zh-CN" sz="2100" dirty="0">
                  <a:solidFill>
                    <a:schemeClr val="dk1"/>
                  </a:solidFill>
                  <a:latin typeface="+mn-lt"/>
                  <a:ea typeface="+mn-ea"/>
                  <a:cs typeface="+mn-cs"/>
                </a:rPr>
                <a:t>parItem-&gt;addChild(b);</a:t>
              </a:r>
            </a:p>
          </p:txBody>
        </p:sp>
      </p:grpSp>
      <p:grpSp>
        <p:nvGrpSpPr>
          <p:cNvPr id="9" name="Group 9"/>
          <p:cNvGrpSpPr/>
          <p:nvPr/>
        </p:nvGrpSpPr>
        <p:grpSpPr>
          <a:xfrm>
            <a:off x="597408" y="4617720"/>
            <a:ext cx="9762744" cy="1726692"/>
            <a:chOff x="597408" y="4617720"/>
            <a:chExt cx="9762744" cy="1726692"/>
          </a:xfrm>
        </p:grpSpPr>
        <p:sp>
          <p:nvSpPr>
            <p:cNvPr id="8" name="TextBox 8"/>
            <p:cNvSpPr txBox="1"/>
            <p:nvPr/>
          </p:nvSpPr>
          <p:spPr>
            <a:xfrm>
              <a:off x="597408" y="4617720"/>
              <a:ext cx="976274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路线一不需要再addChild(a)；不要把两种加入方式重复用于同一项。</a:t>
              </a:r>
              <a:br/>
              <a:r>
                <a:rPr lang="zh-CN" sz="2400" dirty="0">
                  <a:solidFill>
                    <a:schemeClr val="dk1"/>
                  </a:solidFill>
                  <a:latin typeface="+mn-lt"/>
                  <a:ea typeface="+mn-ea"/>
                  <a:cs typeface="+mn-cs"/>
                </a:rPr>
                <a:t>传入QTreeWidget构造时，节点已经作为顶层项加入。</a:t>
              </a:r>
              <a:br/>
              <a:r>
                <a:rPr lang="zh-CN" sz="2400" dirty="0">
                  <a:solidFill>
                    <a:schemeClr val="dk1"/>
                  </a:solidFill>
                  <a:latin typeface="+mn-lt"/>
                  <a:ea typeface="+mn-ea"/>
                  <a:cs typeface="+mn-cs"/>
                </a:rPr>
                <a:t>QTreeWidgetItem不是QObject，项插入关系也不是QObject父子关系。</a:t>
              </a:r>
              <a:br/>
              <a:r>
                <a:rPr lang="zh-CN" sz="2400" dirty="0">
                  <a:solidFill>
                    <a:schemeClr val="dk1"/>
                  </a:solidFill>
                  <a:latin typeface="+mn-lt"/>
                  <a:ea typeface="+mn-ea"/>
                  <a:cs typeface="+mn-cs"/>
                </a:rPr>
                <a:t>选择独立构造时，应在addChild之前完成需要的项数据设置。</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554816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教材151页；Qt 6.2.3 qtreewidget.cpp、qtreewidget.h · F111、F224</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13 / 42</a:t>
              </a:r>
            </a:p>
          </p:txBody>
        </p:sp>
      </p:gr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6822948" cy="1188720"/>
            <a:chOff x="590550" y="643890"/>
            <a:chExt cx="6822948" cy="1188720"/>
          </a:xfrm>
        </p:grpSpPr>
        <p:sp>
          <p:nvSpPr>
            <p:cNvPr id="2" name="TextBox 2"/>
            <p:cNvSpPr txBox="1"/>
            <p:nvPr/>
          </p:nvSpPr>
          <p:spPr>
            <a:xfrm>
              <a:off x="600456" y="643890"/>
              <a:ext cx="2647417"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本例的业务约定</a:t>
              </a:r>
            </a:p>
          </p:txBody>
        </p:sp>
        <p:sp>
          <p:nvSpPr>
            <p:cNvPr id="3" name="TextBox 3"/>
            <p:cNvSpPr txBox="1"/>
            <p:nvPr/>
          </p:nvSpPr>
          <p:spPr>
            <a:xfrm>
              <a:off x="590550" y="101346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先规定哪些节点允许被删除</a:t>
              </a:r>
            </a:p>
          </p:txBody>
        </p:sp>
      </p:grpSp>
      <p:grpSp>
        <p:nvGrpSpPr>
          <p:cNvPr id="6" name="Group 6"/>
          <p:cNvGrpSpPr/>
          <p:nvPr/>
        </p:nvGrpSpPr>
        <p:grpSpPr>
          <a:xfrm>
            <a:off x="597408" y="2160270"/>
            <a:ext cx="9168384" cy="2145792"/>
            <a:chOff x="597408" y="2160270"/>
            <a:chExt cx="9168384" cy="2145792"/>
          </a:xfrm>
        </p:grpSpPr>
        <p:sp>
          <p:nvSpPr>
            <p:cNvPr id="5" name="TextBox 5"/>
            <p:cNvSpPr txBox="1"/>
            <p:nvPr/>
          </p:nvSpPr>
          <p:spPr>
            <a:xfrm>
              <a:off x="597408" y="2160270"/>
              <a:ext cx="9168384" cy="21457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顶层：初始化只建一个“图片”节点，不允许删除或再建顶层。</a:t>
              </a:r>
              <a:br/>
              <a:r>
                <a:rPr lang="zh-CN" sz="2400" dirty="0">
                  <a:solidFill>
                    <a:schemeClr val="dk1"/>
                  </a:solidFill>
                  <a:latin typeface="+mn-lt"/>
                  <a:ea typeface="+mn-ea"/>
                  <a:cs typeface="+mn-cs"/>
                </a:rPr>
                <a:t>分组：顶层和分组下面都可以增加分组，形成多层目录。</a:t>
              </a:r>
              <a:br/>
              <a:r>
                <a:rPr lang="zh-CN" sz="2400" dirty="0">
                  <a:solidFill>
                    <a:schemeClr val="dk1"/>
                  </a:solidFill>
                  <a:latin typeface="+mn-lt"/>
                  <a:ea typeface="+mn-ea"/>
                  <a:cs typeface="+mn-cs"/>
                </a:rPr>
                <a:t>图片：本例把图片作为叶节点，不在图片节点下建分组。</a:t>
              </a:r>
              <a:br/>
              <a:r>
                <a:rPr lang="zh-CN" sz="2400" dirty="0">
                  <a:solidFill>
                    <a:schemeClr val="dk1"/>
                  </a:solidFill>
                  <a:latin typeface="+mn-lt"/>
                  <a:ea typeface="+mn-ea"/>
                  <a:cs typeface="+mn-cs"/>
                </a:rPr>
                <a:t>当前节点为图片时，新增图片放到同一个父项下，成为它的兄弟项。</a:t>
              </a:r>
              <a:br/>
              <a:r>
                <a:rPr lang="zh-CN" sz="2400" dirty="0">
                  <a:solidFill>
                    <a:schemeClr val="dk1"/>
                  </a:solidFill>
                  <a:latin typeface="+mn-lt"/>
                  <a:ea typeface="+mn-ea"/>
                  <a:cs typeface="+mn-cs"/>
                </a:rPr>
                <a:t>顶层、分组可以添加图片；分组和图片允许删除。</a:t>
              </a:r>
            </a:p>
          </p:txBody>
        </p:sp>
      </p:grpSp>
      <p:grpSp>
        <p:nvGrpSpPr>
          <p:cNvPr id="9" name="Group 9"/>
          <p:cNvGrpSpPr/>
          <p:nvPr/>
        </p:nvGrpSpPr>
        <p:grpSpPr>
          <a:xfrm>
            <a:off x="609600" y="4972050"/>
            <a:ext cx="10972800" cy="1333500"/>
            <a:chOff x="609600" y="4972050"/>
            <a:chExt cx="10972800" cy="1333500"/>
          </a:xfrm>
        </p:grpSpPr>
        <p:sp>
          <p:nvSpPr>
            <p:cNvPr id="7" name="Rectangle 7"/>
            <p:cNvSpPr/>
            <p:nvPr/>
          </p:nvSpPr>
          <p:spPr>
            <a:xfrm>
              <a:off x="609600" y="4972050"/>
              <a:ext cx="10972800" cy="1333500"/>
            </a:xfrm>
            <a:prstGeom prst="rect">
              <a:avLst/>
            </a:prstGeom>
            <a:solidFill>
              <a:schemeClr val="lt2"/>
            </a:solidFill>
            <a:ln>
              <a:noFill/>
            </a:ln>
          </p:spPr>
        </p:sp>
        <p:sp>
          <p:nvSpPr>
            <p:cNvPr id="8" name="TextBox 8"/>
            <p:cNvSpPr txBox="1"/>
            <p:nvPr/>
          </p:nvSpPr>
          <p:spPr>
            <a:xfrm>
              <a:off x="826008" y="5113020"/>
              <a:ext cx="9015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以上是程序按type检查后执行的规则，Qt不会自动保护类型1001。</a:t>
              </a:r>
              <a:br/>
              <a:r>
                <a:rPr lang="zh-CN" sz="2400" dirty="0">
                  <a:solidFill>
                    <a:schemeClr val="dk1"/>
                  </a:solidFill>
                  <a:latin typeface="+mn-lt"/>
                  <a:ea typeface="+mn-ea"/>
                  <a:cs typeface="+mn-cs"/>
                </a:rPr>
                <a:t>Action使能便于用户理解；实际执行的槽仍须检查节点和类型。</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405297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教材153–154页；Qt 6.2.3 qtreewidget.cpp · F089</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14 / 42</a:t>
              </a:r>
            </a:p>
          </p:txBody>
        </p:sp>
      </p:gr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5773848"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iniTree()片段，setupUi与列初始化已完成</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初始化建立一个受保护的顶层项</a:t>
              </a:r>
            </a:p>
          </p:txBody>
        </p:sp>
      </p:grpSp>
      <p:grpSp>
        <p:nvGrpSpPr>
          <p:cNvPr id="7" name="Group 7"/>
          <p:cNvGrpSpPr/>
          <p:nvPr/>
        </p:nvGrpSpPr>
        <p:grpSpPr>
          <a:xfrm>
            <a:off x="609600" y="2057400"/>
            <a:ext cx="10972800" cy="3600450"/>
            <a:chOff x="609600" y="2057400"/>
            <a:chExt cx="10972800" cy="3600450"/>
          </a:xfrm>
        </p:grpSpPr>
        <p:sp>
          <p:nvSpPr>
            <p:cNvPr id="5" name="Rectangle 5"/>
            <p:cNvSpPr/>
            <p:nvPr/>
          </p:nvSpPr>
          <p:spPr>
            <a:xfrm>
              <a:off x="609600" y="2057400"/>
              <a:ext cx="10972800" cy="3600450"/>
            </a:xfrm>
            <a:prstGeom prst="rect">
              <a:avLst/>
            </a:prstGeom>
            <a:solidFill>
              <a:schemeClr val="lt2"/>
            </a:solidFill>
            <a:ln>
              <a:noFill/>
            </a:ln>
          </p:spPr>
        </p:sp>
        <p:sp>
          <p:nvSpPr>
            <p:cNvPr id="6" name="TextBox 6"/>
            <p:cNvSpPr txBox="1"/>
            <p:nvPr/>
          </p:nvSpPr>
          <p:spPr>
            <a:xfrm>
              <a:off x="827532" y="2230755"/>
              <a:ext cx="8969121" cy="31539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auto *tree = ui-&gt;treeFiles;</a:t>
              </a:r>
              <a:br/>
              <a:r>
                <a:rPr lang="zh-CN" sz="2100" dirty="0">
                  <a:solidFill>
                    <a:schemeClr val="dk1"/>
                  </a:solidFill>
                  <a:latin typeface="+mn-lt"/>
                  <a:ea typeface="+mn-ea"/>
                  <a:cs typeface="+mn-cs"/>
                </a:rPr>
                <a:t>tree-&gt;clear();</a:t>
              </a:r>
              <a:br/>
              <a:r>
                <a:rPr lang="zh-CN" sz="2100" dirty="0">
                  <a:solidFill>
                    <a:schemeClr val="dk1"/>
                  </a:solidFill>
                  <a:latin typeface="+mn-lt"/>
                  <a:ea typeface="+mn-ea"/>
                  <a:cs typeface="+mn-cs"/>
                </a:rPr>
                <a:t>auto *item = new QTreeWidgetItem(itTopItem);</a:t>
              </a:r>
              <a:br/>
              <a:r>
                <a:rPr lang="zh-CN" sz="2100" dirty="0">
                  <a:solidFill>
                    <a:schemeClr val="dk1"/>
                  </a:solidFill>
                  <a:latin typeface="+mn-lt"/>
                  <a:ea typeface="+mn-ea"/>
                  <a:cs typeface="+mn-cs"/>
                </a:rPr>
                <a:t>item-&gt;setText(colItem, QStringLiteral("图片"));</a:t>
              </a:r>
              <a:br/>
              <a:r>
                <a:rPr lang="zh-CN" sz="2100" dirty="0">
                  <a:solidFill>
                    <a:schemeClr val="dk1"/>
                  </a:solidFill>
                  <a:latin typeface="+mn-lt"/>
                  <a:ea typeface="+mn-ea"/>
                  <a:cs typeface="+mn-cs"/>
                </a:rPr>
                <a:t>item-&gt;setText(colItemType, "Top Item");</a:t>
              </a:r>
              <a:br/>
              <a:r>
                <a:rPr lang="zh-CN" sz="2100" dirty="0">
                  <a:solidFill>
                    <a:schemeClr val="dk1"/>
                  </a:solidFill>
                  <a:latin typeface="+mn-lt"/>
                  <a:ea typeface="+mn-ea"/>
                  <a:cs typeface="+mn-cs"/>
                </a:rPr>
                <a:t>item-&gt;setFlags(Qt::ItemIsSelectable | Qt::ItemIsUserCheckable</a:t>
              </a:r>
              <a:br/>
              <a:r>
                <a:rPr lang="zh-CN" sz="2100" dirty="0">
                  <a:solidFill>
                    <a:schemeClr val="dk1"/>
                  </a:solidFill>
                  <a:latin typeface="+mn-lt"/>
                  <a:ea typeface="+mn-ea"/>
                  <a:cs typeface="+mn-cs"/>
                </a:rPr>
                <a:t xml:space="preserve">               | Qt::ItemIsEnabled | Qt::ItemIsAutoTristate);</a:t>
              </a:r>
              <a:br/>
              <a:r>
                <a:rPr lang="zh-CN" sz="2100" dirty="0">
                  <a:solidFill>
                    <a:schemeClr val="dk1"/>
                  </a:solidFill>
                  <a:latin typeface="+mn-lt"/>
                  <a:ea typeface="+mn-ea"/>
                  <a:cs typeface="+mn-cs"/>
                </a:rPr>
                <a:t>item-&gt;setCheckState(colItem, Qt::Checked);</a:t>
              </a:r>
              <a:br/>
              <a:r>
                <a:rPr lang="zh-CN" sz="2100" dirty="0">
                  <a:solidFill>
                    <a:schemeClr val="dk1"/>
                  </a:solidFill>
                  <a:latin typeface="+mn-lt"/>
                  <a:ea typeface="+mn-ea"/>
                  <a:cs typeface="+mn-cs"/>
                </a:rPr>
                <a:t>tree-&gt;addTopLevelItem(item);</a:t>
              </a:r>
            </a:p>
          </p:txBody>
        </p:sp>
      </p:grpSp>
      <p:grpSp>
        <p:nvGrpSpPr>
          <p:cNvPr id="9" name="Group 9"/>
          <p:cNvGrpSpPr/>
          <p:nvPr/>
        </p:nvGrpSpPr>
        <p:grpSpPr>
          <a:xfrm>
            <a:off x="597408" y="5913120"/>
            <a:ext cx="8424672" cy="469392"/>
            <a:chOff x="597408" y="5913120"/>
            <a:chExt cx="8424672" cy="469392"/>
          </a:xfrm>
        </p:grpSpPr>
        <p:sp>
          <p:nvSpPr>
            <p:cNvPr id="8" name="TextBox 8"/>
            <p:cNvSpPr txBox="1"/>
            <p:nvPr/>
          </p:nvSpPr>
          <p:spPr>
            <a:xfrm>
              <a:off x="597408" y="59131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图标资源须提前加入；后续子项也要初始化同一列复选值。</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512709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教材154–155页；Qt 6.2.3 qtreewidget.cpp · F224、F226、F229</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15 / 42</a:t>
              </a:r>
            </a:p>
          </p:txBody>
        </p:sp>
      </p:gr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3543643"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actAddFolder槽体片段</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选目录后先处理取消和空当前项</a:t>
              </a:r>
            </a:p>
          </p:txBody>
        </p:sp>
      </p:grpSp>
      <p:grpSp>
        <p:nvGrpSpPr>
          <p:cNvPr id="7" name="Group 7"/>
          <p:cNvGrpSpPr/>
          <p:nvPr/>
        </p:nvGrpSpPr>
        <p:grpSpPr>
          <a:xfrm>
            <a:off x="609600" y="2057400"/>
            <a:ext cx="10972800" cy="2228850"/>
            <a:chOff x="609600" y="2057400"/>
            <a:chExt cx="10972800" cy="2228850"/>
          </a:xfrm>
        </p:grpSpPr>
        <p:sp>
          <p:nvSpPr>
            <p:cNvPr id="5" name="Rectangle 5"/>
            <p:cNvSpPr/>
            <p:nvPr/>
          </p:nvSpPr>
          <p:spPr>
            <a:xfrm>
              <a:off x="609600" y="2057400"/>
              <a:ext cx="10972800" cy="2228850"/>
            </a:xfrm>
            <a:prstGeom prst="rect">
              <a:avLst/>
            </a:prstGeom>
            <a:solidFill>
              <a:schemeClr val="lt2"/>
            </a:solidFill>
            <a:ln>
              <a:noFill/>
            </a:ln>
          </p:spPr>
        </p:sp>
        <p:sp>
          <p:nvSpPr>
            <p:cNvPr id="6" name="TextBox 6"/>
            <p:cNvSpPr txBox="1"/>
            <p:nvPr/>
          </p:nvSpPr>
          <p:spPr>
            <a:xfrm>
              <a:off x="827532" y="2230755"/>
              <a:ext cx="8089011"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QString dir = QFileDialog::getExistingDirectory(this);</a:t>
              </a:r>
              <a:br/>
              <a:r>
                <a:rPr lang="zh-CN" sz="2100" dirty="0">
                  <a:solidFill>
                    <a:schemeClr val="dk1"/>
                  </a:solidFill>
                  <a:latin typeface="+mn-lt"/>
                  <a:ea typeface="+mn-ea"/>
                  <a:cs typeface="+mn-cs"/>
                </a:rPr>
                <a:t>if (dir.isEmpty()) return;</a:t>
              </a:r>
              <a:br/>
              <a:r>
                <a:rPr lang="zh-CN" sz="2100" dirty="0">
                  <a:solidFill>
                    <a:schemeClr val="dk1"/>
                  </a:solidFill>
                  <a:latin typeface="+mn-lt"/>
                  <a:ea typeface="+mn-ea"/>
                  <a:cs typeface="+mn-cs"/>
                </a:rPr>
                <a:t>auto *parItem = ui-&gt;treeFiles-&gt;currentItem();</a:t>
              </a:r>
              <a:br/>
              <a:r>
                <a:rPr lang="zh-CN" sz="2100" dirty="0">
                  <a:solidFill>
                    <a:schemeClr val="dk1"/>
                  </a:solidFill>
                  <a:latin typeface="+mn-lt"/>
                  <a:ea typeface="+mn-ea"/>
                  <a:cs typeface="+mn-cs"/>
                </a:rPr>
                <a:t>if (!parItem || parItem-&gt;type() == itImageItem) return;</a:t>
              </a:r>
              <a:br/>
              <a:r>
                <a:rPr lang="zh-CN" sz="2100" dirty="0">
                  <a:solidFill>
                    <a:schemeClr val="dk1"/>
                  </a:solidFill>
                  <a:latin typeface="+mn-lt"/>
                  <a:ea typeface="+mn-ea"/>
                  <a:cs typeface="+mn-cs"/>
                </a:rPr>
                <a:t>addFolderItem(parItem, dir);</a:t>
              </a:r>
            </a:p>
          </p:txBody>
        </p:sp>
      </p:grpSp>
      <p:grpSp>
        <p:nvGrpSpPr>
          <p:cNvPr id="9" name="Group 9"/>
          <p:cNvGrpSpPr/>
          <p:nvPr/>
        </p:nvGrpSpPr>
        <p:grpSpPr>
          <a:xfrm>
            <a:off x="597408" y="4617720"/>
            <a:ext cx="9168384" cy="1726692"/>
            <a:chOff x="597408" y="4617720"/>
            <a:chExt cx="9168384" cy="1726692"/>
          </a:xfrm>
        </p:grpSpPr>
        <p:sp>
          <p:nvSpPr>
            <p:cNvPr id="8" name="TextBox 8"/>
            <p:cNvSpPr txBox="1"/>
            <p:nvPr/>
          </p:nvSpPr>
          <p:spPr>
            <a:xfrm>
              <a:off x="597408" y="4617720"/>
              <a:ext cx="916838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取消选择得到空字符串，先返回，不拿空路径继续创建节点。</a:t>
              </a:r>
              <a:br/>
              <a:r>
                <a:rPr lang="zh-CN" sz="2400" dirty="0">
                  <a:solidFill>
                    <a:schemeClr val="dk1"/>
                  </a:solidFill>
                  <a:latin typeface="+mn-lt"/>
                  <a:ea typeface="+mn-ea"/>
                  <a:cs typeface="+mn-cs"/>
                </a:rPr>
                <a:t>当前项也可能为空，必须先判空再读取type。</a:t>
              </a:r>
              <a:br/>
              <a:r>
                <a:rPr lang="zh-CN" sz="2400" dirty="0">
                  <a:solidFill>
                    <a:schemeClr val="dk1"/>
                  </a:solidFill>
                  <a:latin typeface="+mn-lt"/>
                  <a:ea typeface="+mn-ea"/>
                  <a:cs typeface="+mn-cs"/>
                </a:rPr>
                <a:t>本例仅有三类节点，因此排除图片后，剩下顶层或分组可以作父项。</a:t>
              </a:r>
              <a:br/>
              <a:r>
                <a:rPr lang="zh-CN" sz="2400" dirty="0">
                  <a:solidFill>
                    <a:schemeClr val="dk1"/>
                  </a:solidFill>
                  <a:latin typeface="+mn-lt"/>
                  <a:ea typeface="+mn-ea"/>
                  <a:cs typeface="+mn-cs"/>
                </a:rPr>
                <a:t>addFolderItem接收已确认的父项和目录全路径，负责创建分组。</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405297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教材155–156页；Qt 6.2.3 qfiledialog.cpp · F248</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16 / 42</a:t>
              </a:r>
            </a:p>
          </p:txBody>
        </p:sp>
      </p:gr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5969098"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addFolderItem片段，NodeText为目录末级名</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新增分组时先准备完整节点数据</a:t>
              </a:r>
            </a:p>
          </p:txBody>
        </p:sp>
      </p:grpSp>
      <p:grpSp>
        <p:nvGrpSpPr>
          <p:cNvPr id="7" name="Group 7"/>
          <p:cNvGrpSpPr/>
          <p:nvPr/>
        </p:nvGrpSpPr>
        <p:grpSpPr>
          <a:xfrm>
            <a:off x="609600" y="2057400"/>
            <a:ext cx="10972800" cy="2914650"/>
            <a:chOff x="609600" y="2057400"/>
            <a:chExt cx="10972800" cy="2914650"/>
          </a:xfrm>
        </p:grpSpPr>
        <p:sp>
          <p:nvSpPr>
            <p:cNvPr id="5" name="Rectangle 5"/>
            <p:cNvSpPr/>
            <p:nvPr/>
          </p:nvSpPr>
          <p:spPr>
            <a:xfrm>
              <a:off x="609600" y="2057400"/>
              <a:ext cx="10972800" cy="2914650"/>
            </a:xfrm>
            <a:prstGeom prst="rect">
              <a:avLst/>
            </a:prstGeom>
            <a:solidFill>
              <a:schemeClr val="lt2"/>
            </a:solidFill>
            <a:ln>
              <a:noFill/>
            </a:ln>
          </p:spPr>
        </p:sp>
        <p:sp>
          <p:nvSpPr>
            <p:cNvPr id="6" name="TextBox 6"/>
            <p:cNvSpPr txBox="1"/>
            <p:nvPr/>
          </p:nvSpPr>
          <p:spPr>
            <a:xfrm>
              <a:off x="827532" y="2230755"/>
              <a:ext cx="6768846" cy="24681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auto *item = new QTreeWidgetItem(itGroupItem);</a:t>
              </a:r>
              <a:br/>
              <a:r>
                <a:rPr lang="zh-CN" sz="2100" dirty="0">
                  <a:solidFill>
                    <a:schemeClr val="dk1"/>
                  </a:solidFill>
                  <a:latin typeface="+mn-lt"/>
                  <a:ea typeface="+mn-ea"/>
                  <a:cs typeface="+mn-cs"/>
                </a:rPr>
                <a:t>item-&gt;setText(colItem, NodeText);</a:t>
              </a:r>
              <a:br/>
              <a:r>
                <a:rPr lang="zh-CN" sz="2100" dirty="0">
                  <a:solidFill>
                    <a:schemeClr val="dk1"/>
                  </a:solidFill>
                  <a:latin typeface="+mn-lt"/>
                  <a:ea typeface="+mn-ea"/>
                  <a:cs typeface="+mn-cs"/>
                </a:rPr>
                <a:t>item-&gt;setText(colItemType, "Group Item");</a:t>
              </a:r>
              <a:br/>
              <a:r>
                <a:rPr lang="zh-CN" sz="2100" dirty="0">
                  <a:solidFill>
                    <a:schemeClr val="dk1"/>
                  </a:solidFill>
                  <a:latin typeface="+mn-lt"/>
                  <a:ea typeface="+mn-ea"/>
                  <a:cs typeface="+mn-cs"/>
                </a:rPr>
                <a:t>item-&gt;setData(colItem, Qt::UserRole, dirName);</a:t>
              </a:r>
              <a:br/>
              <a:r>
                <a:rPr lang="zh-CN" sz="2100" dirty="0">
                  <a:solidFill>
                    <a:schemeClr val="dk1"/>
                  </a:solidFill>
                  <a:latin typeface="+mn-lt"/>
                  <a:ea typeface="+mn-ea"/>
                  <a:cs typeface="+mn-cs"/>
                </a:rPr>
                <a:t>item-&gt;setFlags(flags);</a:t>
              </a:r>
              <a:br/>
              <a:r>
                <a:rPr lang="zh-CN" sz="2100" dirty="0">
                  <a:solidFill>
                    <a:schemeClr val="dk1"/>
                  </a:solidFill>
                  <a:latin typeface="+mn-lt"/>
                  <a:ea typeface="+mn-ea"/>
                  <a:cs typeface="+mn-cs"/>
                </a:rPr>
                <a:t>item-&gt;setCheckState(colItem, Qt::Checked);</a:t>
              </a:r>
              <a:br/>
              <a:r>
                <a:rPr lang="zh-CN" sz="2100" dirty="0">
                  <a:solidFill>
                    <a:schemeClr val="dk1"/>
                  </a:solidFill>
                  <a:latin typeface="+mn-lt"/>
                  <a:ea typeface="+mn-ea"/>
                  <a:cs typeface="+mn-cs"/>
                </a:rPr>
                <a:t>parItem-&gt;addChild(item);</a:t>
              </a:r>
            </a:p>
          </p:txBody>
        </p:sp>
      </p:grpSp>
      <p:grpSp>
        <p:nvGrpSpPr>
          <p:cNvPr id="9" name="Group 9"/>
          <p:cNvGrpSpPr/>
          <p:nvPr/>
        </p:nvGrpSpPr>
        <p:grpSpPr>
          <a:xfrm>
            <a:off x="597408" y="5303520"/>
            <a:ext cx="9915144" cy="888492"/>
            <a:chOff x="597408" y="5303520"/>
            <a:chExt cx="9915144" cy="888492"/>
          </a:xfrm>
        </p:grpSpPr>
        <p:sp>
          <p:nvSpPr>
            <p:cNvPr id="8" name="TextBox 8"/>
            <p:cNvSpPr txBox="1"/>
            <p:nvPr/>
          </p:nvSpPr>
          <p:spPr>
            <a:xfrm>
              <a:off x="597408" y="5303520"/>
              <a:ext cx="99151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parItem已有效；flags沿用初始化项的组合，dirName保存完整目录名。</a:t>
              </a:r>
              <a:br/>
              <a:r>
                <a:rPr lang="zh-CN" sz="2400" dirty="0">
                  <a:solidFill>
                    <a:schemeClr val="dk1"/>
                  </a:solidFill>
                  <a:latin typeface="+mn-lt"/>
                  <a:ea typeface="+mn-ea"/>
                  <a:cs typeface="+mn-cs"/>
                </a:rPr>
                <a:t>随后parItem-&gt;setExpanded(true)显示直接子项，不递归展开后代。</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476417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教材155–156页；Qt 6.2.3树项接口 · F090、F224、F228–229</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17 / 42</a:t>
              </a:r>
            </a:p>
          </p:txBody>
        </p:sp>
      </p:gr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8262137" cy="1188720"/>
            <a:chOff x="590550" y="643890"/>
            <a:chExt cx="8262137" cy="1188720"/>
          </a:xfrm>
        </p:grpSpPr>
        <p:sp>
          <p:nvSpPr>
            <p:cNvPr id="2" name="TextBox 2"/>
            <p:cNvSpPr txBox="1"/>
            <p:nvPr/>
          </p:nvSpPr>
          <p:spPr>
            <a:xfrm>
              <a:off x="600456" y="643890"/>
              <a:ext cx="8252231"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getFinalFolderName(const QString &amp;fullPathName)槽外函数</a:t>
              </a:r>
            </a:p>
          </p:txBody>
        </p:sp>
        <p:sp>
          <p:nvSpPr>
            <p:cNvPr id="3" name="TextBox 3"/>
            <p:cNvSpPr txBox="1"/>
            <p:nvPr/>
          </p:nvSpPr>
          <p:spPr>
            <a:xfrm>
              <a:off x="590550" y="101346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末级目录名不能代替完整路径</a:t>
              </a:r>
            </a:p>
          </p:txBody>
        </p:sp>
      </p:grpSp>
      <p:grpSp>
        <p:nvGrpSpPr>
          <p:cNvPr id="7" name="Group 7"/>
          <p:cNvGrpSpPr/>
          <p:nvPr/>
        </p:nvGrpSpPr>
        <p:grpSpPr>
          <a:xfrm>
            <a:off x="609600" y="2057400"/>
            <a:ext cx="10972800" cy="1543050"/>
            <a:chOff x="609600" y="2057400"/>
            <a:chExt cx="10972800" cy="1543050"/>
          </a:xfrm>
        </p:grpSpPr>
        <p:sp>
          <p:nvSpPr>
            <p:cNvPr id="5" name="Rectangle 5"/>
            <p:cNvSpPr/>
            <p:nvPr/>
          </p:nvSpPr>
          <p:spPr>
            <a:xfrm>
              <a:off x="609600" y="2057400"/>
              <a:ext cx="10972800" cy="1543050"/>
            </a:xfrm>
            <a:prstGeom prst="rect">
              <a:avLst/>
            </a:prstGeom>
            <a:solidFill>
              <a:schemeClr val="lt2"/>
            </a:solidFill>
            <a:ln>
              <a:noFill/>
            </a:ln>
          </p:spPr>
        </p:sp>
        <p:sp>
          <p:nvSpPr>
            <p:cNvPr id="6" name="TextBox 6"/>
            <p:cNvSpPr txBox="1"/>
            <p:nvPr/>
          </p:nvSpPr>
          <p:spPr>
            <a:xfrm>
              <a:off x="827532" y="2230755"/>
              <a:ext cx="6035421"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int cnt = fullPathName.length();</a:t>
              </a:r>
              <a:br/>
              <a:r>
                <a:rPr lang="zh-CN" sz="2100" dirty="0">
                  <a:solidFill>
                    <a:schemeClr val="dk1"/>
                  </a:solidFill>
                  <a:latin typeface="+mn-lt"/>
                  <a:ea typeface="+mn-ea"/>
                  <a:cs typeface="+mn-cs"/>
                </a:rPr>
                <a:t>int pos = fullPathName.lastIndexOf('/');</a:t>
              </a:r>
              <a:br/>
              <a:r>
                <a:rPr lang="zh-CN" sz="2100" dirty="0">
                  <a:solidFill>
                    <a:schemeClr val="dk1"/>
                  </a:solidFill>
                  <a:latin typeface="+mn-lt"/>
                  <a:ea typeface="+mn-ea"/>
                  <a:cs typeface="+mn-cs"/>
                </a:rPr>
                <a:t>return fullPathName.right(cnt - pos - 1);</a:t>
              </a:r>
            </a:p>
          </p:txBody>
        </p:sp>
      </p:grpSp>
      <p:grpSp>
        <p:nvGrpSpPr>
          <p:cNvPr id="9" name="Group 9"/>
          <p:cNvGrpSpPr/>
          <p:nvPr/>
        </p:nvGrpSpPr>
        <p:grpSpPr>
          <a:xfrm>
            <a:off x="597408" y="3931920"/>
            <a:ext cx="9183624" cy="2145792"/>
            <a:chOff x="597408" y="3931920"/>
            <a:chExt cx="9183624" cy="2145792"/>
          </a:xfrm>
        </p:grpSpPr>
        <p:sp>
          <p:nvSpPr>
            <p:cNvPr id="8" name="TextBox 8"/>
            <p:cNvSpPr txBox="1"/>
            <p:nvPr/>
          </p:nvSpPr>
          <p:spPr>
            <a:xfrm>
              <a:off x="597408" y="3931920"/>
              <a:ext cx="9183624" cy="21457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lastIndexOf找到最后一个斜杠，再取它右边的字符作为显示名称。</a:t>
              </a:r>
              <a:br/>
              <a:r>
                <a:rPr lang="zh-CN" sz="2400" dirty="0">
                  <a:solidFill>
                    <a:schemeClr val="dk1"/>
                  </a:solidFill>
                  <a:latin typeface="+mn-lt"/>
                  <a:ea typeface="+mn-ea"/>
                  <a:cs typeface="+mn-cs"/>
                </a:rPr>
                <a:t>这个简式假定分隔符已统一为“/”，并且路径末尾没有斜杠。</a:t>
              </a:r>
              <a:br/>
              <a:r>
                <a:rPr lang="zh-CN" sz="2400" dirty="0">
                  <a:solidFill>
                    <a:schemeClr val="dk1"/>
                  </a:solidFill>
                  <a:latin typeface="+mn-lt"/>
                  <a:ea typeface="+mn-ea"/>
                  <a:cs typeface="+mn-cs"/>
                </a:rPr>
                <a:t>没有斜杠时pos为−1，取回整个串；末尾有斜杠时结果为空。</a:t>
              </a:r>
              <a:br/>
              <a:r>
                <a:rPr lang="zh-CN" sz="2400" dirty="0">
                  <a:solidFill>
                    <a:schemeClr val="dk1"/>
                  </a:solidFill>
                  <a:latin typeface="+mn-lt"/>
                  <a:ea typeface="+mn-ea"/>
                  <a:cs typeface="+mn-cs"/>
                </a:rPr>
                <a:t>其他路径形式和根目录需要单独处理，不能用简式承诺通用结果。</a:t>
              </a:r>
              <a:br/>
              <a:r>
                <a:rPr lang="zh-CN" sz="2400" dirty="0">
                  <a:solidFill>
                    <a:schemeClr val="dk1"/>
                  </a:solidFill>
                  <a:latin typeface="+mn-lt"/>
                  <a:ea typeface="+mn-ea"/>
                  <a:cs typeface="+mn-cs"/>
                </a:rPr>
                <a:t>显示末级名称后，访问文件仍读取UserRole保存的完整路径。</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520390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教材156页；节点角色依据Qt 6.2.3 qtreewidget.cpp · F233、F249</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18 / 42</a:t>
              </a:r>
            </a:p>
          </p:txBody>
        </p:sp>
      </p:gr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4138117"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actAddFiles槽体的目标检查</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图片节点新增图片时使用其父项</a:t>
              </a:r>
            </a:p>
          </p:txBody>
        </p:sp>
      </p:grpSp>
      <p:grpSp>
        <p:nvGrpSpPr>
          <p:cNvPr id="7" name="Group 7"/>
          <p:cNvGrpSpPr/>
          <p:nvPr/>
        </p:nvGrpSpPr>
        <p:grpSpPr>
          <a:xfrm>
            <a:off x="609600" y="2057400"/>
            <a:ext cx="10972800" cy="3143250"/>
            <a:chOff x="609600" y="2057400"/>
            <a:chExt cx="10972800" cy="3143250"/>
          </a:xfrm>
        </p:grpSpPr>
        <p:sp>
          <p:nvSpPr>
            <p:cNvPr id="5" name="Rectangle 5"/>
            <p:cNvSpPr/>
            <p:nvPr/>
          </p:nvSpPr>
          <p:spPr>
            <a:xfrm>
              <a:off x="609600" y="2057400"/>
              <a:ext cx="10972800" cy="3143250"/>
            </a:xfrm>
            <a:prstGeom prst="rect">
              <a:avLst/>
            </a:prstGeom>
            <a:solidFill>
              <a:schemeClr val="lt2"/>
            </a:solidFill>
            <a:ln>
              <a:noFill/>
            </a:ln>
          </p:spPr>
        </p:sp>
        <p:sp>
          <p:nvSpPr>
            <p:cNvPr id="6" name="TextBox 6"/>
            <p:cNvSpPr txBox="1"/>
            <p:nvPr/>
          </p:nvSpPr>
          <p:spPr>
            <a:xfrm>
              <a:off x="827532" y="2230755"/>
              <a:ext cx="8235696"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QStringList files = QFileDialog::getOpenFileNames(this);</a:t>
              </a:r>
              <a:br/>
              <a:r>
                <a:rPr lang="zh-CN" sz="2100" dirty="0">
                  <a:solidFill>
                    <a:schemeClr val="dk1"/>
                  </a:solidFill>
                  <a:latin typeface="+mn-lt"/>
                  <a:ea typeface="+mn-ea"/>
                  <a:cs typeface="+mn-cs"/>
                </a:rPr>
                <a:t>if (files.isEmpty()) return;</a:t>
              </a:r>
              <a:br/>
              <a:r>
                <a:rPr lang="zh-CN" sz="2100" dirty="0">
                  <a:solidFill>
                    <a:schemeClr val="dk1"/>
                  </a:solidFill>
                  <a:latin typeface="+mn-lt"/>
                  <a:ea typeface="+mn-ea"/>
                  <a:cs typeface="+mn-cs"/>
                </a:rPr>
                <a:t>auto *item = ui-&gt;treeFiles-&gt;currentItem();</a:t>
              </a:r>
              <a:br/>
              <a:r>
                <a:rPr lang="zh-CN" sz="2100" dirty="0">
                  <a:solidFill>
                    <a:schemeClr val="dk1"/>
                  </a:solidFill>
                  <a:latin typeface="+mn-lt"/>
                  <a:ea typeface="+mn-ea"/>
                  <a:cs typeface="+mn-cs"/>
                </a:rPr>
                <a:t>if (!item) item = ui-&gt;treeFiles-&gt;topLevelItem(0);</a:t>
              </a:r>
              <a:br/>
              <a:r>
                <a:rPr lang="zh-CN" sz="2100" dirty="0">
                  <a:solidFill>
                    <a:schemeClr val="dk1"/>
                  </a:solidFill>
                  <a:latin typeface="+mn-lt"/>
                  <a:ea typeface="+mn-ea"/>
                  <a:cs typeface="+mn-cs"/>
                </a:rPr>
                <a:t>if (!item) return;</a:t>
              </a:r>
              <a:br/>
              <a:r>
                <a:rPr lang="zh-CN" sz="2100" dirty="0">
                  <a:solidFill>
                    <a:schemeClr val="dk1"/>
                  </a:solidFill>
                  <a:latin typeface="+mn-lt"/>
                  <a:ea typeface="+mn-ea"/>
                  <a:cs typeface="+mn-cs"/>
                </a:rPr>
                <a:t>auto *parItem = item-&gt;type() == itImageItem</a:t>
              </a:r>
              <a:br/>
              <a:r>
                <a:rPr lang="zh-CN" sz="2100" dirty="0">
                  <a:solidFill>
                    <a:schemeClr val="dk1"/>
                  </a:solidFill>
                  <a:latin typeface="+mn-lt"/>
                  <a:ea typeface="+mn-ea"/>
                  <a:cs typeface="+mn-cs"/>
                </a:rPr>
                <a:t xml:space="preserve">              ? item-&gt;parent() : item;</a:t>
              </a:r>
              <a:br/>
              <a:r>
                <a:rPr lang="zh-CN" sz="2100" dirty="0">
                  <a:solidFill>
                    <a:schemeClr val="dk1"/>
                  </a:solidFill>
                  <a:latin typeface="+mn-lt"/>
                  <a:ea typeface="+mn-ea"/>
                  <a:cs typeface="+mn-cs"/>
                </a:rPr>
                <a:t>if (!parItem) return;</a:t>
              </a:r>
            </a:p>
          </p:txBody>
        </p:sp>
      </p:grpSp>
      <p:grpSp>
        <p:nvGrpSpPr>
          <p:cNvPr id="9" name="Group 9"/>
          <p:cNvGrpSpPr/>
          <p:nvPr/>
        </p:nvGrpSpPr>
        <p:grpSpPr>
          <a:xfrm>
            <a:off x="597408" y="5494020"/>
            <a:ext cx="8558784" cy="888492"/>
            <a:chOff x="597408" y="5494020"/>
            <a:chExt cx="8558784" cy="888492"/>
          </a:xfrm>
        </p:grpSpPr>
        <p:sp>
          <p:nvSpPr>
            <p:cNvPr id="8" name="TextBox 8"/>
            <p:cNvSpPr txBox="1"/>
            <p:nvPr/>
          </p:nvSpPr>
          <p:spPr>
            <a:xfrm>
              <a:off x="597408" y="5494020"/>
              <a:ext cx="8558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用addImageItem向parItem添加各文件，最后展开该父项。</a:t>
              </a:r>
              <a:br/>
              <a:r>
                <a:rPr lang="zh-CN" sz="2400" dirty="0">
                  <a:solidFill>
                    <a:schemeClr val="dk1"/>
                  </a:solidFill>
                  <a:latin typeface="+mn-lt"/>
                  <a:ea typeface="+mn-ea"/>
                  <a:cs typeface="+mn-cs"/>
                </a:rPr>
                <a:t>本页省略文件过滤器；选择现有文件不等于已经成功解码图片。</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608089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教材156–157页；Qt 6.2.3 qfiledialog.cpp、qtreewidget.cpp · F247、F224</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19 / 42</a:t>
              </a:r>
            </a:p>
          </p:txBody>
        </p:sp>
      </p:gr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8519160" cy="1188720"/>
            <a:chOff x="590550" y="643890"/>
            <a:chExt cx="8519160" cy="1188720"/>
          </a:xfrm>
        </p:grpSpPr>
        <p:sp>
          <p:nvSpPr>
            <p:cNvPr id="2" name="TextBox 2"/>
            <p:cNvSpPr txBox="1"/>
            <p:nvPr/>
          </p:nvSpPr>
          <p:spPr>
            <a:xfrm>
              <a:off x="600456" y="643890"/>
              <a:ext cx="6042470"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addImageItem内，item已按itImageItem创建</a:t>
              </a:r>
            </a:p>
          </p:txBody>
        </p:sp>
        <p:sp>
          <p:nvSpPr>
            <p:cNvPr id="3" name="TextBox 3"/>
            <p:cNvSpPr txBox="1"/>
            <p:nvPr/>
          </p:nvSpPr>
          <p:spPr>
            <a:xfrm>
              <a:off x="590550" y="1013460"/>
              <a:ext cx="851916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文件名、修改时间和路径各存一处</a:t>
              </a:r>
            </a:p>
          </p:txBody>
        </p:sp>
      </p:grpSp>
      <p:grpSp>
        <p:nvGrpSpPr>
          <p:cNvPr id="7" name="Group 7"/>
          <p:cNvGrpSpPr/>
          <p:nvPr/>
        </p:nvGrpSpPr>
        <p:grpSpPr>
          <a:xfrm>
            <a:off x="609600" y="2057400"/>
            <a:ext cx="10972800" cy="2571750"/>
            <a:chOff x="609600" y="2057400"/>
            <a:chExt cx="10972800" cy="2571750"/>
          </a:xfrm>
        </p:grpSpPr>
        <p:sp>
          <p:nvSpPr>
            <p:cNvPr id="5" name="Rectangle 5"/>
            <p:cNvSpPr/>
            <p:nvPr/>
          </p:nvSpPr>
          <p:spPr>
            <a:xfrm>
              <a:off x="609600" y="2057400"/>
              <a:ext cx="10972800" cy="2571750"/>
            </a:xfrm>
            <a:prstGeom prst="rect">
              <a:avLst/>
            </a:prstGeom>
            <a:solidFill>
              <a:schemeClr val="lt2"/>
            </a:solidFill>
            <a:ln>
              <a:noFill/>
            </a:ln>
          </p:spPr>
        </p:sp>
        <p:sp>
          <p:nvSpPr>
            <p:cNvPr id="6" name="TextBox 6"/>
            <p:cNvSpPr txBox="1"/>
            <p:nvPr/>
          </p:nvSpPr>
          <p:spPr>
            <a:xfrm>
              <a:off x="827532" y="2230755"/>
              <a:ext cx="9849231" cy="21252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QFileInfo info(aFilename);</a:t>
              </a:r>
              <a:br/>
              <a:r>
                <a:rPr lang="zh-CN" sz="2100" dirty="0">
                  <a:solidFill>
                    <a:schemeClr val="dk1"/>
                  </a:solidFill>
                  <a:latin typeface="+mn-lt"/>
                  <a:ea typeface="+mn-ea"/>
                  <a:cs typeface="+mn-cs"/>
                </a:rPr>
                <a:t>QDateTime time = info.lastModified();</a:t>
              </a:r>
              <a:br/>
              <a:r>
                <a:rPr lang="zh-CN" sz="2100" dirty="0">
                  <a:solidFill>
                    <a:schemeClr val="dk1"/>
                  </a:solidFill>
                  <a:latin typeface="+mn-lt"/>
                  <a:ea typeface="+mn-ea"/>
                  <a:cs typeface="+mn-cs"/>
                </a:rPr>
                <a:t>item-&gt;setText(colItem, info.fileName());</a:t>
              </a:r>
              <a:br/>
              <a:r>
                <a:rPr lang="zh-CN" sz="2100" dirty="0">
                  <a:solidFill>
                    <a:schemeClr val="dk1"/>
                  </a:solidFill>
                  <a:latin typeface="+mn-lt"/>
                  <a:ea typeface="+mn-ea"/>
                  <a:cs typeface="+mn-cs"/>
                </a:rPr>
                <a:t>item-&gt;setText(colItemType, "Image Item");</a:t>
              </a:r>
              <a:br/>
              <a:r>
                <a:rPr lang="zh-CN" sz="2100" dirty="0">
                  <a:solidFill>
                    <a:schemeClr val="dk1"/>
                  </a:solidFill>
                  <a:latin typeface="+mn-lt"/>
                  <a:ea typeface="+mn-ea"/>
                  <a:cs typeface="+mn-cs"/>
                </a:rPr>
                <a:t>item-&gt;setText(colDate, time.isValid() ? time.toString("yyyy-MM-dd")</a:t>
              </a:r>
              <a:br/>
              <a:r>
                <a:rPr lang="zh-CN" sz="2100" dirty="0">
                  <a:solidFill>
                    <a:schemeClr val="dk1"/>
                  </a:solidFill>
                  <a:latin typeface="+mn-lt"/>
                  <a:ea typeface="+mn-ea"/>
                  <a:cs typeface="+mn-cs"/>
                </a:rPr>
                <a:t>: QStringLiteral("未知"));</a:t>
              </a:r>
            </a:p>
          </p:txBody>
        </p:sp>
      </p:grpSp>
      <p:grpSp>
        <p:nvGrpSpPr>
          <p:cNvPr id="9" name="Group 9"/>
          <p:cNvGrpSpPr/>
          <p:nvPr/>
        </p:nvGrpSpPr>
        <p:grpSpPr>
          <a:xfrm>
            <a:off x="597408" y="4960620"/>
            <a:ext cx="9092184" cy="1307592"/>
            <a:chOff x="597408" y="4960620"/>
            <a:chExt cx="9092184" cy="1307592"/>
          </a:xfrm>
        </p:grpSpPr>
        <p:sp>
          <p:nvSpPr>
            <p:cNvPr id="8" name="TextBox 8"/>
            <p:cNvSpPr txBox="1"/>
            <p:nvPr/>
          </p:nvSpPr>
          <p:spPr>
            <a:xfrm>
              <a:off x="597408" y="4960620"/>
              <a:ext cx="90921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fileName只用于显示，UserRole仍明确保存aFilename完整路径。</a:t>
              </a:r>
              <a:br/>
              <a:r>
                <a:rPr lang="zh-CN" sz="2400" dirty="0">
                  <a:solidFill>
                    <a:schemeClr val="dk1"/>
                  </a:solidFill>
                  <a:latin typeface="+mn-lt"/>
                  <a:ea typeface="+mn-ea"/>
                  <a:cs typeface="+mn-cs"/>
                </a:rPr>
                <a:t>补齐图标、flags和同列勾选状态，再由有效parItem添加子项。</a:t>
              </a:r>
              <a:br/>
              <a:r>
                <a:rPr lang="zh-CN" sz="2400" dirty="0">
                  <a:solidFill>
                    <a:schemeClr val="dk1"/>
                  </a:solidFill>
                  <a:latin typeface="+mn-lt"/>
                  <a:ea typeface="+mn-ea"/>
                  <a:cs typeface="+mn-cs"/>
                </a:rPr>
                <a:t>能获取文件名不代表修改时间一定有效；无法取得时显示“未知”。</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627907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教材156–157页；Qt 6.2.3 qfileinfo.cpp、qtreewidget.cpp · F233、F249–250</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20 / 42</a:t>
              </a:r>
            </a:p>
          </p:txBody>
        </p:sp>
      </p:gr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5902452"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currentItemChanged(current, previous)</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同一节点换列也会改变当前索引</a:t>
              </a:r>
            </a:p>
          </p:txBody>
        </p:sp>
      </p:grpSp>
      <p:grpSp>
        <p:nvGrpSpPr>
          <p:cNvPr id="6" name="Group 6"/>
          <p:cNvGrpSpPr/>
          <p:nvPr/>
        </p:nvGrpSpPr>
        <p:grpSpPr>
          <a:xfrm>
            <a:off x="597408" y="2160270"/>
            <a:ext cx="9168384" cy="1307592"/>
            <a:chOff x="597408" y="2160270"/>
            <a:chExt cx="9168384" cy="1307592"/>
          </a:xfrm>
        </p:grpSpPr>
        <p:sp>
          <p:nvSpPr>
            <p:cNvPr id="5" name="TextBox 5"/>
            <p:cNvSpPr txBox="1"/>
            <p:nvPr/>
          </p:nvSpPr>
          <p:spPr>
            <a:xfrm>
              <a:off x="597408" y="2160270"/>
              <a:ext cx="91683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当前状态是QModelIndex，包含行和列，不只是一个项指针。</a:t>
              </a:r>
              <a:br/>
              <a:r>
                <a:rPr lang="zh-CN" sz="2400" dirty="0">
                  <a:solidFill>
                    <a:schemeClr val="dk1"/>
                  </a:solidFill>
                  <a:latin typeface="+mn-lt"/>
                  <a:ea typeface="+mn-ea"/>
                  <a:cs typeface="+mn-cs"/>
                </a:rPr>
                <a:t>从同一节点名称列切到类型列，新旧索引不同，但项指针可以相同。</a:t>
              </a:r>
              <a:br/>
              <a:r>
                <a:rPr lang="zh-CN" sz="2400" dirty="0">
                  <a:solidFill>
                    <a:schemeClr val="dk1"/>
                  </a:solidFill>
                  <a:latin typeface="+mn-lt"/>
                  <a:ea typeface="+mn-ea"/>
                  <a:cs typeface="+mn-cs"/>
                </a:rPr>
                <a:t>因此current == previous不能说明当前单元格没有变化。</a:t>
              </a:r>
            </a:p>
          </p:txBody>
        </p:sp>
      </p:grpSp>
      <p:grpSp>
        <p:nvGrpSpPr>
          <p:cNvPr id="10" name="Group 10"/>
          <p:cNvGrpSpPr/>
          <p:nvPr/>
        </p:nvGrpSpPr>
        <p:grpSpPr>
          <a:xfrm>
            <a:off x="609600" y="4133850"/>
            <a:ext cx="10972800" cy="2171700"/>
            <a:chOff x="609600" y="4133850"/>
            <a:chExt cx="10972800" cy="2171700"/>
          </a:xfrm>
        </p:grpSpPr>
        <p:sp>
          <p:nvSpPr>
            <p:cNvPr id="7" name="Rectangle 7"/>
            <p:cNvSpPr/>
            <p:nvPr/>
          </p:nvSpPr>
          <p:spPr>
            <a:xfrm>
              <a:off x="609600" y="4133850"/>
              <a:ext cx="10972800" cy="2171700"/>
            </a:xfrm>
            <a:prstGeom prst="rect">
              <a:avLst/>
            </a:prstGeom>
            <a:solidFill>
              <a:schemeClr val="lt2"/>
            </a:solidFill>
            <a:ln>
              <a:noFill/>
            </a:ln>
          </p:spPr>
        </p:sp>
        <p:sp>
          <p:nvSpPr>
            <p:cNvPr id="8" name="TextBox 8"/>
            <p:cNvSpPr txBox="1"/>
            <p:nvPr/>
          </p:nvSpPr>
          <p:spPr>
            <a:xfrm>
              <a:off x="826008" y="4274820"/>
              <a:ext cx="689000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current和previous都可能为空，要分别检查。</a:t>
              </a:r>
            </a:p>
          </p:txBody>
        </p:sp>
        <p:sp>
          <p:nvSpPr>
            <p:cNvPr id="9" name="TextBox 9"/>
            <p:cNvSpPr txBox="1"/>
            <p:nvPr/>
          </p:nvSpPr>
          <p:spPr>
            <a:xfrm>
              <a:off x="826008" y="4693920"/>
              <a:ext cx="860450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需要当前列时读取currentColumn；不要过滤所有同指针通知。</a:t>
              </a:r>
              <a:br/>
              <a:r>
                <a:rPr lang="zh-CN" sz="2400" dirty="0">
                  <a:solidFill>
                    <a:schemeClr val="dk1"/>
                  </a:solidFill>
                  <a:latin typeface="+mn-lt"/>
                  <a:ea typeface="+mn-ea"/>
                  <a:cs typeface="+mn-cs"/>
                </a:rPr>
                <a:t>itemClicked、itemChanged与选择变化有各自条件。</a:t>
              </a:r>
              <a:br/>
              <a:r>
                <a:rPr lang="zh-CN" sz="2400" dirty="0">
                  <a:solidFill>
                    <a:schemeClr val="dk1"/>
                  </a:solidFill>
                  <a:latin typeface="+mn-lt"/>
                  <a:ea typeface="+mn-ea"/>
                  <a:cs typeface="+mn-cs"/>
                </a:rPr>
                <a:t>可以用日志验证，不把一次点击承诺为固定的一串信号。</a:t>
              </a:r>
            </a:p>
          </p:txBody>
        </p:sp>
      </p:grpSp>
      <p:grpSp>
        <p:nvGrpSpPr>
          <p:cNvPr id="13" name="Group 13"/>
          <p:cNvGrpSpPr/>
          <p:nvPr/>
        </p:nvGrpSpPr>
        <p:grpSpPr>
          <a:xfrm>
            <a:off x="603504" y="6366510"/>
            <a:ext cx="10984992" cy="234696"/>
            <a:chOff x="603504" y="6366510"/>
            <a:chExt cx="10984992" cy="234696"/>
          </a:xfrm>
        </p:grpSpPr>
        <p:sp>
          <p:nvSpPr>
            <p:cNvPr id="11" name="TextBox 11"/>
            <p:cNvSpPr txBox="1"/>
            <p:nvPr/>
          </p:nvSpPr>
          <p:spPr>
            <a:xfrm>
              <a:off x="603504" y="6366510"/>
              <a:ext cx="668322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教材150、157页；Qt 6.2.3 qitemselectionmodel.cpp、qtreewidget.cpp · F231–232</a:t>
              </a:r>
            </a:p>
          </p:txBody>
        </p:sp>
        <p:sp>
          <p:nvSpPr>
            <p:cNvPr id="12" name="TextBox 12"/>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21 / 42</a:t>
              </a:r>
            </a:p>
          </p:txBody>
        </p:sp>
      </p:gr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388352" cy="1188720"/>
            <a:chOff x="590550" y="643890"/>
            <a:chExt cx="7388352" cy="1188720"/>
          </a:xfrm>
        </p:grpSpPr>
        <p:sp>
          <p:nvSpPr>
            <p:cNvPr id="2" name="TextBox 2"/>
            <p:cNvSpPr txBox="1"/>
            <p:nvPr/>
          </p:nvSpPr>
          <p:spPr>
            <a:xfrm>
              <a:off x="600456" y="643890"/>
              <a:ext cx="5761177"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仅使用本例三类节点，current由槽参数传入</a:t>
              </a:r>
            </a:p>
          </p:txBody>
        </p:sp>
        <p:sp>
          <p:nvSpPr>
            <p:cNvPr id="3" name="TextBox 3"/>
            <p:cNvSpPr txBox="1"/>
            <p:nvPr/>
          </p:nvSpPr>
          <p:spPr>
            <a:xfrm>
              <a:off x="590550" y="101346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根据当前类型决定允许的操作</a:t>
              </a:r>
            </a:p>
          </p:txBody>
        </p:sp>
      </p:grpSp>
      <p:grpSp>
        <p:nvGrpSpPr>
          <p:cNvPr id="7" name="Group 7"/>
          <p:cNvGrpSpPr/>
          <p:nvPr/>
        </p:nvGrpSpPr>
        <p:grpSpPr>
          <a:xfrm>
            <a:off x="609600" y="2057400"/>
            <a:ext cx="10972800" cy="2571750"/>
            <a:chOff x="609600" y="2057400"/>
            <a:chExt cx="10972800" cy="2571750"/>
          </a:xfrm>
        </p:grpSpPr>
        <p:sp>
          <p:nvSpPr>
            <p:cNvPr id="5" name="Rectangle 5"/>
            <p:cNvSpPr/>
            <p:nvPr/>
          </p:nvSpPr>
          <p:spPr>
            <a:xfrm>
              <a:off x="609600" y="2057400"/>
              <a:ext cx="10972800" cy="2571750"/>
            </a:xfrm>
            <a:prstGeom prst="rect">
              <a:avLst/>
            </a:prstGeom>
            <a:solidFill>
              <a:schemeClr val="lt2"/>
            </a:solidFill>
            <a:ln>
              <a:noFill/>
            </a:ln>
          </p:spPr>
        </p:sp>
        <p:sp>
          <p:nvSpPr>
            <p:cNvPr id="6" name="TextBox 6"/>
            <p:cNvSpPr txBox="1"/>
            <p:nvPr/>
          </p:nvSpPr>
          <p:spPr>
            <a:xfrm>
              <a:off x="827532" y="2230755"/>
              <a:ext cx="8969121" cy="21252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bool hasItem = current != nullptr;</a:t>
              </a:r>
              <a:br/>
              <a:r>
                <a:rPr lang="zh-CN" sz="2100" dirty="0">
                  <a:solidFill>
                    <a:schemeClr val="dk1"/>
                  </a:solidFill>
                  <a:latin typeface="+mn-lt"/>
                  <a:ea typeface="+mn-ea"/>
                  <a:cs typeface="+mn-cs"/>
                </a:rPr>
                <a:t>int type = hasItem ? current-&gt;type() : -1;</a:t>
              </a:r>
              <a:br/>
              <a:r>
                <a:rPr lang="zh-CN" sz="2100" dirty="0">
                  <a:solidFill>
                    <a:schemeClr val="dk1"/>
                  </a:solidFill>
                  <a:latin typeface="+mn-lt"/>
                  <a:ea typeface="+mn-ea"/>
                  <a:cs typeface="+mn-cs"/>
                </a:rPr>
                <a:t>ui-&gt;actAddFolder-&gt;setEnabled(hasItem &amp;&amp; type != itImageItem);</a:t>
              </a:r>
              <a:br/>
              <a:r>
                <a:rPr lang="zh-CN" sz="2100" dirty="0">
                  <a:solidFill>
                    <a:schemeClr val="dk1"/>
                  </a:solidFill>
                  <a:latin typeface="+mn-lt"/>
                  <a:ea typeface="+mn-ea"/>
                  <a:cs typeface="+mn-cs"/>
                </a:rPr>
                <a:t>ui-&gt;actAddFiles-&gt;setEnabled(hasItem);</a:t>
              </a:r>
              <a:br/>
              <a:r>
                <a:rPr lang="zh-CN" sz="2100" dirty="0">
                  <a:solidFill>
                    <a:schemeClr val="dk1"/>
                  </a:solidFill>
                  <a:latin typeface="+mn-lt"/>
                  <a:ea typeface="+mn-ea"/>
                  <a:cs typeface="+mn-cs"/>
                </a:rPr>
                <a:t>ui-&gt;actDeleteItem-&gt;setEnabled(hasItem &amp;&amp; type != itTopItem);</a:t>
              </a:r>
              <a:br/>
              <a:r>
                <a:rPr lang="zh-CN" sz="2100" dirty="0">
                  <a:solidFill>
                    <a:schemeClr val="dk1"/>
                  </a:solidFill>
                  <a:latin typeface="+mn-lt"/>
                  <a:ea typeface="+mn-ea"/>
                  <a:cs typeface="+mn-cs"/>
                </a:rPr>
                <a:t>if (hasItem &amp;&amp; type == itImageItem) displayImage(current);</a:t>
              </a:r>
            </a:p>
          </p:txBody>
        </p:sp>
      </p:grpSp>
      <p:grpSp>
        <p:nvGrpSpPr>
          <p:cNvPr id="10" name="Group 10"/>
          <p:cNvGrpSpPr/>
          <p:nvPr/>
        </p:nvGrpSpPr>
        <p:grpSpPr>
          <a:xfrm>
            <a:off x="597408" y="4960620"/>
            <a:ext cx="8574024" cy="1307592"/>
            <a:chOff x="597408" y="4960620"/>
            <a:chExt cx="8574024" cy="1307592"/>
          </a:xfrm>
        </p:grpSpPr>
        <p:sp>
          <p:nvSpPr>
            <p:cNvPr id="8" name="TextBox 8"/>
            <p:cNvSpPr txBox="1"/>
            <p:nvPr/>
          </p:nvSpPr>
          <p:spPr>
            <a:xfrm>
              <a:off x="597408" y="49606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顶层不能删，图片不能加目录，分组三种操作都可用。</a:t>
              </a:r>
            </a:p>
          </p:txBody>
        </p:sp>
        <p:sp>
          <p:nvSpPr>
            <p:cNvPr id="9" name="TextBox 9"/>
            <p:cNvSpPr txBox="1"/>
            <p:nvPr/>
          </p:nvSpPr>
          <p:spPr>
            <a:xfrm>
              <a:off x="597408" y="5379720"/>
              <a:ext cx="85740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没有当前项时禁用依赖项的入口，并清除labNodeText旧提示。</a:t>
              </a:r>
              <a:br/>
              <a:r>
                <a:rPr lang="zh-CN" sz="2400" dirty="0">
                  <a:solidFill>
                    <a:schemeClr val="dk1"/>
                  </a:solidFill>
                  <a:latin typeface="+mn-lt"/>
                  <a:ea typeface="+mn-ea"/>
                  <a:cs typeface="+mn-cs"/>
                </a:rPr>
                <a:t>缩放入口由加载是否成功控制；实际操作槽仍验证对象和条件。</a:t>
              </a:r>
            </a:p>
          </p:txBody>
        </p:sp>
      </p:grpSp>
      <p:grpSp>
        <p:nvGrpSpPr>
          <p:cNvPr id="13" name="Group 13"/>
          <p:cNvGrpSpPr/>
          <p:nvPr/>
        </p:nvGrpSpPr>
        <p:grpSpPr>
          <a:xfrm>
            <a:off x="603504" y="6366510"/>
            <a:ext cx="10984992" cy="234696"/>
            <a:chOff x="603504" y="6366510"/>
            <a:chExt cx="10984992" cy="234696"/>
          </a:xfrm>
        </p:grpSpPr>
        <p:sp>
          <p:nvSpPr>
            <p:cNvPr id="11" name="TextBox 11"/>
            <p:cNvSpPr txBox="1"/>
            <p:nvPr/>
          </p:nvSpPr>
          <p:spPr>
            <a:xfrm>
              <a:off x="603504" y="6366510"/>
              <a:ext cx="449778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教材157–158页的条件整理；Qt 6.2.3树项实现 · F232–233</a:t>
              </a:r>
            </a:p>
          </p:txBody>
        </p:sp>
        <p:sp>
          <p:nvSpPr>
            <p:cNvPr id="12" name="TextBox 12"/>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22 / 42</a:t>
              </a:r>
            </a:p>
          </p:txBody>
        </p:sp>
      </p:gr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5761006"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displayImage内，item与状态栏组件已有效</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图片加载失败时先给出明确结果</a:t>
              </a:r>
            </a:p>
          </p:txBody>
        </p:sp>
      </p:grpSp>
      <p:grpSp>
        <p:nvGrpSpPr>
          <p:cNvPr id="7" name="Group 7"/>
          <p:cNvGrpSpPr/>
          <p:nvPr/>
        </p:nvGrpSpPr>
        <p:grpSpPr>
          <a:xfrm>
            <a:off x="609600" y="2057400"/>
            <a:ext cx="10972800" cy="3600450"/>
            <a:chOff x="609600" y="2057400"/>
            <a:chExt cx="10972800" cy="3600450"/>
          </a:xfrm>
        </p:grpSpPr>
        <p:sp>
          <p:nvSpPr>
            <p:cNvPr id="5" name="Rectangle 5"/>
            <p:cNvSpPr/>
            <p:nvPr/>
          </p:nvSpPr>
          <p:spPr>
            <a:xfrm>
              <a:off x="609600" y="2057400"/>
              <a:ext cx="10972800" cy="3600450"/>
            </a:xfrm>
            <a:prstGeom prst="rect">
              <a:avLst/>
            </a:prstGeom>
            <a:solidFill>
              <a:schemeClr val="lt2"/>
            </a:solidFill>
            <a:ln>
              <a:noFill/>
            </a:ln>
          </p:spPr>
        </p:sp>
        <p:sp>
          <p:nvSpPr>
            <p:cNvPr id="6" name="TextBox 6"/>
            <p:cNvSpPr txBox="1"/>
            <p:nvPr/>
          </p:nvSpPr>
          <p:spPr>
            <a:xfrm>
              <a:off x="827532" y="2230755"/>
              <a:ext cx="9289161" cy="31539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QString path = item-&gt;data(colItem, Qt::UserRole).toString();</a:t>
              </a:r>
              <a:br/>
              <a:r>
                <a:rPr lang="zh-CN" sz="2100" dirty="0">
                  <a:solidFill>
                    <a:schemeClr val="dk1"/>
                  </a:solidFill>
                  <a:latin typeface="+mn-lt"/>
                  <a:ea typeface="+mn-ea"/>
                  <a:cs typeface="+mn-cs"/>
                </a:rPr>
                <a:t>if (path.isEmpty()) return;</a:t>
              </a:r>
              <a:br/>
              <a:r>
                <a:rPr lang="zh-CN" sz="2100" dirty="0">
                  <a:solidFill>
                    <a:schemeClr val="dk1"/>
                  </a:solidFill>
                  <a:latin typeface="+mn-lt"/>
                  <a:ea typeface="+mn-ea"/>
                  <a:cs typeface="+mn-cs"/>
                </a:rPr>
                <a:t>QPixmap candidate;</a:t>
              </a:r>
              <a:br/>
              <a:r>
                <a:rPr lang="zh-CN" sz="2100" dirty="0">
                  <a:solidFill>
                    <a:schemeClr val="dk1"/>
                  </a:solidFill>
                  <a:latin typeface="+mn-lt"/>
                  <a:ea typeface="+mn-ea"/>
                  <a:cs typeface="+mn-cs"/>
                </a:rPr>
                <a:t>if (!candidate.load(path)) {</a:t>
              </a:r>
              <a:br/>
              <a:r>
                <a:rPr lang="zh-CN" sz="2100" dirty="0">
                  <a:solidFill>
                    <a:schemeClr val="dk1"/>
                  </a:solidFill>
                  <a:latin typeface="+mn-lt"/>
                  <a:ea typeface="+mn-ea"/>
                  <a:cs typeface="+mn-cs"/>
                </a:rPr>
                <a:t xml:space="preserve">    labFileName-&gt;setText(QStringLiteral("加载失败，显示未更新"));</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m_pixmap = candidate;</a:t>
              </a:r>
              <a:br/>
              <a:r>
                <a:rPr lang="zh-CN" sz="2100" dirty="0">
                  <a:solidFill>
                    <a:schemeClr val="dk1"/>
                  </a:solidFill>
                  <a:latin typeface="+mn-lt"/>
                  <a:ea typeface="+mn-ea"/>
                  <a:cs typeface="+mn-cs"/>
                </a:rPr>
                <a:t>ui-&gt;actZoomFitH-&gt;trigger();</a:t>
              </a:r>
            </a:p>
          </p:txBody>
        </p:sp>
      </p:grpSp>
      <p:grpSp>
        <p:nvGrpSpPr>
          <p:cNvPr id="9" name="Group 9"/>
          <p:cNvGrpSpPr/>
          <p:nvPr/>
        </p:nvGrpSpPr>
        <p:grpSpPr>
          <a:xfrm>
            <a:off x="597408" y="5913120"/>
            <a:ext cx="8747760" cy="469392"/>
            <a:chOff x="597408" y="5913120"/>
            <a:chExt cx="8747760" cy="469392"/>
          </a:xfrm>
        </p:grpSpPr>
        <p:sp>
          <p:nvSpPr>
            <p:cNvPr id="8" name="TextBox 8"/>
            <p:cNvSpPr txBox="1"/>
            <p:nvPr/>
          </p:nvSpPr>
          <p:spPr>
            <a:xfrm>
              <a:off x="597408" y="5913120"/>
              <a:ext cx="874776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成功后更新路径和标题，启用缩放；失败时保存的原图不变。</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431399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教材159页加载处理补充；Qt 6.2.3 qpixmap.cpp · F234</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23 / 42</a:t>
              </a:r>
            </a:p>
          </p:txBody>
        </p:sp>
      </p:gr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6822948" cy="1188720"/>
            <a:chOff x="590550" y="643890"/>
            <a:chExt cx="6822948" cy="1188720"/>
          </a:xfrm>
        </p:grpSpPr>
        <p:sp>
          <p:nvSpPr>
            <p:cNvPr id="2" name="TextBox 2"/>
            <p:cNvSpPr txBox="1"/>
            <p:nvPr/>
          </p:nvSpPr>
          <p:spPr>
            <a:xfrm>
              <a:off x="600456" y="643890"/>
              <a:ext cx="3191608"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actDeleteItem槽体</a:t>
              </a:r>
            </a:p>
          </p:txBody>
        </p:sp>
        <p:sp>
          <p:nvSpPr>
            <p:cNvPr id="3" name="TextBox 3"/>
            <p:cNvSpPr txBox="1"/>
            <p:nvPr/>
          </p:nvSpPr>
          <p:spPr>
            <a:xfrm>
              <a:off x="590550" y="101346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删除槽再次检查受保护节点</a:t>
              </a:r>
            </a:p>
          </p:txBody>
        </p:sp>
      </p:grpSp>
      <p:grpSp>
        <p:nvGrpSpPr>
          <p:cNvPr id="6" name="Group 6"/>
          <p:cNvGrpSpPr/>
          <p:nvPr/>
        </p:nvGrpSpPr>
        <p:grpSpPr>
          <a:xfrm>
            <a:off x="598932" y="2573655"/>
            <a:ext cx="6182106" cy="1668018"/>
            <a:chOff x="598932" y="2573655"/>
            <a:chExt cx="6182106" cy="1668018"/>
          </a:xfrm>
        </p:grpSpPr>
        <p:sp>
          <p:nvSpPr>
            <p:cNvPr id="5" name="TextBox 5"/>
            <p:cNvSpPr txBox="1"/>
            <p:nvPr/>
          </p:nvSpPr>
          <p:spPr>
            <a:xfrm>
              <a:off x="598932" y="2573655"/>
              <a:ext cx="6182106" cy="1668018"/>
            </a:xfrm>
            <a:prstGeom prst="rect">
              <a:avLst/>
            </a:prstGeom>
            <a:noFill/>
            <a:ln>
              <a:noFill/>
            </a:ln>
          </p:spPr>
          <p:txBody>
            <a:bodyPr wrap="none" lIns="0" tIns="0" rIns="0" bIns="0" anchor="t" anchorCtr="0">
              <a:spAutoFit/>
            </a:bodyPr>
            <a:lstStyle/>
            <a:p>
              <a:pPr algn="l">
                <a:lnSpc>
                  <a:spcPts val="3300"/>
                </a:lnSpc>
              </a:pPr>
              <a:r>
                <a:rPr lang="zh-CN" sz="2100" dirty="0">
                  <a:solidFill>
                    <a:schemeClr val="accent1"/>
                  </a:solidFill>
                  <a:latin typeface="+mn-lt"/>
                  <a:ea typeface="+mn-ea"/>
                  <a:cs typeface="+mn-cs"/>
                </a:rPr>
                <a:t>auto *item = ui-&gt;treeFiles-&gt;currentItem();</a:t>
              </a:r>
              <a:br/>
              <a:r>
                <a:rPr lang="zh-CN" sz="2100" dirty="0">
                  <a:solidFill>
                    <a:schemeClr val="accent1"/>
                  </a:solidFill>
                  <a:latin typeface="+mn-lt"/>
                  <a:ea typeface="+mn-ea"/>
                  <a:cs typeface="+mn-cs"/>
                </a:rPr>
                <a:t>if (!item) return;</a:t>
              </a:r>
              <a:br/>
              <a:r>
                <a:rPr lang="zh-CN" sz="2100" dirty="0">
                  <a:solidFill>
                    <a:schemeClr val="accent1"/>
                  </a:solidFill>
                  <a:latin typeface="+mn-lt"/>
                  <a:ea typeface="+mn-ea"/>
                  <a:cs typeface="+mn-cs"/>
                </a:rPr>
                <a:t>if (item-&gt;type() == itTopItem) return;</a:t>
              </a:r>
              <a:br/>
              <a:r>
                <a:rPr lang="zh-CN" sz="2100" dirty="0">
                  <a:solidFill>
                    <a:schemeClr val="accent1"/>
                  </a:solidFill>
                  <a:latin typeface="+mn-lt"/>
                  <a:ea typeface="+mn-ea"/>
                  <a:cs typeface="+mn-cs"/>
                </a:rPr>
                <a:t>delete item;</a:t>
              </a:r>
            </a:p>
          </p:txBody>
        </p:sp>
      </p:grpSp>
      <p:grpSp>
        <p:nvGrpSpPr>
          <p:cNvPr id="9" name="Group 9"/>
          <p:cNvGrpSpPr/>
          <p:nvPr/>
        </p:nvGrpSpPr>
        <p:grpSpPr>
          <a:xfrm>
            <a:off x="597408" y="4960620"/>
            <a:ext cx="9259824" cy="1307592"/>
            <a:chOff x="597408" y="4960620"/>
            <a:chExt cx="9259824" cy="1307592"/>
          </a:xfrm>
        </p:grpSpPr>
        <p:sp>
          <p:nvSpPr>
            <p:cNvPr id="7" name="TextBox 7"/>
            <p:cNvSpPr txBox="1"/>
            <p:nvPr/>
          </p:nvSpPr>
          <p:spPr>
            <a:xfrm>
              <a:off x="597408" y="4960620"/>
              <a:ext cx="722924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当前项有效且不是用户顶层节点，才进入delete。</a:t>
              </a:r>
            </a:p>
          </p:txBody>
        </p:sp>
        <p:sp>
          <p:nvSpPr>
            <p:cNvPr id="8" name="TextBox 8"/>
            <p:cNvSpPr txBox="1"/>
            <p:nvPr/>
          </p:nvSpPr>
          <p:spPr>
            <a:xfrm>
              <a:off x="597408" y="5379720"/>
              <a:ext cx="92598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删除分组会销毁整棵子树；销毁后清理状态显示，不再访问旧指针。</a:t>
              </a:r>
              <a:br/>
              <a:r>
                <a:rPr lang="zh-CN" sz="2400" dirty="0">
                  <a:solidFill>
                    <a:schemeClr val="dk1"/>
                  </a:solidFill>
                  <a:latin typeface="+mn-lt"/>
                  <a:ea typeface="+mn-ea"/>
                  <a:cs typeface="+mn-cs"/>
                </a:rPr>
                <a:t>Action禁用只是界面提示，槽内检查才保证本次执行符合业务规则。</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590250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教材158页的简化与保护补充；Qt 6.2.3 qtreewidget.cpp · F087、F225–226</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24 / 42</a:t>
              </a:r>
            </a:p>
          </p:txBody>
        </p:sp>
      </p:gr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6822948" cy="1188720"/>
            <a:chOff x="590550" y="643890"/>
            <a:chExt cx="6822948" cy="1188720"/>
          </a:xfrm>
        </p:grpSpPr>
        <p:sp>
          <p:nvSpPr>
            <p:cNvPr id="2" name="TextBox 2"/>
            <p:cNvSpPr txBox="1"/>
            <p:nvPr/>
          </p:nvSpPr>
          <p:spPr>
            <a:xfrm>
              <a:off x="600456" y="643890"/>
              <a:ext cx="5317282"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MainWindow已声明changeItemCaption</a:t>
              </a:r>
            </a:p>
          </p:txBody>
        </p:sp>
        <p:sp>
          <p:nvSpPr>
            <p:cNvPr id="3" name="TextBox 3"/>
            <p:cNvSpPr txBox="1"/>
            <p:nvPr/>
          </p:nvSpPr>
          <p:spPr>
            <a:xfrm>
              <a:off x="590550" y="101346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遍历从每个顶层项进入子树</a:t>
              </a:r>
            </a:p>
          </p:txBody>
        </p:sp>
      </p:grpSp>
      <p:grpSp>
        <p:nvGrpSpPr>
          <p:cNvPr id="7" name="Group 7"/>
          <p:cNvGrpSpPr/>
          <p:nvPr/>
        </p:nvGrpSpPr>
        <p:grpSpPr>
          <a:xfrm>
            <a:off x="609600" y="2057400"/>
            <a:ext cx="10972800" cy="2914650"/>
            <a:chOff x="609600" y="2057400"/>
            <a:chExt cx="10972800" cy="2914650"/>
          </a:xfrm>
        </p:grpSpPr>
        <p:sp>
          <p:nvSpPr>
            <p:cNvPr id="5" name="Rectangle 5"/>
            <p:cNvSpPr/>
            <p:nvPr/>
          </p:nvSpPr>
          <p:spPr>
            <a:xfrm>
              <a:off x="609600" y="2057400"/>
              <a:ext cx="10972800" cy="2914650"/>
            </a:xfrm>
            <a:prstGeom prst="rect">
              <a:avLst/>
            </a:prstGeom>
            <a:solidFill>
              <a:schemeClr val="lt2"/>
            </a:solidFill>
            <a:ln>
              <a:noFill/>
            </a:ln>
          </p:spPr>
        </p:sp>
        <p:sp>
          <p:nvSpPr>
            <p:cNvPr id="6" name="TextBox 6"/>
            <p:cNvSpPr txBox="1"/>
            <p:nvPr/>
          </p:nvSpPr>
          <p:spPr>
            <a:xfrm>
              <a:off x="827532" y="2230755"/>
              <a:ext cx="8382381" cy="24681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void MainWindow::changeItemCaption(QTreeWidgetItem *item)</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 xml:space="preserve">    if (!item) return;</a:t>
              </a:r>
              <a:br/>
              <a:r>
                <a:rPr lang="zh-CN" sz="2100" dirty="0">
                  <a:solidFill>
                    <a:schemeClr val="dk1"/>
                  </a:solidFill>
                  <a:latin typeface="+mn-lt"/>
                  <a:ea typeface="+mn-ea"/>
                  <a:cs typeface="+mn-cs"/>
                </a:rPr>
                <a:t xml:space="preserve">    item-&gt;setText(colItem, "*" + item-&gt;text(colItem));</a:t>
              </a:r>
              <a:br/>
              <a:r>
                <a:rPr lang="zh-CN" sz="2100" dirty="0">
                  <a:solidFill>
                    <a:schemeClr val="dk1"/>
                  </a:solidFill>
                  <a:latin typeface="+mn-lt"/>
                  <a:ea typeface="+mn-ea"/>
                  <a:cs typeface="+mn-cs"/>
                </a:rPr>
                <a:t xml:space="preserve">    for (int i = 0; i &lt; item-&gt;childCount(); ++i)</a:t>
              </a:r>
              <a:br/>
              <a:r>
                <a:rPr lang="zh-CN" sz="2100" dirty="0">
                  <a:solidFill>
                    <a:schemeClr val="dk1"/>
                  </a:solidFill>
                  <a:latin typeface="+mn-lt"/>
                  <a:ea typeface="+mn-ea"/>
                  <a:cs typeface="+mn-cs"/>
                </a:rPr>
                <a:t xml:space="preserve">        changeItemCaption(item-&gt;child(i));</a:t>
              </a:r>
              <a:br/>
              <a:r>
                <a:rPr lang="zh-CN" sz="2100" dirty="0">
                  <a:solidFill>
                    <a:schemeClr val="dk1"/>
                  </a:solidFill>
                  <a:latin typeface="+mn-lt"/>
                  <a:ea typeface="+mn-ea"/>
                  <a:cs typeface="+mn-cs"/>
                </a:rPr>
                <a:t>}</a:t>
              </a:r>
            </a:p>
          </p:txBody>
        </p:sp>
      </p:grpSp>
      <p:grpSp>
        <p:nvGrpSpPr>
          <p:cNvPr id="9" name="Group 9"/>
          <p:cNvGrpSpPr/>
          <p:nvPr/>
        </p:nvGrpSpPr>
        <p:grpSpPr>
          <a:xfrm>
            <a:off x="597408" y="5303520"/>
            <a:ext cx="9960864" cy="888492"/>
            <a:chOff x="597408" y="5303520"/>
            <a:chExt cx="9960864" cy="888492"/>
          </a:xfrm>
        </p:grpSpPr>
        <p:sp>
          <p:nvSpPr>
            <p:cNvPr id="8" name="TextBox 8"/>
            <p:cNvSpPr txBox="1"/>
            <p:nvPr/>
          </p:nvSpPr>
          <p:spPr>
            <a:xfrm>
              <a:off x="597408" y="5303520"/>
              <a:ext cx="99608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外层按topLevelItemCount遍历，取得topLevelItem(i)后调用本函数。</a:t>
              </a:r>
              <a:br/>
              <a:r>
                <a:rPr lang="zh-CN" sz="2400" dirty="0">
                  <a:solidFill>
                    <a:schemeClr val="dk1"/>
                  </a:solidFill>
                  <a:latin typeface="+mn-lt"/>
                  <a:ea typeface="+mn-ea"/>
                  <a:cs typeface="+mn-cs"/>
                </a:rPr>
                <a:t>先改自身标题，再递归每个直接子项；叶没有子项，循环自然结束。</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522076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教材158–159页；遍历普通项，不遍历表头或内部根标题 · F086、F226</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25 / 42</a:t>
              </a:r>
            </a:p>
          </p:txBody>
        </p:sp>
      </p:gr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4343629"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课堂小树，编号为本次访问顺序</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跟着一次调用观察递归如何返回</a:t>
              </a:r>
            </a:p>
          </p:txBody>
        </p:sp>
      </p:grpSp>
      <p:grpSp>
        <p:nvGrpSpPr>
          <p:cNvPr id="24" name="Group 24"/>
          <p:cNvGrpSpPr/>
          <p:nvPr/>
        </p:nvGrpSpPr>
        <p:grpSpPr>
          <a:xfrm>
            <a:off x="829056" y="2190750"/>
            <a:ext cx="4771644" cy="3624834"/>
            <a:chOff x="829056" y="2190750"/>
            <a:chExt cx="4771644" cy="3624834"/>
          </a:xfrm>
        </p:grpSpPr>
        <p:sp>
          <p:nvSpPr>
            <p:cNvPr id="5" name="Line 5"/>
            <p:cNvSpPr/>
            <p:nvPr/>
          </p:nvSpPr>
          <p:spPr>
            <a:xfrm>
              <a:off x="3162300" y="2838450"/>
              <a:ext cx="9525" cy="228600"/>
            </a:xfrm>
            <a:custGeom>
              <a:avLst/>
              <a:gdLst/>
              <a:ahLst/>
              <a:cxnLst/>
              <a:rect l="l" t="t" r="r" b="b"/>
              <a:pathLst>
                <a:path w="9525" h="228600">
                  <a:moveTo>
                    <a:pt x="0" y="0"/>
                  </a:moveTo>
                  <a:lnTo>
                    <a:pt x="0" y="228600"/>
                  </a:lnTo>
                </a:path>
              </a:pathLst>
            </a:custGeom>
            <a:noFill/>
            <a:ln w="19050">
              <a:solidFill>
                <a:schemeClr val="accent3"/>
              </a:solidFill>
            </a:ln>
          </p:spPr>
        </p:sp>
        <p:sp>
          <p:nvSpPr>
            <p:cNvPr id="6" name="Line 6"/>
            <p:cNvSpPr/>
            <p:nvPr/>
          </p:nvSpPr>
          <p:spPr>
            <a:xfrm>
              <a:off x="1933575" y="3067050"/>
              <a:ext cx="2571750" cy="9525"/>
            </a:xfrm>
            <a:custGeom>
              <a:avLst/>
              <a:gdLst/>
              <a:ahLst/>
              <a:cxnLst/>
              <a:rect l="l" t="t" r="r" b="b"/>
              <a:pathLst>
                <a:path w="2571750" h="9525">
                  <a:moveTo>
                    <a:pt x="0" y="0"/>
                  </a:moveTo>
                  <a:lnTo>
                    <a:pt x="2571750" y="0"/>
                  </a:lnTo>
                </a:path>
              </a:pathLst>
            </a:custGeom>
            <a:noFill/>
            <a:ln w="19050">
              <a:solidFill>
                <a:schemeClr val="accent3"/>
              </a:solidFill>
            </a:ln>
          </p:spPr>
        </p:sp>
        <p:sp>
          <p:nvSpPr>
            <p:cNvPr id="7" name="Line 7"/>
            <p:cNvSpPr/>
            <p:nvPr/>
          </p:nvSpPr>
          <p:spPr>
            <a:xfrm>
              <a:off x="1933575" y="3067050"/>
              <a:ext cx="9525" cy="228600"/>
            </a:xfrm>
            <a:custGeom>
              <a:avLst/>
              <a:gdLst/>
              <a:ahLst/>
              <a:cxnLst/>
              <a:rect l="l" t="t" r="r" b="b"/>
              <a:pathLst>
                <a:path w="9525" h="228600">
                  <a:moveTo>
                    <a:pt x="0" y="0"/>
                  </a:moveTo>
                  <a:lnTo>
                    <a:pt x="0" y="228600"/>
                  </a:lnTo>
                </a:path>
              </a:pathLst>
            </a:custGeom>
            <a:noFill/>
            <a:ln w="19050">
              <a:solidFill>
                <a:schemeClr val="accent3"/>
              </a:solidFill>
            </a:ln>
          </p:spPr>
        </p:sp>
        <p:sp>
          <p:nvSpPr>
            <p:cNvPr id="8" name="Line 8"/>
            <p:cNvSpPr/>
            <p:nvPr/>
          </p:nvSpPr>
          <p:spPr>
            <a:xfrm>
              <a:off x="4505325" y="3067050"/>
              <a:ext cx="9525" cy="228600"/>
            </a:xfrm>
            <a:custGeom>
              <a:avLst/>
              <a:gdLst/>
              <a:ahLst/>
              <a:cxnLst/>
              <a:rect l="l" t="t" r="r" b="b"/>
              <a:pathLst>
                <a:path w="9525" h="228600">
                  <a:moveTo>
                    <a:pt x="0" y="0"/>
                  </a:moveTo>
                  <a:lnTo>
                    <a:pt x="0" y="228600"/>
                  </a:lnTo>
                </a:path>
              </a:pathLst>
            </a:custGeom>
            <a:noFill/>
            <a:ln w="19050">
              <a:solidFill>
                <a:schemeClr val="accent3"/>
              </a:solidFill>
            </a:ln>
          </p:spPr>
        </p:sp>
        <p:sp>
          <p:nvSpPr>
            <p:cNvPr id="9" name="Line 9"/>
            <p:cNvSpPr/>
            <p:nvPr/>
          </p:nvSpPr>
          <p:spPr>
            <a:xfrm>
              <a:off x="1933575" y="3943350"/>
              <a:ext cx="9525" cy="228600"/>
            </a:xfrm>
            <a:custGeom>
              <a:avLst/>
              <a:gdLst/>
              <a:ahLst/>
              <a:cxnLst/>
              <a:rect l="l" t="t" r="r" b="b"/>
              <a:pathLst>
                <a:path w="9525" h="228600">
                  <a:moveTo>
                    <a:pt x="0" y="0"/>
                  </a:moveTo>
                  <a:lnTo>
                    <a:pt x="0" y="228600"/>
                  </a:lnTo>
                </a:path>
              </a:pathLst>
            </a:custGeom>
            <a:noFill/>
            <a:ln w="19050">
              <a:solidFill>
                <a:schemeClr val="accent3"/>
              </a:solidFill>
            </a:ln>
          </p:spPr>
        </p:sp>
        <p:sp>
          <p:nvSpPr>
            <p:cNvPr id="10" name="Line 10"/>
            <p:cNvSpPr/>
            <p:nvPr/>
          </p:nvSpPr>
          <p:spPr>
            <a:xfrm>
              <a:off x="1885950" y="4171950"/>
              <a:ext cx="2619375" cy="9525"/>
            </a:xfrm>
            <a:custGeom>
              <a:avLst/>
              <a:gdLst/>
              <a:ahLst/>
              <a:cxnLst/>
              <a:rect l="l" t="t" r="r" b="b"/>
              <a:pathLst>
                <a:path w="2619375" h="9525">
                  <a:moveTo>
                    <a:pt x="0" y="0"/>
                  </a:moveTo>
                  <a:lnTo>
                    <a:pt x="2619375" y="0"/>
                  </a:lnTo>
                </a:path>
              </a:pathLst>
            </a:custGeom>
            <a:noFill/>
            <a:ln w="19050">
              <a:solidFill>
                <a:schemeClr val="accent3"/>
              </a:solidFill>
            </a:ln>
          </p:spPr>
        </p:sp>
        <p:sp>
          <p:nvSpPr>
            <p:cNvPr id="11" name="Line 11"/>
            <p:cNvSpPr/>
            <p:nvPr/>
          </p:nvSpPr>
          <p:spPr>
            <a:xfrm>
              <a:off x="1885950" y="4171950"/>
              <a:ext cx="9525" cy="228600"/>
            </a:xfrm>
            <a:custGeom>
              <a:avLst/>
              <a:gdLst/>
              <a:ahLst/>
              <a:cxnLst/>
              <a:rect l="l" t="t" r="r" b="b"/>
              <a:pathLst>
                <a:path w="9525" h="228600">
                  <a:moveTo>
                    <a:pt x="0" y="0"/>
                  </a:moveTo>
                  <a:lnTo>
                    <a:pt x="0" y="228600"/>
                  </a:lnTo>
                </a:path>
              </a:pathLst>
            </a:custGeom>
            <a:noFill/>
            <a:ln w="19050">
              <a:solidFill>
                <a:schemeClr val="accent3"/>
              </a:solidFill>
            </a:ln>
          </p:spPr>
        </p:sp>
        <p:sp>
          <p:nvSpPr>
            <p:cNvPr id="12" name="Line 12"/>
            <p:cNvSpPr/>
            <p:nvPr/>
          </p:nvSpPr>
          <p:spPr>
            <a:xfrm>
              <a:off x="4505325" y="4171950"/>
              <a:ext cx="9525" cy="228600"/>
            </a:xfrm>
            <a:custGeom>
              <a:avLst/>
              <a:gdLst/>
              <a:ahLst/>
              <a:cxnLst/>
              <a:rect l="l" t="t" r="r" b="b"/>
              <a:pathLst>
                <a:path w="9525" h="228600">
                  <a:moveTo>
                    <a:pt x="0" y="0"/>
                  </a:moveTo>
                  <a:lnTo>
                    <a:pt x="0" y="228600"/>
                  </a:lnTo>
                </a:path>
              </a:pathLst>
            </a:custGeom>
            <a:noFill/>
            <a:ln w="19050">
              <a:solidFill>
                <a:schemeClr val="accent3"/>
              </a:solidFill>
            </a:ln>
          </p:spPr>
        </p:sp>
        <p:sp>
          <p:nvSpPr>
            <p:cNvPr id="13" name="Rectangle 13"/>
            <p:cNvSpPr/>
            <p:nvPr/>
          </p:nvSpPr>
          <p:spPr>
            <a:xfrm>
              <a:off x="1066800" y="2190750"/>
              <a:ext cx="4191000" cy="647700"/>
            </a:xfrm>
            <a:prstGeom prst="rect">
              <a:avLst/>
            </a:prstGeom>
            <a:solidFill>
              <a:schemeClr val="accent1"/>
            </a:solidFill>
            <a:ln>
              <a:noFill/>
            </a:ln>
          </p:spPr>
        </p:sp>
        <p:sp>
          <p:nvSpPr>
            <p:cNvPr id="14" name="TextBox 14"/>
            <p:cNvSpPr txBox="1"/>
            <p:nvPr/>
          </p:nvSpPr>
          <p:spPr>
            <a:xfrm>
              <a:off x="1283208" y="2341245"/>
              <a:ext cx="1025957" cy="469392"/>
            </a:xfrm>
            <a:prstGeom prst="rect">
              <a:avLst/>
            </a:prstGeom>
            <a:noFill/>
            <a:ln>
              <a:noFill/>
            </a:ln>
          </p:spPr>
          <p:txBody>
            <a:bodyPr wrap="none" lIns="0" tIns="0" rIns="0" bIns="0" anchor="t" anchorCtr="0">
              <a:spAutoFit/>
            </a:bodyPr>
            <a:lstStyle/>
            <a:p>
              <a:pPr algn="l"/>
              <a:r>
                <a:rPr lang="zh-CN" sz="2400" dirty="0">
                  <a:solidFill>
                    <a:srgbClr val="FAF7EF"/>
                  </a:solidFill>
                  <a:latin typeface="+mn-lt"/>
                  <a:ea typeface="+mn-ea"/>
                  <a:cs typeface="+mn-cs"/>
                </a:rPr>
                <a:t>① 图片</a:t>
              </a:r>
            </a:p>
          </p:txBody>
        </p:sp>
        <p:sp>
          <p:nvSpPr>
            <p:cNvPr id="15" name="Rectangle 15"/>
            <p:cNvSpPr/>
            <p:nvPr/>
          </p:nvSpPr>
          <p:spPr>
            <a:xfrm>
              <a:off x="838200" y="3295650"/>
              <a:ext cx="2190750" cy="647700"/>
            </a:xfrm>
            <a:prstGeom prst="rect">
              <a:avLst/>
            </a:prstGeom>
            <a:solidFill>
              <a:schemeClr val="lt2"/>
            </a:solidFill>
            <a:ln>
              <a:noFill/>
            </a:ln>
          </p:spPr>
        </p:sp>
        <p:sp>
          <p:nvSpPr>
            <p:cNvPr id="16" name="TextBox 16"/>
            <p:cNvSpPr txBox="1"/>
            <p:nvPr/>
          </p:nvSpPr>
          <p:spPr>
            <a:xfrm>
              <a:off x="1054608" y="3446145"/>
              <a:ext cx="102595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② 旅行</a:t>
              </a:r>
            </a:p>
          </p:txBody>
        </p:sp>
        <p:sp>
          <p:nvSpPr>
            <p:cNvPr id="17" name="Rectangle 17"/>
            <p:cNvSpPr/>
            <p:nvPr/>
          </p:nvSpPr>
          <p:spPr>
            <a:xfrm>
              <a:off x="3409950" y="3295650"/>
              <a:ext cx="2190750" cy="647700"/>
            </a:xfrm>
            <a:prstGeom prst="rect">
              <a:avLst/>
            </a:prstGeom>
            <a:solidFill>
              <a:schemeClr val="lt2"/>
            </a:solidFill>
            <a:ln>
              <a:noFill/>
            </a:ln>
          </p:spPr>
        </p:sp>
        <p:sp>
          <p:nvSpPr>
            <p:cNvPr id="18" name="TextBox 18"/>
            <p:cNvSpPr txBox="1"/>
            <p:nvPr/>
          </p:nvSpPr>
          <p:spPr>
            <a:xfrm>
              <a:off x="3626358" y="3446145"/>
              <a:ext cx="102595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⑤ 封面</a:t>
              </a:r>
            </a:p>
          </p:txBody>
        </p:sp>
        <p:sp>
          <p:nvSpPr>
            <p:cNvPr id="19" name="Rectangle 19"/>
            <p:cNvSpPr/>
            <p:nvPr/>
          </p:nvSpPr>
          <p:spPr>
            <a:xfrm>
              <a:off x="838200" y="4400550"/>
              <a:ext cx="2095500" cy="647700"/>
            </a:xfrm>
            <a:prstGeom prst="rect">
              <a:avLst/>
            </a:prstGeom>
            <a:solidFill>
              <a:schemeClr val="lt2"/>
            </a:solidFill>
            <a:ln>
              <a:noFill/>
            </a:ln>
          </p:spPr>
        </p:sp>
        <p:sp>
          <p:nvSpPr>
            <p:cNvPr id="20" name="TextBox 20"/>
            <p:cNvSpPr txBox="1"/>
            <p:nvPr/>
          </p:nvSpPr>
          <p:spPr>
            <a:xfrm>
              <a:off x="1054608" y="4551045"/>
              <a:ext cx="102595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③ 山景</a:t>
              </a:r>
            </a:p>
          </p:txBody>
        </p:sp>
        <p:sp>
          <p:nvSpPr>
            <p:cNvPr id="21" name="Rectangle 21"/>
            <p:cNvSpPr/>
            <p:nvPr/>
          </p:nvSpPr>
          <p:spPr>
            <a:xfrm>
              <a:off x="3409950" y="4400550"/>
              <a:ext cx="2190750" cy="647700"/>
            </a:xfrm>
            <a:prstGeom prst="rect">
              <a:avLst/>
            </a:prstGeom>
            <a:solidFill>
              <a:schemeClr val="lt2"/>
            </a:solidFill>
            <a:ln>
              <a:noFill/>
            </a:ln>
          </p:spPr>
        </p:sp>
        <p:sp>
          <p:nvSpPr>
            <p:cNvPr id="22" name="TextBox 22"/>
            <p:cNvSpPr txBox="1"/>
            <p:nvPr/>
          </p:nvSpPr>
          <p:spPr>
            <a:xfrm>
              <a:off x="3626358" y="4551045"/>
              <a:ext cx="102595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④ 海景</a:t>
              </a:r>
            </a:p>
          </p:txBody>
        </p:sp>
        <p:sp>
          <p:nvSpPr>
            <p:cNvPr id="23" name="TextBox 23"/>
            <p:cNvSpPr txBox="1"/>
            <p:nvPr/>
          </p:nvSpPr>
          <p:spPr>
            <a:xfrm>
              <a:off x="829056" y="5463540"/>
              <a:ext cx="4137660"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封面属于图片；山景与海景属于旅行。</a:t>
              </a:r>
            </a:p>
          </p:txBody>
        </p:sp>
      </p:grpSp>
      <p:grpSp>
        <p:nvGrpSpPr>
          <p:cNvPr id="26" name="Group 26"/>
          <p:cNvGrpSpPr/>
          <p:nvPr/>
        </p:nvGrpSpPr>
        <p:grpSpPr>
          <a:xfrm>
            <a:off x="6274308" y="2160270"/>
            <a:ext cx="4596384" cy="3403092"/>
            <a:chOff x="6274308" y="2160270"/>
            <a:chExt cx="4596384" cy="3403092"/>
          </a:xfrm>
        </p:grpSpPr>
        <p:sp>
          <p:nvSpPr>
            <p:cNvPr id="25" name="TextBox 25"/>
            <p:cNvSpPr txBox="1"/>
            <p:nvPr/>
          </p:nvSpPr>
          <p:spPr>
            <a:xfrm>
              <a:off x="6274308" y="2160270"/>
              <a:ext cx="459638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先改“图片”，再进入“旅行”。</a:t>
              </a:r>
              <a:br/>
              <a:r>
                <a:rPr lang="zh-CN" sz="2400" dirty="0">
                  <a:solidFill>
                    <a:schemeClr val="dk1"/>
                  </a:solidFill>
                  <a:latin typeface="+mn-lt"/>
                  <a:ea typeface="+mn-ea"/>
                  <a:cs typeface="+mn-cs"/>
                </a:rPr>
                <a:t>“旅行”先改自身，再访问山景。</a:t>
              </a:r>
              <a:br/>
              <a:r>
                <a:rPr lang="zh-CN" sz="2400" dirty="0">
                  <a:solidFill>
                    <a:schemeClr val="dk1"/>
                  </a:solidFill>
                  <a:latin typeface="+mn-lt"/>
                  <a:ea typeface="+mn-ea"/>
                  <a:cs typeface="+mn-cs"/>
                </a:rPr>
                <a:t>山景没有子项，调用返回。</a:t>
              </a:r>
              <a:br/>
              <a:r>
                <a:rPr lang="zh-CN" sz="2400" dirty="0">
                  <a:solidFill>
                    <a:schemeClr val="dk1"/>
                  </a:solidFill>
                  <a:latin typeface="+mn-lt"/>
                  <a:ea typeface="+mn-ea"/>
                  <a:cs typeface="+mn-cs"/>
                </a:rPr>
                <a:t>回到旅行的循环，继续访问海景。</a:t>
              </a:r>
              <a:br/>
              <a:r>
                <a:rPr lang="zh-CN" sz="2400" dirty="0">
                  <a:solidFill>
                    <a:schemeClr val="dk1"/>
                  </a:solidFill>
                  <a:latin typeface="+mn-lt"/>
                  <a:ea typeface="+mn-ea"/>
                  <a:cs typeface="+mn-cs"/>
                </a:rPr>
                <a:t>海景返回后，旅行的循环结束。</a:t>
              </a:r>
              <a:br/>
              <a:r>
                <a:rPr lang="zh-CN" sz="2400" dirty="0">
                  <a:solidFill>
                    <a:schemeClr val="dk1"/>
                  </a:solidFill>
                  <a:latin typeface="+mn-lt"/>
                  <a:ea typeface="+mn-ea"/>
                  <a:cs typeface="+mn-cs"/>
                </a:rPr>
                <a:t>回到图片的循环，才访问封面。</a:t>
              </a:r>
              <a:br/>
              <a:r>
                <a:rPr lang="zh-CN" sz="2400" dirty="0">
                  <a:solidFill>
                    <a:schemeClr val="dk1"/>
                  </a:solidFill>
                  <a:latin typeface="+mn-lt"/>
                  <a:ea typeface="+mn-ea"/>
                  <a:cs typeface="+mn-cs"/>
                </a:rPr>
                <a:t>返回后继续父项循环的下一次，</a:t>
              </a:r>
              <a:br/>
              <a:r>
                <a:rPr lang="zh-CN" sz="2400" dirty="0">
                  <a:solidFill>
                    <a:schemeClr val="dk1"/>
                  </a:solidFill>
                  <a:latin typeface="+mn-lt"/>
                  <a:ea typeface="+mn-ea"/>
                  <a:cs typeface="+mn-cs"/>
                </a:rPr>
                <a:t>不会重新从顶层开始扫描。</a:t>
              </a:r>
            </a:p>
          </p:txBody>
        </p:sp>
      </p:grpSp>
      <p:grpSp>
        <p:nvGrpSpPr>
          <p:cNvPr id="29" name="Group 29"/>
          <p:cNvGrpSpPr/>
          <p:nvPr/>
        </p:nvGrpSpPr>
        <p:grpSpPr>
          <a:xfrm>
            <a:off x="603504" y="6366510"/>
            <a:ext cx="10984992" cy="234696"/>
            <a:chOff x="603504" y="6366510"/>
            <a:chExt cx="10984992" cy="234696"/>
          </a:xfrm>
        </p:grpSpPr>
        <p:sp>
          <p:nvSpPr>
            <p:cNvPr id="27" name="TextBox 27"/>
            <p:cNvSpPr txBox="1"/>
            <p:nvPr/>
          </p:nvSpPr>
          <p:spPr>
            <a:xfrm>
              <a:off x="603504" y="6366510"/>
              <a:ext cx="286344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依据教材159页递归函数的课堂过程示例</a:t>
              </a:r>
            </a:p>
          </p:txBody>
        </p:sp>
        <p:sp>
          <p:nvSpPr>
            <p:cNvPr id="28" name="TextBox 28"/>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26 / 42</a:t>
              </a:r>
            </a:p>
          </p:txBody>
        </p:sp>
      </p:grpSp>
    </p:spTree>
  </p:cSld>
  <p:clrMapOvr>
    <a:masterClrMapping/>
  </p:clrMapOvr>
  <p:transition xmlns:p14="http://schemas.microsoft.com/office/powerpoint/2010/main" p14:dur="400">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6257544" cy="1188720"/>
            <a:chOff x="590550" y="643890"/>
            <a:chExt cx="6257544" cy="1188720"/>
          </a:xfrm>
        </p:grpSpPr>
        <p:sp>
          <p:nvSpPr>
            <p:cNvPr id="2" name="TextBox 2"/>
            <p:cNvSpPr txBox="1"/>
            <p:nvPr/>
          </p:nvSpPr>
          <p:spPr>
            <a:xfrm>
              <a:off x="600456" y="643890"/>
              <a:ext cx="4201211"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重复执行changeItemCaption</a:t>
              </a:r>
            </a:p>
          </p:txBody>
        </p:sp>
        <p:sp>
          <p:nvSpPr>
            <p:cNvPr id="3" name="TextBox 3"/>
            <p:cNvSpPr txBox="1"/>
            <p:nvPr/>
          </p:nvSpPr>
          <p:spPr>
            <a:xfrm>
              <a:off x="590550" y="101346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再次遍历会再次添加星号</a:t>
              </a:r>
            </a:p>
          </p:txBody>
        </p:sp>
      </p:grpSp>
      <p:grpSp>
        <p:nvGrpSpPr>
          <p:cNvPr id="6" name="Group 6"/>
          <p:cNvGrpSpPr/>
          <p:nvPr/>
        </p:nvGrpSpPr>
        <p:grpSpPr>
          <a:xfrm>
            <a:off x="592836" y="2158365"/>
            <a:ext cx="3931158" cy="1750314"/>
            <a:chOff x="592836" y="2158365"/>
            <a:chExt cx="3931158" cy="1750314"/>
          </a:xfrm>
        </p:grpSpPr>
        <p:sp>
          <p:nvSpPr>
            <p:cNvPr id="5" name="TextBox 5"/>
            <p:cNvSpPr txBox="1"/>
            <p:nvPr/>
          </p:nvSpPr>
          <p:spPr>
            <a:xfrm>
              <a:off x="592836" y="2158365"/>
              <a:ext cx="3931158" cy="1750314"/>
            </a:xfrm>
            <a:prstGeom prst="rect">
              <a:avLst/>
            </a:prstGeom>
            <a:noFill/>
            <a:ln>
              <a:noFill/>
            </a:ln>
          </p:spPr>
          <p:txBody>
            <a:bodyPr wrap="none" lIns="0" tIns="0" rIns="0" bIns="0" anchor="t" anchorCtr="0">
              <a:spAutoFit/>
            </a:bodyPr>
            <a:lstStyle/>
            <a:p>
              <a:pPr algn="l">
                <a:lnSpc>
                  <a:spcPts val="4350"/>
                </a:lnSpc>
              </a:pPr>
              <a:r>
                <a:rPr lang="zh-CN" sz="3300" dirty="0">
                  <a:solidFill>
                    <a:schemeClr val="accent1"/>
                  </a:solidFill>
                  <a:latin typeface="+mn-lt"/>
                  <a:ea typeface="+mn-ea"/>
                  <a:cs typeface="+mn-cs"/>
                </a:rPr>
                <a:t>原名称：山景.jpg</a:t>
              </a:r>
              <a:br/>
              <a:r>
                <a:rPr lang="zh-CN" sz="3300" dirty="0">
                  <a:solidFill>
                    <a:schemeClr val="accent1"/>
                  </a:solidFill>
                  <a:latin typeface="+mn-lt"/>
                  <a:ea typeface="+mn-ea"/>
                  <a:cs typeface="+mn-cs"/>
                </a:rPr>
                <a:t>第一次：*山景.jpg</a:t>
              </a:r>
              <a:br/>
              <a:r>
                <a:rPr lang="zh-CN" sz="3300" dirty="0">
                  <a:solidFill>
                    <a:schemeClr val="accent1"/>
                  </a:solidFill>
                  <a:latin typeface="+mn-lt"/>
                  <a:ea typeface="+mn-ea"/>
                  <a:cs typeface="+mn-cs"/>
                </a:rPr>
                <a:t>第二次：**山景.jpg</a:t>
              </a:r>
            </a:p>
          </p:txBody>
        </p:sp>
      </p:grpSp>
      <p:grpSp>
        <p:nvGrpSpPr>
          <p:cNvPr id="8" name="Group 8"/>
          <p:cNvGrpSpPr/>
          <p:nvPr/>
        </p:nvGrpSpPr>
        <p:grpSpPr>
          <a:xfrm>
            <a:off x="597408" y="4274820"/>
            <a:ext cx="9473184" cy="1726692"/>
            <a:chOff x="597408" y="4274820"/>
            <a:chExt cx="9473184" cy="1726692"/>
          </a:xfrm>
        </p:grpSpPr>
        <p:sp>
          <p:nvSpPr>
            <p:cNvPr id="7" name="TextBox 7"/>
            <p:cNvSpPr txBox="1"/>
            <p:nvPr/>
          </p:nvSpPr>
          <p:spPr>
            <a:xfrm>
              <a:off x="597408" y="4274820"/>
              <a:ext cx="947318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函数每次都读取现有text并在前面加“*”，不会自动检查已经标记。</a:t>
              </a:r>
              <a:br/>
              <a:r>
                <a:rPr lang="zh-CN" sz="2400" dirty="0">
                  <a:solidFill>
                    <a:schemeClr val="dk1"/>
                  </a:solidFill>
                  <a:latin typeface="+mn-lt"/>
                  <a:ea typeface="+mn-ea"/>
                  <a:cs typeface="+mn-cs"/>
                </a:rPr>
                <a:t>只想标记一次时，先检查startsWith('*')，或另外保存原名称。</a:t>
              </a:r>
              <a:br/>
              <a:r>
                <a:rPr lang="zh-CN" sz="2400" dirty="0">
                  <a:solidFill>
                    <a:schemeClr val="dk1"/>
                  </a:solidFill>
                  <a:latin typeface="+mn-lt"/>
                  <a:ea typeface="+mn-ea"/>
                  <a:cs typeface="+mn-cs"/>
                </a:rPr>
                <a:t>UserRole路径是独立角色，本次setText不改动它。</a:t>
              </a:r>
              <a:br/>
              <a:r>
                <a:rPr lang="zh-CN" sz="2400" dirty="0">
                  <a:solidFill>
                    <a:schemeClr val="dk1"/>
                  </a:solidFill>
                  <a:latin typeface="+mn-lt"/>
                  <a:ea typeface="+mn-ea"/>
                  <a:cs typeface="+mn-cs"/>
                </a:rPr>
                <a:t>再次点击图片仍读取保存的路径，不能拿添加星号后的文字访问文件。</a:t>
              </a:r>
            </a:p>
          </p:txBody>
        </p:sp>
      </p:grpSp>
      <p:grpSp>
        <p:nvGrpSpPr>
          <p:cNvPr id="11" name="Group 11"/>
          <p:cNvGrpSpPr/>
          <p:nvPr/>
        </p:nvGrpSpPr>
        <p:grpSpPr>
          <a:xfrm>
            <a:off x="603504" y="6366510"/>
            <a:ext cx="10984992" cy="234696"/>
            <a:chOff x="603504" y="6366510"/>
            <a:chExt cx="10984992" cy="234696"/>
          </a:xfrm>
        </p:grpSpPr>
        <p:sp>
          <p:nvSpPr>
            <p:cNvPr id="9" name="TextBox 9"/>
            <p:cNvSpPr txBox="1"/>
            <p:nvPr/>
          </p:nvSpPr>
          <p:spPr>
            <a:xfrm>
              <a:off x="603504" y="6366510"/>
              <a:ext cx="515147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教材159页；Qt 6.2.3 qtreewidget.cpp · F233；字符串为课堂示例</a:t>
              </a:r>
            </a:p>
          </p:txBody>
        </p:sp>
        <p:sp>
          <p:nvSpPr>
            <p:cNvPr id="10" name="TextBox 10"/>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27 / 42</a:t>
              </a:r>
            </a:p>
          </p:txBody>
        </p:sp>
      </p:grpSp>
    </p:spTree>
  </p:cSld>
  <p:clrMapOvr>
    <a:masterClrMapping/>
  </p:clrMapOvr>
  <p:transition xmlns:p14="http://schemas.microsoft.com/office/powerpoint/2010/main" p14:dur="400">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3616681"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从已加载图片到标签显示</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原图、缩放副本和标签各有职责</a:t>
              </a:r>
            </a:p>
          </p:txBody>
        </p:sp>
      </p:grpSp>
      <p:grpSp>
        <p:nvGrpSpPr>
          <p:cNvPr id="9" name="Group 9"/>
          <p:cNvGrpSpPr/>
          <p:nvPr/>
        </p:nvGrpSpPr>
        <p:grpSpPr>
          <a:xfrm>
            <a:off x="609600" y="2057400"/>
            <a:ext cx="3314700" cy="2571750"/>
            <a:chOff x="609600" y="2057400"/>
            <a:chExt cx="3314700" cy="2571750"/>
          </a:xfrm>
        </p:grpSpPr>
        <p:sp>
          <p:nvSpPr>
            <p:cNvPr id="5" name="Rectangle 5"/>
            <p:cNvSpPr/>
            <p:nvPr/>
          </p:nvSpPr>
          <p:spPr>
            <a:xfrm>
              <a:off x="609600" y="2057400"/>
              <a:ext cx="3314700" cy="2571750"/>
            </a:xfrm>
            <a:prstGeom prst="rect">
              <a:avLst/>
            </a:prstGeom>
            <a:solidFill>
              <a:schemeClr val="lt2"/>
            </a:solidFill>
            <a:ln>
              <a:noFill/>
            </a:ln>
          </p:spPr>
        </p:sp>
        <p:sp>
          <p:nvSpPr>
            <p:cNvPr id="6" name="TextBox 6"/>
            <p:cNvSpPr txBox="1"/>
            <p:nvPr/>
          </p:nvSpPr>
          <p:spPr>
            <a:xfrm>
              <a:off x="821436" y="2196465"/>
              <a:ext cx="922020" cy="645414"/>
            </a:xfrm>
            <a:prstGeom prst="rect">
              <a:avLst/>
            </a:prstGeom>
            <a:noFill/>
            <a:ln>
              <a:noFill/>
            </a:ln>
          </p:spPr>
          <p:txBody>
            <a:bodyPr wrap="none" lIns="0" tIns="0" rIns="0" bIns="0" anchor="t" anchorCtr="0">
              <a:spAutoFit/>
            </a:bodyPr>
            <a:lstStyle/>
            <a:p>
              <a:pPr algn="l"/>
              <a:r>
                <a:rPr lang="zh-CN" sz="3300" dirty="0">
                  <a:solidFill>
                    <a:schemeClr val="dk1"/>
                  </a:solidFill>
                  <a:latin typeface="+mn-lt"/>
                  <a:ea typeface="+mn-ea"/>
                  <a:cs typeface="+mn-cs"/>
                </a:rPr>
                <a:t>原图</a:t>
              </a:r>
            </a:p>
          </p:txBody>
        </p:sp>
        <p:sp>
          <p:nvSpPr>
            <p:cNvPr id="7" name="TextBox 7"/>
            <p:cNvSpPr txBox="1"/>
            <p:nvPr/>
          </p:nvSpPr>
          <p:spPr>
            <a:xfrm>
              <a:off x="827532" y="2878455"/>
              <a:ext cx="1265225"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m_pixmap</a:t>
              </a:r>
            </a:p>
          </p:txBody>
        </p:sp>
        <p:sp>
          <p:nvSpPr>
            <p:cNvPr id="8" name="TextBox 8"/>
            <p:cNvSpPr txBox="1"/>
            <p:nvPr/>
          </p:nvSpPr>
          <p:spPr>
            <a:xfrm>
              <a:off x="826008" y="3455670"/>
              <a:ext cx="2462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保存成功加载的图</a:t>
              </a:r>
              <a:br/>
              <a:r>
                <a:rPr lang="zh-CN" sz="2400" dirty="0">
                  <a:solidFill>
                    <a:schemeClr val="dk1"/>
                  </a:solidFill>
                  <a:latin typeface="+mn-lt"/>
                  <a:ea typeface="+mn-ea"/>
                  <a:cs typeface="+mn-cs"/>
                </a:rPr>
                <a:t>不覆盖原始尺寸</a:t>
              </a:r>
            </a:p>
          </p:txBody>
        </p:sp>
      </p:grpSp>
      <p:sp>
        <p:nvSpPr>
          <p:cNvPr id="10" name="Freeform 10"/>
          <p:cNvSpPr/>
          <p:nvPr/>
        </p:nvSpPr>
        <p:spPr>
          <a:xfrm>
            <a:off x="4029075" y="2952750"/>
            <a:ext cx="381000" cy="304800"/>
          </a:xfrm>
          <a:prstGeom prst="rightArrow">
            <a:avLst/>
          </a:prstGeom>
          <a:solidFill>
            <a:schemeClr val="accent3"/>
          </a:solidFill>
          <a:ln>
            <a:noFill/>
          </a:ln>
        </p:spPr>
      </p:sp>
      <p:grpSp>
        <p:nvGrpSpPr>
          <p:cNvPr id="15" name="Group 15"/>
          <p:cNvGrpSpPr/>
          <p:nvPr/>
        </p:nvGrpSpPr>
        <p:grpSpPr>
          <a:xfrm>
            <a:off x="4495800" y="2057400"/>
            <a:ext cx="3200400" cy="2571750"/>
            <a:chOff x="4495800" y="2057400"/>
            <a:chExt cx="3200400" cy="2571750"/>
          </a:xfrm>
        </p:grpSpPr>
        <p:sp>
          <p:nvSpPr>
            <p:cNvPr id="11" name="Rectangle 11"/>
            <p:cNvSpPr/>
            <p:nvPr/>
          </p:nvSpPr>
          <p:spPr>
            <a:xfrm>
              <a:off x="4495800" y="2057400"/>
              <a:ext cx="3200400" cy="2571750"/>
            </a:xfrm>
            <a:prstGeom prst="rect">
              <a:avLst/>
            </a:prstGeom>
            <a:solidFill>
              <a:schemeClr val="lt2"/>
            </a:solidFill>
            <a:ln>
              <a:noFill/>
            </a:ln>
          </p:spPr>
        </p:sp>
        <p:sp>
          <p:nvSpPr>
            <p:cNvPr id="12" name="TextBox 12"/>
            <p:cNvSpPr txBox="1"/>
            <p:nvPr/>
          </p:nvSpPr>
          <p:spPr>
            <a:xfrm>
              <a:off x="4707636" y="2196465"/>
              <a:ext cx="922020" cy="645414"/>
            </a:xfrm>
            <a:prstGeom prst="rect">
              <a:avLst/>
            </a:prstGeom>
            <a:noFill/>
            <a:ln>
              <a:noFill/>
            </a:ln>
          </p:spPr>
          <p:txBody>
            <a:bodyPr wrap="none" lIns="0" tIns="0" rIns="0" bIns="0" anchor="t" anchorCtr="0">
              <a:spAutoFit/>
            </a:bodyPr>
            <a:lstStyle/>
            <a:p>
              <a:pPr algn="l"/>
              <a:r>
                <a:rPr lang="zh-CN" sz="3300" dirty="0">
                  <a:solidFill>
                    <a:schemeClr val="dk1"/>
                  </a:solidFill>
                  <a:latin typeface="+mn-lt"/>
                  <a:ea typeface="+mn-ea"/>
                  <a:cs typeface="+mn-cs"/>
                </a:rPr>
                <a:t>副本</a:t>
              </a:r>
            </a:p>
          </p:txBody>
        </p:sp>
        <p:sp>
          <p:nvSpPr>
            <p:cNvPr id="13" name="TextBox 13"/>
            <p:cNvSpPr txBox="1"/>
            <p:nvPr/>
          </p:nvSpPr>
          <p:spPr>
            <a:xfrm>
              <a:off x="4713732" y="2878455"/>
              <a:ext cx="1751046"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QPixmap pix</a:t>
              </a:r>
            </a:p>
          </p:txBody>
        </p:sp>
        <p:sp>
          <p:nvSpPr>
            <p:cNvPr id="14" name="TextBox 14"/>
            <p:cNvSpPr txBox="1"/>
            <p:nvPr/>
          </p:nvSpPr>
          <p:spPr>
            <a:xfrm>
              <a:off x="4712208" y="3455670"/>
              <a:ext cx="2462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每次从原图缩放</a:t>
              </a:r>
              <a:br/>
              <a:r>
                <a:rPr lang="zh-CN" sz="2400" dirty="0">
                  <a:solidFill>
                    <a:schemeClr val="dk1"/>
                  </a:solidFill>
                  <a:latin typeface="+mn-lt"/>
                  <a:ea typeface="+mn-ea"/>
                  <a:cs typeface="+mn-cs"/>
                </a:rPr>
                <a:t>返回本次显示尺寸</a:t>
              </a:r>
            </a:p>
          </p:txBody>
        </p:sp>
      </p:grpSp>
      <p:sp>
        <p:nvSpPr>
          <p:cNvPr id="16" name="Freeform 16"/>
          <p:cNvSpPr/>
          <p:nvPr/>
        </p:nvSpPr>
        <p:spPr>
          <a:xfrm>
            <a:off x="7800975" y="2952750"/>
            <a:ext cx="381000" cy="304800"/>
          </a:xfrm>
          <a:prstGeom prst="rightArrow">
            <a:avLst/>
          </a:prstGeom>
          <a:solidFill>
            <a:schemeClr val="accent3"/>
          </a:solidFill>
          <a:ln>
            <a:noFill/>
          </a:ln>
        </p:spPr>
      </p:sp>
      <p:grpSp>
        <p:nvGrpSpPr>
          <p:cNvPr id="21" name="Group 21"/>
          <p:cNvGrpSpPr/>
          <p:nvPr/>
        </p:nvGrpSpPr>
        <p:grpSpPr>
          <a:xfrm>
            <a:off x="8305800" y="2057400"/>
            <a:ext cx="3276600" cy="2571750"/>
            <a:chOff x="8305800" y="2057400"/>
            <a:chExt cx="3276600" cy="2571750"/>
          </a:xfrm>
        </p:grpSpPr>
        <p:sp>
          <p:nvSpPr>
            <p:cNvPr id="17" name="Rectangle 17"/>
            <p:cNvSpPr/>
            <p:nvPr/>
          </p:nvSpPr>
          <p:spPr>
            <a:xfrm>
              <a:off x="8305800" y="2057400"/>
              <a:ext cx="3276600" cy="2571750"/>
            </a:xfrm>
            <a:prstGeom prst="rect">
              <a:avLst/>
            </a:prstGeom>
            <a:solidFill>
              <a:schemeClr val="lt2"/>
            </a:solidFill>
            <a:ln>
              <a:noFill/>
            </a:ln>
          </p:spPr>
        </p:sp>
        <p:sp>
          <p:nvSpPr>
            <p:cNvPr id="18" name="TextBox 18"/>
            <p:cNvSpPr txBox="1"/>
            <p:nvPr/>
          </p:nvSpPr>
          <p:spPr>
            <a:xfrm>
              <a:off x="8517636" y="2196465"/>
              <a:ext cx="1513370" cy="645414"/>
            </a:xfrm>
            <a:prstGeom prst="rect">
              <a:avLst/>
            </a:prstGeom>
            <a:noFill/>
            <a:ln>
              <a:noFill/>
            </a:ln>
          </p:spPr>
          <p:txBody>
            <a:bodyPr wrap="none" lIns="0" tIns="0" rIns="0" bIns="0" anchor="t" anchorCtr="0">
              <a:spAutoFit/>
            </a:bodyPr>
            <a:lstStyle/>
            <a:p>
              <a:pPr algn="l"/>
              <a:r>
                <a:rPr lang="zh-CN" sz="3300" dirty="0">
                  <a:solidFill>
                    <a:schemeClr val="dk1"/>
                  </a:solidFill>
                  <a:latin typeface="+mn-lt"/>
                  <a:ea typeface="+mn-ea"/>
                  <a:cs typeface="+mn-cs"/>
                </a:rPr>
                <a:t>labPic</a:t>
              </a:r>
            </a:p>
          </p:txBody>
        </p:sp>
        <p:sp>
          <p:nvSpPr>
            <p:cNvPr id="19" name="TextBox 19"/>
            <p:cNvSpPr txBox="1"/>
            <p:nvPr/>
          </p:nvSpPr>
          <p:spPr>
            <a:xfrm>
              <a:off x="8523732" y="2878455"/>
              <a:ext cx="2208409"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setPixmap(pix)</a:t>
              </a:r>
            </a:p>
          </p:txBody>
        </p:sp>
        <p:sp>
          <p:nvSpPr>
            <p:cNvPr id="20" name="TextBox 20"/>
            <p:cNvSpPr txBox="1"/>
            <p:nvPr/>
          </p:nvSpPr>
          <p:spPr>
            <a:xfrm>
              <a:off x="8522208" y="3455670"/>
              <a:ext cx="2157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显示当前副本</a:t>
              </a:r>
              <a:br/>
              <a:r>
                <a:rPr lang="zh-CN" sz="2400" dirty="0">
                  <a:solidFill>
                    <a:schemeClr val="dk1"/>
                  </a:solidFill>
                  <a:latin typeface="+mn-lt"/>
                  <a:ea typeface="+mn-ea"/>
                  <a:cs typeface="+mn-cs"/>
                </a:rPr>
                <a:t>不代替缩放计算</a:t>
              </a:r>
            </a:p>
          </p:txBody>
        </p:sp>
      </p:grpSp>
      <p:grpSp>
        <p:nvGrpSpPr>
          <p:cNvPr id="23" name="Group 23"/>
          <p:cNvGrpSpPr/>
          <p:nvPr/>
        </p:nvGrpSpPr>
        <p:grpSpPr>
          <a:xfrm>
            <a:off x="597408" y="4960620"/>
            <a:ext cx="9244584" cy="1307592"/>
            <a:chOff x="597408" y="4960620"/>
            <a:chExt cx="9244584" cy="1307592"/>
          </a:xfrm>
        </p:grpSpPr>
        <p:sp>
          <p:nvSpPr>
            <p:cNvPr id="22" name="TextBox 22"/>
            <p:cNvSpPr txBox="1"/>
            <p:nvPr/>
          </p:nvSpPr>
          <p:spPr>
            <a:xfrm>
              <a:off x="597408" y="4960620"/>
              <a:ext cx="92445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QScrollArea提供viewport和卷滚，标签负责显示交给它的图片。</a:t>
              </a:r>
              <a:br/>
              <a:r>
                <a:rPr lang="zh-CN" sz="2400" dirty="0">
                  <a:solidFill>
                    <a:schemeClr val="dk1"/>
                  </a:solidFill>
                  <a:latin typeface="+mn-lt"/>
                  <a:ea typeface="+mn-ea"/>
                  <a:cs typeface="+mn-cs"/>
                </a:rPr>
                <a:t>widgetResizable调整内容组件尺寸，不自动按图片比例生成副本。</a:t>
              </a:r>
              <a:br/>
              <a:r>
                <a:rPr lang="zh-CN" sz="2400" dirty="0">
                  <a:solidFill>
                    <a:schemeClr val="dk1"/>
                  </a:solidFill>
                  <a:latin typeface="+mn-lt"/>
                  <a:ea typeface="+mn-ea"/>
                  <a:cs typeface="+mn-cs"/>
                </a:rPr>
                <a:t>接下来读取可用区域，并保持原图宽高比例。</a:t>
              </a:r>
            </a:p>
          </p:txBody>
        </p:sp>
      </p:grpSp>
      <p:grpSp>
        <p:nvGrpSpPr>
          <p:cNvPr id="26" name="Group 26"/>
          <p:cNvGrpSpPr/>
          <p:nvPr/>
        </p:nvGrpSpPr>
        <p:grpSpPr>
          <a:xfrm>
            <a:off x="603504" y="6366510"/>
            <a:ext cx="10984992" cy="234696"/>
            <a:chOff x="603504" y="6366510"/>
            <a:chExt cx="10984992" cy="234696"/>
          </a:xfrm>
        </p:grpSpPr>
        <p:sp>
          <p:nvSpPr>
            <p:cNvPr id="24" name="TextBox 24"/>
            <p:cNvSpPr txBox="1"/>
            <p:nvPr/>
          </p:nvSpPr>
          <p:spPr>
            <a:xfrm>
              <a:off x="603504" y="6366510"/>
              <a:ext cx="664174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教材159–160页；Qt 6.2.3 QPixmap、QScrollArea、QLabel实现 · F235、F238、F241</a:t>
              </a:r>
            </a:p>
          </p:txBody>
        </p:sp>
        <p:sp>
          <p:nvSpPr>
            <p:cNvPr id="25" name="TextBox 25"/>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28 / 42</a:t>
              </a:r>
            </a:p>
          </p:txBody>
        </p:sp>
      </p:grpSp>
    </p:spTree>
  </p:cSld>
  <p:clrMapOvr>
    <a:masterClrMapping/>
  </p:clrMapOvr>
  <p:transition xmlns:p14="http://schemas.microsoft.com/office/powerpoint/2010/main" p14:dur="400">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388352" cy="1188720"/>
            <a:chOff x="590550" y="643890"/>
            <a:chExt cx="7388352" cy="1188720"/>
          </a:xfrm>
        </p:grpSpPr>
        <p:sp>
          <p:nvSpPr>
            <p:cNvPr id="2" name="TextBox 2"/>
            <p:cNvSpPr txBox="1"/>
            <p:nvPr/>
          </p:nvSpPr>
          <p:spPr>
            <a:xfrm>
              <a:off x="600456" y="643890"/>
              <a:ext cx="6161450"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labPic已设scaledContents(false)，边距为0</a:t>
              </a:r>
            </a:p>
          </p:txBody>
        </p:sp>
        <p:sp>
          <p:nvSpPr>
            <p:cNvPr id="3" name="TextBox 3"/>
            <p:cNvSpPr txBox="1"/>
            <p:nvPr/>
          </p:nvSpPr>
          <p:spPr>
            <a:xfrm>
              <a:off x="590550" y="101346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适合高度要读取实际可用区域</a:t>
              </a:r>
            </a:p>
          </p:txBody>
        </p:sp>
      </p:grpSp>
      <p:grpSp>
        <p:nvGrpSpPr>
          <p:cNvPr id="7" name="Group 7"/>
          <p:cNvGrpSpPr/>
          <p:nvPr/>
        </p:nvGrpSpPr>
        <p:grpSpPr>
          <a:xfrm>
            <a:off x="609600" y="2057400"/>
            <a:ext cx="10972800" cy="3600450"/>
            <a:chOff x="609600" y="2057400"/>
            <a:chExt cx="10972800" cy="3600450"/>
          </a:xfrm>
        </p:grpSpPr>
        <p:sp>
          <p:nvSpPr>
            <p:cNvPr id="5" name="Rectangle 5"/>
            <p:cNvSpPr/>
            <p:nvPr/>
          </p:nvSpPr>
          <p:spPr>
            <a:xfrm>
              <a:off x="609600" y="2057400"/>
              <a:ext cx="10972800" cy="3600450"/>
            </a:xfrm>
            <a:prstGeom prst="rect">
              <a:avLst/>
            </a:prstGeom>
            <a:solidFill>
              <a:schemeClr val="lt2"/>
            </a:solidFill>
            <a:ln>
              <a:noFill/>
            </a:ln>
          </p:spPr>
        </p:sp>
        <p:sp>
          <p:nvSpPr>
            <p:cNvPr id="6" name="TextBox 6"/>
            <p:cNvSpPr txBox="1"/>
            <p:nvPr/>
          </p:nvSpPr>
          <p:spPr>
            <a:xfrm>
              <a:off x="827532" y="2230755"/>
              <a:ext cx="7355586" cy="31539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(m_pixmap.isNull()) return;</a:t>
              </a:r>
              <a:br/>
              <a:r>
                <a:rPr lang="zh-CN" sz="2100" dirty="0">
                  <a:solidFill>
                    <a:schemeClr val="dk1"/>
                  </a:solidFill>
                  <a:latin typeface="+mn-lt"/>
                  <a:ea typeface="+mn-ea"/>
                  <a:cs typeface="+mn-cs"/>
                </a:rPr>
                <a:t>int h = ui-&gt;scrollArea-&gt;viewport()-&gt;height();</a:t>
              </a:r>
              <a:br/>
              <a:r>
                <a:rPr lang="zh-CN" sz="2100" dirty="0">
                  <a:solidFill>
                    <a:schemeClr val="dk1"/>
                  </a:solidFill>
                  <a:latin typeface="+mn-lt"/>
                  <a:ea typeface="+mn-ea"/>
                  <a:cs typeface="+mn-cs"/>
                </a:rPr>
                <a:t>if (h &lt;= 0) return;</a:t>
              </a:r>
              <a:br/>
              <a:r>
                <a:rPr lang="zh-CN" sz="2100" dirty="0">
                  <a:solidFill>
                    <a:schemeClr val="dk1"/>
                  </a:solidFill>
                  <a:latin typeface="+mn-lt"/>
                  <a:ea typeface="+mn-ea"/>
                  <a:cs typeface="+mn-cs"/>
                </a:rPr>
                <a:t>qreal dpr = m_pixmap.devicePixelRatio();</a:t>
              </a:r>
              <a:br/>
              <a:r>
                <a:rPr lang="zh-CN" sz="2100" dirty="0">
                  <a:solidFill>
                    <a:schemeClr val="dk1"/>
                  </a:solidFill>
                  <a:latin typeface="+mn-lt"/>
                  <a:ea typeface="+mn-ea"/>
                  <a:cs typeface="+mn-cs"/>
                </a:rPr>
                <a:t>int target = qMax(1, qRound(h * dpr));</a:t>
              </a:r>
              <a:br/>
              <a:r>
                <a:rPr lang="zh-CN" sz="2100" dirty="0">
                  <a:solidFill>
                    <a:schemeClr val="dk1"/>
                  </a:solidFill>
                  <a:latin typeface="+mn-lt"/>
                  <a:ea typeface="+mn-ea"/>
                  <a:cs typeface="+mn-cs"/>
                </a:rPr>
                <a:t>QPixmap pix = m_pixmap.scaledToHeight(</a:t>
              </a:r>
              <a:br/>
              <a:r>
                <a:rPr lang="zh-CN" sz="2100" dirty="0">
                  <a:solidFill>
                    <a:schemeClr val="dk1"/>
                  </a:solidFill>
                  <a:latin typeface="+mn-lt"/>
                  <a:ea typeface="+mn-ea"/>
                  <a:cs typeface="+mn-cs"/>
                </a:rPr>
                <a:t xml:space="preserve">    target, Qt::SmoothTransformation);</a:t>
              </a:r>
              <a:br/>
              <a:r>
                <a:rPr lang="zh-CN" sz="2100" dirty="0">
                  <a:solidFill>
                    <a:schemeClr val="dk1"/>
                  </a:solidFill>
                  <a:latin typeface="+mn-lt"/>
                  <a:ea typeface="+mn-ea"/>
                  <a:cs typeface="+mn-cs"/>
                </a:rPr>
                <a:t>m_ratio = qreal(pix.height()) / m_pixmap.height();</a:t>
              </a:r>
              <a:br/>
              <a:r>
                <a:rPr lang="zh-CN" sz="2100" dirty="0">
                  <a:solidFill>
                    <a:schemeClr val="dk1"/>
                  </a:solidFill>
                  <a:latin typeface="+mn-lt"/>
                  <a:ea typeface="+mn-ea"/>
                  <a:cs typeface="+mn-cs"/>
                </a:rPr>
                <a:t>ui-&gt;labPic-&gt;setPixmap(pix);</a:t>
              </a:r>
            </a:p>
          </p:txBody>
        </p:sp>
      </p:grpSp>
      <p:grpSp>
        <p:nvGrpSpPr>
          <p:cNvPr id="9" name="Group 9"/>
          <p:cNvGrpSpPr/>
          <p:nvPr/>
        </p:nvGrpSpPr>
        <p:grpSpPr>
          <a:xfrm>
            <a:off x="597408" y="5913120"/>
            <a:ext cx="8717280" cy="469392"/>
            <a:chOff x="597408" y="5913120"/>
            <a:chExt cx="8717280" cy="469392"/>
          </a:xfrm>
        </p:grpSpPr>
        <p:sp>
          <p:nvSpPr>
            <p:cNvPr id="8" name="TextBox 8"/>
            <p:cNvSpPr txBox="1"/>
            <p:nvPr/>
          </p:nvSpPr>
          <p:spPr>
            <a:xfrm>
              <a:off x="597408" y="5913120"/>
              <a:ext cx="87172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比例来自实际副本，不先用外层H计算，再把图片缩到H−30。</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581025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教材160页适合高度的边界补充；Qt 6.2.3图像和卷滚实现 · F234–236、F239</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29 / 42</a:t>
              </a:r>
            </a:p>
          </p:txBody>
        </p:sp>
      </p:grpSp>
    </p:spTree>
  </p:cSld>
  <p:clrMapOvr>
    <a:masterClrMapping/>
  </p:clrMapOvr>
  <p:transition xmlns:p14="http://schemas.microsoft.com/office/powerpoint/2010/main" p14:dur="400">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388352" cy="1188720"/>
            <a:chOff x="590550" y="643890"/>
            <a:chExt cx="7388352" cy="1188720"/>
          </a:xfrm>
        </p:grpSpPr>
        <p:sp>
          <p:nvSpPr>
            <p:cNvPr id="2" name="TextBox 2"/>
            <p:cNvSpPr txBox="1"/>
            <p:nvPr/>
          </p:nvSpPr>
          <p:spPr>
            <a:xfrm>
              <a:off x="600456" y="643890"/>
              <a:ext cx="5974690"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同样使用零边距、关闭scaledContents的标签</a:t>
              </a:r>
            </a:p>
          </p:txBody>
        </p:sp>
        <p:sp>
          <p:nvSpPr>
            <p:cNvPr id="3" name="TextBox 3"/>
            <p:cNvSpPr txBox="1"/>
            <p:nvPr/>
          </p:nvSpPr>
          <p:spPr>
            <a:xfrm>
              <a:off x="590550" y="101346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适合宽度沿用同一套尺寸规则</a:t>
              </a:r>
            </a:p>
          </p:txBody>
        </p:sp>
      </p:grpSp>
      <p:grpSp>
        <p:nvGrpSpPr>
          <p:cNvPr id="7" name="Group 7"/>
          <p:cNvGrpSpPr/>
          <p:nvPr/>
        </p:nvGrpSpPr>
        <p:grpSpPr>
          <a:xfrm>
            <a:off x="609600" y="2057400"/>
            <a:ext cx="10972800" cy="3600450"/>
            <a:chOff x="609600" y="2057400"/>
            <a:chExt cx="10972800" cy="3600450"/>
          </a:xfrm>
        </p:grpSpPr>
        <p:sp>
          <p:nvSpPr>
            <p:cNvPr id="5" name="Rectangle 5"/>
            <p:cNvSpPr/>
            <p:nvPr/>
          </p:nvSpPr>
          <p:spPr>
            <a:xfrm>
              <a:off x="609600" y="2057400"/>
              <a:ext cx="10972800" cy="3600450"/>
            </a:xfrm>
            <a:prstGeom prst="rect">
              <a:avLst/>
            </a:prstGeom>
            <a:solidFill>
              <a:schemeClr val="lt2"/>
            </a:solidFill>
            <a:ln>
              <a:noFill/>
            </a:ln>
          </p:spPr>
        </p:sp>
        <p:sp>
          <p:nvSpPr>
            <p:cNvPr id="6" name="TextBox 6"/>
            <p:cNvSpPr txBox="1"/>
            <p:nvPr/>
          </p:nvSpPr>
          <p:spPr>
            <a:xfrm>
              <a:off x="827532" y="2230755"/>
              <a:ext cx="7062216" cy="31539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(m_pixmap.isNull()) return;</a:t>
              </a:r>
              <a:br/>
              <a:r>
                <a:rPr lang="zh-CN" sz="2100" dirty="0">
                  <a:solidFill>
                    <a:schemeClr val="dk1"/>
                  </a:solidFill>
                  <a:latin typeface="+mn-lt"/>
                  <a:ea typeface="+mn-ea"/>
                  <a:cs typeface="+mn-cs"/>
                </a:rPr>
                <a:t>int w = ui-&gt;scrollArea-&gt;viewport()-&gt;width();</a:t>
              </a:r>
              <a:br/>
              <a:r>
                <a:rPr lang="zh-CN" sz="2100" dirty="0">
                  <a:solidFill>
                    <a:schemeClr val="dk1"/>
                  </a:solidFill>
                  <a:latin typeface="+mn-lt"/>
                  <a:ea typeface="+mn-ea"/>
                  <a:cs typeface="+mn-cs"/>
                </a:rPr>
                <a:t>if (w &lt;= 0) return;</a:t>
              </a:r>
              <a:br/>
              <a:r>
                <a:rPr lang="zh-CN" sz="2100" dirty="0">
                  <a:solidFill>
                    <a:schemeClr val="dk1"/>
                  </a:solidFill>
                  <a:latin typeface="+mn-lt"/>
                  <a:ea typeface="+mn-ea"/>
                  <a:cs typeface="+mn-cs"/>
                </a:rPr>
                <a:t>qreal dpr = m_pixmap.devicePixelRatio();</a:t>
              </a:r>
              <a:br/>
              <a:r>
                <a:rPr lang="zh-CN" sz="2100" dirty="0">
                  <a:solidFill>
                    <a:schemeClr val="dk1"/>
                  </a:solidFill>
                  <a:latin typeface="+mn-lt"/>
                  <a:ea typeface="+mn-ea"/>
                  <a:cs typeface="+mn-cs"/>
                </a:rPr>
                <a:t>int target = qMax(1, qRound(w * dpr));</a:t>
              </a:r>
              <a:br/>
              <a:r>
                <a:rPr lang="zh-CN" sz="2100" dirty="0">
                  <a:solidFill>
                    <a:schemeClr val="dk1"/>
                  </a:solidFill>
                  <a:latin typeface="+mn-lt"/>
                  <a:ea typeface="+mn-ea"/>
                  <a:cs typeface="+mn-cs"/>
                </a:rPr>
                <a:t>QPixmap pix = m_pixmap.scaledToWidth(</a:t>
              </a:r>
              <a:br/>
              <a:r>
                <a:rPr lang="zh-CN" sz="2100" dirty="0">
                  <a:solidFill>
                    <a:schemeClr val="dk1"/>
                  </a:solidFill>
                  <a:latin typeface="+mn-lt"/>
                  <a:ea typeface="+mn-ea"/>
                  <a:cs typeface="+mn-cs"/>
                </a:rPr>
                <a:t xml:space="preserve">    target, Qt::SmoothTransformation);</a:t>
              </a:r>
              <a:br/>
              <a:r>
                <a:rPr lang="zh-CN" sz="2100" dirty="0">
                  <a:solidFill>
                    <a:schemeClr val="dk1"/>
                  </a:solidFill>
                  <a:latin typeface="+mn-lt"/>
                  <a:ea typeface="+mn-ea"/>
                  <a:cs typeface="+mn-cs"/>
                </a:rPr>
                <a:t>m_ratio = qreal(pix.width()) / m_pixmap.width();</a:t>
              </a:r>
              <a:br/>
              <a:r>
                <a:rPr lang="zh-CN" sz="2100" dirty="0">
                  <a:solidFill>
                    <a:schemeClr val="dk1"/>
                  </a:solidFill>
                  <a:latin typeface="+mn-lt"/>
                  <a:ea typeface="+mn-ea"/>
                  <a:cs typeface="+mn-cs"/>
                </a:rPr>
                <a:t>ui-&gt;labPic-&gt;setPixmap(pix);</a:t>
              </a:r>
            </a:p>
          </p:txBody>
        </p:sp>
      </p:grpSp>
      <p:grpSp>
        <p:nvGrpSpPr>
          <p:cNvPr id="9" name="Group 9"/>
          <p:cNvGrpSpPr/>
          <p:nvPr/>
        </p:nvGrpSpPr>
        <p:grpSpPr>
          <a:xfrm>
            <a:off x="597408" y="5913120"/>
            <a:ext cx="8101584" cy="469392"/>
            <a:chOff x="597408" y="5913120"/>
            <a:chExt cx="8101584" cy="469392"/>
          </a:xfrm>
        </p:grpSpPr>
        <p:sp>
          <p:nvSpPr>
            <p:cNvPr id="8" name="TextBox 8"/>
            <p:cNvSpPr txBox="1"/>
            <p:nvPr/>
          </p:nvSpPr>
          <p:spPr>
            <a:xfrm>
              <a:off x="597408" y="59131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适合宽度不保证适合高度，另一个方向仍可能需要卷滚。</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637385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教材160页方法迁移；Qt 6.2.3 qpixmap.cpp、qscrollarea.cpp · F235–236、F239</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30 / 42</a:t>
              </a:r>
            </a:p>
          </p:txBody>
        </p:sp>
      </p:grpSp>
    </p:spTree>
  </p:cSld>
  <p:clrMapOvr>
    <a:masterClrMapping/>
  </p:clrMapOvr>
  <p:transition xmlns:p14="http://schemas.microsoft.com/office/powerpoint/2010/main" p14:dur="400">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8519160" cy="1188720"/>
            <a:chOff x="590550" y="643890"/>
            <a:chExt cx="8519160" cy="1188720"/>
          </a:xfrm>
        </p:grpSpPr>
        <p:sp>
          <p:nvSpPr>
            <p:cNvPr id="2" name="TextBox 2"/>
            <p:cNvSpPr txBox="1"/>
            <p:nvPr/>
          </p:nvSpPr>
          <p:spPr>
            <a:xfrm>
              <a:off x="600456" y="643890"/>
              <a:ext cx="6180658"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放大槽体，m_ratio为float，spinRatio已构造</a:t>
              </a:r>
            </a:p>
          </p:txBody>
        </p:sp>
        <p:sp>
          <p:nvSpPr>
            <p:cNvPr id="3" name="TextBox 3"/>
            <p:cNvSpPr txBox="1"/>
            <p:nvPr/>
          </p:nvSpPr>
          <p:spPr>
            <a:xfrm>
              <a:off x="590550" y="1013460"/>
              <a:ext cx="851916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放大、缩小都从保存的原图取副本</a:t>
              </a:r>
            </a:p>
          </p:txBody>
        </p:sp>
      </p:grpSp>
      <p:grpSp>
        <p:nvGrpSpPr>
          <p:cNvPr id="7" name="Group 7"/>
          <p:cNvGrpSpPr/>
          <p:nvPr/>
        </p:nvGrpSpPr>
        <p:grpSpPr>
          <a:xfrm>
            <a:off x="609600" y="2057400"/>
            <a:ext cx="10972800" cy="3600450"/>
            <a:chOff x="609600" y="2057400"/>
            <a:chExt cx="10972800" cy="3600450"/>
          </a:xfrm>
        </p:grpSpPr>
        <p:sp>
          <p:nvSpPr>
            <p:cNvPr id="5" name="Rectangle 5"/>
            <p:cNvSpPr/>
            <p:nvPr/>
          </p:nvSpPr>
          <p:spPr>
            <a:xfrm>
              <a:off x="609600" y="2057400"/>
              <a:ext cx="10972800" cy="3600450"/>
            </a:xfrm>
            <a:prstGeom prst="rect">
              <a:avLst/>
            </a:prstGeom>
            <a:solidFill>
              <a:schemeClr val="lt2"/>
            </a:solidFill>
            <a:ln>
              <a:noFill/>
            </a:ln>
          </p:spPr>
        </p:sp>
        <p:sp>
          <p:nvSpPr>
            <p:cNvPr id="6" name="TextBox 6"/>
            <p:cNvSpPr txBox="1"/>
            <p:nvPr/>
          </p:nvSpPr>
          <p:spPr>
            <a:xfrm>
              <a:off x="827532" y="2230755"/>
              <a:ext cx="8235696" cy="31539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(m_pixmap.isNull()) return;</a:t>
              </a:r>
              <a:br/>
              <a:r>
                <a:rPr lang="zh-CN" sz="2100" dirty="0">
                  <a:solidFill>
                    <a:schemeClr val="dk1"/>
                  </a:solidFill>
                  <a:latin typeface="+mn-lt"/>
                  <a:ea typeface="+mn-ea"/>
                  <a:cs typeface="+mn-cs"/>
                </a:rPr>
                <a:t>m_ratio = qBound(0.05f, m_ratio * 1.2f, 20.0f);</a:t>
              </a:r>
              <a:br/>
              <a:r>
                <a:rPr lang="zh-CN" sz="2100" dirty="0">
                  <a:solidFill>
                    <a:schemeClr val="dk1"/>
                  </a:solidFill>
                  <a:latin typeface="+mn-lt"/>
                  <a:ea typeface="+mn-ea"/>
                  <a:cs typeface="+mn-cs"/>
                </a:rPr>
                <a:t>int w = qMax(1, qRound(m_pixmap.width() * m_ratio));</a:t>
              </a:r>
              <a:br/>
              <a:r>
                <a:rPr lang="zh-CN" sz="2100" dirty="0">
                  <a:solidFill>
                    <a:schemeClr val="dk1"/>
                  </a:solidFill>
                  <a:latin typeface="+mn-lt"/>
                  <a:ea typeface="+mn-ea"/>
                  <a:cs typeface="+mn-cs"/>
                </a:rPr>
                <a:t>int h = qMax(1, qRound(m_pixmap.height() * m_ratio));</a:t>
              </a:r>
              <a:br/>
              <a:r>
                <a:rPr lang="zh-CN" sz="2100" dirty="0">
                  <a:solidFill>
                    <a:schemeClr val="dk1"/>
                  </a:solidFill>
                  <a:latin typeface="+mn-lt"/>
                  <a:ea typeface="+mn-ea"/>
                  <a:cs typeface="+mn-cs"/>
                </a:rPr>
                <a:t>QPixmap pix = m_pixmap.scaled(w, h, Qt::KeepAspectRatio,</a:t>
              </a:r>
              <a:br/>
              <a:r>
                <a:rPr lang="zh-CN" sz="2100" dirty="0">
                  <a:solidFill>
                    <a:schemeClr val="dk1"/>
                  </a:solidFill>
                  <a:latin typeface="+mn-lt"/>
                  <a:ea typeface="+mn-ea"/>
                  <a:cs typeface="+mn-cs"/>
                </a:rPr>
                <a:t xml:space="preserve">    Qt::SmoothTransformation);</a:t>
              </a:r>
              <a:br/>
              <a:r>
                <a:rPr lang="zh-CN" sz="2100" dirty="0">
                  <a:solidFill>
                    <a:schemeClr val="dk1"/>
                  </a:solidFill>
                  <a:latin typeface="+mn-lt"/>
                  <a:ea typeface="+mn-ea"/>
                  <a:cs typeface="+mn-cs"/>
                </a:rPr>
                <a:t>ui-&gt;labPic-&gt;setPixmap(pix);</a:t>
              </a:r>
              <a:br/>
              <a:r>
                <a:rPr lang="zh-CN" sz="2100" dirty="0">
                  <a:solidFill>
                    <a:schemeClr val="dk1"/>
                  </a:solidFill>
                  <a:latin typeface="+mn-lt"/>
                  <a:ea typeface="+mn-ea"/>
                  <a:cs typeface="+mn-cs"/>
                </a:rPr>
                <a:t>m_ratio = qreal(pix.width()) / m_pixmap.width();</a:t>
              </a:r>
              <a:br/>
              <a:r>
                <a:rPr lang="zh-CN" sz="2100" dirty="0">
                  <a:solidFill>
                    <a:schemeClr val="dk1"/>
                  </a:solidFill>
                  <a:latin typeface="+mn-lt"/>
                  <a:ea typeface="+mn-ea"/>
                  <a:cs typeface="+mn-cs"/>
                </a:rPr>
                <a:t>spinRatio-&gt;setValue(qRound(100 * m_ratio));</a:t>
              </a:r>
            </a:p>
          </p:txBody>
        </p:sp>
      </p:grpSp>
      <p:grpSp>
        <p:nvGrpSpPr>
          <p:cNvPr id="9" name="Group 9"/>
          <p:cNvGrpSpPr/>
          <p:nvPr/>
        </p:nvGrpSpPr>
        <p:grpSpPr>
          <a:xfrm>
            <a:off x="597408" y="5913120"/>
            <a:ext cx="10201656" cy="469392"/>
            <a:chOff x="597408" y="5913120"/>
            <a:chExt cx="10201656" cy="469392"/>
          </a:xfrm>
        </p:grpSpPr>
        <p:sp>
          <p:nvSpPr>
            <p:cNvPr id="8" name="TextBox 8"/>
            <p:cNvSpPr txBox="1"/>
            <p:nvPr/>
          </p:nvSpPr>
          <p:spPr>
            <a:xfrm>
              <a:off x="597408" y="5913120"/>
              <a:ext cx="102016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缩小改为除以1.2；0.05–20是课堂示例范围，百分比取整只影响显示。</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479863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教材160页增加范围与尺寸检查；Qt 6.2.3 qpixmap.cpp · F235</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31 / 42</a:t>
              </a:r>
            </a:p>
          </p:txBody>
        </p:sp>
      </p:grpSp>
    </p:spTree>
  </p:cSld>
  <p:clrMapOvr>
    <a:masterClrMapping/>
  </p:clrMapOvr>
  <p:transition xmlns:p14="http://schemas.microsoft.com/office/powerpoint/2010/main" p14:dur="400">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9084564" cy="1188720"/>
            <a:chOff x="590550" y="643890"/>
            <a:chExt cx="9084564" cy="1188720"/>
          </a:xfrm>
        </p:grpSpPr>
        <p:sp>
          <p:nvSpPr>
            <p:cNvPr id="2" name="TextBox 2"/>
            <p:cNvSpPr txBox="1"/>
            <p:nvPr/>
          </p:nvSpPr>
          <p:spPr>
            <a:xfrm>
              <a:off x="600456" y="643890"/>
              <a:ext cx="4101313"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每个缩放入口都要守住的条件</a:t>
              </a:r>
            </a:p>
          </p:txBody>
        </p:sp>
        <p:sp>
          <p:nvSpPr>
            <p:cNvPr id="3" name="TextBox 3"/>
            <p:cNvSpPr txBox="1"/>
            <p:nvPr/>
          </p:nvSpPr>
          <p:spPr>
            <a:xfrm>
              <a:off x="590550" y="1013460"/>
              <a:ext cx="908456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先检查图片和目标尺寸，再计算比例</a:t>
              </a:r>
            </a:p>
          </p:txBody>
        </p:sp>
      </p:grpSp>
      <p:grpSp>
        <p:nvGrpSpPr>
          <p:cNvPr id="6" name="Group 6"/>
          <p:cNvGrpSpPr/>
          <p:nvPr/>
        </p:nvGrpSpPr>
        <p:grpSpPr>
          <a:xfrm>
            <a:off x="592836" y="2386965"/>
            <a:ext cx="8164068" cy="1407414"/>
            <a:chOff x="592836" y="2386965"/>
            <a:chExt cx="8164068" cy="1407414"/>
          </a:xfrm>
        </p:grpSpPr>
        <p:sp>
          <p:nvSpPr>
            <p:cNvPr id="5" name="TextBox 5"/>
            <p:cNvSpPr txBox="1"/>
            <p:nvPr/>
          </p:nvSpPr>
          <p:spPr>
            <a:xfrm>
              <a:off x="592836" y="2386965"/>
              <a:ext cx="8164068" cy="1407414"/>
            </a:xfrm>
            <a:prstGeom prst="rect">
              <a:avLst/>
            </a:prstGeom>
            <a:noFill/>
            <a:ln>
              <a:noFill/>
            </a:ln>
          </p:spPr>
          <p:txBody>
            <a:bodyPr wrap="none" lIns="0" tIns="0" rIns="0" bIns="0" anchor="t" anchorCtr="0">
              <a:spAutoFit/>
            </a:bodyPr>
            <a:lstStyle/>
            <a:p>
              <a:pPr algn="l">
                <a:lnSpc>
                  <a:spcPts val="6000"/>
                </a:lnSpc>
              </a:pPr>
              <a:r>
                <a:rPr lang="zh-CN" sz="3300" dirty="0">
                  <a:solidFill>
                    <a:schemeClr val="accent1"/>
                  </a:solidFill>
                  <a:latin typeface="+mn-lt"/>
                  <a:ea typeface="+mn-ea"/>
                  <a:cs typeface="+mn-cs"/>
                </a:rPr>
                <a:t>原图非空，才可以读取正的原始宽高。</a:t>
              </a:r>
              <a:br/>
              <a:r>
                <a:rPr lang="zh-CN" sz="3300" dirty="0">
                  <a:solidFill>
                    <a:schemeClr val="accent1"/>
                  </a:solidFill>
                  <a:latin typeface="+mn-lt"/>
                  <a:ea typeface="+mn-ea"/>
                  <a:cs typeface="+mn-cs"/>
                </a:rPr>
                <a:t>viewport尺寸为正，才可以确定显示目标。</a:t>
              </a:r>
            </a:p>
          </p:txBody>
        </p:sp>
      </p:grpSp>
      <p:grpSp>
        <p:nvGrpSpPr>
          <p:cNvPr id="8" name="Group 8"/>
          <p:cNvGrpSpPr/>
          <p:nvPr/>
        </p:nvGrpSpPr>
        <p:grpSpPr>
          <a:xfrm>
            <a:off x="597408" y="5170170"/>
            <a:ext cx="8817864" cy="888492"/>
            <a:chOff x="597408" y="5170170"/>
            <a:chExt cx="8817864" cy="888492"/>
          </a:xfrm>
        </p:grpSpPr>
        <p:sp>
          <p:nvSpPr>
            <p:cNvPr id="7" name="TextBox 7"/>
            <p:cNvSpPr txBox="1"/>
            <p:nvPr/>
          </p:nvSpPr>
          <p:spPr>
            <a:xfrm>
              <a:off x="597408" y="5170170"/>
              <a:ext cx="88178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load失败使目标pixmap无效；不能继续用零高度作除数。</a:t>
              </a:r>
              <a:br/>
              <a:r>
                <a:rPr lang="zh-CN" sz="2400" dirty="0">
                  <a:solidFill>
                    <a:schemeClr val="dk1"/>
                  </a:solidFill>
                  <a:latin typeface="+mn-lt"/>
                  <a:ea typeface="+mn-ea"/>
                  <a:cs typeface="+mn-cs"/>
                </a:rPr>
                <a:t>scaled遇空尺寸返回空图。像素目标至少为1，并控制放大范围。</a:t>
              </a:r>
            </a:p>
          </p:txBody>
        </p:sp>
      </p:grpSp>
      <p:grpSp>
        <p:nvGrpSpPr>
          <p:cNvPr id="11" name="Group 11"/>
          <p:cNvGrpSpPr/>
          <p:nvPr/>
        </p:nvGrpSpPr>
        <p:grpSpPr>
          <a:xfrm>
            <a:off x="603504" y="6366510"/>
            <a:ext cx="10984992" cy="234696"/>
            <a:chOff x="603504" y="6366510"/>
            <a:chExt cx="10984992" cy="234696"/>
          </a:xfrm>
        </p:grpSpPr>
        <p:sp>
          <p:nvSpPr>
            <p:cNvPr id="9" name="TextBox 9"/>
            <p:cNvSpPr txBox="1"/>
            <p:nvPr/>
          </p:nvSpPr>
          <p:spPr>
            <a:xfrm>
              <a:off x="603504" y="6366510"/>
              <a:ext cx="576291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Qt 6.2.3 qpixmap.cpp · F234–235；未显示或极小窗口须重新检查viewport</a:t>
              </a:r>
            </a:p>
          </p:txBody>
        </p:sp>
        <p:sp>
          <p:nvSpPr>
            <p:cNvPr id="10" name="TextBox 10"/>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32 / 42</a:t>
              </a:r>
            </a:p>
          </p:txBody>
        </p:sp>
      </p:grpSp>
    </p:spTree>
  </p:cSld>
  <p:clrMapOvr>
    <a:masterClrMapping/>
  </p:clrMapOvr>
  <p:transition xmlns:p14="http://schemas.microsoft.com/office/powerpoint/2010/main" p14:dur="400">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6822948" cy="1188720"/>
            <a:chOff x="590550" y="643890"/>
            <a:chExt cx="6822948" cy="1188720"/>
          </a:xfrm>
        </p:grpSpPr>
        <p:sp>
          <p:nvSpPr>
            <p:cNvPr id="2" name="TextBox 2"/>
            <p:cNvSpPr txBox="1"/>
            <p:nvPr/>
          </p:nvSpPr>
          <p:spPr>
            <a:xfrm>
              <a:off x="600456" y="643890"/>
              <a:ext cx="3999128"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QLabel尺寸与QScrollArea</a:t>
              </a:r>
            </a:p>
          </p:txBody>
        </p:sp>
        <p:sp>
          <p:nvSpPr>
            <p:cNvPr id="3" name="TextBox 3"/>
            <p:cNvSpPr txBox="1"/>
            <p:nvPr/>
          </p:nvSpPr>
          <p:spPr>
            <a:xfrm>
              <a:off x="590550" y="101346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卷滚条取决于标签实际尺寸</a:t>
              </a:r>
            </a:p>
          </p:txBody>
        </p:sp>
      </p:grpSp>
      <p:grpSp>
        <p:nvGrpSpPr>
          <p:cNvPr id="6" name="Group 6"/>
          <p:cNvGrpSpPr/>
          <p:nvPr/>
        </p:nvGrpSpPr>
        <p:grpSpPr>
          <a:xfrm>
            <a:off x="597408" y="2160270"/>
            <a:ext cx="9290304" cy="1307592"/>
            <a:chOff x="597408" y="2160270"/>
            <a:chExt cx="9290304" cy="1307592"/>
          </a:xfrm>
        </p:grpSpPr>
        <p:sp>
          <p:nvSpPr>
            <p:cNvPr id="5" name="TextBox 5"/>
            <p:cNvSpPr txBox="1"/>
            <p:nvPr/>
          </p:nvSpPr>
          <p:spPr>
            <a:xfrm>
              <a:off x="597408" y="2160270"/>
              <a:ext cx="929030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widgetResizable默认false，卷滚区尊重内容组件的实际尺寸。</a:t>
              </a:r>
              <a:br/>
              <a:r>
                <a:rPr lang="zh-CN" sz="2400" dirty="0">
                  <a:solidFill>
                    <a:schemeClr val="dk1"/>
                  </a:solidFill>
                  <a:latin typeface="+mn-lt"/>
                  <a:ea typeface="+mn-ea"/>
                  <a:cs typeface="+mn-cs"/>
                </a:rPr>
                <a:t>为true时，按尺寸策略和最小、最大限制调整内容组件。</a:t>
              </a:r>
              <a:br/>
              <a:r>
                <a:rPr lang="zh-CN" sz="2400" dirty="0">
                  <a:solidFill>
                    <a:schemeClr val="dk1"/>
                  </a:solidFill>
                  <a:latin typeface="+mn-lt"/>
                  <a:ea typeface="+mn-ea"/>
                  <a:cs typeface="+mn-cs"/>
                </a:rPr>
                <a:t>卷滚范围由内容尺寸与viewport尺寸之差决定，不能只看原图大小。</a:t>
              </a:r>
            </a:p>
          </p:txBody>
        </p:sp>
      </p:grpSp>
      <p:grpSp>
        <p:nvGrpSpPr>
          <p:cNvPr id="9" name="Group 9"/>
          <p:cNvGrpSpPr/>
          <p:nvPr/>
        </p:nvGrpSpPr>
        <p:grpSpPr>
          <a:xfrm>
            <a:off x="609600" y="4133850"/>
            <a:ext cx="10972800" cy="2171700"/>
            <a:chOff x="609600" y="4133850"/>
            <a:chExt cx="10972800" cy="2171700"/>
          </a:xfrm>
        </p:grpSpPr>
        <p:sp>
          <p:nvSpPr>
            <p:cNvPr id="7" name="Rectangle 7"/>
            <p:cNvSpPr/>
            <p:nvPr/>
          </p:nvSpPr>
          <p:spPr>
            <a:xfrm>
              <a:off x="609600" y="4133850"/>
              <a:ext cx="10972800" cy="2171700"/>
            </a:xfrm>
            <a:prstGeom prst="rect">
              <a:avLst/>
            </a:prstGeom>
            <a:solidFill>
              <a:schemeClr val="lt2"/>
            </a:solidFill>
            <a:ln>
              <a:noFill/>
            </a:ln>
          </p:spPr>
        </p:sp>
        <p:sp>
          <p:nvSpPr>
            <p:cNvPr id="8" name="TextBox 8"/>
            <p:cNvSpPr txBox="1"/>
            <p:nvPr/>
          </p:nvSpPr>
          <p:spPr>
            <a:xfrm>
              <a:off x="826008" y="4274820"/>
              <a:ext cx="916838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要按副本尺寸卷滚，应让实际内容尺寸与图片布局尺寸配合。</a:t>
              </a:r>
              <a:br/>
              <a:r>
                <a:rPr lang="zh-CN" sz="2400" dirty="0">
                  <a:solidFill>
                    <a:schemeClr val="dk1"/>
                  </a:solidFill>
                  <a:latin typeface="+mn-lt"/>
                  <a:ea typeface="+mn-ea"/>
                  <a:cs typeface="+mn-cs"/>
                </a:rPr>
                <a:t>labPic若在布局中，还需检查内容容器的尺寸约束。</a:t>
              </a:r>
              <a:br/>
              <a:r>
                <a:rPr lang="zh-CN" sz="2400" dirty="0">
                  <a:solidFill>
                    <a:schemeClr val="dk1"/>
                  </a:solidFill>
                  <a:latin typeface="+mn-lt"/>
                  <a:ea typeface="+mn-ea"/>
                  <a:cs typeface="+mn-cs"/>
                </a:rPr>
                <a:t>卷滚条策略有AsNeeded、AlwaysOn和AlwaysOff，显示结果不同。</a:t>
              </a:r>
              <a:br/>
              <a:r>
                <a:rPr lang="zh-CN" sz="2400" dirty="0">
                  <a:solidFill>
                    <a:schemeClr val="dk1"/>
                  </a:solidFill>
                  <a:latin typeface="+mn-lt"/>
                  <a:ea typeface="+mn-ea"/>
                  <a:cs typeface="+mn-cs"/>
                </a:rPr>
                <a:t>widgetResizable=true不保证任意缩小，也不自动等比缩放图片。</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489356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教材147、160页条件补充；Qt 6.2.3卷滚与布局实现 · F238–240</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33 / 42</a:t>
              </a:r>
            </a:p>
          </p:txBody>
        </p:sp>
      </p:grpSp>
    </p:spTree>
  </p:cSld>
  <p:clrMapOvr>
    <a:masterClrMapping/>
  </p:clrMapOvr>
  <p:transition xmlns:p14="http://schemas.microsoft.com/office/powerpoint/2010/main" p14:dur="400">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6822948" cy="1188720"/>
            <a:chOff x="590550" y="643890"/>
            <a:chExt cx="6822948" cy="1188720"/>
          </a:xfrm>
        </p:grpSpPr>
        <p:sp>
          <p:nvSpPr>
            <p:cNvPr id="2" name="TextBox 2"/>
            <p:cNvSpPr txBox="1"/>
            <p:nvPr/>
          </p:nvSpPr>
          <p:spPr>
            <a:xfrm>
              <a:off x="600456" y="643890"/>
              <a:ext cx="4922032"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actZoomRealSize槽体，原图已有效</a:t>
              </a:r>
            </a:p>
          </p:txBody>
        </p:sp>
        <p:sp>
          <p:nvSpPr>
            <p:cNvPr id="3" name="TextBox 3"/>
            <p:cNvSpPr txBox="1"/>
            <p:nvPr/>
          </p:nvSpPr>
          <p:spPr>
            <a:xfrm>
              <a:off x="590550" y="101346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实际大小要说明设备像素比</a:t>
              </a:r>
            </a:p>
          </p:txBody>
        </p:sp>
      </p:grpSp>
      <p:grpSp>
        <p:nvGrpSpPr>
          <p:cNvPr id="6" name="Group 6"/>
          <p:cNvGrpSpPr/>
          <p:nvPr/>
        </p:nvGrpSpPr>
        <p:grpSpPr>
          <a:xfrm>
            <a:off x="598932" y="2497455"/>
            <a:ext cx="4715256" cy="1325118"/>
            <a:chOff x="598932" y="2497455"/>
            <a:chExt cx="4715256" cy="1325118"/>
          </a:xfrm>
        </p:grpSpPr>
        <p:sp>
          <p:nvSpPr>
            <p:cNvPr id="5" name="TextBox 5"/>
            <p:cNvSpPr txBox="1"/>
            <p:nvPr/>
          </p:nvSpPr>
          <p:spPr>
            <a:xfrm>
              <a:off x="598932" y="2497455"/>
              <a:ext cx="4715256" cy="1325118"/>
            </a:xfrm>
            <a:prstGeom prst="rect">
              <a:avLst/>
            </a:prstGeom>
            <a:noFill/>
            <a:ln>
              <a:noFill/>
            </a:ln>
          </p:spPr>
          <p:txBody>
            <a:bodyPr wrap="none" lIns="0" tIns="0" rIns="0" bIns="0" anchor="t" anchorCtr="0">
              <a:spAutoFit/>
            </a:bodyPr>
            <a:lstStyle/>
            <a:p>
              <a:pPr algn="l">
                <a:lnSpc>
                  <a:spcPts val="3600"/>
                </a:lnSpc>
              </a:pPr>
              <a:r>
                <a:rPr lang="zh-CN" sz="2100" dirty="0">
                  <a:solidFill>
                    <a:schemeClr val="accent1"/>
                  </a:solidFill>
                  <a:latin typeface="+mn-lt"/>
                  <a:ea typeface="+mn-ea"/>
                  <a:cs typeface="+mn-cs"/>
                </a:rPr>
                <a:t>m_ratio = 1;</a:t>
              </a:r>
              <a:br/>
              <a:r>
                <a:rPr lang="zh-CN" sz="2100" dirty="0">
                  <a:solidFill>
                    <a:schemeClr val="accent1"/>
                  </a:solidFill>
                  <a:latin typeface="+mn-lt"/>
                  <a:ea typeface="+mn-ea"/>
                  <a:cs typeface="+mn-cs"/>
                </a:rPr>
                <a:t>ui-&gt;labPic-&gt;setPixmap(m_pixmap);</a:t>
              </a:r>
              <a:br/>
              <a:r>
                <a:rPr lang="zh-CN" sz="2100" dirty="0">
                  <a:solidFill>
                    <a:schemeClr val="accent1"/>
                  </a:solidFill>
                  <a:latin typeface="+mn-lt"/>
                  <a:ea typeface="+mn-ea"/>
                  <a:cs typeface="+mn-cs"/>
                </a:rPr>
                <a:t>spinRatio-&gt;setValue(100);</a:t>
              </a:r>
            </a:p>
          </p:txBody>
        </p:sp>
      </p:grpSp>
      <p:grpSp>
        <p:nvGrpSpPr>
          <p:cNvPr id="8" name="Group 8"/>
          <p:cNvGrpSpPr/>
          <p:nvPr/>
        </p:nvGrpSpPr>
        <p:grpSpPr>
          <a:xfrm>
            <a:off x="597408" y="4636770"/>
            <a:ext cx="9686544" cy="1307592"/>
            <a:chOff x="597408" y="4636770"/>
            <a:chExt cx="9686544" cy="1307592"/>
          </a:xfrm>
        </p:grpSpPr>
        <p:sp>
          <p:nvSpPr>
            <p:cNvPr id="7" name="TextBox 7"/>
            <p:cNvSpPr txBox="1"/>
            <p:nvPr/>
          </p:nvSpPr>
          <p:spPr>
            <a:xfrm>
              <a:off x="597408" y="4636770"/>
              <a:ext cx="968654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布局尺寸约为pixmap.size()除以devicePixelRatio()。</a:t>
              </a:r>
              <a:br/>
              <a:r>
                <a:rPr lang="zh-CN" sz="2400" dirty="0">
                  <a:solidFill>
                    <a:schemeClr val="dk1"/>
                  </a:solidFill>
                  <a:latin typeface="+mn-lt"/>
                  <a:ea typeface="+mn-ea"/>
                  <a:cs typeface="+mn-cs"/>
                </a:rPr>
                <a:t>DPR为1时数值相同；DPR为2时布局宽高数值减半。</a:t>
              </a:r>
              <a:br/>
              <a:r>
                <a:rPr lang="zh-CN" sz="2400" dirty="0">
                  <a:solidFill>
                    <a:schemeClr val="dk1"/>
                  </a:solidFill>
                  <a:latin typeface="+mn-lt"/>
                  <a:ea typeface="+mn-ea"/>
                  <a:cs typeface="+mn-cs"/>
                </a:rPr>
                <a:t>QLabel的sizeHint还考虑边距，不能无条件把图像像素等同屏幕像素。</a:t>
              </a:r>
            </a:p>
          </p:txBody>
        </p:sp>
      </p:grpSp>
      <p:grpSp>
        <p:nvGrpSpPr>
          <p:cNvPr id="11" name="Group 11"/>
          <p:cNvGrpSpPr/>
          <p:nvPr/>
        </p:nvGrpSpPr>
        <p:grpSpPr>
          <a:xfrm>
            <a:off x="603504" y="6366510"/>
            <a:ext cx="10984992" cy="234696"/>
            <a:chOff x="603504" y="6366510"/>
            <a:chExt cx="10984992" cy="234696"/>
          </a:xfrm>
        </p:grpSpPr>
        <p:sp>
          <p:nvSpPr>
            <p:cNvPr id="9" name="TextBox 9"/>
            <p:cNvSpPr txBox="1"/>
            <p:nvPr/>
          </p:nvSpPr>
          <p:spPr>
            <a:xfrm>
              <a:off x="603504" y="6366510"/>
              <a:ext cx="474822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教材160页；Qt 6.2.3 qpixmap.cpp、qlabel.cpp · F236–237</a:t>
              </a:r>
            </a:p>
          </p:txBody>
        </p:sp>
        <p:sp>
          <p:nvSpPr>
            <p:cNvPr id="10" name="TextBox 10"/>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34 / 42</a:t>
              </a:r>
            </a:p>
          </p:txBody>
        </p:sp>
      </p:grpSp>
    </p:spTree>
  </p:cSld>
  <p:clrMapOvr>
    <a:masterClrMapping/>
  </p:clrMapOvr>
  <p:transition xmlns:p14="http://schemas.microsoft.com/office/powerpoint/2010/main" p14:dur="400">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2883560"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QPixmap缩放参数</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保持比例必须明确指定缩放方式</a:t>
              </a:r>
            </a:p>
          </p:txBody>
        </p:sp>
      </p:grpSp>
      <p:grpSp>
        <p:nvGrpSpPr>
          <p:cNvPr id="6" name="Group 6"/>
          <p:cNvGrpSpPr/>
          <p:nvPr/>
        </p:nvGrpSpPr>
        <p:grpSpPr>
          <a:xfrm>
            <a:off x="597408" y="2160270"/>
            <a:ext cx="9869424" cy="2145792"/>
            <a:chOff x="597408" y="2160270"/>
            <a:chExt cx="9869424" cy="2145792"/>
          </a:xfrm>
        </p:grpSpPr>
        <p:sp>
          <p:nvSpPr>
            <p:cNvPr id="5" name="TextBox 5"/>
            <p:cNvSpPr txBox="1"/>
            <p:nvPr/>
          </p:nvSpPr>
          <p:spPr>
            <a:xfrm>
              <a:off x="597408" y="2160270"/>
              <a:ext cx="9869424" cy="21457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scaled(w, h)默认IgnoreAspectRatio，可以把图片拉伸到指定宽高。</a:t>
              </a:r>
              <a:br/>
              <a:r>
                <a:rPr lang="zh-CN" sz="2400" dirty="0">
                  <a:solidFill>
                    <a:schemeClr val="dk1"/>
                  </a:solidFill>
                  <a:latin typeface="+mn-lt"/>
                  <a:ea typeface="+mn-ea"/>
                  <a:cs typeface="+mn-cs"/>
                </a:rPr>
                <a:t>KeepAspectRatio保持比例，结果放在目标矩形内部。</a:t>
              </a:r>
              <a:br/>
              <a:r>
                <a:rPr lang="zh-CN" sz="2400" dirty="0">
                  <a:solidFill>
                    <a:schemeClr val="dk1"/>
                  </a:solidFill>
                  <a:latin typeface="+mn-lt"/>
                  <a:ea typeface="+mn-ea"/>
                  <a:cs typeface="+mn-cs"/>
                </a:rPr>
                <a:t>KeepAspectRatioByExpanding保持比例覆盖目标，结果可能超出边界。</a:t>
              </a:r>
              <a:br/>
              <a:r>
                <a:rPr lang="zh-CN" sz="2400" dirty="0">
                  <a:solidFill>
                    <a:schemeClr val="dk1"/>
                  </a:solidFill>
                  <a:latin typeface="+mn-lt"/>
                  <a:ea typeface="+mn-ea"/>
                  <a:cs typeface="+mn-cs"/>
                </a:rPr>
                <a:t>scaledToHeight和scaledToWidth按一个方向缩放，并保持比例。</a:t>
              </a:r>
              <a:br/>
              <a:r>
                <a:rPr lang="zh-CN" sz="2400" dirty="0">
                  <a:solidFill>
                    <a:schemeClr val="dk1"/>
                  </a:solidFill>
                  <a:latin typeface="+mn-lt"/>
                  <a:ea typeface="+mn-ea"/>
                  <a:cs typeface="+mn-cs"/>
                </a:rPr>
                <a:t>缩放接口返回副本，不修改m_pixmap保存的原图。</a:t>
              </a:r>
            </a:p>
          </p:txBody>
        </p:sp>
      </p:grpSp>
      <p:grpSp>
        <p:nvGrpSpPr>
          <p:cNvPr id="9" name="Group 9"/>
          <p:cNvGrpSpPr/>
          <p:nvPr/>
        </p:nvGrpSpPr>
        <p:grpSpPr>
          <a:xfrm>
            <a:off x="609600" y="4972050"/>
            <a:ext cx="10972800" cy="1333500"/>
            <a:chOff x="609600" y="4972050"/>
            <a:chExt cx="10972800" cy="1333500"/>
          </a:xfrm>
        </p:grpSpPr>
        <p:sp>
          <p:nvSpPr>
            <p:cNvPr id="7" name="Rectangle 7"/>
            <p:cNvSpPr/>
            <p:nvPr/>
          </p:nvSpPr>
          <p:spPr>
            <a:xfrm>
              <a:off x="609600" y="4972050"/>
              <a:ext cx="10972800" cy="1333500"/>
            </a:xfrm>
            <a:prstGeom prst="rect">
              <a:avLst/>
            </a:prstGeom>
            <a:solidFill>
              <a:schemeClr val="lt2"/>
            </a:solidFill>
            <a:ln>
              <a:noFill/>
            </a:ln>
          </p:spPr>
        </p:sp>
        <p:sp>
          <p:nvSpPr>
            <p:cNvPr id="8" name="TextBox 8"/>
            <p:cNvSpPr txBox="1"/>
            <p:nvPr/>
          </p:nvSpPr>
          <p:spPr>
            <a:xfrm>
              <a:off x="826008" y="5113020"/>
              <a:ext cx="98694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Fast与Smooth选择重采样方式，不替代纵横比模式。</a:t>
              </a:r>
              <a:br/>
              <a:r>
                <a:rPr lang="zh-CN" sz="2400" dirty="0">
                  <a:solidFill>
                    <a:schemeClr val="dk1"/>
                  </a:solidFill>
                  <a:latin typeface="+mn-lt"/>
                  <a:ea typeface="+mn-ea"/>
                  <a:cs typeface="+mn-cs"/>
                </a:rPr>
                <a:t>QLabel的scaledContents(true)也可能拉伸；本例明确生成等比副本。</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546492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教材160页；Qt 6.2.3 qpixmap.cpp、qlabel.cpp · F093、F235、F241</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35 / 42</a:t>
              </a:r>
            </a:p>
          </p:txBody>
        </p:sp>
      </p:grpSp>
    </p:spTree>
  </p:cSld>
  <p:clrMapOvr>
    <a:masterClrMapping/>
  </p:clrMapOvr>
  <p:transition xmlns:p14="http://schemas.microsoft.com/office/powerpoint/2010/main" p14:dur="400">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388352" cy="1188720"/>
            <a:chOff x="590550" y="643890"/>
            <a:chExt cx="7388352" cy="1188720"/>
          </a:xfrm>
        </p:grpSpPr>
        <p:sp>
          <p:nvSpPr>
            <p:cNvPr id="2" name="TextBox 2"/>
            <p:cNvSpPr txBox="1"/>
            <p:nvPr/>
          </p:nvSpPr>
          <p:spPr>
            <a:xfrm>
              <a:off x="600456" y="643890"/>
              <a:ext cx="4097449"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dockWidget由Designer创建</a:t>
              </a:r>
            </a:p>
          </p:txBody>
        </p:sp>
        <p:sp>
          <p:nvSpPr>
            <p:cNvPr id="3" name="TextBox 3"/>
            <p:cNvSpPr txBox="1"/>
            <p:nvPr/>
          </p:nvSpPr>
          <p:spPr>
            <a:xfrm>
              <a:off x="590550" y="101346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停靠功能与允许位置分别设置</a:t>
              </a:r>
            </a:p>
          </p:txBody>
        </p:sp>
      </p:grpSp>
      <p:grpSp>
        <p:nvGrpSpPr>
          <p:cNvPr id="7" name="Group 7"/>
          <p:cNvGrpSpPr/>
          <p:nvPr/>
        </p:nvGrpSpPr>
        <p:grpSpPr>
          <a:xfrm>
            <a:off x="609600" y="2057400"/>
            <a:ext cx="10972800" cy="2228850"/>
            <a:chOff x="609600" y="2057400"/>
            <a:chExt cx="10972800" cy="2228850"/>
          </a:xfrm>
        </p:grpSpPr>
        <p:sp>
          <p:nvSpPr>
            <p:cNvPr id="5" name="Rectangle 5"/>
            <p:cNvSpPr/>
            <p:nvPr/>
          </p:nvSpPr>
          <p:spPr>
            <a:xfrm>
              <a:off x="609600" y="2057400"/>
              <a:ext cx="10972800" cy="2228850"/>
            </a:xfrm>
            <a:prstGeom prst="rect">
              <a:avLst/>
            </a:prstGeom>
            <a:solidFill>
              <a:schemeClr val="lt2"/>
            </a:solidFill>
            <a:ln>
              <a:noFill/>
            </a:ln>
          </p:spPr>
        </p:sp>
        <p:sp>
          <p:nvSpPr>
            <p:cNvPr id="6" name="TextBox 6"/>
            <p:cNvSpPr txBox="1"/>
            <p:nvPr/>
          </p:nvSpPr>
          <p:spPr>
            <a:xfrm>
              <a:off x="827532" y="2230755"/>
              <a:ext cx="8675751"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ui-&gt;dockWidget-&gt;setFeatures(QDockWidget::DockWidgetClosable</a:t>
              </a:r>
              <a:br/>
              <a:r>
                <a:rPr lang="zh-CN" sz="2100" dirty="0">
                  <a:solidFill>
                    <a:schemeClr val="dk1"/>
                  </a:solidFill>
                  <a:latin typeface="+mn-lt"/>
                  <a:ea typeface="+mn-ea"/>
                  <a:cs typeface="+mn-cs"/>
                </a:rPr>
                <a:t xml:space="preserve">    | QDockWidget::DockWidgetMovable</a:t>
              </a:r>
              <a:br/>
              <a:r>
                <a:rPr lang="zh-CN" sz="2100" dirty="0">
                  <a:solidFill>
                    <a:schemeClr val="dk1"/>
                  </a:solidFill>
                  <a:latin typeface="+mn-lt"/>
                  <a:ea typeface="+mn-ea"/>
                  <a:cs typeface="+mn-cs"/>
                </a:rPr>
                <a:t xml:space="preserve">    | QDockWidget::DockWidgetFloatable);</a:t>
              </a:r>
              <a:br/>
              <a:r>
                <a:rPr lang="zh-CN" sz="2100" dirty="0">
                  <a:solidFill>
                    <a:schemeClr val="dk1"/>
                  </a:solidFill>
                  <a:latin typeface="+mn-lt"/>
                  <a:ea typeface="+mn-ea"/>
                  <a:cs typeface="+mn-cs"/>
                </a:rPr>
                <a:t>ui-&gt;dockWidget-&gt;setAllowedAreas(Qt::LeftDockWidgetArea</a:t>
              </a:r>
              <a:br/>
              <a:r>
                <a:rPr lang="zh-CN" sz="2100" dirty="0">
                  <a:solidFill>
                    <a:schemeClr val="dk1"/>
                  </a:solidFill>
                  <a:latin typeface="+mn-lt"/>
                  <a:ea typeface="+mn-ea"/>
                  <a:cs typeface="+mn-cs"/>
                </a:rPr>
                <a:t xml:space="preserve">    | Qt::RightDockWidgetArea);</a:t>
              </a:r>
            </a:p>
          </p:txBody>
        </p:sp>
      </p:grpSp>
      <p:grpSp>
        <p:nvGrpSpPr>
          <p:cNvPr id="9" name="Group 9"/>
          <p:cNvGrpSpPr/>
          <p:nvPr/>
        </p:nvGrpSpPr>
        <p:grpSpPr>
          <a:xfrm>
            <a:off x="597408" y="4617720"/>
            <a:ext cx="9488424" cy="1726692"/>
            <a:chOff x="597408" y="4617720"/>
            <a:chExt cx="9488424" cy="1726692"/>
          </a:xfrm>
        </p:grpSpPr>
        <p:sp>
          <p:nvSpPr>
            <p:cNvPr id="8" name="TextBox 8"/>
            <p:cNvSpPr txBox="1"/>
            <p:nvPr/>
          </p:nvSpPr>
          <p:spPr>
            <a:xfrm>
              <a:off x="597408" y="4617720"/>
              <a:ext cx="948842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默认允许关闭、移动、浮动；VerticalTitleBar改成竖直标题栏。</a:t>
              </a:r>
              <a:br/>
              <a:r>
                <a:rPr lang="zh-CN" sz="2400" dirty="0">
                  <a:solidFill>
                    <a:schemeClr val="dk1"/>
                  </a:solidFill>
                  <a:latin typeface="+mn-lt"/>
                  <a:ea typeface="+mn-ea"/>
                  <a:cs typeface="+mn-cs"/>
                </a:rPr>
                <a:t>setFeatures替换组合；保留其他功能时从原features合并或移除。</a:t>
              </a:r>
              <a:br/>
              <a:r>
                <a:rPr lang="zh-CN" sz="2400" dirty="0">
                  <a:solidFill>
                    <a:schemeClr val="dk1"/>
                  </a:solidFill>
                  <a:latin typeface="+mn-lt"/>
                  <a:ea typeface="+mn-ea"/>
                  <a:cs typeface="+mn-cs"/>
                </a:rPr>
                <a:t>允许区默认全部区域；setAllowedAreas本身不把当前窗口搬过去。</a:t>
              </a:r>
              <a:br/>
              <a:r>
                <a:rPr lang="zh-CN" sz="2400" dirty="0">
                  <a:solidFill>
                    <a:schemeClr val="dk1"/>
                  </a:solidFill>
                  <a:latin typeface="+mn-lt"/>
                  <a:ea typeface="+mn-ea"/>
                  <a:cs typeface="+mn-cs"/>
                </a:rPr>
                <a:t>NoDockWidgetFeatures禁用这些用户功能；windowTitle设置标题。</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405534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教材147页；Qt 6.2.3 qdockwidget.cpp · F242–244</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36 / 42</a:t>
              </a:r>
            </a:p>
          </p:txBody>
        </p:sp>
      </p:grpSp>
    </p:spTree>
  </p:cSld>
  <p:clrMapOvr>
    <a:masterClrMapping/>
  </p:clrMapOvr>
  <p:transition xmlns:p14="http://schemas.microsoft.com/office/powerpoint/2010/main" p14:dur="400">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8140979" cy="1188720"/>
            <a:chOff x="590550" y="643890"/>
            <a:chExt cx="8140979" cy="1188720"/>
          </a:xfrm>
        </p:grpSpPr>
        <p:sp>
          <p:nvSpPr>
            <p:cNvPr id="2" name="TextBox 2"/>
            <p:cNvSpPr txBox="1"/>
            <p:nvPr/>
          </p:nvSpPr>
          <p:spPr>
            <a:xfrm>
              <a:off x="600456" y="643890"/>
              <a:ext cx="4828261"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显式连接示例：与已有自动槽二选一</a:t>
              </a:r>
            </a:p>
          </p:txBody>
        </p:sp>
        <p:sp>
          <p:nvSpPr>
            <p:cNvPr id="3" name="TextBox 3"/>
            <p:cNvSpPr txBox="1"/>
            <p:nvPr/>
          </p:nvSpPr>
          <p:spPr>
            <a:xfrm>
              <a:off x="590550" y="1013460"/>
              <a:ext cx="8140979"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Action的勾选值控制浮动和可见</a:t>
              </a:r>
            </a:p>
          </p:txBody>
        </p:sp>
      </p:grpSp>
      <p:grpSp>
        <p:nvGrpSpPr>
          <p:cNvPr id="7" name="Group 7"/>
          <p:cNvGrpSpPr/>
          <p:nvPr/>
        </p:nvGrpSpPr>
        <p:grpSpPr>
          <a:xfrm>
            <a:off x="609600" y="2057400"/>
            <a:ext cx="10972800" cy="1885950"/>
            <a:chOff x="609600" y="2057400"/>
            <a:chExt cx="10972800" cy="1885950"/>
          </a:xfrm>
        </p:grpSpPr>
        <p:sp>
          <p:nvSpPr>
            <p:cNvPr id="5" name="Rectangle 5"/>
            <p:cNvSpPr/>
            <p:nvPr/>
          </p:nvSpPr>
          <p:spPr>
            <a:xfrm>
              <a:off x="609600" y="2057400"/>
              <a:ext cx="10972800" cy="1885950"/>
            </a:xfrm>
            <a:prstGeom prst="rect">
              <a:avLst/>
            </a:prstGeom>
            <a:solidFill>
              <a:schemeClr val="lt2"/>
            </a:solidFill>
            <a:ln>
              <a:noFill/>
            </a:ln>
          </p:spPr>
        </p:sp>
        <p:sp>
          <p:nvSpPr>
            <p:cNvPr id="6" name="TextBox 6"/>
            <p:cNvSpPr txBox="1"/>
            <p:nvPr/>
          </p:nvSpPr>
          <p:spPr>
            <a:xfrm>
              <a:off x="827532" y="2230755"/>
              <a:ext cx="7502271" cy="14394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connect(ui-&gt;actDockFloat, &amp;QAction::triggered,</a:t>
              </a:r>
              <a:br/>
              <a:r>
                <a:rPr lang="zh-CN" sz="2100" dirty="0">
                  <a:solidFill>
                    <a:schemeClr val="dk1"/>
                  </a:solidFill>
                  <a:latin typeface="+mn-lt"/>
                  <a:ea typeface="+mn-ea"/>
                  <a:cs typeface="+mn-cs"/>
                </a:rPr>
                <a:t xml:space="preserve">        ui-&gt;dockWidget, &amp;QDockWidget::setFloating);</a:t>
              </a:r>
              <a:br/>
              <a:r>
                <a:rPr lang="zh-CN" sz="2100" dirty="0">
                  <a:solidFill>
                    <a:schemeClr val="dk1"/>
                  </a:solidFill>
                  <a:latin typeface="+mn-lt"/>
                  <a:ea typeface="+mn-ea"/>
                  <a:cs typeface="+mn-cs"/>
                </a:rPr>
                <a:t>connect(ui-&gt;actDockVisible, &amp;QAction::triggered,</a:t>
              </a:r>
              <a:br/>
              <a:r>
                <a:rPr lang="zh-CN" sz="2100" dirty="0">
                  <a:solidFill>
                    <a:schemeClr val="dk1"/>
                  </a:solidFill>
                  <a:latin typeface="+mn-lt"/>
                  <a:ea typeface="+mn-ea"/>
                  <a:cs typeface="+mn-cs"/>
                </a:rPr>
                <a:t xml:space="preserve">        ui-&gt;dockWidget, &amp;QWidget::setVisible);</a:t>
              </a:r>
            </a:p>
          </p:txBody>
        </p:sp>
      </p:grpSp>
      <p:grpSp>
        <p:nvGrpSpPr>
          <p:cNvPr id="9" name="Group 9"/>
          <p:cNvGrpSpPr/>
          <p:nvPr/>
        </p:nvGrpSpPr>
        <p:grpSpPr>
          <a:xfrm>
            <a:off x="597408" y="4274820"/>
            <a:ext cx="9168384" cy="1726692"/>
            <a:chOff x="597408" y="4274820"/>
            <a:chExt cx="9168384" cy="1726692"/>
          </a:xfrm>
        </p:grpSpPr>
        <p:sp>
          <p:nvSpPr>
            <p:cNvPr id="8" name="TextBox 8"/>
            <p:cNvSpPr txBox="1"/>
            <p:nvPr/>
          </p:nvSpPr>
          <p:spPr>
            <a:xfrm>
              <a:off x="597408" y="4274820"/>
              <a:ext cx="916838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Action先设可勾选，并用窗口实际状态初始化勾选值。</a:t>
              </a:r>
              <a:br/>
              <a:r>
                <a:rPr lang="zh-CN" sz="2400" dirty="0">
                  <a:solidFill>
                    <a:schemeClr val="dk1"/>
                  </a:solidFill>
                  <a:latin typeface="+mn-lt"/>
                  <a:ea typeface="+mn-ea"/>
                  <a:cs typeface="+mn-cs"/>
                </a:rPr>
                <a:t>用户触发时，triggered(bool)把checked传给对应设置函数。</a:t>
              </a:r>
              <a:br/>
              <a:r>
                <a:rPr lang="zh-CN" sz="2400" dirty="0">
                  <a:solidFill>
                    <a:schemeClr val="dk1"/>
                  </a:solidFill>
                  <a:latin typeface="+mn-lt"/>
                  <a:ea typeface="+mn-ea"/>
                  <a:cs typeface="+mn-cs"/>
                </a:rPr>
                <a:t>程序setFloating不以Floatable用户功能标志为门槛。</a:t>
              </a:r>
              <a:br/>
              <a:r>
                <a:rPr lang="zh-CN" sz="2400" dirty="0">
                  <a:solidFill>
                    <a:schemeClr val="dk1"/>
                  </a:solidFill>
                  <a:latin typeface="+mn-lt"/>
                  <a:ea typeface="+mn-ea"/>
                  <a:cs typeface="+mn-cs"/>
                </a:rPr>
                <a:t>恢复停靠需要有效的主窗口停靠关系；拖动窗口还需反向同步入口。</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572635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教材160–161页；Qt 6.2.3 qdockwidget.cpp、qaction.cpp · F245、F098</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37 / 42</a:t>
              </a:r>
            </a:p>
          </p:txBody>
        </p:sp>
      </p:grpSp>
    </p:spTree>
  </p:cSld>
  <p:clrMapOvr>
    <a:masterClrMapping/>
  </p:clrMapOvr>
  <p:transition xmlns:p14="http://schemas.microsoft.com/office/powerpoint/2010/main" p14:dur="400">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8706383" cy="1188720"/>
            <a:chOff x="590550" y="643890"/>
            <a:chExt cx="8706383" cy="1188720"/>
          </a:xfrm>
        </p:grpSpPr>
        <p:sp>
          <p:nvSpPr>
            <p:cNvPr id="2" name="TextBox 2"/>
            <p:cNvSpPr txBox="1"/>
            <p:nvPr/>
          </p:nvSpPr>
          <p:spPr>
            <a:xfrm>
              <a:off x="600456" y="643890"/>
              <a:ext cx="4828261"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显式连接示例：与已有自动槽二选一</a:t>
              </a:r>
            </a:p>
          </p:txBody>
        </p:sp>
        <p:sp>
          <p:nvSpPr>
            <p:cNvPr id="3" name="TextBox 3"/>
            <p:cNvSpPr txBox="1"/>
            <p:nvPr/>
          </p:nvSpPr>
          <p:spPr>
            <a:xfrm>
              <a:off x="590550" y="1013460"/>
              <a:ext cx="8706383"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拖动停靠窗口后同步Action勾选值</a:t>
              </a:r>
            </a:p>
          </p:txBody>
        </p:sp>
      </p:grpSp>
      <p:grpSp>
        <p:nvGrpSpPr>
          <p:cNvPr id="7" name="Group 7"/>
          <p:cNvGrpSpPr/>
          <p:nvPr/>
        </p:nvGrpSpPr>
        <p:grpSpPr>
          <a:xfrm>
            <a:off x="609600" y="2057400"/>
            <a:ext cx="10972800" cy="1885950"/>
            <a:chOff x="609600" y="2057400"/>
            <a:chExt cx="10972800" cy="1885950"/>
          </a:xfrm>
        </p:grpSpPr>
        <p:sp>
          <p:nvSpPr>
            <p:cNvPr id="5" name="Rectangle 5"/>
            <p:cNvSpPr/>
            <p:nvPr/>
          </p:nvSpPr>
          <p:spPr>
            <a:xfrm>
              <a:off x="609600" y="2057400"/>
              <a:ext cx="10972800" cy="1885950"/>
            </a:xfrm>
            <a:prstGeom prst="rect">
              <a:avLst/>
            </a:prstGeom>
            <a:solidFill>
              <a:schemeClr val="lt2"/>
            </a:solidFill>
            <a:ln>
              <a:noFill/>
            </a:ln>
          </p:spPr>
        </p:sp>
        <p:sp>
          <p:nvSpPr>
            <p:cNvPr id="6" name="TextBox 6"/>
            <p:cNvSpPr txBox="1"/>
            <p:nvPr/>
          </p:nvSpPr>
          <p:spPr>
            <a:xfrm>
              <a:off x="827532" y="2230755"/>
              <a:ext cx="8235696" cy="14394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connect(ui-&gt;dockWidget, &amp;QDockWidget::topLevelChanged,</a:t>
              </a:r>
              <a:br/>
              <a:r>
                <a:rPr lang="zh-CN" sz="2100" dirty="0">
                  <a:solidFill>
                    <a:schemeClr val="dk1"/>
                  </a:solidFill>
                  <a:latin typeface="+mn-lt"/>
                  <a:ea typeface="+mn-ea"/>
                  <a:cs typeface="+mn-cs"/>
                </a:rPr>
                <a:t xml:space="preserve">        ui-&gt;actDockFloat, &amp;QAction::setChecked);</a:t>
              </a:r>
              <a:br/>
              <a:r>
                <a:rPr lang="zh-CN" sz="2100" dirty="0">
                  <a:solidFill>
                    <a:schemeClr val="dk1"/>
                  </a:solidFill>
                  <a:latin typeface="+mn-lt"/>
                  <a:ea typeface="+mn-ea"/>
                  <a:cs typeface="+mn-cs"/>
                </a:rPr>
                <a:t>connect(ui-&gt;dockWidget, &amp;QDockWidget::visibilityChanged,</a:t>
              </a:r>
              <a:br/>
              <a:r>
                <a:rPr lang="zh-CN" sz="2100" dirty="0">
                  <a:solidFill>
                    <a:schemeClr val="dk1"/>
                  </a:solidFill>
                  <a:latin typeface="+mn-lt"/>
                  <a:ea typeface="+mn-ea"/>
                  <a:cs typeface="+mn-cs"/>
                </a:rPr>
                <a:t xml:space="preserve">        ui-&gt;actDockVisible, &amp;QAction::setChecked);</a:t>
              </a:r>
            </a:p>
          </p:txBody>
        </p:sp>
      </p:grpSp>
      <p:grpSp>
        <p:nvGrpSpPr>
          <p:cNvPr id="9" name="Group 9"/>
          <p:cNvGrpSpPr/>
          <p:nvPr/>
        </p:nvGrpSpPr>
        <p:grpSpPr>
          <a:xfrm>
            <a:off x="597408" y="4274820"/>
            <a:ext cx="9610344" cy="1726692"/>
            <a:chOff x="597408" y="4274820"/>
            <a:chExt cx="9610344" cy="1726692"/>
          </a:xfrm>
        </p:grpSpPr>
        <p:sp>
          <p:nvSpPr>
            <p:cNvPr id="8" name="TextBox 8"/>
            <p:cNvSpPr txBox="1"/>
            <p:nvPr/>
          </p:nvSpPr>
          <p:spPr>
            <a:xfrm>
              <a:off x="597408" y="4274820"/>
              <a:ext cx="961034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topLevelChanged的true表示浮动；勾选值反映收到的实际状态。</a:t>
              </a:r>
              <a:br/>
              <a:r>
                <a:rPr lang="zh-CN" sz="2400" dirty="0">
                  <a:solidFill>
                    <a:schemeClr val="dk1"/>
                  </a:solidFill>
                  <a:latin typeface="+mn-lt"/>
                  <a:ea typeface="+mn-ea"/>
                  <a:cs typeface="+mn-cs"/>
                </a:rPr>
                <a:t>setChecked不发triggered，因此不会由这个入口再次执行设置函数。</a:t>
              </a:r>
              <a:br/>
              <a:r>
                <a:rPr lang="zh-CN" sz="2400" dirty="0">
                  <a:solidFill>
                    <a:schemeClr val="dk1"/>
                  </a:solidFill>
                  <a:latin typeface="+mn-lt"/>
                  <a:ea typeface="+mn-ea"/>
                  <a:cs typeface="+mn-cs"/>
                </a:rPr>
                <a:t>它仍可能发toggled和changed，不能说同步时没有任何信号。</a:t>
              </a:r>
              <a:br/>
              <a:r>
                <a:rPr lang="zh-CN" sz="2400" dirty="0">
                  <a:solidFill>
                    <a:schemeClr val="dk1"/>
                  </a:solidFill>
                  <a:latin typeface="+mn-lt"/>
                  <a:ea typeface="+mn-ea"/>
                  <a:cs typeface="+mn-cs"/>
                </a:rPr>
                <a:t>标签式停靠页不在前台也可能通知不可见，false不一定表示已关闭。</a:t>
              </a:r>
            </a:p>
          </p:txBody>
        </p:sp>
      </p:grpSp>
      <p:grpSp>
        <p:nvGrpSpPr>
          <p:cNvPr id="12" name="Group 12"/>
          <p:cNvGrpSpPr/>
          <p:nvPr/>
        </p:nvGrpSpPr>
        <p:grpSpPr>
          <a:xfrm>
            <a:off x="603504" y="6366510"/>
            <a:ext cx="10984992" cy="234696"/>
            <a:chOff x="603504" y="6366510"/>
            <a:chExt cx="10984992" cy="234696"/>
          </a:xfrm>
        </p:grpSpPr>
        <p:sp>
          <p:nvSpPr>
            <p:cNvPr id="10" name="TextBox 10"/>
            <p:cNvSpPr txBox="1"/>
            <p:nvPr/>
          </p:nvSpPr>
          <p:spPr>
            <a:xfrm>
              <a:off x="603504" y="6366510"/>
              <a:ext cx="489447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教材161页；Qt 6.2.3停靠布局和Action实现 · F098、F245–246</a:t>
              </a:r>
            </a:p>
          </p:txBody>
        </p:sp>
        <p:sp>
          <p:nvSpPr>
            <p:cNvPr id="11" name="TextBox 11"/>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38 / 42</a:t>
              </a:r>
            </a:p>
          </p:txBody>
        </p:sp>
      </p:grpSp>
    </p:spTree>
  </p:cSld>
  <p:clrMapOvr>
    <a:masterClrMapping/>
  </p:clrMapOvr>
  <p:transition xmlns:p14="http://schemas.microsoft.com/office/powerpoint/2010/main" p14:dur="400">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3616681"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教师现场演示与学生复核</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按一次操作核对节点与窗口反馈</a:t>
              </a:r>
            </a:p>
          </p:txBody>
        </p:sp>
      </p:grpSp>
      <p:grpSp>
        <p:nvGrpSpPr>
          <p:cNvPr id="6" name="Group 6"/>
          <p:cNvGrpSpPr/>
          <p:nvPr/>
        </p:nvGrpSpPr>
        <p:grpSpPr>
          <a:xfrm>
            <a:off x="597408" y="2160270"/>
            <a:ext cx="9168384" cy="3403092"/>
            <a:chOff x="597408" y="2160270"/>
            <a:chExt cx="9168384" cy="3403092"/>
          </a:xfrm>
        </p:grpSpPr>
        <p:sp>
          <p:nvSpPr>
            <p:cNvPr id="5" name="TextBox 5"/>
            <p:cNvSpPr txBox="1"/>
            <p:nvPr/>
          </p:nvSpPr>
          <p:spPr>
            <a:xfrm>
              <a:off x="597408" y="2160270"/>
              <a:ext cx="9168384" cy="34030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1. 取消选择目录，确认没有增加节点；再添加一个合法分组。</a:t>
              </a:r>
            </a:p>
            <a:p>
              <a:pPr algn="l">
                <a:lnSpc>
                  <a:spcPts val="3300"/>
                </a:lnSpc>
              </a:pPr>
              <a:r>
                <a:rPr lang="zh-CN" sz="2400" dirty="0">
                  <a:solidFill>
                    <a:schemeClr val="dk1"/>
                  </a:solidFill>
                  <a:latin typeface="+mn-lt"/>
                  <a:ea typeface="+mn-ea"/>
                  <a:cs typeface="+mn-cs"/>
                </a:rPr>
                <a:t>2. 选两张图片，检查它们的父项、显示名称和UserRole路径。</a:t>
              </a:r>
            </a:p>
            <a:p>
              <a:pPr algn="l">
                <a:lnSpc>
                  <a:spcPts val="3300"/>
                </a:lnSpc>
              </a:pPr>
              <a:r>
                <a:rPr lang="zh-CN" sz="2400" dirty="0">
                  <a:solidFill>
                    <a:schemeClr val="dk1"/>
                  </a:solidFill>
                  <a:latin typeface="+mn-lt"/>
                  <a:ea typeface="+mn-ea"/>
                  <a:cs typeface="+mn-cs"/>
                </a:rPr>
                <a:t>3. 遍历改标题，再点击图片，确认读取的仍是原路径。</a:t>
              </a:r>
            </a:p>
            <a:p>
              <a:pPr algn="l">
                <a:lnSpc>
                  <a:spcPts val="3300"/>
                </a:lnSpc>
              </a:pPr>
              <a:r>
                <a:rPr lang="zh-CN" sz="2400" dirty="0">
                  <a:solidFill>
                    <a:schemeClr val="dk1"/>
                  </a:solidFill>
                  <a:latin typeface="+mn-lt"/>
                  <a:ea typeface="+mn-ea"/>
                  <a:cs typeface="+mn-cs"/>
                </a:rPr>
                <a:t>4. 选择不能解码的文件，核对失败提示与“仍显示旧图”的状态。</a:t>
              </a:r>
            </a:p>
            <a:p>
              <a:pPr algn="l">
                <a:lnSpc>
                  <a:spcPts val="3300"/>
                </a:lnSpc>
              </a:pPr>
              <a:r>
                <a:rPr lang="zh-CN" sz="2400" dirty="0">
                  <a:solidFill>
                    <a:schemeClr val="dk1"/>
                  </a:solidFill>
                  <a:latin typeface="+mn-lt"/>
                  <a:ea typeface="+mn-ea"/>
                  <a:cs typeface="+mn-cs"/>
                </a:rPr>
                <a:t>5. 分别适合高、适合宽、放大、缩小，再恢复原图。</a:t>
              </a:r>
            </a:p>
            <a:p>
              <a:pPr algn="l">
                <a:lnSpc>
                  <a:spcPts val="3300"/>
                </a:lnSpc>
              </a:pPr>
              <a:r>
                <a:rPr lang="zh-CN" sz="2400" dirty="0">
                  <a:solidFill>
                    <a:schemeClr val="dk1"/>
                  </a:solidFill>
                  <a:latin typeface="+mn-lt"/>
                  <a:ea typeface="+mn-ea"/>
                  <a:cs typeface="+mn-cs"/>
                </a:rPr>
                <a:t>6. 拖动或关闭停靠窗口，检查对应Action的勾选值。</a:t>
              </a:r>
              <a:br/>
              <a:r>
                <a:rPr lang="zh-CN" sz="2400" dirty="0">
                  <a:solidFill>
                    <a:schemeClr val="dk1"/>
                  </a:solidFill>
                  <a:latin typeface="+mn-lt"/>
                  <a:ea typeface="+mn-ea"/>
                  <a:cs typeface="+mn-cs"/>
                </a:rPr>
                <a:t>记录每步操作前后的节点、尺寸与状态，解释哪一个条件导致变化。</a:t>
              </a:r>
              <a:br/>
              <a:r>
                <a:rPr lang="zh-CN" sz="2400" dirty="0">
                  <a:solidFill>
                    <a:schemeClr val="dk1"/>
                  </a:solidFill>
                  <a:latin typeface="+mn-lt"/>
                  <a:ea typeface="+mn-ea"/>
                  <a:cs typeface="+mn-cs"/>
                </a:rPr>
                <a:t>信号日志用于核对实际通知，不预设每步必须发出的固定顺序。</a:t>
              </a:r>
            </a:p>
          </p:txBody>
        </p:sp>
      </p:grpSp>
      <p:grpSp>
        <p:nvGrpSpPr>
          <p:cNvPr id="9" name="Group 9"/>
          <p:cNvGrpSpPr/>
          <p:nvPr/>
        </p:nvGrpSpPr>
        <p:grpSpPr>
          <a:xfrm>
            <a:off x="603504" y="6366510"/>
            <a:ext cx="10984992" cy="234696"/>
            <a:chOff x="603504" y="6366510"/>
            <a:chExt cx="10984992" cy="234696"/>
          </a:xfrm>
        </p:grpSpPr>
        <p:sp>
          <p:nvSpPr>
            <p:cNvPr id="7" name="TextBox 7"/>
            <p:cNvSpPr txBox="1"/>
            <p:nvPr/>
          </p:nvSpPr>
          <p:spPr>
            <a:xfrm>
              <a:off x="603504" y="6366510"/>
              <a:ext cx="462686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教材示例的课堂验证；Qt 6.2.3核验 · F233–234、F246–248</a:t>
              </a:r>
            </a:p>
          </p:txBody>
        </p:sp>
        <p:sp>
          <p:nvSpPr>
            <p:cNvPr id="8" name="TextBox 8"/>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39 / 42</a:t>
              </a:r>
            </a:p>
          </p:txBody>
        </p:sp>
      </p:grpSp>
    </p:spTree>
  </p:cSld>
  <p:clrMapOvr>
    <a:masterClrMapping/>
  </p:clrMapOvr>
  <p:transition xmlns:p14="http://schemas.microsoft.com/office/powerpoint/2010/main" p14:dur="400">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6822948" cy="1188720"/>
            <a:chOff x="590550" y="643890"/>
            <a:chExt cx="6822948" cy="1188720"/>
          </a:xfrm>
        </p:grpSpPr>
        <p:sp>
          <p:nvSpPr>
            <p:cNvPr id="2" name="TextBox 2"/>
            <p:cNvSpPr txBox="1"/>
            <p:nvPr/>
          </p:nvSpPr>
          <p:spPr>
            <a:xfrm>
              <a:off x="600456" y="643890"/>
              <a:ext cx="1920469"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课堂检查</a:t>
              </a:r>
            </a:p>
          </p:txBody>
        </p:sp>
        <p:sp>
          <p:nvSpPr>
            <p:cNvPr id="3" name="TextBox 3"/>
            <p:cNvSpPr txBox="1"/>
            <p:nvPr/>
          </p:nvSpPr>
          <p:spPr>
            <a:xfrm>
              <a:off x="590550" y="101346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用三个条件判断图片管理器</a:t>
              </a:r>
            </a:p>
          </p:txBody>
        </p:sp>
      </p:grpSp>
      <p:grpSp>
        <p:nvGrpSpPr>
          <p:cNvPr id="6" name="Group 6"/>
          <p:cNvGrpSpPr/>
          <p:nvPr/>
        </p:nvGrpSpPr>
        <p:grpSpPr>
          <a:xfrm>
            <a:off x="597408" y="2160270"/>
            <a:ext cx="8253984" cy="888492"/>
            <a:chOff x="597408" y="2160270"/>
            <a:chExt cx="8253984" cy="888492"/>
          </a:xfrm>
        </p:grpSpPr>
        <p:sp>
          <p:nvSpPr>
            <p:cNvPr id="5" name="TextBox 5"/>
            <p:cNvSpPr txBox="1"/>
            <p:nvPr/>
          </p:nvSpPr>
          <p:spPr>
            <a:xfrm>
              <a:off x="597408" y="2160270"/>
              <a:ext cx="8253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1. 当前节点是允许删除的普通分组，执行delete item。</a:t>
              </a:r>
              <a:br/>
              <a:r>
                <a:rPr lang="zh-CN" sz="2400" dirty="0">
                  <a:solidFill>
                    <a:schemeClr val="dk1"/>
                  </a:solidFill>
                  <a:latin typeface="+mn-lt"/>
                  <a:ea typeface="+mn-ea"/>
                  <a:cs typeface="+mn-cs"/>
                </a:rPr>
                <a:t>它的多层图片和分组后代会保留吗？需要先手写递归删除吗？</a:t>
              </a:r>
            </a:p>
          </p:txBody>
        </p:sp>
      </p:grpSp>
      <p:grpSp>
        <p:nvGrpSpPr>
          <p:cNvPr id="8" name="Group 8"/>
          <p:cNvGrpSpPr/>
          <p:nvPr/>
        </p:nvGrpSpPr>
        <p:grpSpPr>
          <a:xfrm>
            <a:off x="597408" y="3569970"/>
            <a:ext cx="9137904" cy="888492"/>
            <a:chOff x="597408" y="3569970"/>
            <a:chExt cx="9137904" cy="888492"/>
          </a:xfrm>
        </p:grpSpPr>
        <p:sp>
          <p:nvSpPr>
            <p:cNvPr id="7" name="TextBox 7"/>
            <p:cNvSpPr txBox="1"/>
            <p:nvPr/>
          </p:nvSpPr>
          <p:spPr>
            <a:xfrm>
              <a:off x="597408" y="3569970"/>
              <a:ext cx="91379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2. 同一节点从名称列切到类型列，current与previous指针相同。</a:t>
              </a:r>
              <a:br/>
              <a:r>
                <a:rPr lang="zh-CN" sz="2400" dirty="0">
                  <a:solidFill>
                    <a:schemeClr val="dk1"/>
                  </a:solidFill>
                  <a:latin typeface="+mn-lt"/>
                  <a:ea typeface="+mn-ea"/>
                  <a:cs typeface="+mn-cs"/>
                </a:rPr>
                <a:t>这能证明当前索引没变化吗？当前索引还包含哪个值？</a:t>
              </a:r>
            </a:p>
          </p:txBody>
        </p:sp>
      </p:grpSp>
      <p:grpSp>
        <p:nvGrpSpPr>
          <p:cNvPr id="10" name="Group 10"/>
          <p:cNvGrpSpPr/>
          <p:nvPr/>
        </p:nvGrpSpPr>
        <p:grpSpPr>
          <a:xfrm>
            <a:off x="597408" y="4979670"/>
            <a:ext cx="9945624" cy="1307592"/>
            <a:chOff x="597408" y="4979670"/>
            <a:chExt cx="9945624" cy="1307592"/>
          </a:xfrm>
        </p:grpSpPr>
        <p:sp>
          <p:nvSpPr>
            <p:cNvPr id="9" name="TextBox 9"/>
            <p:cNvSpPr txBox="1"/>
            <p:nvPr/>
          </p:nvSpPr>
          <p:spPr>
            <a:xfrm>
              <a:off x="597408" y="4979670"/>
              <a:ext cx="99456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3. 零边距标签要让图片适合高度，应读外层scrollArea还是viewport？</a:t>
              </a:r>
              <a:br/>
              <a:r>
                <a:rPr lang="zh-CN" sz="2400" dirty="0">
                  <a:solidFill>
                    <a:schemeClr val="dk1"/>
                  </a:solidFill>
                  <a:latin typeface="+mn-lt"/>
                  <a:ea typeface="+mn-ea"/>
                  <a:cs typeface="+mn-cs"/>
                </a:rPr>
                <a:t>DPR不为1时，怎样把界面高度换算成目标图像像素？</a:t>
              </a:r>
              <a:br/>
              <a:r>
                <a:rPr lang="zh-CN" sz="2400" dirty="0">
                  <a:solidFill>
                    <a:schemeClr val="dk1"/>
                  </a:solidFill>
                  <a:latin typeface="+mn-lt"/>
                  <a:ea typeface="+mn-ea"/>
                  <a:cs typeface="+mn-cs"/>
                </a:rPr>
                <a:t>先说明对象和单位，再指出实现所需的检查。</a:t>
              </a:r>
            </a:p>
          </p:txBody>
        </p:sp>
      </p:grpSp>
      <p:grpSp>
        <p:nvGrpSpPr>
          <p:cNvPr id="13" name="Group 13"/>
          <p:cNvGrpSpPr/>
          <p:nvPr/>
        </p:nvGrpSpPr>
        <p:grpSpPr>
          <a:xfrm>
            <a:off x="603504" y="6366510"/>
            <a:ext cx="10984992" cy="234696"/>
            <a:chOff x="603504" y="6366510"/>
            <a:chExt cx="10984992" cy="234696"/>
          </a:xfrm>
        </p:grpSpPr>
        <p:sp>
          <p:nvSpPr>
            <p:cNvPr id="11" name="TextBox 11"/>
            <p:cNvSpPr txBox="1"/>
            <p:nvPr/>
          </p:nvSpPr>
          <p:spPr>
            <a:xfrm>
              <a:off x="603504" y="6366510"/>
              <a:ext cx="478840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Qt 6.2.3树项、像素图与卷滚实现 · F087、F232、F236、F239</a:t>
              </a:r>
            </a:p>
          </p:txBody>
        </p:sp>
        <p:sp>
          <p:nvSpPr>
            <p:cNvPr id="12" name="TextBox 12"/>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40 / 42</a:t>
              </a:r>
            </a:p>
          </p:txBody>
        </p:sp>
      </p:grpSp>
    </p:spTree>
  </p:cSld>
  <p:clrMapOvr>
    <a:masterClrMapping/>
  </p:clrMapOvr>
  <p:transition xmlns:p14="http://schemas.microsoft.com/office/powerpoint/2010/main" p14:dur="400">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7953756" cy="1188720"/>
            <a:chOff x="590550" y="643890"/>
            <a:chExt cx="7953756" cy="1188720"/>
          </a:xfrm>
        </p:grpSpPr>
        <p:sp>
          <p:nvSpPr>
            <p:cNvPr id="2" name="TextBox 2"/>
            <p:cNvSpPr txBox="1"/>
            <p:nvPr/>
          </p:nvSpPr>
          <p:spPr>
            <a:xfrm>
              <a:off x="600456" y="643890"/>
              <a:ext cx="2405101"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4.12 · 点击逐项揭示</a:t>
              </a:r>
            </a:p>
          </p:txBody>
        </p:sp>
        <p:sp>
          <p:nvSpPr>
            <p:cNvPr id="3" name="TextBox 3"/>
            <p:cNvSpPr txBox="1"/>
            <p:nvPr/>
          </p:nvSpPr>
          <p:spPr>
            <a:xfrm>
              <a:off x="590550" y="101346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先说明对象和坐标，再解释结果</a:t>
              </a:r>
            </a:p>
          </p:txBody>
        </p:sp>
      </p:grpSp>
      <p:grpSp>
        <p:nvGrpSpPr>
          <p:cNvPr id="6" name="Group 6"/>
          <p:cNvGrpSpPr/>
          <p:nvPr/>
        </p:nvGrpSpPr>
        <p:grpSpPr>
          <a:xfrm>
            <a:off x="597408" y="2160270"/>
            <a:ext cx="7842504" cy="888492"/>
            <a:chOff x="597408" y="2160270"/>
            <a:chExt cx="7842504" cy="888492"/>
          </a:xfrm>
        </p:grpSpPr>
        <p:sp>
          <p:nvSpPr>
            <p:cNvPr id="5" name="TextBox 5"/>
            <p:cNvSpPr txBox="1"/>
            <p:nvPr/>
          </p:nvSpPr>
          <p:spPr>
            <a:xfrm>
              <a:off x="597408" y="2160270"/>
              <a:ext cx="78425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1. 普通父项析构会递归删除后代，不必先手写递归删除。</a:t>
              </a:r>
              <a:br/>
              <a:r>
                <a:rPr lang="zh-CN" sz="2400" dirty="0">
                  <a:solidFill>
                    <a:schemeClr val="dk1"/>
                  </a:solidFill>
                  <a:latin typeface="+mn-lt"/>
                  <a:ea typeface="+mn-ea"/>
                  <a:cs typeface="+mn-cs"/>
                </a:rPr>
                <a:t>删除后整棵子树的旧指针失效；内部根项仍由模型管理。</a:t>
              </a:r>
            </a:p>
          </p:txBody>
        </p:sp>
      </p:grpSp>
      <p:grpSp>
        <p:nvGrpSpPr>
          <p:cNvPr id="8" name="Group 8"/>
          <p:cNvGrpSpPr/>
          <p:nvPr/>
        </p:nvGrpSpPr>
        <p:grpSpPr>
          <a:xfrm>
            <a:off x="597408" y="3569970"/>
            <a:ext cx="8558784" cy="888492"/>
            <a:chOff x="597408" y="3569970"/>
            <a:chExt cx="8558784" cy="888492"/>
          </a:xfrm>
        </p:grpSpPr>
        <p:sp>
          <p:nvSpPr>
            <p:cNvPr id="7" name="TextBox 7"/>
            <p:cNvSpPr txBox="1"/>
            <p:nvPr/>
          </p:nvSpPr>
          <p:spPr>
            <a:xfrm>
              <a:off x="597408" y="3569970"/>
              <a:ext cx="8558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2. 当前索引还包含列号。同一节点换列，新旧索引可以不同。</a:t>
              </a:r>
              <a:br/>
              <a:r>
                <a:rPr lang="zh-CN" sz="2400" dirty="0">
                  <a:solidFill>
                    <a:schemeClr val="dk1"/>
                  </a:solidFill>
                  <a:latin typeface="+mn-lt"/>
                  <a:ea typeface="+mn-ea"/>
                  <a:cs typeface="+mn-cs"/>
                </a:rPr>
                <a:t>两个参数映射到同一个项指针，不能用指针相同过滤全部变化。</a:t>
              </a:r>
            </a:p>
          </p:txBody>
        </p:sp>
      </p:grpSp>
      <p:grpSp>
        <p:nvGrpSpPr>
          <p:cNvPr id="10" name="Group 10"/>
          <p:cNvGrpSpPr/>
          <p:nvPr/>
        </p:nvGrpSpPr>
        <p:grpSpPr>
          <a:xfrm>
            <a:off x="597408" y="4979670"/>
            <a:ext cx="9366504" cy="1307592"/>
            <a:chOff x="597408" y="4979670"/>
            <a:chExt cx="9366504" cy="1307592"/>
          </a:xfrm>
        </p:grpSpPr>
        <p:sp>
          <p:nvSpPr>
            <p:cNvPr id="9" name="TextBox 9"/>
            <p:cNvSpPr txBox="1"/>
            <p:nvPr/>
          </p:nvSpPr>
          <p:spPr>
            <a:xfrm>
              <a:off x="597408" y="4979670"/>
              <a:ext cx="936650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3. 读取viewport的可用高度，并确认图片与目标尺寸有效。</a:t>
              </a:r>
              <a:br/>
              <a:r>
                <a:rPr lang="zh-CN" sz="2400" dirty="0">
                  <a:solidFill>
                    <a:schemeClr val="dk1"/>
                  </a:solidFill>
                  <a:latin typeface="+mn-lt"/>
                  <a:ea typeface="+mn-ea"/>
                  <a:cs typeface="+mn-cs"/>
                </a:rPr>
                <a:t>目标图像像素高约为界面高度乘DPR，不能无条件直接使用相同数值。</a:t>
              </a:r>
              <a:br/>
              <a:r>
                <a:rPr lang="zh-CN" sz="2400" dirty="0">
                  <a:solidFill>
                    <a:schemeClr val="dk1"/>
                  </a:solidFill>
                  <a:latin typeface="+mn-lt"/>
                  <a:ea typeface="+mn-ea"/>
                  <a:cs typeface="+mn-cs"/>
                </a:rPr>
                <a:t>由实际缩放副本计算比例，保持比例显示；标签有边距时还需扣除。</a:t>
              </a:r>
            </a:p>
          </p:txBody>
        </p:sp>
      </p:grpSp>
      <p:grpSp>
        <p:nvGrpSpPr>
          <p:cNvPr id="13" name="Group 13"/>
          <p:cNvGrpSpPr/>
          <p:nvPr/>
        </p:nvGrpSpPr>
        <p:grpSpPr>
          <a:xfrm>
            <a:off x="603504" y="6366510"/>
            <a:ext cx="10984992" cy="234696"/>
            <a:chOff x="603504" y="6366510"/>
            <a:chExt cx="10984992" cy="234696"/>
          </a:xfrm>
        </p:grpSpPr>
        <p:sp>
          <p:nvSpPr>
            <p:cNvPr id="11" name="TextBox 11"/>
            <p:cNvSpPr txBox="1"/>
            <p:nvPr/>
          </p:nvSpPr>
          <p:spPr>
            <a:xfrm>
              <a:off x="603504" y="6366510"/>
              <a:ext cx="478840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Qt 6.2.3树项、像素图与卷滚实现 · F087、F232、F236、F239</a:t>
              </a:r>
            </a:p>
          </p:txBody>
        </p:sp>
        <p:sp>
          <p:nvSpPr>
            <p:cNvPr id="12" name="TextBox 12"/>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41 / 42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childTnLst>
                          </p:cTn>
                        </p:par>
                      </p:childTnLst>
                    </p:cTn>
                  </p:par>
                  <p:par>
                    <p:cTn id="8" fill="hold">
                      <p:stCondLst>
                        <p:cond delay="indefinite"/>
                      </p:stCondLst>
                      <p:childTnLst>
                        <p:par>
                          <p:cTn id="9" fill="hold">
                            <p:stCondLst>
                              <p:cond delay="0"/>
                            </p:stCondLst>
                            <p:childTnLst>
                              <p:par>
                                <p:cTn xmlns:p="http://schemas.openxmlformats.org/presentationml/2006/mai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50"/>
                                        <p:tgtEl>
                                          <p:spTgt spid="8"/>
                                        </p:tgtEl>
                                      </p:cBhvr>
                                    </p:animEffect>
                                  </p:childTnLst>
                                </p:cTn>
                              </p:par>
                            </p:childTnLst>
                          </p:cTn>
                        </p:par>
                      </p:childTnLst>
                    </p:cTn>
                  </p:par>
                  <p:par>
                    <p:cTn id="13" fill="hold">
                      <p:stCondLst>
                        <p:cond delay="indefinite"/>
                      </p:stCondLst>
                      <p:childTnLst>
                        <p:par>
                          <p:cTn id="14" fill="hold">
                            <p:stCondLst>
                              <p:cond delay="0"/>
                            </p:stCondLst>
                            <p:childTnLst>
                              <p:par>
                                <p:cTn xmlns:p="http://schemas.openxmlformats.org/presentationml/2006/mai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643890"/>
            <a:ext cx="9649968" cy="1188720"/>
            <a:chOff x="590550" y="643890"/>
            <a:chExt cx="9649968" cy="1188720"/>
          </a:xfrm>
        </p:grpSpPr>
        <p:sp>
          <p:nvSpPr>
            <p:cNvPr id="2" name="TextBox 2"/>
            <p:cNvSpPr txBox="1"/>
            <p:nvPr/>
          </p:nvSpPr>
          <p:spPr>
            <a:xfrm>
              <a:off x="600456" y="643890"/>
              <a:ext cx="2889733" cy="352044"/>
            </a:xfrm>
            <a:prstGeom prst="rect">
              <a:avLst/>
            </a:prstGeom>
            <a:noFill/>
            <a:ln>
              <a:noFill/>
            </a:ln>
          </p:spPr>
          <p:txBody>
            <a:bodyPr wrap="none" lIns="0" tIns="0" rIns="0" bIns="0" anchor="t" anchorCtr="0">
              <a:spAutoFit/>
            </a:bodyPr>
            <a:lstStyle/>
            <a:p>
              <a:pPr algn="l"/>
              <a:r>
                <a:rPr lang="zh-CN" sz="1800" dirty="0">
                  <a:solidFill>
                    <a:srgbClr val="FAF7EF"/>
                  </a:solidFill>
                  <a:latin typeface="+mn-lt"/>
                  <a:ea typeface="+mn-ea"/>
                  <a:cs typeface="+mn-cs"/>
                </a:rPr>
                <a:t>4.12 · 从明确来源读取值</a:t>
              </a:r>
            </a:p>
          </p:txBody>
        </p:sp>
        <p:sp>
          <p:nvSpPr>
            <p:cNvPr id="3" name="TextBox 3"/>
            <p:cNvSpPr txBox="1"/>
            <p:nvPr/>
          </p:nvSpPr>
          <p:spPr>
            <a:xfrm>
              <a:off x="590550" y="1013460"/>
              <a:ext cx="9649968" cy="819150"/>
            </a:xfrm>
            <a:prstGeom prst="rect">
              <a:avLst/>
            </a:prstGeom>
            <a:noFill/>
            <a:ln>
              <a:noFill/>
            </a:ln>
          </p:spPr>
          <p:txBody>
            <a:bodyPr wrap="none" lIns="0" tIns="0" rIns="0" bIns="0" anchor="t" anchorCtr="0">
              <a:spAutoFit/>
            </a:bodyPr>
            <a:lstStyle/>
            <a:p>
              <a:pPr algn="l"/>
              <a:r>
                <a:rPr lang="zh-CN" sz="4200" b="1" dirty="0">
                  <a:solidFill>
                    <a:srgbClr val="FAF7EF"/>
                  </a:solidFill>
                  <a:latin typeface="+mn-lt"/>
                  <a:ea typeface="+mn-ea"/>
                  <a:cs typeface="+mn-cs"/>
                </a:rPr>
                <a:t>节点、路径和显示状态都要有明确来源</a:t>
              </a:r>
            </a:p>
          </p:txBody>
        </p:sp>
      </p:grpSp>
      <p:grpSp>
        <p:nvGrpSpPr>
          <p:cNvPr id="6" name="Group 6"/>
          <p:cNvGrpSpPr/>
          <p:nvPr/>
        </p:nvGrpSpPr>
        <p:grpSpPr>
          <a:xfrm>
            <a:off x="590550" y="1969770"/>
            <a:ext cx="4838700" cy="1924050"/>
            <a:chOff x="590550" y="1969770"/>
            <a:chExt cx="4838700" cy="1924050"/>
          </a:xfrm>
        </p:grpSpPr>
        <p:sp>
          <p:nvSpPr>
            <p:cNvPr id="5" name="TextBox 5"/>
            <p:cNvSpPr txBox="1"/>
            <p:nvPr/>
          </p:nvSpPr>
          <p:spPr>
            <a:xfrm>
              <a:off x="590550" y="1969770"/>
              <a:ext cx="4838700" cy="1924050"/>
            </a:xfrm>
            <a:prstGeom prst="rect">
              <a:avLst/>
            </a:prstGeom>
            <a:noFill/>
            <a:ln>
              <a:noFill/>
            </a:ln>
          </p:spPr>
          <p:txBody>
            <a:bodyPr wrap="none" lIns="0" tIns="0" rIns="0" bIns="0" anchor="t" anchorCtr="0">
              <a:spAutoFit/>
            </a:bodyPr>
            <a:lstStyle/>
            <a:p>
              <a:pPr algn="l">
                <a:lnSpc>
                  <a:spcPts val="6900"/>
                </a:lnSpc>
              </a:pPr>
              <a:r>
                <a:rPr lang="zh-CN" sz="5400" b="1" dirty="0">
                  <a:solidFill>
                    <a:srgbClr val="FAF7EF"/>
                  </a:solidFill>
                  <a:latin typeface="+mn-lt"/>
                  <a:ea typeface="+mn-ea"/>
                  <a:cs typeface="+mn-cs"/>
                </a:rPr>
                <a:t>先读清对象与值</a:t>
              </a:r>
              <a:br/>
              <a:r>
                <a:rPr lang="zh-CN" sz="5400" b="1" dirty="0">
                  <a:solidFill>
                    <a:srgbClr val="FAF7EF"/>
                  </a:solidFill>
                  <a:latin typeface="+mn-lt"/>
                  <a:ea typeface="+mn-ea"/>
                  <a:cs typeface="+mn-cs"/>
                </a:rPr>
                <a:t>再改变界面</a:t>
              </a:r>
            </a:p>
          </p:txBody>
        </p:sp>
      </p:grpSp>
      <p:grpSp>
        <p:nvGrpSpPr>
          <p:cNvPr id="8" name="Group 8"/>
          <p:cNvGrpSpPr/>
          <p:nvPr/>
        </p:nvGrpSpPr>
        <p:grpSpPr>
          <a:xfrm>
            <a:off x="597408" y="4351020"/>
            <a:ext cx="8574024" cy="1726692"/>
            <a:chOff x="597408" y="4351020"/>
            <a:chExt cx="8574024" cy="1726692"/>
          </a:xfrm>
        </p:grpSpPr>
        <p:sp>
          <p:nvSpPr>
            <p:cNvPr id="7" name="TextBox 7"/>
            <p:cNvSpPr txBox="1"/>
            <p:nvPr/>
          </p:nvSpPr>
          <p:spPr>
            <a:xfrm>
              <a:off x="597408" y="4351020"/>
              <a:ext cx="8574024" cy="1726692"/>
            </a:xfrm>
            <a:prstGeom prst="rect">
              <a:avLst/>
            </a:prstGeom>
            <a:noFill/>
            <a:ln>
              <a:noFill/>
            </a:ln>
          </p:spPr>
          <p:txBody>
            <a:bodyPr wrap="none" lIns="0" tIns="0" rIns="0" bIns="0" anchor="t" anchorCtr="0">
              <a:spAutoFit/>
            </a:bodyPr>
            <a:lstStyle/>
            <a:p>
              <a:pPr algn="l">
                <a:lnSpc>
                  <a:spcPts val="3300"/>
                </a:lnSpc>
              </a:pPr>
              <a:r>
                <a:rPr lang="zh-CN" sz="2400" dirty="0">
                  <a:solidFill>
                    <a:srgbClr val="FAF7EF"/>
                  </a:solidFill>
                  <a:latin typeface="+mn-lt"/>
                  <a:ea typeface="+mn-ea"/>
                  <a:cs typeface="+mn-cs"/>
                </a:rPr>
                <a:t>当前项先判空，用type决定操作，从同列UserRole读取路径。</a:t>
              </a:r>
              <a:br/>
              <a:r>
                <a:rPr lang="zh-CN" sz="2400" dirty="0">
                  <a:solidFill>
                    <a:srgbClr val="FAF7EF"/>
                  </a:solidFill>
                  <a:latin typeface="+mn-lt"/>
                  <a:ea typeface="+mn-ea"/>
                  <a:cs typeface="+mn-cs"/>
                </a:rPr>
                <a:t>加载成功后，从保存的原图生成副本，按viewport和DPR缩放。</a:t>
              </a:r>
              <a:br/>
              <a:r>
                <a:rPr lang="zh-CN" sz="2400" dirty="0">
                  <a:solidFill>
                    <a:srgbClr val="FAF7EF"/>
                  </a:solidFill>
                  <a:latin typeface="+mn-lt"/>
                  <a:ea typeface="+mn-ea"/>
                  <a:cs typeface="+mn-cs"/>
                </a:rPr>
                <a:t>用户点击或拖动改变停靠状态后，用实际通知同步入口。</a:t>
              </a:r>
              <a:br/>
              <a:r>
                <a:rPr lang="zh-CN" sz="2400" dirty="0">
                  <a:solidFill>
                    <a:srgbClr val="FAF7EF"/>
                  </a:solidFill>
                  <a:latin typeface="+mn-lt"/>
                  <a:ea typeface="+mn-ea"/>
                  <a:cs typeface="+mn-cs"/>
                </a:rPr>
                <a:t>下一份进入表格：行列位置存在，不等于单元格已经有项对象。</a:t>
              </a:r>
            </a:p>
          </p:txBody>
        </p:sp>
      </p:grpSp>
      <p:grpSp>
        <p:nvGrpSpPr>
          <p:cNvPr id="11" name="Group 11"/>
          <p:cNvGrpSpPr/>
          <p:nvPr/>
        </p:nvGrpSpPr>
        <p:grpSpPr>
          <a:xfrm>
            <a:off x="603504" y="6366510"/>
            <a:ext cx="10984992" cy="234696"/>
            <a:chOff x="603504" y="6366510"/>
            <a:chExt cx="10984992" cy="234696"/>
          </a:xfrm>
        </p:grpSpPr>
        <p:sp>
          <p:nvSpPr>
            <p:cNvPr id="9" name="TextBox 9"/>
            <p:cNvSpPr txBox="1"/>
            <p:nvPr/>
          </p:nvSpPr>
          <p:spPr>
            <a:xfrm>
              <a:off x="603504" y="6366510"/>
              <a:ext cx="4279544"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教材146–161页；Qt 6.2.3核验 · F233–236、F245–246</a:t>
              </a:r>
            </a:p>
          </p:txBody>
        </p:sp>
        <p:sp>
          <p:nvSpPr>
            <p:cNvPr id="10" name="TextBox 10"/>
            <p:cNvSpPr txBox="1"/>
            <p:nvPr/>
          </p:nvSpPr>
          <p:spPr>
            <a:xfrm>
              <a:off x="10954360" y="6366510"/>
              <a:ext cx="634136" cy="234696"/>
            </a:xfrm>
            <a:prstGeom prst="rect">
              <a:avLst/>
            </a:prstGeom>
            <a:noFill/>
            <a:ln>
              <a:noFill/>
            </a:ln>
          </p:spPr>
          <p:txBody>
            <a:bodyPr wrap="none" lIns="0" tIns="0" rIns="0" bIns="0" anchor="t" anchorCtr="0">
              <a:spAutoFit/>
            </a:bodyPr>
            <a:lstStyle/>
            <a:p>
              <a:pPr algn="r"/>
              <a:r>
                <a:rPr lang="zh-CN" sz="1200" dirty="0">
                  <a:solidFill>
                    <a:schemeClr val="accent6"/>
                  </a:solidFill>
                  <a:latin typeface="+mn-lt"/>
                  <a:ea typeface="+mn-ea"/>
                  <a:cs typeface="+mn-cs"/>
                </a:rPr>
                <a:t>42 / 42</a:t>
              </a:r>
            </a:p>
          </p:txBody>
        </p:sp>
      </p:gr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qt6_ch04_g_tree_images_dock">
  <a:themeElements>
    <a:clrScheme name="qt6_ch04_g_tree_images_dock">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04_g_tree_images_dock">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04_g_tree_images_do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qt6_ch04_g_tree_images_dock">
  <a:themeElements>
    <a:clrScheme name="qt6_ch04_g_tree_images_dock">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04_g_tree_images_dock">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04_g_tree_images_do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42</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2026-10-06T04:57:04Z</dcterms:created>
  <dcterms:modified xsi:type="dcterms:W3CDTF">2026-10-06T04:57:04Z</dcterms:modified>
  <cp:category/>
  <cp:contentStatus/>
</cp:coreProperties>
</file>