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  <Relationship Id="rId46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节用六字段学生表练习创建、读取、增删、排序和输出。先回答一个会影响后面所有操作的问题：表格已经有行列，为什么调用item仍会得到空指针？行列建立的是位置，QTableWidgetItem才保存某个位置的文字、角色数据和格式。后面每次读取都要分清这两件事。排序可能改变记录的行号，我们还要找到能够跟随原记录的学生ID。这份课件对应教材第一百六十一到一百七十页，接口和行为按教材使用的Qt六点二点三核对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在教材的samp4_13窗口中找到操作入口和结果位置。左侧groupBox放操作按钮，右侧tableInfo显示学生表，textEdit显示读取出来的文字。表格与文本框先垂直分割，再与左侧按钮区水平分割，因此拖动分割条可以改变各区所占空间。MainWindow保留状态栏，三个标签分别承担明确任务：labCellIndex显示当前行列，labCellType显示当前项的类型，labStudID显示当前记录的学生ID。构造函数先调用setupUi，再创建三个以MainWindow为父对象的QLabel，并用状态栏的addWidget加入。后面切换当前格时，观察这三个标签是否读取了正确对象，尤其检查无项格有没有残留上一格的信息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双击Designer里的表格，可以用Columns、Rows和Items分别编辑列、行和项。水平表头说明姓名、分数等字段，垂直表头默认显示行号。表头格也可以关联QTableWidgetItem，标题项能够保存文字、字体、颜色和图标。这里还有另一类对象：horizontalHeader与verticalHeader返回QHeaderView组件，用来控制整个表头区域的显示行为。标题项与表头组件不能混为一谈。数据区按行组织学生记录，按列组织字段，各位置可以关联一个数据项。不过，位置存在并不保证项已经创建。创建六个字段前，先把这个读取条件说清楚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已经确认row与col都在当前行列范围内，但取得item后仍然要判空。设置行数和列数不会逐格new一个项，合法的当前格也可能没有项。因此，调用text、data或checkState之前都需要检查对应指针。判空后调用text，才能安全读取该项的显示文字。currentRow和currentColumn读取当前坐标，setCurrentCell改变当前格；item与currentItem查询项对象，setCurrentItem则通过一个已经归属表格的项改变当前位置。这些接口处理的对象不同。在合法位置调用setItem，表格才接管传入的新项，位置与对象才建立对应关系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setupUi之后取得tableInfo，先设置六列，再按顺序设置姓名、性别、出生日期、民族、分数和是否党员六个标题，最后设置三行。这里的先后关系有实际作用：setHorizontalHeaderLabels只更新现有列与标签列表相交的部分，不会因为传入六个标签就自动扩为六列。标签少于列数时，后面未覆盖的旧标题仍保留；已有标题项的图标等其他角色也不会因此自动清空。增加列只建立新位置，减少列则会删除超出新范围的内容项和水平表头项。执行本页后得到三行六列的表格，但数据区仍没有项，下一步要逐字段创建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个枚举都放在MainWindow中，却承担不同任务。FieldColNum给出字段的位置，姓名在零列，分数在第四列，党员在第五列。CellType给出项的业务分类，构造项时写入，之后用type读取。教材的类型枚举先列党员、再列分数，因此ctScore的值是一千零五，与colScore的四完全不同；ctPartyM的类型顺序也不能当成列号使用。把类型传给定位接口，就会指向错误位置。项创建后没有setType来修改类型。文字、字体、前景色、背景色和图标仍可通过各自接口设置，这些修改不会把项的构造类型改成另一类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createItemsARow中，先为这条新记录分配studID，再创建姓名项。构造函数把name保存为显示文字，同时把ctName保存为项的业务类型；setData把学生ID写入Qt的UserRole。姓名和ID由同一个项保存，但属于不同角色。修改显示姓名不会自动修改ID，读取ID也不能用text替代。这里还设置水平和垂直居中，让姓名在格子中便于观察。排序重排整行时，原姓名项仍保存原学生ID，而行号会变化。因此，确认身份应读取姓名项的UserRole，不能用旧行号代替。后面会用独立计数器分配ID，避免新增和删除导致行号复用时出现重复身份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性别项先保存sex文字与ctSex类型，再从原有标志组合中移除ItemIsEditable。这样禁止用户编辑文字，同时保留可选、启用以及原来仍需要的其他能力。setFlags替换的是整个组合，所以不能为了去掉编辑能力而只传入一个不完整的标志。性别文字按水平和垂直居中显示；还可以用setIcon按sex选择boy.ico或girl.ico，前提是资源文件已经加入项目并且路径正确。项具备编辑能力只是用户编辑的一项条件，表格的editTriggers还决定哪些动作启动编辑。后面会把这两组条件分别检查，避免把某个表格开关当成全部限制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出生日期从传入的QDate生成显示文字。先用isValid检查，日期有效时按年、月、日格式输出，无效时显示“未知”，再创建ctBirth项并按左侧、垂直居中显示。项中保存的是生成后的文字，不会自动变成日期编辑器。用户后来改写这段文字时，原来的QDate没有跟着改变，程序必须重新解析输入并检查解析结果，不能拿旧日期证明新文字有效。民族字段用普通文字项保存传入的nation。日期与民族都明确了保存值的来源，下一页再处理成绩：成绩不仅要能显示，还要保留数值排序所需的整数类型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ctScore项后，把int类型的score写入DisplayRole。默认项比较读取这个角色，整数按数值比较，字符串按文字比较。这里保留整数，后面才能得到我们希望的成绩顺序。调用text读取时，Qt仍能把这个值转换为显示文字，所以不需要再调用setText来补一份文字。若随后把QString::number的结果传给setText，同一个DisplayRole就被覆盖为QString，原整数不会另存为第二份显示数据。只把整数放在UserRole，也不会让默认排序自动改用它。先保证排序真正使用的值和类型正确，再按需要设置成绩居中等格式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党员项固定显示“党员”两个字，是否勾选则由独立的CheckStateRole保存。代码保留可选、用户可勾选和启用标志，没有加入可编辑标志，所以学生不能改这段文字，仍然可以改变复选状态。isPM为真时设为Checked，为假时设为Unchecked，再设置黄色背景及水平、垂直居中。观察窗口时，不要因为文字一直是“党员”就判断这一行已勾选。读取和输出必须调用checkState，才能区分实际状态。这个例子也说明，编辑文字与改变复选是两种能力，禁止前一种操作并不自动禁止后一种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六个字段放入同一行。姓名、性别、出生日期、分数和党员项按前面的页面各自创建，这里再创建民族项，然后按六个列枚举调用setItem。每个变量都指向自己的项对象，不能把同一个仍归属表格的项重复放到两个位置。本页的前提是六列已经建立、rowNo合法，而且自动排序暂时关闭。合法setItem之后，表格接管新项；替换已有位置时，会删除原来的项。插入完成后不要再由调用者delete这些新项。装配代码把字段与位置对应起来，下一页用循环为每条记录准备参数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illRows是已经在MainWindow中声明的私有辅助函数，不是Qt自带接口。调用它之前先建立六列和目标行数，并由外层暂时关闭排序。函数先清除内容而保留表头，再从零行循环到最后一行。姓名按当前循环行号编号，偶数行使用男、未勾选，奇数行使用女、勾选。出生日期从二零零一年四月六日开始，每生成一行后加二十天，所以每条记录都能观察到不同日期。bounded传入六十与一百，结果包含六十而不包含一百，生成范围为六十到九十九。每一轮调用createItemsARow创建并装配完整记录，清空之前已删除的旧项不能继续使用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六个项已经准备好，也不代表连续六次setItem能安全使用同一个rowNo。自动排序开启时，如果写入当前排序列，表格可能立即把这一行移到新位置。后面的setItem仍使用旧行号，就可能把剩余字段写进另一条学生记录。为避免这种混合，先保存原来的排序开关，暂时关闭排序，完整填行后恢复原值。原值为真时，恢复会立即排序；原值为假时，应继续保持关闭。阻断信号不能阻止排序移动行。下一页把信号阻断和排序保护分别写出，说明两者各自解决什么问题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批量填充时，先读取wasSorting保存原状态，再进入局部作用域创建QSignalBlocker。作用域内明确关闭排序，调用fillRows装配所有记录，最后恢复原来的排序开关。恢复为真时可能重排记录，但此时各字段已经装配完毕。作用域结束后，阻断器恢复表格原来的信号阻断状态，期间被阻断的信号不会补发。因此再调用refreshSummary主动刷新当前提示和需要的统计。这个名字是我们声明的私有辅助函数，实际应重新读取当前行列，按后面的范围、项指针和UserRole检查更新三个标签；若显示记录数，也在这里重新计算。阻断的对象是表格，不是它内部模型的全部通知，更不是排序开关，不能省略单独的排序保护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urrentCellChanged把新旧当前位置作为行列号传来；currentItemChanged把新旧项作为指针传来。这两个信号描述的对象不同。当前坐标改变时，即使格子里没有项，也能发出坐标通知；项通知则要求新旧项至少有一个非空。因此，从一个无项格切换到另一个无项格，可以只有坐标通知，不能认定两种信号总会同时出现。没有有效当前索引时，行列号是负一，槽函数必须先检查范围。点击、数据改变和选择改变还有各自的条件，不要预先编造固定的信号顺序。可以用日志观察具体操作，再按每个信号的含义解释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处理当前坐标通知时，先清空坐标、类型和ID三个标签，避免提前返回后留下上一格的信息。代码中的row与col是新的坐标，先检查非负并且没有超过当前行列范围，再分别查询当前格的项和这一行姓名列的项。后续显示也要分开处理：合法坐标写入labCellIndex；current为空时在labCellType显示“无项”，非空时显示它的type数值。ID来自姓名项，而不是任意当前项；只有name存在并且UserRole值有效，才把该值转成文字写入labStudID。即使当前字段没有项，姓名项仍可能存在并保存ID，所以不应把current为空当成整行没有身份。本页是槽体片段，实际函数还需按这些条件补上显示语句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增时先读取currentRow，若没有当前行或行号超出当前范围，就取rowCount在末尾插入；有有效当前行时，则在该行之前插入。insertRow只增加空位置，不会自动创建六个字段。保存原排序开关并暂时关闭后，插入目标行，再调用我们声明的addSampleRow，最后恢复原排序状态。这个辅助函数内部可以把目标row、新学生、男、二零零二年十月一日、苗族、已勾选和八十分传给createItemsARow，完整创建六项并分配新ID；六列须在此前建立。若选择直接追加，目标行直接取rowCount。恢复排序之后，新记录可能移动位置，不能再用旧row修改它，应通过ID或原项重新定位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按基数加行号分配学生ID，适合观察一次初始化，却不能保证删除、插入后的身份不重复。旧行号被重新使用时，同样的计算可能得到旧ID。本例在MainWindow中保存quint64类型的m_nextID，从二零二一零五零零零开始。createItemsARow每创建一条新记录，只取一次计数器的当前值作为studID，然后把计数器加一；结果存入姓名项的UserRole。本次运行内重复清表也不重置这个计数器，以免复用刚删除记录的ID。这是课堂程序的运行内分配方案，程序重新启动后若从同一初值开始，仍可能得到以前的ID；跨运行身份需要另外设计持久化规则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除当前行前，先检查currentRow是否属于现有行范围，没有有效行就返回。removeRow删除该行所有内容项和对应垂直表头项，行数减一，后面的行向前移动。删除前保存的行号不能再代表原来的学生，原项指针也已经失效，不能继续读数据，更不能再delete一次。删除后重新检查当前格与状态栏，确认没有显示已经删除记录的类型或ID。具体通知顺序通过实际日志观察，不在代码中依赖预设顺序。增加和删除列分别使用insertColumn、removeColumn，位置同样从零计数；操作前也要检查适用的范围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akeItem与直接删除行不同。它把原位置变成无项格，解除项对表格的归属，并把同一个项指针返回给调用者，原角色数据仍然保留。返回值为空时没有对象需要处理；非空时，调用者必须负责把它重新插入合法空格，或者像代码这样delete。不要取出后忘记处理而泄漏对象。setItem则接管传入的新项，替换已有项时删除原项，传入nullptr也会删除原项。仍归属表格的项不能直接再次setItem到另一格，应先取出再插入。本页先关闭排序以稳定目标坐标。QTableWidgetItem不是QObject，它的所有权由表格接口管理，不能套用QObject父子关系解释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清空之前先决定要保留什么。clearContents删除数据区的内容项并清除选择，水平和垂直表头项仍保留，所以原来的字段标题还能显示。clear除了删除内容，还删除两类表头项，原标题文字需要重新设置，但负责显示表头区域的QHeaderView组件仍然存在。重新设置标题也不会自动填充数据区。这两个接口都保留当前行数和列数，不会把表格改成零行零列。清空后的内容项为空，清空前保存的旧内容指针已经失效。后续重新填充必须创建新项，不能拿旧指针继续读写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某个合法位置需要“查看”按钮，可以创建QPushButton，再用setCellWidget放入该格。表格接管控件，并把它放在viewport的QObject子对象关系下；替换旧控件时，旧控件会延后删除。这种所有权与QTableWidgetItem的管理方式不同。cellWidget查询控件，item查询项，放按钮不会自动创建项，也不会把按钮文字写入DisplayRole。同一格可能只有其中一种对象。因此，排序、导出或保存要使用哪个值，程序应明确读取并同步，不能把屏幕上看到的按钮文字当成已经保存的项数据。按钮还具有自己的交互能力，表格的NoEditTriggers只控制编辑触发，不会把按钮禁用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三条分数为一百、八十、九的记录检查排序，前提是DisplayRole保存整数。按分数列降序调用sortItems，结果应是一百、八十、九。sortItems会立即执行，即使自动排序开关关闭，也能这样手动排序；setSortingEnabled传入真时，也会按当前排序列和顺序立即排序。排序重排整行，原姓名项的UserRole仍保存原学生ID，因此应按ID或原项重新确认记录的新位置。旧row只是之前的位置，不能再拿来定位同一学生。QTableWidgetItem不是QObject，row读取的也只是当前所在行，不是它的永久身份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格可编辑复选框传入checked，勾选时允许双击或点击已选中位置启动编辑，未勾选时设置NoEditTriggers。用户编辑还要求索引有效，并且目标具备Enabled和Editable能力。SelectedClicked需要已经选中，已有编辑器等状态也会影响是否启动，不能只检查触发枚举。程序显式调用editItem可以绕过NoEditTriggers，仍会检查项的能力。还有一个容易误判的情况：合法空格在内部模型中默认可编辑，提交数据时可以创建项，所以item为空并不等于只读。若某些字段禁止编辑，应该为它们建立项并明确设置标志，再结合触发条件控制用户操作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lectionBehavior决定一次选择以单元格、整行还是整列为单位，selectionMode决定能选一个、多个、区间，或者不允许选择。代码把两个属性分别设为整行与单选，所以本例一次选择一整行。SelectRows本身不会自动设置SingleSelection，不能只改一个属性就推断另一个属性的值。项的setSelected设置选择状态，isSelected读取选择状态，它们不代替当前格概念。一个已加入表格的项还能用row、column和tableWidget读取当前行列及所属表格。后面读取选择结果时，还要分清选中的位置与这些位置已经存在的项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lectedItems返回选中的可见项，跳过没有项的格子和隐藏位置。空格不会以nullptr成员出现在结果中，因此返回项数不一定等于所选格数。若要保留空位置，可以读取selectedRanges的矩形范围，或者通过selectionModel取得选择坐标，再逐格查询item。无项时加入空值，有项时才读取数据，不能跳过空字段导致后面的数据向前移动。选中整行以后若要删除多行，也要先把行号去重，再从较大行号向较小行号删除。这样既不会重复删除同一行，也不会因为前面删除导致后续行号变化而误删另一条记录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填充完成后，可以根据当前内容调整尺寸。resizeColumnsToContents和resizeRowsToContents分别处理所有列宽与行高，resizeColumnToContents只处理分数列，resizeRowToContents只处理传入的合法行。先填入完整数据再测量，才能观察字段实际需要的空间。这些调用是本次调整，不表示以后每次数据变化都自动重新计算；持续调整策略需要另行设置。长文字可能使列宽超过窗口空间，还要结合可用宽度和卷滚安排。示例程序里的字体供窗口操作使用，课件里的字体供投影阅读使用，两者承担的任务不同，都应在各自的显示场景中检查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复选框分别提供showH、showV和alternate。前两个值传给水平、垂直表头组件的setVisible，只控制显示，隐藏时不会删除标题项，再次显示还能看到原来的标题。交替行色由样式和调色板参与决定，某个项自设背景也会影响最终看到的效果，不能只凭开关判断每格颜色。horizontalHeaderItem取得姓名列的标题项，先检查h是否为空，再用setFont或setForeground修改它的文字格式。例如，从h取得字体、设为粗体后再写回，或者设为红色前景。修改一个标题项与控制整个QHeaderView是两种操作，调用接口前先说清楚这次要修改谁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取整张表时，外层按行从零到rowCount之前逐条处理记录，内层按六列标题的顺序读取字段。目标是整个表格，不能用只含所选项的selectedItems替代。这里固定六列，查询前必须确认表格仍满足这个前提。先清空textEdit，再为每一行创建新的字段列表。每格查item，有项读取文字，无项加入空字符串；保留空字段，后面的数据才不会被当成前一列。程序行号从零计数，只有向人显示“第几行”时才加一，不改变定位使用的行号。最后一列另按勾选状态转换文字，再把完整的一行追加到文本框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位于外层逐行循环内，row已经合法，表格固定六列。colPartyM是五，循环从零到五之前读取前五列，把最后的党员列留给下一页。每次查询得到项时追加text，没有项时追加空串，不能直接跳过字段。字段收齐后，用制表符连接；中间有空字段，就保留相邻的制表符，民族、分数等后面的值仍在原列位置。这里用来显示课堂读取结果，并没有定义一个通用文件格式。如果以后把结果写入文件，还要规定字段内部出现制表符、换行等分隔字符时如何处理，不能直接把显示文本当成完整的文件编码方案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上一页，fields已经有前五列，row仍指向同一条记录。先取得最后一列的party项，无项时追加空字段；有项且Checked时输出“党员”，Unchecked时输出“群众”，其他状态输出“部分勾选”。虽然初始化只设勾选与未勾选，读取逻辑仍把三种复选状态说完整。最后把状态追加到fields，再用制表符连接整行并调用textEdit的appendPlainText。党员项的text固定是“党员”，无法说明实际勾选结果，必须读checkState。可以在界面改变复选后重新输出，比较这一步读取到的值，而不是只看固定文字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写入可能来自程序：修改DisplayRole、复选状态、UserRole，或者项的能力标志。item已经有效且归属tableInfo时，修改会通知所属模型；数据实际改变，表格可能发出itemChanged与cellChanged。所以itemChanged不意味着用户刚刚完成输入，校验槽也会遇到初始化或其他程序写入。setData给同一角色再次写同一值时不会重复通知，而尚未插入的项没有所属表格，不会发出该表格的通知。处理时先检查是哪一个字段，再决定是否校验。需要阻断的是QObject类型的表格，项不是QObject，不能把item传给QSignalBlocker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成绩校验槽先检查item非空且属于分数列，其他字段直接返回。再把text解析为整数，同时读取ok判断是否成功，按课堂约定检查零到一百的范围。解析失败或超出范围时，labCellType提示“分数须为零到一百的整数”，然后返回。这个片段保留无效输入并提示原因，并没有撤销编辑或恢复旧值；若要恢复，必须另外保存旧值并设计写回逻辑。有效时，先创建表格的QSignalBlocker，再把整数写回DisplayRole，避免该次写入再次进入表格的校验槽。阻断不关闭排序，写入可能使所在行移动，所以之后不能用旧行号继续修改记录。需要的统计与提示应主动刷新，被阻断的通知不会补发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综合演示使用三条独立ID的完整记录，分数明确设为九、八十和一百。这是用于检查排序的情景数据，不是前面随机生成六十到九十九的结果；准备时也要在关闭排序的条件下完整写入。先记录一名学生的ID与行号，再降序排序，检查顺序为一百、八十、九，并凭同一个ID找到学生的新行号。接着取出一个格的项，再切到该空格，观察坐标、类型和ID提示。取出的对象必须重新插入或删除，不能遗漏所有权处理。再改变党员列的勾选并输出，确认读取的是状态。最后删除当前行、重新新增，检查新ID没有复用旧ID。每步记录前后值，说明改变的是位置、角色值还是对象；日志核对实际通知，不预设固定顺序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分别判断三个问题，再用窗口操作验证。只设两行六列而没有创建项时，item取得什么？是否可以直接调用text？在两个无项格之间切换，为什么不能保证两种当前状态信号同时发出？再检查数据类型：整数写入DisplayRole后，如果调用setText，原整数是否还在；排序以后，旧row与姓名项UserRole中的ID哪个能确认原记录？最后检查读取来源：选中范围含空格时，selectedItems的数量为什么可能更少；党员列的固定文字能否说明勾选？回答要说出每个判断的条件和读取对象，不只写安全或不安全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合法坐标仍可能没有项，必须先判空再读取。两个无项格之间切换可以有坐标通知，但不会因为这次切换发出项通知；新旧项至少一个非空，才发currentItemChanged。这里的条件不能省掉，否则就会把项通知误当成所有坐标变化的重复通知。setText把DisplayRole覆盖成QString，原整数不会另存，因此数值排序应保留整数；要读取显示文字，直接调用text就可以。位置会变化，确认原记录应读取姓名项UserRole的ID。selectedItems跳过空格及隐藏位置，项数不等于所选格数；需要保留空格时遍历范围或坐标并逐格判空。党员列读取checkState后转换输出，不能从固定文字推断勾选。三组答案按点击顺序分别展开，每一组同时显示判断及原因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章的组件虽然不同，都要求程序先找到实际保存值的对象。数字与日期输入先检查有效性，按钮读取勾选状态；列表、树和表格根据对应角色或状态读取，校验后修改明确的目标；文本、项和窗口把处理结果显示出来，窗口的实际通知再同步Action入口。这里的箭头说明一次操作从输入、读写到反馈的联系，不表示所有组件都具有相同的信号时序。贯穿本章的方法是先找到对象，再读写它保存的值。第五章会进一步拆分模型与视图的职责，继续检查数据从哪里读取，以及界面怎样显示这些数据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成一份固定六列的学生表，字段为姓名、性别、出生日期、民族、分数与是否党员。用九、八十、一百三条情景分数建立完整记录，姓名项分别保存独立ID。性别文字不能编辑，党员列仍可勾选，按两种能力分别设置。新增行要填满六字段，没有当前行时采用明确插入策略；填写期间关闭排序，完成后恢复原开关，删除后不再访问旧项。切换到无项格时应安全处理，不留下上一格的类型或ID提示。按整数分数排序，再凭ID找到同一学生；整表输出保留空字段，党员列按checkState转换。提交代码和三次操作前后的记录，具体说明每个值由哪个对象、哪个角色或状态保存，怎样验证读取与修改发生在正确位置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4_h_table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4_h_table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cf0a3fdb2be3c42a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9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92836" y="671512"/>
            <a:ext cx="8163230" cy="1160717"/>
            <a:chOff x="592836" y="671512"/>
            <a:chExt cx="8163230" cy="1160717"/>
          </a:xfrm>
        </p:grpSpPr>
        <p:sp>
          <p:nvSpPr>
            <p:cNvPr id="2" name="Freeform 2"/>
            <p:cNvSpPr/>
            <p:nvPr/>
          </p:nvSpPr>
          <p:spPr>
            <a:xfrm>
              <a:off x="638175" y="671512"/>
              <a:ext cx="285750" cy="257175"/>
            </a:xfrm>
            <a:custGeom>
              <a:avLst/>
              <a:gdLst/>
              <a:ahLst/>
              <a:cxnLst/>
              <a:rect l="l" t="t" r="r" b="b"/>
              <a:pathLst>
                <a:path w="285750" h="257175">
                  <a:moveTo>
                    <a:pt x="71438" y="257175"/>
                  </a:moveTo>
                  <a:cubicBezTo>
                    <a:pt x="63547" y="257175"/>
                    <a:pt x="57150" y="250778"/>
                    <a:pt x="57150" y="242888"/>
                  </a:cubicBezTo>
                  <a:cubicBezTo>
                    <a:pt x="57150" y="234997"/>
                    <a:pt x="63547" y="228600"/>
                    <a:pt x="71438" y="228600"/>
                  </a:cubicBezTo>
                  <a:lnTo>
                    <a:pt x="85725" y="228600"/>
                  </a:lnTo>
                  <a:lnTo>
                    <a:pt x="85725" y="200025"/>
                  </a:lnTo>
                  <a:lnTo>
                    <a:pt x="28575" y="200025"/>
                  </a:lnTo>
                  <a:cubicBezTo>
                    <a:pt x="12793" y="200025"/>
                    <a:pt x="0" y="187232"/>
                    <a:pt x="0" y="171450"/>
                  </a:cubicBezTo>
                  <a:lnTo>
                    <a:pt x="0" y="28575"/>
                  </a:lnTo>
                  <a:cubicBezTo>
                    <a:pt x="0" y="12793"/>
                    <a:pt x="12793" y="0"/>
                    <a:pt x="28575" y="0"/>
                  </a:cubicBezTo>
                  <a:lnTo>
                    <a:pt x="257175" y="0"/>
                  </a:lnTo>
                  <a:cubicBezTo>
                    <a:pt x="272957" y="0"/>
                    <a:pt x="285750" y="12793"/>
                    <a:pt x="285750" y="28575"/>
                  </a:cubicBezTo>
                  <a:lnTo>
                    <a:pt x="285750" y="171450"/>
                  </a:lnTo>
                  <a:cubicBezTo>
                    <a:pt x="285750" y="187232"/>
                    <a:pt x="272957" y="200025"/>
                    <a:pt x="257175" y="200025"/>
                  </a:cubicBezTo>
                  <a:lnTo>
                    <a:pt x="200025" y="200025"/>
                  </a:lnTo>
                  <a:lnTo>
                    <a:pt x="200025" y="228600"/>
                  </a:lnTo>
                  <a:lnTo>
                    <a:pt x="214312" y="228600"/>
                  </a:lnTo>
                  <a:cubicBezTo>
                    <a:pt x="222203" y="228600"/>
                    <a:pt x="228600" y="234997"/>
                    <a:pt x="228600" y="242888"/>
                  </a:cubicBezTo>
                  <a:cubicBezTo>
                    <a:pt x="228600" y="250778"/>
                    <a:pt x="222203" y="257175"/>
                    <a:pt x="214312" y="257175"/>
                  </a:cubicBezTo>
                  <a:close/>
                  <a:moveTo>
                    <a:pt x="171450" y="200025"/>
                  </a:moveTo>
                  <a:lnTo>
                    <a:pt x="114300" y="200025"/>
                  </a:lnTo>
                  <a:lnTo>
                    <a:pt x="114300" y="228600"/>
                  </a:lnTo>
                  <a:lnTo>
                    <a:pt x="171450" y="2286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191006" y="701040"/>
              <a:ext cx="26716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第04章 · 第八份　4.13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1186815"/>
              <a:ext cx="816323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空格已经在表里，为什么item()仍为空？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0550" y="2286000"/>
            <a:ext cx="4610100" cy="2152650"/>
            <a:chOff x="590550" y="2286000"/>
            <a:chExt cx="4610100" cy="2152650"/>
          </a:xfrm>
        </p:grpSpPr>
        <p:sp>
          <p:nvSpPr>
            <p:cNvPr id="6" name="TextBox 6"/>
            <p:cNvSpPr txBox="1"/>
            <p:nvPr/>
          </p:nvSpPr>
          <p:spPr>
            <a:xfrm>
              <a:off x="590550" y="2286000"/>
              <a:ext cx="4610100" cy="2152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表格中的位置</a:t>
              </a:r>
              <a:br/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与对象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74870"/>
            <a:ext cx="7674864" cy="1307592"/>
            <a:chOff x="597408" y="4674870"/>
            <a:chExt cx="76748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74870"/>
              <a:ext cx="7674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用六字段学生表练习创建、读取、增删、排序和输出。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坐标可能改变，项保存的数据与业务ID仍要能准确读取。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教材161–170页 · Qt 6.2.3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48596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6 C++ 开发指南 · QTableWidget与表格项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01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173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samp4_13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先找到学生表的三个区域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114550"/>
            <a:ext cx="6591300" cy="4025646"/>
            <a:chOff x="609600" y="2114550"/>
            <a:chExt cx="6591300" cy="4025646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114550"/>
              <a:ext cx="6591300" cy="4025646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7569708" y="2160270"/>
            <a:ext cx="3666744" cy="4241292"/>
            <a:chOff x="7569708" y="2160270"/>
            <a:chExt cx="3666744" cy="4241292"/>
          </a:xfrm>
        </p:grpSpPr>
        <p:sp>
          <p:nvSpPr>
            <p:cNvPr id="7" name="TextBox 7"/>
            <p:cNvSpPr txBox="1"/>
            <p:nvPr/>
          </p:nvSpPr>
          <p:spPr>
            <a:xfrm>
              <a:off x="7569708" y="2160270"/>
              <a:ext cx="3666744" cy="4241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左侧groupBox放按钮。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右侧表格tableInfo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与textEdit垂直分割，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再与groupBox水平分割。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MainWindow保留状态栏。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labCellIndex显示坐标，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labCellType显示类型，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labStudID显示学生ID。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setupUi之后创建标签，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用addWidget加入状态栏。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64545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教材161–163页；完整教材界面，左侧groupBox与右侧splitter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2123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Designer编辑器与运行时对象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表头项和数据项分别管理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97408" y="2160270"/>
            <a:ext cx="9838944" cy="21457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3300"/>
              </a:lnSpc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双击Designer中的表格，Columns、Rows、Items分别编辑列、行和项。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水平表头说明各字段，垂直表头默认显示行号。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表头格也能关联QTableWidgetItem，可设置文字、字体、颜色和图标。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horizontalHeader、verticalHeader返回QHeaderView组件，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它们负责表头的显示行为，与某一个表头项是不同对象。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09600" y="4476750"/>
            <a:ext cx="10972800" cy="1829562"/>
            <a:chOff x="609600" y="4476750"/>
            <a:chExt cx="10972800" cy="1829562"/>
          </a:xfrm>
        </p:grpSpPr>
        <p:sp>
          <p:nvSpPr>
            <p:cNvPr id="6" name="Rectangle 6"/>
            <p:cNvSpPr/>
            <p:nvPr/>
          </p:nvSpPr>
          <p:spPr>
            <a:xfrm>
              <a:off x="609600" y="447675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26008" y="4579620"/>
              <a:ext cx="7644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数据区按行组织学生记录，按列组织姓名、分数等字段。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每个位置可以关联一个项，由项提供文字和格式。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位置已经建立时，项仍可能不存在。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下一页先检查这个空指针条件，再开始创建六个字段。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4990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教材162–165页；Qt 6.2.3 qtablewidget.cpp · F253–254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1740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row、col已确认在当前范围内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行列范围存在，不等于项存在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8932" y="2345055"/>
            <a:ext cx="6328791" cy="1096518"/>
            <a:chOff x="598932" y="2345055"/>
            <a:chExt cx="6328791" cy="1096518"/>
          </a:xfrm>
        </p:grpSpPr>
        <p:sp>
          <p:nvSpPr>
            <p:cNvPr id="5" name="TextBox 5"/>
            <p:cNvSpPr txBox="1"/>
            <p:nvPr/>
          </p:nvSpPr>
          <p:spPr>
            <a:xfrm>
              <a:off x="598932" y="2345055"/>
              <a:ext cx="632879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*item = ui-&gt;tableInfo-&gt;item(row, col);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(!item)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 = item-&gt;text();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46220"/>
            <a:ext cx="9884664" cy="2145792"/>
            <a:chOff x="597408" y="4046220"/>
            <a:chExt cx="9884664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988466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设置行数、列数只建立位置，不逐格new项。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有效当前格也可能没有项，读取text、data或checkState前先判空。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currentRow、currentColumn读取坐标，setCurrentCell改变当前格。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item和currentItem查询项；setCurrentItem用已有项改变当前位置。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在合法位置调用setItem后，表格才接管传入的新项。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5036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教材163–164页；Qt 6.2.3 qtablewidget.cpp · F253–254、F266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2193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MainWindow内，setupUi之后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先设六列，再设置六个标题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95566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*table = ui-&gt;tableInfo;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table-&gt;setColumnCount(6);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table-&gt;setHorizontalHeaderLabels({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"姓名", "性别", "出生日期", "民族", "分数", "是否党员"});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table-&gt;setRowCount(3);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7408" y="4617720"/>
            <a:ext cx="9168384" cy="17266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3300"/>
              </a:lnSpc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标签接口不自动扩大列数，只更新现有列与标签相交的部分。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标签少于列数时，未覆盖的旧标题保留，图标等角色也不自动清空。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增加列建立空位置；减少列会删除超出新范围的项和水平表头项。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本例建立三行六列；数据区各项仍由后续代码创建。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5716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教材164、166页；Qt 6.2.3 qtablewidget.cpp · F251–252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788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MainWindow私有枚举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字段列号和项类型承担不同任务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20890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enum CellType { ctName = 1000, ctSex, ctBirth,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ctNation, ctPartyM, ctScore 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enum FieldColNum { colName = 0, colSex, colBirth,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colNation, colScore, colPartyM };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17670"/>
            <a:ext cx="8482584" cy="2145792"/>
            <a:chOff x="597408" y="4217670"/>
            <a:chExt cx="848258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17670"/>
              <a:ext cx="84825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列号定位表格位置；项类型是构造时写入的业务分类。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ctScore为1005，colScore为4，二者不能互换。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colPartyM为5，但ctPartyM在类型枚举中排在ctScore之前。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项创建后用type()读取类型，没有setType更改它。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文字、字体、前景色、背景色和图标分别通过对应接口设置。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55249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教材162、165–168页；CellType与FieldColNum沿用教材命名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783885" cy="1188720"/>
            <a:chOff x="590550" y="643890"/>
            <a:chExt cx="578388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4944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createItemsARow内，studID已独立分配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78388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姓名项同时保存业务ID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64895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*nameItem = new QTableWidgetItem(name, ctName);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nameItem-&gt;setData(Qt::UserRole, studID);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nameItem-&gt;setTextAlignment(Qt::AlignHCenter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| Qt::AlignVCenter);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17670"/>
            <a:ext cx="9107424" cy="2145792"/>
            <a:chOff x="597408" y="4217670"/>
            <a:chExt cx="910742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17670"/>
              <a:ext cx="910742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构造函数保存姓名文字与ctName类型，UserRole另外保存学生ID。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两份角色数据由同一个姓名项保存，修改姓名不自动改ID。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排序移动整行时，ID仍随原姓名项保存。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行号只是当前位置；新增、删除和排序后都可能变化。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本例后面用独立计数器分配ID，避免把行号当成身份。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141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教材167–169页；Qt 6.2.3 qtablewidget.cpp · F264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5641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createItemsARow内，sex是本行性别文字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禁止编辑时保留仍需的能力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2089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*sexItem = new QTableWidgetItem(sex, ctSex);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sexItem-&gt;setFlags(sexItem-&gt;flags()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&amp; ~Qt::ItemIsEditable);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sexItem-&gt;setTextAlignment(Qt::AlignHCenter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     | Qt::AlignVCenter);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17720"/>
            <a:ext cx="8787384" cy="1726692"/>
            <a:chOff x="597408" y="4617720"/>
            <a:chExt cx="87873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17720"/>
              <a:ext cx="8787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用setIcon按sex选择boy.ico或girl.ico；资源须先加入项目。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移除Editable保留原有的可选、启用及其他能力。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setFlags会替换整组标志；本例从原组合中删除一个标志。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用户编辑还要满足表格editTriggers，后面会分别检查。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70202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教材167–168页；Qt 6.2.3 qtablewidget.cpp、qabstractitemview.cpp · F274、F267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795132" cy="1188720"/>
            <a:chOff x="590550" y="643890"/>
            <a:chExt cx="57951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7852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createItemsARow内，birth为传入的QDate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日期先验证，再写进项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76909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dateText = birth.isValid()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? birth.toString("yyyy-MM-dd") : QStringLiteral("未知");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*birthItem = new QTableWidgetItem(dateText, ctBirth);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birthItem-&gt;setTextAlignment(Qt::AlignLeft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       | Qt::AlignVCenter);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17720"/>
            <a:ext cx="8482584" cy="1726692"/>
            <a:chOff x="597408" y="4617720"/>
            <a:chExt cx="84825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17720"/>
              <a:ext cx="84825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有效日期格式化为年、月、日；无效日期显示“未知”。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项保存生成的日期文字，不会自动创建日期编辑器。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用户修改文字后，要重新解析、验证，不能沿用旧QDate判断。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民族使用普通文字项；下一页把成绩保存为可比较的整数。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1257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教材167页；QDate有效性沿用4.7 · F080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451827" cy="1188720"/>
            <a:chOff x="590550" y="643890"/>
            <a:chExt cx="745182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7766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createItemsARow内，score为int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45182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分数按整数写入DisplayRole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06221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*scoreItem = new QTableWidgetItem(ctScore);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scoreItem-&gt;setData(Qt::DisplayRole, score);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703320"/>
            <a:ext cx="9183624" cy="2564892"/>
            <a:chOff x="597408" y="3703320"/>
            <a:chExt cx="9183624" cy="25648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703320"/>
              <a:ext cx="918362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默认比较读取DisplayRole：整数按数值比较，字符串按文字比较。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本例把整数保存在DisplayRole，text()仍能读出它的文字形式。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不要随后调用setText(QString::number(score))。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setText会把同一角色覆盖成QString，不会另存第二份显示数据。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只在UserRole存整数，默认排序也不会因此读取这个整数。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需要居中时再设对齐；先保留排序真正使用的值和类型。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1128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教材167页数值存储补充；Qt 6.2.3 qtablewidget.cpp · F262–263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7917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createItemsARow内，isPM为bool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复选状态与党员文字分别保存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914650"/>
            <a:chOff x="609600" y="2057400"/>
            <a:chExt cx="10972800" cy="29146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914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96912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*partyItem = new QTableWidgetItem("党员", ctPartyM);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partyItem-&gt;setFlags(Qt::ItemIsSelectable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| Qt::ItemIsUserCheckable | Qt::ItemIsEnabled);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partyItem-&gt;setCheckState(isPM ? Qt::Checked : Qt::Unchecked);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partyItem-&gt;setBackground(QBrush(Qt::yellow));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partyItem-&gt;setTextAlignment(Qt::AlignHCenter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       | Qt::AlignVCenter);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8497824" cy="888492"/>
            <a:chOff x="597408" y="5303520"/>
            <a:chExt cx="849782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8497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文字“党员”固定显示；是否勾选由CheckStateRole独立保存。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不允许编辑文字，仍可更改复选；输出应读取checkState。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6784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教材167–168页；Qt 6.2.3 qtablewidget.cpp · F274、F273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63228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createItemsARow内，rowNo合法、排序暂时关闭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一行的六个项分别放入六列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143250"/>
            <a:chOff x="609600" y="2057400"/>
            <a:chExt cx="10972800" cy="31432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143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52906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*t = ui-&gt;tableInfo;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*nationItem = new QTableWidgetItem(nation, ctNation);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t-&gt;setItem(rowNo, colName, nameItem);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t-&gt;setItem(rowNo, colSex, sexItem);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t-&gt;setItem(rowNo, colBirth, birthItem);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t-&gt;setItem(rowNo, colNation, nationItem);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t-&gt;setItem(rowNo, colScore, scoreItem);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t-&gt;setItem(rowNo, colPartyM, partyItem);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494020"/>
            <a:ext cx="9518904" cy="888492"/>
            <a:chOff x="597408" y="5494020"/>
            <a:chExt cx="951890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494020"/>
              <a:ext cx="9518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其余五个项按前页准备；六列建立后，将各项放入同一目标行。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setItem接管新项并释放被替换的旧项，插入后不用再delete这些项。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036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教材167–168页；Qt 6.2.3 qtablewidget.cpp · F254–255、F261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6857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已声明的fillRows()内，六列和行数已建立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逐行生成数据，再调用装配函数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143250"/>
            <a:chOff x="609600" y="2057400"/>
            <a:chExt cx="10972800" cy="31432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143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915581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 birth(2001, 4, 6);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ui-&gt;tableInfo-&gt;clearContents();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0; i &lt; ui-&gt;tableInfo-&gt;rowCount(); ++i)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int score = QRandomGenerator::global()-&gt;bounded(60, 100);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createItemsARow(i, QStringLiteral("学生%1").arg(i),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i % 2 ? "女" : "男", birth, "汉族", i % 2 != 0, score);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birth = birth.addDays(20);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494020"/>
            <a:ext cx="9153144" cy="888492"/>
            <a:chOff x="597408" y="5494020"/>
            <a:chExt cx="91531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494020"/>
              <a:ext cx="9153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先清内容，保留表头；偶数行男且未勾选，奇数行女且勾选。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姓名按行号编号，日期每行加20天；随机分数为60到99，不含100。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25150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教材166–167页；排序保护放在外层调用处 · F258、F261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8282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填写当前排序列可能马上改变行位置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连续填行前暂时关闭排序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2253615"/>
            <a:ext cx="7891653" cy="1255014"/>
            <a:chOff x="592836" y="2253615"/>
            <a:chExt cx="7891653" cy="1255014"/>
          </a:xfrm>
        </p:grpSpPr>
        <p:sp>
          <p:nvSpPr>
            <p:cNvPr id="5" name="TextBox 5"/>
            <p:cNvSpPr txBox="1"/>
            <p:nvPr/>
          </p:nvSpPr>
          <p:spPr>
            <a:xfrm>
              <a:off x="592836" y="2253615"/>
              <a:ext cx="7891653" cy="12550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800"/>
                </a:lnSpc>
              </a:pPr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准备好了六个项，</a:t>
              </a:r>
              <a:br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写入期间，rowNo仍可能指向另一条记录。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03370"/>
            <a:ext cx="8741664" cy="2145792"/>
            <a:chOff x="597408" y="4103370"/>
            <a:chExt cx="8741664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03370"/>
              <a:ext cx="874166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自动排序打开时，写入排序列可能立即移动整行。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后面的setItem仍用旧rowNo，可能把剩余字段写入另一条记录。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先保存原排序开关，暂时关闭，完整填行后恢复原值。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恢复true会立即排序；原值为false时应继续保持关闭。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信号阻断不关闭排序，下一页把两种保护分别写出。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61577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教材167页填行保护补充；Qt 6.2.3 qtablewidget.cpp、qtableview.cpp · F261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65703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fillRows与refreshSummary已声明为私有辅助函数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信号阻断和排序保护分别处理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143250"/>
            <a:chOff x="609600" y="2057400"/>
            <a:chExt cx="10972800" cy="31432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143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64895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wasSorting = ui-&gt;tableInfo-&gt;isSortingEnabled();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QSignalBlocker blocker(ui-&gt;tableInfo);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ui-&gt;tableInfo-&gt;setSortingEnabled(false);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fillRows();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ui-&gt;tableInfo-&gt;setSortingEnabled(wasSorting);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refreshSummary();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494020"/>
            <a:ext cx="9777984" cy="888492"/>
            <a:chOff x="597408" y="5494020"/>
            <a:chExt cx="97779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494020"/>
              <a:ext cx="977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作用域结束恢复原阻断状态，不补发信号；再主动刷新当前提示与统计。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阻断表格信号不等于关闭排序，也不等于阻断内部模型的全部通知。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7764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QSignalBlocker、qtableview.cpp、qtablewidget.cpp · F107、F261、F273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两种当前状态信号的接口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当前格变化以行列传递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96912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currentCellChanged(int currentRow, int currentColumn,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   int previousRow, int previousColumn);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currentItemChanged(QTableWidgetItem *current,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   QTableWidgetItem *previous);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17670"/>
            <a:ext cx="8253984" cy="2145792"/>
            <a:chOff x="597408" y="4217670"/>
            <a:chExt cx="825398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17670"/>
              <a:ext cx="82539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坐标通知携带新旧行列，即使单元格没有项也能发出。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项通知传项指针；新旧项至少一个非空时才发出。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在两个无项单元格之间切换，可能只有坐标通知。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无效当前索引的行列为−1，处理坐标通知前先检查范围。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点击、数据改变与选择改变各有条件，不预设固定信号顺序。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4682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教材164–165页信号条件校正；Qt 6.2.3 qtablewidget.cpp · F265–266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494755" cy="1188720"/>
            <a:chOff x="590550" y="643890"/>
            <a:chExt cx="649475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64848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currentCellChanged槽体片段，row/col为新坐标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当前格和姓名项分别判空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940917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labCellIndex-&gt;clear(); labCellType-&gt;clear(); labStudID-&gt;clear();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*t = ui-&gt;tableInfo;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(row &lt; 0 || row &gt;= t-&gt;rowCount()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|| col &lt; 0 || col &gt;= t-&gt;columnCount())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*current = t-&gt;item(row, col);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*name = t-&gt;item(row, colName);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60620"/>
            <a:ext cx="9945624" cy="1307592"/>
            <a:chOff x="597408" y="4960620"/>
            <a:chExt cx="99456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60620"/>
              <a:ext cx="9945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合法坐标写labCellIndex；current为空时显示“无项”，旧类型已清除。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current非空时，labCellType显示current-&gt;type()的数值。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另查name；只有项和UserRole值有效，才把ID写入labStudID。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2731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教材168–169页读取保护补充；状态栏标签已构造 · F253、F266、F264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544551" cy="1188720"/>
            <a:chOff x="590550" y="643890"/>
            <a:chExt cx="6544551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65346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addSampleRow已声明，内部调用createItemsARow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没有当前行时在末尾新增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143250"/>
            <a:chOff x="609600" y="2057400"/>
            <a:chExt cx="10972800" cy="31432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143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38238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*t = ui-&gt;tableInfo;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row = t-&gt;currentRow();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(row &lt; 0 || row &gt;= t-&gt;rowCount()) row = t-&gt;rowCount();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wasSorting = t-&gt;isSortingEnabled();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t-&gt;setSortingEnabled(false);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t-&gt;insertRow(row);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addSampleRow(row);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t-&gt;setSortingEnabled(wasSorting);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494020"/>
            <a:ext cx="9991344" cy="888492"/>
            <a:chOff x="597408" y="5494020"/>
            <a:chExt cx="99913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494020"/>
              <a:ext cx="9991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新增行只有空位置；addSampleRow负责六字段与独立ID，六列须先建立。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追加直接取rowCount；恢复排序后，不再用旧row修改原记录。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8293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教材169页插入条件补充；Qt 6.2.3 qtablewidget.cpp · F254、F257、F261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914693" cy="1188720"/>
            <a:chOff x="590550" y="643890"/>
            <a:chExt cx="6914693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6101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改进教材“基数加行号”的分配方式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91469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新增记录使用独立ID计数器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8932" y="2345055"/>
            <a:ext cx="5862066" cy="1439418"/>
            <a:chOff x="598932" y="2345055"/>
            <a:chExt cx="5862066" cy="1439418"/>
          </a:xfrm>
        </p:grpSpPr>
        <p:sp>
          <p:nvSpPr>
            <p:cNvPr id="5" name="TextBox 5"/>
            <p:cNvSpPr txBox="1"/>
            <p:nvPr/>
          </p:nvSpPr>
          <p:spPr>
            <a:xfrm>
              <a:off x="598932" y="2345055"/>
              <a:ext cx="586206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MainWindow私有成员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quint64 m_nextID = 202105000;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createItemsARow内，每条新记录只分配一次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quint64 studID = m_nextID++;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351020"/>
            <a:ext cx="8894064" cy="1726692"/>
            <a:chOff x="597408" y="4351020"/>
            <a:chExt cx="889406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51020"/>
              <a:ext cx="88940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删除行再插入时，旧行号可能再次出现，按行号计算ID可能重复。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计数器每次分配后加一，结果存入姓名项的UserRole。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本例重复清表时不重置计数器，避免本次运行内复用ID。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这个课堂方案只约定本次运行的身份，不保证跨运行永久唯一。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08995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教材167页身份数据改进；Qt 6.2.3项角色数据 · F264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474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删除当前行槽体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删除当前行会删除该行项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47547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*t = ui-&gt;tableInfo;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row = t-&gt;currentRow();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(row &lt; 0 || row &gt;= t-&gt;rowCount())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t-&gt;removeRow(row);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17670"/>
            <a:ext cx="8787384" cy="2145792"/>
            <a:chOff x="597408" y="4217670"/>
            <a:chExt cx="878738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17670"/>
              <a:ext cx="87873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这一行的内容项和对应垂直表头项一起删除，行数减一。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后续行前移；原行号不能继续代表原来的学生。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旧项指针已失效，不再读数据，也不再次delete。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删除后检查当前格与状态栏反馈，不预设固定的信号顺序。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列操作对应insertColumn、removeColumn，位置同样从0计数。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21406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教材163、169页；Qt 6.2.3 qtablewidget.cpp · F257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1432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row、col合法，已关闭排序以稳定坐标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取出项和替换项的责任不同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515531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*t = ui-&gt;tableInfo;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*item = t-&gt;takeItem(row, col);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(!item)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delete item;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17670"/>
            <a:ext cx="9777984" cy="2145792"/>
            <a:chOff x="597408" y="4217670"/>
            <a:chExt cx="977798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17670"/>
              <a:ext cx="97779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takeItem解除所属表格，原位置变为没有项，不删除返回的对象。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返回同一个项，角色数据保留；可重新插入合法空格，或由调用者删除。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setItem接管新项，替换时删除原项；传nullptr也删除原项。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仍归属表格的项不能直接再setItem到别处，先取出再插入。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QTableWidgetItem不是QObject，不能用QObject父子关系解释它。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5716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教材163、165页；Qt 6.2.3 qtablewidget.cpp · F255–256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4051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两种清空接口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清内容与清表头分别选择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5884" y="2209800"/>
            <a:ext cx="9589008" cy="2420112"/>
            <a:chOff x="595884" y="2209800"/>
            <a:chExt cx="9589008" cy="2420112"/>
          </a:xfrm>
        </p:grpSpPr>
        <p:sp>
          <p:nvSpPr>
            <p:cNvPr id="5" name="Line 5"/>
            <p:cNvSpPr/>
            <p:nvPr/>
          </p:nvSpPr>
          <p:spPr>
            <a:xfrm>
              <a:off x="6096000" y="2209800"/>
              <a:ext cx="9525" cy="2305050"/>
            </a:xfrm>
            <a:custGeom>
              <a:avLst/>
              <a:gdLst/>
              <a:ahLst/>
              <a:cxnLst/>
              <a:rect l="l" t="t" r="r" b="b"/>
              <a:pathLst>
                <a:path w="9525" h="2305050">
                  <a:moveTo>
                    <a:pt x="0" y="0"/>
                  </a:moveTo>
                  <a:lnTo>
                    <a:pt x="0" y="230505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grpSp>
          <p:nvGrpSpPr>
            <p:cNvPr id="8" name="Group 8"/>
            <p:cNvGrpSpPr/>
            <p:nvPr/>
          </p:nvGrpSpPr>
          <p:grpSpPr>
            <a:xfrm>
              <a:off x="595884" y="2242185"/>
              <a:ext cx="3378708" cy="2387727"/>
              <a:chOff x="595884" y="2242185"/>
              <a:chExt cx="3378708" cy="2387727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595884" y="2242185"/>
                <a:ext cx="3039149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clearContents()</a:t>
                </a:r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597408" y="2903220"/>
                <a:ext cx="3377184" cy="17266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3300"/>
                  </a:lnSpc>
                </a:pPr>
                <a:r>
                  <a:rPr lang="zh-CN" sz="24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删除内容项，清除选择。</a:t>
                </a:r>
                <a:br/>
                <a:r>
                  <a:rPr lang="zh-CN" sz="24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保留水平与垂直表头项。</a:t>
                </a:r>
                <a:br/>
                <a:r>
                  <a:rPr lang="zh-CN" sz="24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清空后数据项为空。</a:t>
                </a:r>
                <a:br/>
                <a:r>
                  <a:rPr lang="zh-CN" sz="24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原表头文字还能显示。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501384" y="2242185"/>
              <a:ext cx="3683508" cy="2387727"/>
              <a:chOff x="6501384" y="2242185"/>
              <a:chExt cx="3683508" cy="2387727"/>
            </a:xfrm>
          </p:grpSpPr>
          <p:sp>
            <p:nvSpPr>
              <p:cNvPr id="9" name="TextBox 9"/>
              <p:cNvSpPr txBox="1"/>
              <p:nvPr/>
            </p:nvSpPr>
            <p:spPr>
              <a:xfrm>
                <a:off x="6501384" y="2242185"/>
                <a:ext cx="1426807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clear()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6502908" y="2903220"/>
                <a:ext cx="3681984" cy="17266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3300"/>
                  </a:lnSpc>
                </a:pPr>
                <a:r>
                  <a:rPr lang="zh-CN" sz="24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还删除水平、垂直表头项。</a:t>
                </a:r>
                <a:br/>
                <a:r>
                  <a:rPr lang="zh-CN" sz="24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原标题文字需要重新设置。</a:t>
                </a:r>
                <a:br/>
                <a:r>
                  <a:rPr lang="zh-CN" sz="24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保留表头区域组件。</a:t>
                </a:r>
                <a:br/>
                <a:r>
                  <a:rPr lang="zh-CN" sz="24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设置标题不会填充数据。</a:t>
                </a:r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>
            <a:off x="597408" y="5074920"/>
            <a:ext cx="7339584" cy="888492"/>
            <a:chOff x="597408" y="5074920"/>
            <a:chExt cx="7339584" cy="8884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50749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二者都保留行数和列数，不把表格改成零行零列。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旧内容指针已失效；重新填充之前，不能再访问旧项。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66510"/>
              <a:ext cx="378597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教材163页；Qt 6.2.3 qtablewidget.cpp · F258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6586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单元格控件补充，row、col已合法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单元格控件不会自动变成项数据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88898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*button = new QPushButton("查看", ui-&gt;tableInfo);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ui-&gt;tableInfo-&gt;setCellWidget(row, col, button);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*widget = ui-&gt;tableInfo-&gt;cellWidget(row, col);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*item = ui-&gt;tableInfo-&gt;item(row, col);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17670"/>
            <a:ext cx="9229344" cy="2145792"/>
            <a:chOff x="597408" y="4217670"/>
            <a:chExt cx="922934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17670"/>
              <a:ext cx="922934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表格接管控件，设为viewport的子对象；替换旧控件时延后删除。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setCellWidget不创建项，也不把按钮文字自动写入DisplayRole。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cellWidget查控件，item查项，同一位置可能只存在其中一种。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排序、导出或保存所需的值，由程序明确读取并同步。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控件有自己的交互，NoEditTriggers并不把按钮禁用。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2532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qtablewidget.cpp、qabstractitemview.cpp · F259–260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783885" cy="1188720"/>
            <a:chOff x="590550" y="643890"/>
            <a:chExt cx="578388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3855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情景数据：三条记录的分数为100、80、9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78388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排序后按ID确认原记录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456857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ui-&gt;tableInfo-&gt;sortItems(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colScore, Qt::DescendingOrder);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703320"/>
            <a:ext cx="8680704" cy="2564892"/>
            <a:chOff x="597408" y="3703320"/>
            <a:chExt cx="8680704" cy="25648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703320"/>
              <a:ext cx="868070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成绩以整数保存时，降序结果为100、80、9。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sortItems立即排序；自动排序开关关闭时，也可以手动排序。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setSortingEnabled(true)按当前排序列和顺序立即排。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排序重排整行，姓名项的UserRole仍保存原ID。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按保存的ID或原项重新确认位置，不用旧row定位原记录。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QTableWidgetItem不是QObject，row()只反映当前所在位置。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4618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qtableview.cpp、qtablewidget.cpp · F261–262、F264；分数为课堂示例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5188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表格可编辑复选框槽体，checked为勾选值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用户编辑要同时满足两组条件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955586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 View = QAbstractItemView;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mode = checked ? View::DoubleClicked | View::SelectedClicked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: View::NoEditTriggers;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ui-&gt;tableInfo-&gt;setEditTriggers(mode);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17670"/>
            <a:ext cx="8939784" cy="2145792"/>
            <a:chOff x="597408" y="4217670"/>
            <a:chExt cx="893978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17670"/>
              <a:ext cx="89397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用户编辑要求有效索引、Enabled、Editable和匹配的触发动作。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SelectedClicked要求已选中；已有编辑器等状态也要考虑。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程序editItem可绕过NoEditTriggers，仍检查项的能力。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有效空格在模型中默认可编辑，写入时可以创建项。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item为空不等于只读；要限制的格子应明确设置项标志。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0919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教材169页编辑条件补充；Qt 6.2.3 qabstractitemview.cpp · F267–269、F274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185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两个继承自QAbstractItemView的属性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选择单位与选择模式分别设置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530199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ui-&gt;tableInfo-&gt;setSelectionBehavior(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QAbstractItemView::SelectRows);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ui-&gt;tableInfo-&gt;setSelectionMode(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QAbstractItemView::SingleSelection);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17670"/>
            <a:ext cx="8863584" cy="2145792"/>
            <a:chOff x="597408" y="4217670"/>
            <a:chExt cx="886358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17670"/>
              <a:ext cx="88635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selectionBehavior决定单位：单元格、整行或整列。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selectionMode决定单选、多选、区间选择或不选择。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本例整行单选；SelectRows不自动设置SingleSelection。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项的setSelected设置选择，isSelected读取，不代替当前格。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已加入项的row、column、tableWidget可读出位置和所属表格。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65660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教材166、170页；Qt 6.2.3 qabstractitemview.cpp · F270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3436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选择范围可能包含没有项的格子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读取选择时仍要保留空位置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76884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items = ui-&gt;tableInfo-&gt;selectedItems();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ranges = ui-&gt;tableInfo-&gt;selectedRanges();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indexes = ui-&gt;tableInfo-&gt;selectionModel()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-&gt;selectedIndexes();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17670"/>
            <a:ext cx="8970264" cy="2145792"/>
            <a:chOff x="597408" y="4217670"/>
            <a:chExt cx="897026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17670"/>
              <a:ext cx="897026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selectedItems返回所选可见项，跳过空格和隐藏位置。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空格不会以nullptr成员加入列表，项数不等于所选格数。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要保留空格，遍历矩形ranges或选择坐标indexes，逐格查item。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无项时写空值，已有项时再读数据，不能让后面字段前移。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按选择删行时，先去重行号再逆序删除，避免重复及行号前移。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4306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qtablewidget.cpp、qitemselectionmodel.cpp · F271–272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8872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继承自QTableView，row为有效行号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调整尺寸时读取已填的内容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06221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ui-&gt;tableInfo-&gt;resizeColumnsToContents();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ui-&gt;tableInfo-&gt;resizeRowsToContents();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ui-&gt;tableInfo-&gt;resizeColumnToContents(colScore);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ui-&gt;tableInfo-&gt;resizeRowToContents(row);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17670"/>
            <a:ext cx="8863584" cy="2145792"/>
            <a:chOff x="597408" y="4217670"/>
            <a:chExt cx="886358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17670"/>
              <a:ext cx="88635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前两行调整所有列宽和行高，后两行只调整指定列或行。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先填入数据，再按当前内容调整，才能观察完整字段。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这些调用处理本次内容，不表示以后每次数据变化都会自动重算。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长文字可能得到过宽的列，还应结合窗口空间安排宽度与卷滚。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示例窗口字号与课件投影字号承担不同用途，调整时分别检查。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1208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教材169页；QTableView的行高与列宽接口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28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64653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showH、showV、alternate为三个复选框的bool值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显示表头与交替行色各有入口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08901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ui-&gt;tableInfo-&gt;horizontalHeader()-&gt;setVisible(showH);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ui-&gt;tableInfo-&gt;verticalHeader()-&gt;setVisible(showV);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ui-&gt;tableInfo-&gt;setAlternatingRowColors(alternate);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*h = ui-&gt;tableInfo-&gt;horizontalHeaderItem(colName);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7408" y="4217670"/>
            <a:ext cx="9336024" cy="21457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3300"/>
              </a:lnSpc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两个Header接口返回组件，setVisible只控制表头显示。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隐藏不删除标题项；再次显示还能看到原来的标题。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交替行色取样式与调色板；项自设背景也会影响可见效果。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h是姓名列表头项；先判空，再用setFont或setForeground改格式。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标题项与QHeaderView是不同对象，先明确本次要修改谁。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3767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教材164、166、170页；表头项与表头区域组件区别 · F258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29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2115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读取表格内容到textEdit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按行列位置读取整个表格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299704" cy="1726692"/>
            <a:chOff x="597408" y="2160270"/>
            <a:chExt cx="8299704" cy="17266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2997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外层从0到rowCount−1，逐条处理记录。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内层按列号读取字段，顺序与六列标题一致。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目标是整个表格，不能用只含所选项的selectedItems替代。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本例固定六列；查询之前确认列数仍满足这个前提。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4171950"/>
            <a:ext cx="10972800" cy="2191512"/>
            <a:chOff x="609600" y="4171950"/>
            <a:chExt cx="10972800" cy="2191512"/>
          </a:xfrm>
        </p:grpSpPr>
        <p:sp>
          <p:nvSpPr>
            <p:cNvPr id="7" name="Rectangle 7"/>
            <p:cNvSpPr/>
            <p:nvPr/>
          </p:nvSpPr>
          <p:spPr>
            <a:xfrm>
              <a:off x="609600" y="417195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4217670"/>
              <a:ext cx="80253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开始前清空textEdit，每一行生成一个字段列表。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每格先查item；有项读文字，无项加入空字符串。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空字段保留原列位置，后面的数据不会被当作前一列。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行号从0计数，若要显示“第几行”才使用row+1。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最后一列按勾选状态转换文字，再逐行appendPlainText。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1128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教材170页遍历保护补充；Qt 6.2.3 qtablewidget.cpp · F253–254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30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22808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外层逐行循环内，row合法、已固定六列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用字段列表保留空单元格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06221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 fields;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col = 0; col &lt; colPartyM; ++col)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auto *item = ui-&gt;tableInfo-&gt;item(row, col);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fields &lt;&lt; (item ? item-&gt;text() : QString());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17720"/>
            <a:ext cx="7949184" cy="1726692"/>
            <a:chOff x="597408" y="4617720"/>
            <a:chExt cx="79491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17720"/>
              <a:ext cx="79491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colPartyM为5，循环读取前五列，最后一列留给下一页。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有项追加text，无项追加空串，不能跳过该字段。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字段收齐后用join("\t")连接，相邻制表符保留空字段。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本例只作课堂文本显示；写文件前还要处理字段内分隔符。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7668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教材170页读取保护补充；Qt 6.2.3项查询 · F253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31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519160" cy="1188720"/>
            <a:chOff x="590550" y="643890"/>
            <a:chExt cx="851916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5430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接上一页，fields已含前五列，row仍合法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最后一列读取勾选，不读固定文字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143250"/>
            <a:chOff x="609600" y="2057400"/>
            <a:chExt cx="10972800" cy="31432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143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906246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*party = ui-&gt;tableInfo-&gt;item(row, colPartyM);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state;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(!party) state = QString();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 (party-&gt;checkState() == Qt::Checked) state = "党员";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 (party-&gt;checkState() == Qt::Unchecked) state = "群众";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state = "部分勾选";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fields &lt;&lt; state;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ui-&gt;textEdit-&gt;appendPlainText(fields.join('\t'));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494020"/>
            <a:ext cx="9046464" cy="888492"/>
            <a:chOff x="597408" y="5494020"/>
            <a:chExt cx="90464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494020"/>
              <a:ext cx="9046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最后一列固定文字“党员”不表示已勾选，结果由checkState决定。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无项保留空字段；勾选、未勾选、部分勾选分别输出对应状态。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6270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教材170页复选读取补充；Qt 6.2.3项角色数据 · F253、F273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32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9291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item已有效且归属tableInfo，studID已分配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程序写入也可能触发数据通知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64895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item-&gt;setData(Qt::DisplayRole, 80);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item-&gt;setCheckState(Qt::Checked);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item-&gt;setData(Qt::UserRole, studID);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item-&gt;setFlags(item-&gt;flags() &amp; ~Qt::ItemIsEditable);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17670"/>
            <a:ext cx="9442704" cy="2145792"/>
            <a:chOff x="597408" y="4217670"/>
            <a:chExt cx="944270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17670"/>
              <a:ext cx="944270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角色数据或能力的修改会通知所属模型，操作可以来自程序。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数据实际改变时，表格可发itemChanged和cellChanged。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setData同角色同值不重复通知；未插入项没有所属表格通知。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itemChanged不等于用户刚确认输入，校验时仍应检查目标字段。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阻断时使用QObject表格；项不是QObject，不能把item传给阻断器。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19417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qtablewidget.cpp、QSignalBlocker · F273–274、F107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33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385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itemChanged槽体；课堂分数范围0到100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校验槽先检查列与数值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600450"/>
            <a:chOff x="609600" y="2057400"/>
            <a:chExt cx="10972800" cy="36004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600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934250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(!item || item-&gt;column() != colScore)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value = item-&gt;text().toInt(&amp;ok);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(!ok || value &lt; 0 || value &gt; 100)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labCellType-&gt;setText(QStringLiteral("分数须为0到100的整数"));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QSignalBlocker blocker(ui-&gt;tableInfo);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item-&gt;setData(Qt::DisplayRole, value);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913120"/>
            <a:ext cx="8747760" cy="469392"/>
            <a:chOff x="597408" y="5913120"/>
            <a:chExt cx="8747760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913120"/>
              <a:ext cx="87477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写回整数前阻断表格信号；排序可能移行，之后不用旧行号。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4345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状态栏标签已构造；Qt 6.2.3角色修改与阻断 · F273、F262–263、F107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34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3436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情景数据；教师演示与学生复核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跟随排序检查同一条学生记录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787384" cy="3403092"/>
            <a:chOff x="597408" y="2160270"/>
            <a:chExt cx="8787384" cy="34030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787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建立三条完整记录，分数为9、80、100，每条有独立ID。</a:t>
              </a:r>
            </a:p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记录一名学生的ID与行号，再按分数降序排序。</a:t>
              </a:r>
            </a:p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检查结果为100、80、9，并按ID确认学生的新行号。</a:t>
              </a:r>
            </a:p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4. 取出一个格的项，再切到该空格，检查坐标、类型和ID提示。</a:t>
              </a:r>
            </a:p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5. 改党员列的勾选，再输出文字，确认结果按状态变化。</a:t>
              </a:r>
            </a:p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6. 删除当前行再新增，检查新ID没有复用旧ID。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各步记录操作前后值，说明改变的是位置、角色值还是对象。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日志核对实际通知，不预设固定的信号顺序。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66510"/>
              <a:ext cx="51883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教材示例的课堂验证 · F261、F264–265、F273；三条分数为情景数据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35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920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课堂检查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先判断空格，再判断排序和输出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6836664" cy="1307592"/>
            <a:chOff x="597408" y="2160270"/>
            <a:chExt cx="683666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6836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只设两行六列，没有创建项。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能直接item(0,0)-&gt;text()吗？切换两个空格时，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是否一定同时收到两种当前状态信号？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98570"/>
            <a:ext cx="9031224" cy="888492"/>
            <a:chOff x="597408" y="3798570"/>
            <a:chExt cx="90312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98570"/>
              <a:ext cx="9031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整数分数写入DisplayRole后再setText，原整数类型还在吗？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排序后，用原row还是姓名项UserRole中的ID确认记录？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8497824" cy="888492"/>
            <a:chOff x="597408" y="5303520"/>
            <a:chExt cx="84978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8497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选中范围含空格时，selectedItems数量为什么可能更少？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输出党员列，只读text()能判断勾选吗？应读哪个值？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50023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6.2.3对象、角色和选择条件 · F253、F265、F263–264、F271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36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4051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点击逐项揭示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把对象、类型和状态分别说明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65020"/>
            <a:ext cx="7309104" cy="1307592"/>
            <a:chOff x="597408" y="2065020"/>
            <a:chExt cx="730910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65020"/>
              <a:ext cx="7309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合法位置仍可能没有项，必须判空后读取。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两个无项格切换可有坐标通知，但没有项通知。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新旧项至少一个非空时，才发currentItemChanged。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50920"/>
            <a:ext cx="9290304" cy="1307592"/>
            <a:chOff x="597408" y="3550920"/>
            <a:chExt cx="92903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50920"/>
              <a:ext cx="9290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setText把DisplayRole覆盖成QString，原整数类型不会另存。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数值排序要保留整数；text()可以直接读出显示文字。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位置会改变，用姓名项UserRole中的ID确认原记录。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036820"/>
            <a:ext cx="8802624" cy="1307592"/>
            <a:chOff x="597408" y="5036820"/>
            <a:chExt cx="880262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036820"/>
              <a:ext cx="8802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selectedItems跳过空格和隐藏位置，数量不等于所选格数。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保留空格应遍历坐标或范围，逐格判空。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党员列读checkState，再按勾选状态输出，不从固定文字推断。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53778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6.2.3对象、角色和选择条件 · F253、F265、F263–264、F271–272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37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3193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第04章 · 从组件保存的值解释操作结果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第四章的组件值都有明确来源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2057400"/>
            <a:ext cx="3314700" cy="2419350"/>
            <a:chOff x="609600" y="2057400"/>
            <a:chExt cx="3314700" cy="24193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3314700" cy="2419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1436" y="2196465"/>
              <a:ext cx="92202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6008" y="2922270"/>
              <a:ext cx="2157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数字与日期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先检查有效性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按钮读勾选状态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4029075" y="2952750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3" name="Group 13"/>
          <p:cNvGrpSpPr/>
          <p:nvPr/>
        </p:nvGrpSpPr>
        <p:grpSpPr>
          <a:xfrm>
            <a:off x="4495800" y="2057400"/>
            <a:ext cx="3200400" cy="2419350"/>
            <a:chOff x="4495800" y="2057400"/>
            <a:chExt cx="3200400" cy="2419350"/>
          </a:xfrm>
        </p:grpSpPr>
        <p:sp>
          <p:nvSpPr>
            <p:cNvPr id="10" name="Rectangle 10"/>
            <p:cNvSpPr/>
            <p:nvPr/>
          </p:nvSpPr>
          <p:spPr>
            <a:xfrm>
              <a:off x="4495800" y="2057400"/>
              <a:ext cx="3200400" cy="2419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707636" y="2196465"/>
              <a:ext cx="92202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读写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712208" y="2922270"/>
              <a:ext cx="1853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列表、树与表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按角色读取值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校验后改目标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7800975" y="2952750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8" name="Group 18"/>
          <p:cNvGrpSpPr/>
          <p:nvPr/>
        </p:nvGrpSpPr>
        <p:grpSpPr>
          <a:xfrm>
            <a:off x="8305800" y="2057400"/>
            <a:ext cx="3276600" cy="2419350"/>
            <a:chOff x="8305800" y="2057400"/>
            <a:chExt cx="3276600" cy="2419350"/>
          </a:xfrm>
        </p:grpSpPr>
        <p:sp>
          <p:nvSpPr>
            <p:cNvPr id="15" name="Rectangle 15"/>
            <p:cNvSpPr/>
            <p:nvPr/>
          </p:nvSpPr>
          <p:spPr>
            <a:xfrm>
              <a:off x="8305800" y="2057400"/>
              <a:ext cx="3276600" cy="2419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517636" y="2196465"/>
              <a:ext cx="92202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反馈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522208" y="2922270"/>
              <a:ext cx="2249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文本与项显示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窗口实际通知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同步Action入口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92836" y="4882515"/>
            <a:ext cx="9253118" cy="1290447"/>
            <a:chOff x="592836" y="4882515"/>
            <a:chExt cx="9253118" cy="1290447"/>
          </a:xfrm>
        </p:grpSpPr>
        <p:sp>
          <p:nvSpPr>
            <p:cNvPr id="19" name="TextBox 19"/>
            <p:cNvSpPr txBox="1"/>
            <p:nvPr/>
          </p:nvSpPr>
          <p:spPr>
            <a:xfrm>
              <a:off x="592836" y="4882515"/>
              <a:ext cx="625297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先找到对象，再读写它保存的值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97408" y="5703570"/>
              <a:ext cx="92485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第5章进一步拆分模型与视图的职责，继续检查数据从哪里读取。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22" name="TextBox 22"/>
            <p:cNvSpPr txBox="1"/>
            <p:nvPr/>
          </p:nvSpPr>
          <p:spPr>
            <a:xfrm>
              <a:off x="603504" y="6366510"/>
              <a:ext cx="30976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教材第4章课堂整理；接续第5章模型与视图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38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8589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4.13 · 课堂实践；分数为情景数据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完成一份可检查的学生表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253984" cy="3822192"/>
            <a:chOff x="597408" y="2160270"/>
            <a:chExt cx="8253984" cy="38221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253984" cy="3822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固定六列：姓名、性别、出生日期、民族、分数、是否党员。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建立三条记录，分数9、80、100，姓名项保存各自独立ID。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性别不能编辑文字，党员列可勾选；两种能力分别设置。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新增行完整填六列；无当前行时有明确插入策略。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填行期间关闭排序，再恢复原开关；删除后不访问旧项。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切换到无项格，不崩溃，不保留上一格的类型或ID提示。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按整数分数排序，再凭ID找到同一学生。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整表输出保留空字段，并按党员列checkState输出状态。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提交代码与三次操作前后记录，说明每个值保存在哪里。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66510"/>
              <a:ext cx="554370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教材4.13综合练习 · F253、F261–262、F264；分数与记录数量为课堂设定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39 / 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4_h_table">
  <a:themeElements>
    <a:clrScheme name="qt6_ch04_h_tabl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h_tabl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h_tab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4_h_table">
  <a:themeElements>
    <a:clrScheme name="qt6_ch04_h_tabl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h_tabl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h_tab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2026-10-06T05:27:09Z</dcterms:created>
  <dcterms:modified xsi:type="dcterms:W3CDTF">2026-10-06T05:27:09Z</dcterms:modified>
  <cp:category/>
  <cp:contentStatus/>
</cp:coreProperties>
</file>