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5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  <Relationship Id="rId5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户在编辑框里输入十二和五点三二时，程序先得到的是文字。要计算总价，必须把文字转换成数值，并确认转换成功。本份课件对应教材第四章第三节，先讲字符与字符串的表示，再讲搜索、修改和数值转换。最后把这些接口接到教材的计算总价与进制转换界面中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前一份课件解释了组件选型，现在要补上组件之间的数据处理过程。QLineEdit 的 text 函数读出 QString，程序在这个字符串上完成处理和检查，再把结果交给 setText 写回界面。如果数值转换失败，程序应该停止计算，让用户修改输入。读取、处理、写回是三个动作，分别有自己的操作对象。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“青”的 Unicode 码点是 U 加九七五二。码点用于标识字符，编码规则决定这个码点怎样存储。UTF 八把它写成三个字节，十六进制分别为 E 九、九 D、九二；UTF 十六用一个十六位编码单元表示它，因为这个码点位于基本多文种平面。不能把码点、某种编码的字节和 QString 的索引单位混在一起。UTF 八编码依据见 https://www.rfc-editor.org/rfc/rfc3629 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 A、青和这个表情，学生看见三个字符，QString 的 size 却返回四。A 和青各占一个 UTF 十六单元，表情由两个代理项共同表示，数值分别为 D 八三 D 和 D E 零零。四个索引对应四个单元，不能把表情的两个代理项当成两个可见字符。以后遇到长度、索引和截取参数，都要先确认接口使用什么单位。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QChar 保存一个 UTF 十六编码单元。这里的 u 前缀让“青”成为 char16_t 字面量，用它构造 QChar，再用 unicode 读取这个单元的十六位数值，也可以由 QChar 构造 QString。一个 QChar 不总能独立表示完整字符，例如前一页的表情需要两个 QChar 组成代理项对。读取或修改其中一项时，要知道自己处理的是单元，而不是完整表情。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编码还涉及源文件。Creator 默认以 UTF 八保存源文件，编译器也应正确解释源文件中的中文，否则文字可能在编译时就被读错。固定文字可以用 QStringLiteral 构造 QString，但这个接口仍需要编译器先正确理解源字符。UTF 八兼容 ASCII，不能把这个结论扩大成兼容全部 Latin 一。源文件字节数和 QString 编码单元数要分别计算。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字母 P 位于 Latin 一可表示的零到二百五十五范围中，可以用 fromLatin1 或相应构造函数得到 QChar，也可以再转回 P。“青”超出这个范围，toLatin1 返回字符值零。返回零不能证明原字符就是 U 加零零零零，也可能是转换无法表示。这里按 Qt 六点二点三的接口实现解释，依据见 https://raw.githubusercontent.com/qt/qtbase/v6.2.3/src/corelib/text/qchar.h 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isDigit 判断 Unicode 的十进制数字类别，不只包含 ASCII 的零到九。isNumber 的范围更大，还包含数字字母和其他数字两类，因此满足 isDigit 的字符也满足 isNumber，反过来不能保证。如果输入规则只允许 ASCII 数字，就比较这个 QChar 是否处于零和九之间。这些类别函数属于 QChar，不能把它们当成 QString 的成员。类别依据见 https://raw.githubusercontent.com/qt/qtbase/v6.2.3/src/corelib/text/qchar.cpp 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教材的字符测试界面把类别函数的返回值显示成复选框。输入“青”时，isLetter 和 isLetterOrNumber 为真；输入左书名号时，isPunct 为真；输入五角星时，isSymbol 为真。程序先读取 bool，再用这个结果设置对应复选框。isUpper 和 isLower 则判断大小写。课堂可以每次只换一个输入字符，让学生先预测哪个复选框会勾选，再检查界面结果。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这些函数回答的问题不同。isSpace 判断空白，isMark 判断记号类别，isPrint 判断可打印字符，isNull 判断当前单元是否为 U 加零零零零。isNonCharacter 判断 Unicode 保留的非字符码点，不能用于判断“是不是非字母”。程序应按实际输入规则选择函数，不能只凭名称近似就互换。保留码点的说明依据见 https://raw.githubusercontent.com/qt/qtbase/v6.2.3/src/corelib/text/qchar.cpp 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把这段代码放在当前窗口类的槽函数中，并保证界面已执行 setupUi，editChar 是已经创建的编辑框。程序先读取文字，再检查 isEmpty；空串没有可读的第零个单元，必须在索引访问之前返回。通过检查后，text 的第零项只给出一个 UTF 十六单元。如果用户输入的是表情，这个结果可能只是代理项对中的一项。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沿用前一页读到的 text，循环变量与 size 都按编码单元计数。每次通过 at 读取一个 QChar，用 unicode 得到数值，再用 number 的十六进制形式转成文字，并在后面加一个空格。把结果交给已经创建的 editResult，可以观察四个单元的输出：四一、九七五二、D 八三 D、D E 零零。最后两项共同表示同一个表情，循环遍历单元不等于遍历可见字符。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教材字符串 Hello 逗号北京中，索引六和七分别是北京两个汉字。程序先检查长度至少为八，再把这两个位置写成青和岛，结果变为 Hello 逗号青岛，其他位置保持原内容。本例中的汉字都用一个 UTF 十六单元表示。如果某个字符由代理项对表示，单独替换其中一项就会破坏字符，不能把这个例子直接扩展到代理项中间。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循环先在有效索引范围内读取单元，只在当前单元等于“青”时，把该位置改成“北”。相等和不等比较的是 QChar 保存的编码单元值，大小比较也使用十六位编码值。它不表示汉字拼音顺序，也不是自然语言排序规则。教材所需的相等判断可以据此定位目标单元，排序问题则不能只根据这个比较结果推断。实现依据见 https://raw.githubusercontent.com/qt/qtbase/v6.2.3/src/corelib/text/qchar.h 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original 保存 Hello，把它赋给 copy 后，两者可以共享存储以减少复制开销。修改 copy 的第零个单元为小写 h 时，Qt 按需要分离数据，copy 变成 hello，original 仍然是 Hello。共享的是实现中的存储，不是两个变量今后永远同步的承诺。学生可以在修改前后分别打印两个变量，观察值语义。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str1 最初是“卖”，str2 是“拐”，str3 在修改前复制 str1。append 在 str1 后面加“拐”，所以 str1 变成“卖拐”；prepend 在 str3 前面加“拐”，所以 str3 变成“拐卖”。两个调用都修改调用对象。加号产生新的拼接结果，本页把这个返回结果保存在 joined 中。读代码时要跟踪每次读取的是哪个变量、写入的是哪个变量，以及复制发生在什么时候。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front 和 back 要求字符串非空，所以先检查 isEmpty。通过检查后，它们分别返回首尾 QChar，单位仍然是 UTF 十六编码单元。如果 text 以表情结尾，back 只能返回它的低代理项。取得最后一个单元，并不等于取得完整表情。这与前面的索引访问使用同一套单位和边界。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Qt6 的长度为三，left 请求五个单元时返回整串，right 请求两个时返回 t6。first 请求两个得到 Qt，last 请求两个得到 t6。虽然这些例子中的结果相似，first 和 last 要求数量处于零到 size 之间，调用者必须先保证范围合法。输入长度未知时，先验证数量，不能只因名称接近就互换接口。接口条件依据见 https://raw.githubusercontent.com/qt/qtbase/v6.2.3/src/corelib/text/qstring.cpp 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mid 从位置一请求九个单元，会把超出尾部的请求长度截短，因此结果是 t6。位置四已经超过长度三，mid 返回 null 字符串。sliced 从位置一取两个单元得到相同内容，但它要求起点和长度都在合法范围中，长度不能超过 size 减起点。不要故意越界调用 sliced 来猜测错误结果，先检查参数再调用。边界依据见 https://raw.githubusercontent.com/qt/qtbase/v6.2.3/src/corelib/text/qstring.cpp 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 C++ 字符串字面量里，两个反斜杠经过转义后表示运行内容中的一个反斜杠。教材路径的每一个反斜杠，在源码中都要这样写。用户在编辑框中直接输入的是实际内容，只需要一个反斜杠。检查代码与界面时，要区分源码写法和字符串运行时的内容，不能把转义符当成路径的一部分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path 沿用上一页的 Windows 路径。lastIndexOf 查找最后一个反斜杠的位置，mid 从这个位置加一开始截取，得到 qw.cpp，前面的目录没有进入结果。如果没有找到分隔符，索引为负一，加一后是零，于是整串作为文件名。本例只处理约定使用反斜杠的路径；实际跨平台路径应使用专门路径类。搜索失败的结果在这里也有明确用途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section 按逗号把字符串划分为多个段，段号从零开始，不能把它当成字符位置。起始段和结束段都包括在结果中，因此零到零得到学生姓名，零到一得到姓名和性别，并保留两者之间的逗号，四到四得到山东。这个函数按给定分隔符切段，不负责解析 CSV 的引号规则。使用之前先明确数据是否遵守这样的简单分隔约定。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默认构造的 a 是 null 字符串，同时没有内容；空字面量构造的 b 不是 null，但仍然没有内容。c 包含一个 U 加零零零零单元，长度为一，因此不是空串。clear 会让字符串变成 null；如果问题只是“有没有内容”，优先使用 isEmpty。字符串可以包含数值为零的单元，不能把它与字符串结尾的零混淆。说明依据见 https://raw.githubusercontent.com/qt/qtbase/v6.2.3/src/corelib/text/qstring.cpp 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size、length 和没有参数的 count 都统计 UTF 十六编码单元，因此 A、青和表情组成的字符串都返回四。带子串参数的 count 改为统计匹配次数，本例统计“青”得到一次。教材路径的长度也按完整字符串检查。toUtf8 之后得到 QByteArray，它的 size 统计编码后的字节，不能替代 QString 的长度。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 Qt 扩长到四个单元，双参数 resize 只把新增部分填成两个短横线，原来的 Qt 保留。fill 把所有单元覆盖成 x，再缩短到两个单元时，末尾内容被截去。单参数 resize 扩长的新单元没有初始化，应先写入再读取或显示；需要明确填充值时用双参数形式。这个双参数接口在 Qt 六点二中已经可用，依据见 https://raw.githubusercontent.com/qt/qtbase/v6.2.3/src/corelib/text/qstring.h 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同一字符串可以问不同问题。indexOf 和 lastIndexOf 回答匹配位置，没找到时返回负一；count 回答匹配次数；contains、startsWith 和 endsWith 回答真假。本例的 contains 使用 CaseInsensitive，允许忽略大小写。写条件时必须先看返回类型，位置负一不能当作次数，位置数值也不能直接代替所需的真假语义。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name 的首尾都有空格，两个姓名片段之间有三个空格。trimmed 只去掉首尾空白，保留中间的三个空格；simplified 还把内部连续空白合并为一个空格。两个函数都返回新字符串，name 不会自动变化，所以分别把结果保存到 a 和 b，再比较内容。接口依据见 https://raw.githubusercontent.com/qt/qtbase/v6.2.3/src/corelib/text/qstring.cpp 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hex 最初保存小写 f3。只调用 toUpper 而不接收结果，hex 仍然是小写；把返回值赋回 hex，变量才变为 F3。toLower 使用相同的返回值规则，QChar 的对应函数也返回转换后的单元，本例把 P 转为 p。把这种行为与 append 修改调用对象区分开，每次检查结果到底保存在哪里。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第一次在 Qt 的末尾插入字符六，结果是文本 Qt6，不是数值加法。第二次调用时，字符串长度为三，插入位置为五，Qt 先用两个空格补到该位置，再插入 X，所以结果保留两个空格。正常范围内的插入会让原来的后段向后移动。这里插入内容非空，超出长度的填充行为依据见 https://raw.githubusercontent.com/qt/qtbase/v6.2.3/src/corelib/text/qstring.cpp 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replace 的位置六指向原字符串中的北，长度二表示删去原串的两个单元，再插入青岛，结果是 Hello 逗号青岛。长度参数描述旧段，不描述新字符串。新串可以比旧段长，也可以短。位置和长度仍按 UTF 十六单元计算，不能在代理项对中间切开替换范围。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 和 b 最初都保存 Qt6。remove 从指定位置删除一个单元，本例删除 t，a 变为 Q6；chop 从末尾删去一个单元，b 变为 Qt。处理后读取同一个变量，核对删除的是哪一段。面对未知长度，应先检查业务需要的范围，避免一次删除把全部内容清空。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教材字符串测试界面把许多接口放在一起，演示时每次只测试一种操作。先设置 str1 和 str2，再按按钮需要填写参数；路径截取、长度、搜索和修改分别对应左侧不同按钮，参数的含义不能混用。先让学生预测结果，再点击按钮，把输出与变量的变化作比较。记录输入、参数和结果，才能解释为什么得到这一段文字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字符串转整数会同时产生数值和成功标志。输入零时，数值为零且成功标志为真；输入 abc 时，数值也为零，但成功标志为假。因此不能只看返回值是否为零。把这段检查放在当前窗口类的计算槽中，先完成转换，失败就返回，让用户修改输入，成功后才继续使用数值。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合法的零可以转换成功，前后空白由接口处理，空白包围的十二仍能得到整数十二。三点五不是整数输入，toInt 不会把它截成三来继续使用。即使字符串里全是数字，只要超过 int 的表示范围，成功标志也为假。显式进制可以取二到三十六，输入语法、进制和目标类型必须对应。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在本课使用的 Qt 六点二中，进制为零时，零 x 前缀按十六进制、零前缀按八进制，其他情况按十进制。所以字符串零一零按自动识别得到八，明确按十进制读取则得到十。二进制输入一零一零显式使用进制二，得到十，并且照常检查成功标志。本课不采用新版零 b 前缀自动识别规则，这项新增从 Qt 六点四开始，依据见 https://doc.qt.io/qt-6/qstring.html#toInt 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toDouble 的成功标志说明语法转换成功，不保证数值适合当前业务。nan 和 inf 也可能转换成功，而本例价格必须是非负的有限数，因此再用 qIsFinite 检查有限性，并检查价格是否小于零。先检查转换，再检查数量和单价的允许范围，最后才计算总价。浮点值参与计算，格式化为显示文字是另一步。qIsFinite 由 QtGlobal 提供，依据见 https://raw.githubusercontent.com/qt/qtbase/v6.2.3/src/corelib/global/qnumeric.cpp 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整数 N 保存二百四十三。setNum 修改已有字符串 str，十进制输出为二百四十三，十六进制为 f3，二进制为一一一一零零一一。number 返回新的 QString，本例把十进制结果保存到 dec。选择不同的输出进制只改变字符串表示，整数 N 的值没有改变。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同样的精度五，在不同格式下含义不同。f 格式显示小数点后五位，得到一二四五点二七八三零；E 格式的基数小数点后保留五位，得到一点二四五二八乘十的三次方，指数标记用大写 E。g 格式表示最多五位有效数字，本例是一二四五点三；精度三则是一点二五乘十的三次方。f、e、E 按小数点后位数，g、G 按有效数字数。规则依据见 https://raw.githubusercontent.com/qt/qtbase/v6.2.3/src/corelib/text/qlocale.cpp 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年份、月份、日期分别为二零二一、八和三。模板中的三个占位符依次替换，月份和日期按十进制输出，最小宽度为二，不足时用零补齐，结果为二零二一年零八月零三日。宽度是最小值，不会截断更长的数字。中文字符串也可以作为 QString 参数，读代码时分别辨认值、进制、宽度和填充字符。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name 保存石油大学，toUtf8 得到 UTF 八字节，constData 提供这组字节的有效地址。asprintf 的百分号 s 需要匹配的字节参数，不能直接传 QString；调用期间 utf8 对象必须仍然存活。这里把固定中文前缀与返回字符串拼接，得到欢迎来到石油大学。Windows 的本地八位编码不一定是 UTF 八，不能混用。接口依据见 https://raw.githubusercontent.com/qt/qtbase/v6.2.3/src/corelib/text/qstring.cpp 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包含 QDebug 后，流式输出可以直接接收 QString，在 Creator 的应用程序输出中观察 text。格式输出使用固定格式和匹配参数，不把用户输入当格式字符串；这里临时的 UTF 八字节在这次函数调用完成前仍然有效。如果需要关闭调试输出，在目标已经创建之后添加编译宏，并把 app 改成实际目标名。PRIVATE 让这个定义用于该目标自己的源文件。Release 名称本身不能保证没有 qDebug 输出，宏的实现依据见 https://raw.githubusercontent.com/qt/qtbase/v6.2.3/src/corelib/global/qlogging.h ，目标定义依据见 https://cmake.org/cmake/help/v3.21/command/target_compile_definitions.html 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教材计算区有两个输入和一个输出。editNum 读出数量字符串，editPrice 读出单价字符串，editTotal 显示总价字符串。数量十二乘单价五点三二，格式化后显示六十三点八四。这段浮点运算用于接口教学，显示的小数位数与内部数值要分别理解。接下来把读取、校验、乘法和输出逐步写进同一个计算槽。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当前窗口的界面已经执行 setupUi，数量、单价和总价三个编辑框已创建，对象名与代码一致。数量用十进制 toInt，单价用 toDouble，分别保存成功标志。只有两项转换都成功、数量非负、单价非负且有限时，程序才继续计算。失败分支先在总价框中提示修改输入，再返回；这个返回必须发生在乘法之前。qIsFinite 需要包含 QtGlobal。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这段代码接在前一页的检查之后，num 和 price 沿用同一个槽函数中的变量。输入通过检查后计算乘积，还要检查总价是否有限，防止结果溢出；失败时显示总价超出范围并返回。有效总价交给 number，使用 f 格式和精度二生成两位小数文本，再通过 setText 写入总价框。十二乘五点三二显示六十三点八四。格式化只改变输出文本，不会把内部浮点值变成精确十进制存储。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editDec、editBin 和 editHex 是本例三个已经创建的编辑框，对象名需要与代码一致。先从十进制框读取同一个整数，成功后分别按十、二、十六进制生成字符串，十六进制再转大写并交给 setText。二百三十一、二进制一一一零零一一一和十六进制 E7 表示同一个整数。从二进制或十六进制框读取时，把解析进制改为二或十六；失败时返回，不改其他框。这与前面二百四十三的格式例子使用不同输入，规则相同。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先让学生说明长度的单位：A 和青各占一个单元，表情占两个，因此 size 为四。再讨论返回零能否继续计算，必须检查成功标志，因为合法零和转换失败都可能返回零。第三题比较精度，f2 表示小数点后两位，g2 表示最多两位有效数字。三个答案按点击依次显示，先听学生解释，再核对原因。实操时输入空串、零、非法数字和不同进制，记录成功标志与输出，把计数单位、接口条件和计算结果联系起来。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4_b_string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4_b_string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b357c393a167fa23.pn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8548612fd34352.pn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b88878e965e5bc08.pn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2836" y="634365"/>
            <a:ext cx="2832278" cy="645414"/>
            <a:chOff x="592836" y="634365"/>
            <a:chExt cx="2832278" cy="645414"/>
          </a:xfrm>
        </p:grpSpPr>
        <p:sp>
          <p:nvSpPr>
            <p:cNvPr id="2" name="TextBox 2"/>
            <p:cNvSpPr txBox="1"/>
            <p:nvPr/>
          </p:nvSpPr>
          <p:spPr>
            <a:xfrm>
              <a:off x="592836" y="634365"/>
              <a:ext cx="283227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第四章 · 4.3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247900"/>
            <a:ext cx="5372100" cy="2152650"/>
            <a:chOff x="590550" y="2247900"/>
            <a:chExt cx="5372100" cy="21526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247900"/>
              <a:ext cx="5372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字符串怎样变成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可用的数值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813935"/>
            <a:ext cx="7228332" cy="947166"/>
            <a:chOff x="595884" y="4813935"/>
            <a:chExt cx="7228332" cy="9471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813935"/>
              <a:ext cx="7228332" cy="947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用户输入的是文字，计算需要数值。</a:t>
              </a:r>
              <a:br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把编辑框里的文字用于计算，首先要检查什么？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43638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Qt 6 C++ 开发指南 · 教材83至100页 · QString与QChar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01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从组件到字符串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先追踪字符串的去向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2367915"/>
            <a:ext cx="1872996" cy="1633347"/>
            <a:chOff x="592836" y="2367915"/>
            <a:chExt cx="1872996" cy="1633347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36791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读取输入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112770"/>
              <a:ext cx="1868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QLineEdit::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text()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3619500" y="2647950"/>
            <a:ext cx="952500" cy="43815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1" name="Group 11"/>
          <p:cNvGrpSpPr/>
          <p:nvPr/>
        </p:nvGrpSpPr>
        <p:grpSpPr>
          <a:xfrm>
            <a:off x="4783836" y="2367915"/>
            <a:ext cx="2254758" cy="1214247"/>
            <a:chOff x="4783836" y="2367915"/>
            <a:chExt cx="2254758" cy="1214247"/>
          </a:xfrm>
        </p:grpSpPr>
        <p:sp>
          <p:nvSpPr>
            <p:cNvPr id="9" name="TextBox 9"/>
            <p:cNvSpPr txBox="1"/>
            <p:nvPr/>
          </p:nvSpPr>
          <p:spPr>
            <a:xfrm>
              <a:off x="4783836" y="2367915"/>
              <a:ext cx="225475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处理并检查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788408" y="3112770"/>
              <a:ext cx="12883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7334250" y="2647950"/>
            <a:ext cx="952500" cy="43815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5" name="Group 15"/>
          <p:cNvGrpSpPr/>
          <p:nvPr/>
        </p:nvGrpSpPr>
        <p:grpSpPr>
          <a:xfrm>
            <a:off x="8555736" y="2367915"/>
            <a:ext cx="2706038" cy="1214247"/>
            <a:chOff x="8555736" y="2367915"/>
            <a:chExt cx="2706038" cy="1214247"/>
          </a:xfrm>
        </p:grpSpPr>
        <p:sp>
          <p:nvSpPr>
            <p:cNvPr id="13" name="TextBox 13"/>
            <p:cNvSpPr txBox="1"/>
            <p:nvPr/>
          </p:nvSpPr>
          <p:spPr>
            <a:xfrm>
              <a:off x="8555736" y="236791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写回界面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560308" y="3112770"/>
              <a:ext cx="27014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setText(result)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560570"/>
            <a:ext cx="8787384" cy="1307592"/>
            <a:chOff x="597408" y="4560570"/>
            <a:chExt cx="8787384" cy="13075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560570"/>
              <a:ext cx="8787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前一份课件解决了组件选型。本份补上字符串的处理过程。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text() 读出 QString；完成处理后，把结果交给 setText()。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如果数值转换失败，程序应停止计算，并让用户修改输入。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31861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4.3 QString与QChar · 读取、处理、写回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字符的表示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字符与编码是不同概念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0550" y="2103120"/>
            <a:ext cx="4331665" cy="1047750"/>
            <a:chOff x="590550" y="2103120"/>
            <a:chExt cx="4331665" cy="1047750"/>
          </a:xfrm>
        </p:grpSpPr>
        <p:sp>
          <p:nvSpPr>
            <p:cNvPr id="5" name="TextBox 5"/>
            <p:cNvSpPr txBox="1"/>
            <p:nvPr/>
          </p:nvSpPr>
          <p:spPr>
            <a:xfrm>
              <a:off x="590550" y="2103120"/>
              <a:ext cx="765048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青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193036" y="2272665"/>
              <a:ext cx="272917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码点 U+9752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9600" y="3257550"/>
            <a:ext cx="10972800" cy="1600200"/>
            <a:chOff x="609600" y="3257550"/>
            <a:chExt cx="10972800" cy="1600200"/>
          </a:xfrm>
        </p:grpSpPr>
        <p:sp>
          <p:nvSpPr>
            <p:cNvPr id="8" name="Rectangle 8"/>
            <p:cNvSpPr/>
            <p:nvPr/>
          </p:nvSpPr>
          <p:spPr>
            <a:xfrm>
              <a:off x="609600" y="3257550"/>
              <a:ext cx="10972800" cy="1600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26008" y="3474720"/>
              <a:ext cx="6227064" cy="1117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1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UTF-8：E9 9D 92，使用 3 个字节。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UTF-16：9752，使用 1 个 16 位编码单元。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265420"/>
            <a:ext cx="8406384" cy="888492"/>
            <a:chOff x="597408" y="5265420"/>
            <a:chExt cx="84063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265420"/>
              <a:ext cx="840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码点标识字符；编码规则决定这个码点怎样存储。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“青”位于基本多文种平面，因此 UTF-16 用一个单元表示它。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42489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教材83至85页 · RFC 3629 / Qt 6.2.3 · F049、F050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992444" cy="1188720"/>
            <a:chOff x="590550" y="643890"/>
            <a:chExt cx="59924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04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QString的长度单位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9924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A青😀 为什么 size 是4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8932" y="2192655"/>
            <a:ext cx="5966530" cy="410718"/>
            <a:chOff x="598932" y="2192655"/>
            <a:chExt cx="5966530" cy="410718"/>
          </a:xfrm>
        </p:grpSpPr>
        <p:sp>
          <p:nvSpPr>
            <p:cNvPr id="5" name="TextBox 5"/>
            <p:cNvSpPr txBox="1"/>
            <p:nvPr/>
          </p:nvSpPr>
          <p:spPr>
            <a:xfrm>
              <a:off x="598932" y="2192655"/>
              <a:ext cx="59665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QStringLiteral("A青😀");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9600" y="2952750"/>
            <a:ext cx="10972800" cy="1772412"/>
            <a:chOff x="609600" y="2952750"/>
            <a:chExt cx="10972800" cy="1772412"/>
          </a:xfrm>
        </p:grpSpPr>
        <p:sp>
          <p:nvSpPr>
            <p:cNvPr id="7" name="Rectangle 7"/>
            <p:cNvSpPr/>
            <p:nvPr/>
          </p:nvSpPr>
          <p:spPr>
            <a:xfrm>
              <a:off x="609600" y="2952750"/>
              <a:ext cx="22860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3200400" y="2952750"/>
              <a:ext cx="2286000" cy="1714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5791200" y="2952750"/>
              <a:ext cx="5791200" cy="1714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26008" y="3093720"/>
              <a:ext cx="10259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索引 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1436" y="3606165"/>
              <a:ext cx="209885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0041 · 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16808" y="3093720"/>
              <a:ext cx="10259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索引 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412236" y="3606165"/>
              <a:ext cx="218812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9752 · 青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7608" y="3093720"/>
              <a:ext cx="10259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索引 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3036" y="3606165"/>
              <a:ext cx="106619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D83D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827008" y="3093720"/>
              <a:ext cx="10259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索引 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822436" y="3606165"/>
              <a:ext cx="106619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DE00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007608" y="4255770"/>
              <a:ext cx="32875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两个代理项共同表示 😀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97408" y="5132070"/>
            <a:ext cx="8680704" cy="888492"/>
            <a:chOff x="597408" y="5132070"/>
            <a:chExt cx="8680704" cy="888492"/>
          </a:xfrm>
        </p:grpSpPr>
        <p:sp>
          <p:nvSpPr>
            <p:cNvPr id="20" name="TextBox 20"/>
            <p:cNvSpPr txBox="1"/>
            <p:nvPr/>
          </p:nvSpPr>
          <p:spPr>
            <a:xfrm>
              <a:off x="597408" y="5132070"/>
              <a:ext cx="8680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size() 统计 UTF-16 编码单元，所以结果是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的索引也按单元计数；这个长度不能当作可见字符数。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603504" y="6366510"/>
              <a:ext cx="401019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· QString · F046 · 单元数与可见字符数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69410" cy="1188720"/>
            <a:chOff x="590550" y="643890"/>
            <a:chExt cx="646941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5174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QChar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46941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QChar 保存一个编码单元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427520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 ch(u'青');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char16_t unit = ch.unicode();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text(ch);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9427464" cy="888492"/>
            <a:chOff x="597408" y="3989070"/>
            <a:chExt cx="94274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9427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u'青' 是 char16_t 字面量，用它构造 QChar。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unicode() 读取该单元的16位数值；QString 可以由 QChar 构造。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8711184" cy="888492"/>
            <a:chOff x="597408" y="5303520"/>
            <a:chExt cx="87111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8711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 QChar 不总能独立表示完整字符。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 😀 需要两个 QChar 组成代理项对，不能只保存其中一个。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4082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教材84页 · Qt 6.2.3 · F046、F051、F057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源码中的中文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源文件的编码也要一致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253984" cy="1307592"/>
            <a:chOff x="597408" y="2160270"/>
            <a:chExt cx="825398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Creator 默认用 UTF-8 保存源文件。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编译器也应正确解释源文件中的文字，否则中文可能在编译时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就被错误读取。保存编码与编译器的解释方式要对应。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714750"/>
            <a:ext cx="10972800" cy="876300"/>
            <a:chOff x="609600" y="3714750"/>
            <a:chExt cx="10972800" cy="876300"/>
          </a:xfrm>
        </p:grpSpPr>
        <p:sp>
          <p:nvSpPr>
            <p:cNvPr id="7" name="Rectangle 7"/>
            <p:cNvSpPr/>
            <p:nvPr/>
          </p:nvSpPr>
          <p:spPr>
            <a:xfrm>
              <a:off x="609600" y="3714750"/>
              <a:ext cx="10972800" cy="876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4002405"/>
              <a:ext cx="592783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QStringLiteral("青岛");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055870"/>
            <a:ext cx="8025384" cy="1307592"/>
            <a:chOff x="597408" y="5055870"/>
            <a:chExt cx="802538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055870"/>
              <a:ext cx="8025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源码里固定的文字可用 QStringLiteral 构造 QString。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UTF-8 兼容 ASCII，不能据此说它兼容全部 Latin-1。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UTF-8 的字节数和 QString 的编码单元数需要分别计算。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8075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教材83页 · UTF-8与UTF-16 · F049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511869" cy="1188720"/>
            <a:chOff x="590550" y="643890"/>
            <a:chExt cx="651186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字符转换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51186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Latin-1 转换有表示范围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486194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 a = QChar::fromLatin1('P');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 b('P');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a.toLatin1();             // 'P'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QChar(u'青').toLatin1();  // 0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9168384" cy="888492"/>
            <a:chOff x="597408" y="4351020"/>
            <a:chExt cx="9168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9168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Latin-1 的表示范围是 0 至 255。“P”在范围内，“青”超出范围。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QChar::toLatin1() 无法表示“青”时返回字符值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646420"/>
            <a:ext cx="9625889" cy="469392"/>
            <a:chOff x="597408" y="5646420"/>
            <a:chExt cx="9625889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646420"/>
              <a:ext cx="96258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 0 不能证明原来的字符是 U+0000；也可能是转换无法表示。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8672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教材84页 · Qt 6.2.3 QChar · F114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560363" cy="1188720"/>
            <a:chOff x="590550" y="643890"/>
            <a:chExt cx="656036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109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对QChar判断类别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56036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isDigit 的范围超过0到9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863584" cy="1307592"/>
            <a:chOff x="597408" y="2160270"/>
            <a:chExt cx="886358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863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ch.isDigit() 判断 Unicode 的十进制数字类别，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其他书写系统的十进制数字也可能使结果为 true。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isNumber() 还包括 Number_Letter 和 Number_Other 两类。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714750"/>
            <a:ext cx="10972800" cy="876300"/>
            <a:chOff x="609600" y="3714750"/>
            <a:chExt cx="10972800" cy="876300"/>
          </a:xfrm>
        </p:grpSpPr>
        <p:sp>
          <p:nvSpPr>
            <p:cNvPr id="7" name="Rectangle 7"/>
            <p:cNvSpPr/>
            <p:nvPr/>
          </p:nvSpPr>
          <p:spPr>
            <a:xfrm>
              <a:off x="609600" y="3714750"/>
              <a:ext cx="10972800" cy="876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4002405"/>
              <a:ext cx="8967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asciiDigit = ch &gt;= QChar(u'0') &amp;&amp; ch &lt;= QChar(u'9');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055870"/>
            <a:ext cx="8741664" cy="1307592"/>
            <a:chOff x="597408" y="5055870"/>
            <a:chExt cx="874166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055870"/>
              <a:ext cx="8741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如果输入规则只允许 ASCII 的 0 至 9，就显式比较这个范围。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满足 isDigit() 的字符也满足 isNumber()；反向不成立。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这些类别函数属于 QChar，不能对 QString 整串调用。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1190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教材85页 · QChar · F047、F116、F117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201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教材实例samp4_1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从例子判断字符类别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057400"/>
            <a:ext cx="4049840" cy="4191000"/>
            <a:chOff x="609600" y="2057400"/>
            <a:chExt cx="4049840" cy="41910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4049840" cy="4191000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5055108" y="2122170"/>
            <a:ext cx="4428744" cy="2298192"/>
            <a:chOff x="5055108" y="2122170"/>
            <a:chExt cx="4428744" cy="2298192"/>
          </a:xfrm>
        </p:grpSpPr>
        <p:sp>
          <p:nvSpPr>
            <p:cNvPr id="7" name="TextBox 7"/>
            <p:cNvSpPr txBox="1"/>
            <p:nvPr/>
          </p:nvSpPr>
          <p:spPr>
            <a:xfrm>
              <a:off x="5055108" y="2122170"/>
              <a:ext cx="4428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“青”：isLetter() 为真，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isLetterOrNumber() 也为真。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055108" y="3227070"/>
              <a:ext cx="37865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“《”：isPunct() 为真。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055108" y="3950970"/>
              <a:ext cx="38183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“★”：isSymbol() 为真。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055108" y="4808220"/>
            <a:ext cx="5205984" cy="1307592"/>
            <a:chOff x="5055108" y="4808220"/>
            <a:chExt cx="520598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5055108" y="4808220"/>
              <a:ext cx="5205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代码调用类别函数取得 bool，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再用结果设置对应复选框。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isUpper()/isLower() 判断大小写。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39538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教材86页 · 完整教材界面 · 青、标点与符号分别测试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类别函数的含义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空白、记号与保留码点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2160270"/>
            <a:ext cx="8379823" cy="2831592"/>
            <a:chOff x="597408" y="2160270"/>
            <a:chExt cx="8379823" cy="2831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42213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isSpace()：判断空白字符。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750820"/>
              <a:ext cx="40440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isMark()：判断记号类别。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3341370"/>
              <a:ext cx="454439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isPrint()：判断可打印字符。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931920"/>
              <a:ext cx="632764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isNull()：判断这个单元是否为 U+0000。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522470"/>
              <a:ext cx="83798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isNonCharacter()：判断 Unicode 保留的非字符码点。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436870"/>
            <a:ext cx="8253984" cy="888492"/>
            <a:chOff x="597408" y="5436870"/>
            <a:chExt cx="82539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43687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isNonCharacter() 不能用来判断“是不是非字母”。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每个函数回答的问题不同，程序应按输入规则选择判断条件。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28672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教材85页 · Qt 6.2.3 QChar · F048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读取前的条件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取第一个单元前先检查空串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3019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ui-&gt;editChar-&gt;text();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(text.isEmpty())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 ch = text[0];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8101584" cy="888492"/>
            <a:chOff x="597408" y="4351020"/>
            <a:chExt cx="81015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8101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程序先读取编辑框，再检查字符串有没有内容。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空串没有可读取的第0个单元，必须在 text[0] 之前返回。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436870"/>
            <a:ext cx="6729984" cy="888492"/>
            <a:chOff x="597408" y="5436870"/>
            <a:chExt cx="67299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4368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text[0] 只取一个 UTF-16 单元。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若输入表情，取到的可能只是代理项对中的一项。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8222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教材87页 · editChar为示例输入框 · F046、F054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索引与循环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循环读取每个编码单元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79564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units;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(qsizetype i = 0; i &lt; text.size(); ++i)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auto unit = text.at(i).unicode();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units += QString::number(unit, 16) + QChar(u' 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ui-&gt;editResult-&gt;setText(units);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22520"/>
            <a:ext cx="9275064" cy="1307592"/>
            <a:chOff x="597408" y="4922520"/>
            <a:chExt cx="92750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22520"/>
              <a:ext cx="9275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 与 size() 使用同一单位；满足范围后，用 at(i) 读取该单元。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A青😀，显示 41、9752、d83d、de00 四项十六进制值。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后两项组成一个表情；不能把它们当作两个可见字符。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8018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教材87至88页 · text沿用上一页，editResult显示结果 · F046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修改指定位置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把北京两个单元改为青岛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27545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str = QStringLiteral("Hello,北京");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(str.size() &gt;= 8)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str[6] = QChar(u'青');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str[7] = QChar(u'岛');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36770"/>
            <a:ext cx="8558784" cy="1726692"/>
            <a:chOff x="597408" y="4636770"/>
            <a:chExt cx="85587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36770"/>
              <a:ext cx="8558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检查长度后，程序把索引6和7处的单元分别改成“青”和“岛”。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修改的是 str，结果为 Hello,青岛；其他位置保持原内容。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这个例子里的汉字都用一个单元表示。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若某个字符由代理项对表示，单独替换其中一项会破坏该字符。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0318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教材88页 · 索引从0开始 · F046、F051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904006" cy="1188720"/>
            <a:chOff x="590550" y="643890"/>
            <a:chExt cx="590400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字符条件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90400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QChar 比较的是编码值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47547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(qsizetype i = 0; i &lt; str.size(); ++i)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(str.at(i) == QChar(u'青'))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str[i] = QChar(u'北');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8284464" cy="888492"/>
            <a:chOff x="597408" y="4351020"/>
            <a:chExt cx="82844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8284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循环在有效索引处读取单元，只有等于“青”时才修改该位置。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== 和 != 可判断两个 QChar 保存的编码单元值是否相同。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436870"/>
            <a:ext cx="7644384" cy="888492"/>
            <a:chOff x="597408" y="5436870"/>
            <a:chExt cx="76443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4368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大小比较也是比较16位编码值。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它不表示汉字拼音顺序，也不能作为自然语言排序规则。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453115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教材88页 · str沿用前页字符串 · Qt 6.2.3 QChar · F115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481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QString的值语义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复制字符串后的修改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32879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original = QStringLiteral("Hello");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copy = original;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copy[0] = QChar(u'h');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2836" y="4063365"/>
            <a:ext cx="3667963" cy="645414"/>
            <a:chOff x="592836" y="4063365"/>
            <a:chExt cx="3667963" cy="645414"/>
          </a:xfrm>
        </p:grpSpPr>
        <p:sp>
          <p:nvSpPr>
            <p:cNvPr id="8" name="TextBox 8"/>
            <p:cNvSpPr txBox="1"/>
            <p:nvPr/>
          </p:nvSpPr>
          <p:spPr>
            <a:xfrm>
              <a:off x="592836" y="4063365"/>
              <a:ext cx="366796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original：Hello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155436" y="4063365"/>
            <a:ext cx="2676792" cy="645414"/>
            <a:chOff x="6155436" y="4063365"/>
            <a:chExt cx="2676792" cy="645414"/>
          </a:xfrm>
        </p:grpSpPr>
        <p:sp>
          <p:nvSpPr>
            <p:cNvPr id="10" name="TextBox 10"/>
            <p:cNvSpPr txBox="1"/>
            <p:nvPr/>
          </p:nvSpPr>
          <p:spPr>
            <a:xfrm>
              <a:off x="6155436" y="4063365"/>
              <a:ext cx="267679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copy：hello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017770"/>
            <a:ext cx="8223504" cy="1307592"/>
            <a:chOff x="597408" y="5017770"/>
            <a:chExt cx="8223504" cy="13075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017770"/>
              <a:ext cx="8223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赋值时可以共享存储，以减少复制开销。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 copy 时，Qt 按需要分离数据；original 保留原值。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共享存储不会让两个变量今后的修改始终同步。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66510"/>
              <a:ext cx="32026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教材89页 · 复制与修改作用于不同字符串值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字符串拼接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拼接时辨认写入哪一个变量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27532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str1 = QStringLiteral("卖");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str2 = QStringLiteral("拐");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str3 = str1;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str1.append(str2);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str3.prepend(str2);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joined = str1 + str2;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22520"/>
            <a:ext cx="8528304" cy="1307592"/>
            <a:chOff x="597408" y="4922520"/>
            <a:chExt cx="85283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22520"/>
              <a:ext cx="8528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append() 在 str1 后面加“拐”，str1 变成“卖拐”。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prepend() 在 str3 前面加“拐”，str3 变成“拐卖”。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operator+ 产生新的拼接结果，本例用 joined 保存该结果。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3642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教材89页 · 调用对象与拼接顺序共同决定结果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727594" cy="1188720"/>
            <a:chOff x="590550" y="643890"/>
            <a:chExt cx="772759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首尾访问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72759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front 和 back 读取首尾单元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456857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(!text.isEmpty())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QChar first = text.front();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QChar last = text.back();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9564624" cy="888492"/>
            <a:chOff x="597408" y="4351020"/>
            <a:chExt cx="95646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9564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front() 与 back() 要求字符串非空，访问之前先检查 isEmpty()。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两者返回的是首尾 QChar，仍然以 UTF-16 编码单元为单位。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436870"/>
            <a:ext cx="7583424" cy="888492"/>
            <a:chOff x="597408" y="5436870"/>
            <a:chExt cx="758342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436870"/>
              <a:ext cx="7583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 text 以 😀 结尾，back() 只返回它的低代理项。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拿到最后一个单元，并不等于拿到了完整的表情。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7290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教材89页 · 访问前确认非空 · F046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截取首尾内容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left、right 与 first、last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4486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QStringLiteral("Qt6");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text.left(5);   // "Qt6"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text.right(2);  // "t6"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text.first(2);  // "Qt"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text.last(2);   // "t6"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36770"/>
            <a:ext cx="9960864" cy="1726692"/>
            <a:chOff x="597408" y="4636770"/>
            <a:chExt cx="99608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36770"/>
              <a:ext cx="99608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left()/right() 从左侧或右侧取若干单元，返回截取后的字符串。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请求长度超过原长度时，left()/right() 可返回整串。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first(n)/last(n) 要求 0 ≤ n ≤ size()，调用者必须保证范围合法。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输入长度未知时先验证 n；不能只因名称相似就替换接口。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0369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教材90页 · Qt 6.2.3 QString · F053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82026" cy="1188720"/>
            <a:chOff x="590550" y="643890"/>
            <a:chExt cx="798202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从中间截取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8202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mid 会截短，sliced 要先验证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44868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QStringLiteral("Qt6");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text.mid(1, 9);     // "t6"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text.mid(4, 1);     // null字符串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text.sliced(1, 2);  // "t6"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9442704" cy="888492"/>
            <a:chOff x="597408" y="4351020"/>
            <a:chExt cx="94427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9442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mid(pos,n) 可以把超出尾部的请求长度截短。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 超过 size() 时返回 null 字符串；位置与长度仍按单元计算。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436870"/>
            <a:ext cx="9457944" cy="888492"/>
            <a:chOff x="597408" y="5436870"/>
            <a:chExt cx="945794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436870"/>
              <a:ext cx="9457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sliced(pos,n) 要求 0 ≤ pos ≤ size()，0 ≤ n ≤ size()−pos。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先验证这两个参数，不要用越界调用来猜测它会返回什么。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8712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教材90页 · Qt 6.2.3 · F052、F053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818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C++转义与实际内容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路径在源码和输入框中写法不同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160270"/>
              <a:ext cx="38709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普通 C++ 字符串字面量：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7532" y="2726055"/>
              <a:ext cx="559536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path = QStringLiteral(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"G:\\Qt6Book\\QtSamples\\qw.cpp");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989070"/>
            <a:ext cx="4550664" cy="888492"/>
            <a:chOff x="597408" y="3989070"/>
            <a:chExt cx="45506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3989070"/>
              <a:ext cx="4550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用户在编辑框直接输入：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G:\Qt6Book\QtSamples\qw.cpp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303520"/>
            <a:ext cx="8253984" cy="888492"/>
            <a:chOff x="597408" y="5303520"/>
            <a:chExt cx="82539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30352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源码里的两个反斜杠经转义后，表示字符串中的一个反斜杠。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编辑框中的输入已经是实际内容，用户只输入一个反斜杠。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22163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教材91页 · Windows路径示例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搜索位置与截取起点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先找分隔符，再截取文件名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20890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qsizetype index = path.lastIndexOf(QChar(u'\\'));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fileName = path.mid(index + 1);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03320"/>
            <a:ext cx="9290304" cy="1307592"/>
            <a:chOff x="597408" y="3703320"/>
            <a:chExt cx="92903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03320"/>
              <a:ext cx="9290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path 沿用上一页的 Windows 路径。lastIndexOf() 查找最后一个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反斜杠，mid(index+1) 从它后面的单元开始截取。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本例得到 qw.cpp，前面的目录部分没有进入结果。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8558784" cy="888492"/>
            <a:chOff x="597408" y="5303520"/>
            <a:chExt cx="85587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没有反斜杠时 index 为 −1，起点变成0，整串作为文件名。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本例只处理约定的反斜杠路径；跨平台路径应使用专门路径类。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37520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教材91页 · 未命中也要解释截取起点 · F052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83706" cy="1188720"/>
            <a:chOff x="590550" y="643890"/>
            <a:chExt cx="648370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字符索引与段索引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48370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section 按分隔段取内容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48881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 = QStringLiteral(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"学生姓名,男,2003-6-15,汉族,山东");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s.section(QChar(u','), 0, 0);  // 学生姓名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s.section(QChar(u','), 0, 1);  // 学生姓名,男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s.section(QChar(u','), 4, 4);  // 山东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7408" y="4636770"/>
            <a:ext cx="8025384" cy="17266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分隔符把字符串分为多个段，段号从0开始。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起始段和结束段都包含在结果里，所以 0,1 取前两段，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并保留它们之间的逗号。这里的段号不是字符位置。</a:t>
            </a:r>
            <a:br/>
            <a:r>
              <a: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section() 按分隔符切段，不负责解析 CSV 的引号规则。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30169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教材91页 · section的段范围包含结束段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27165" cy="1188720"/>
            <a:chOff x="590550" y="643890"/>
            <a:chExt cx="642716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47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内容长度与null状态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42716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空字符串与 null 字符串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456857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a;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b = QStringLiteral("");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c(QChar(u'\0'));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9671304" cy="2145792"/>
            <a:chOff x="597408" y="3989070"/>
            <a:chExt cx="967130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96713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默认是 null 字符串，同时也是空字符串。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不是 null 字符串，但没有内容，isEmpty() 仍为 true。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 含一个 U+0000 单元，size() 为1，isEmpty() 为 false。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clear() 使字符串变为 null；判断有没有内容优先使用 isEmpty()。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字符串中可包含值为0的单元，不能把它与字符串结尾的0混为一谈。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3761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教材91至92页 · Qt 6.2.3 QString · F054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462620" cy="1188720"/>
            <a:chOff x="590550" y="643890"/>
            <a:chExt cx="846262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计数接口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46262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size、length 和 count 的单位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56894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QStringLiteral("A青😀");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text.size();                         // 4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text.length();                       // 4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text.count();                        // 4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text.count(QStringLiteral("青"));     // 1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text.toUtf8().size();                 // UTF-8字节数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22520"/>
            <a:ext cx="10250424" cy="1307592"/>
            <a:chOff x="597408" y="4922520"/>
            <a:chExt cx="102504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22520"/>
              <a:ext cx="10250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size()/length()/count() 无参数时都统计 UTF-16 编码单元。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count(子串) 统计匹配次数；教材路径也按完整字符串检查长度。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编码后的字节数要读取 QByteArray 的长度，不能替代 QString 的长度。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4252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教材92页 · 无参数count与带子串count的含义不同 · F046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038567" cy="1188720"/>
            <a:chOff x="590550" y="643890"/>
            <a:chExt cx="803856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长度与写入范围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03856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resize 与 fill 改变哪些位置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3019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 = QStringLiteral("Qt");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s.resize(4, QChar(u'-'));  // "Qt--"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s.fill(QChar(u'x'));       // "xxxx"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s.resize(2);               // "xx"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9122664" cy="888492"/>
            <a:chOff x="597408" y="4351020"/>
            <a:chExt cx="91226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9122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resize(size,QChar) 在 Qt 6.2 可用，扩长时只填充新增部分。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fill() 覆盖全部单元；resize() 缩短时截去尾部内容。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436870"/>
            <a:ext cx="8863584" cy="888492"/>
            <a:chOff x="597408" y="5436870"/>
            <a:chExt cx="88635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436870"/>
              <a:ext cx="8863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单参数 resize() 扩长时，新增加的单元没有初始化。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先写入这些单元，再读取或显示；需要填充值时使用双参数形式。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8712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教材92页 · Qt 6.2.3 · F055、F056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位置、次数与真假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搜索和判断各自返回什么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79564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 = QStringLiteral("Qt Qt6");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qsizetype pos = s.indexOf(QStringLiteral("Qt"));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qsizetype last = s.lastIndexOf(QStringLiteral("Qt"));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qsizetype times = s.count(QStringLiteral("Qt"));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found = s.contains(QStringLiteral("qt"),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 Qt::CaseInsensitive);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22520"/>
            <a:ext cx="9777984" cy="1307592"/>
            <a:chOff x="597408" y="4922520"/>
            <a:chExt cx="9777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22520"/>
              <a:ext cx="9777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 和 last 是匹配位置，未找到时为 −1；times 是匹配次数。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contains()/startsWith()/endsWith() 返回 bool，用来判断真假。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Qt::CaseInsensitive 表示忽略大小写，条件判断要对应返回类型。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750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教材92至93页 · 位置−1不是匹配次数，也不是bool结果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511976" cy="1188720"/>
            <a:chOff x="590550" y="643890"/>
            <a:chExt cx="651197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清理空白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5119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trimmed 与 simplified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91553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QString name = QStringLiteral("  Li   Ming  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QString a = name.trimmed();     // "Li   Ming"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QString b = name.simplified();  // "Li Ming"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491984" cy="888492"/>
            <a:chOff x="597408" y="3989070"/>
            <a:chExt cx="74919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749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trimmed() 去掉首尾空白，保留姓名中间的三个空格。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simplified() 还把内部连续空白合并为一个空格。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9214104" cy="888492"/>
            <a:chOff x="597408" y="5303520"/>
            <a:chExt cx="921410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9214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这两个函数返回新的 QString，name 不会自动改成清理后的内容。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本例把两个结果分别保存到 a 和 b，再比较它们的内容。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7315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教材93页 · 返回值需要接收 · Qt 6.2.3 · F119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返回值与调用对象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大小写转换返回新字符串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15556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hex = QStringLiteral("f3");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hex.toUpper();                     // hex仍为"f3"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hex = hex.toUpper();               // hex变为"F3"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 lower = QChar(u'P').toLower(); // 'p'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8680704" cy="888492"/>
            <a:chOff x="597408" y="4351020"/>
            <a:chExt cx="86807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8680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toUpper()/toLower() 返回转换后的字符串。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要改变 hex，就把返回值赋回 hex；只调用函数不会自动回写。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436870"/>
            <a:ext cx="9015984" cy="888492"/>
            <a:chOff x="597408" y="5436870"/>
            <a:chExt cx="90159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436870"/>
              <a:ext cx="9015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 的对应函数也返回转换后的单元。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 append() 修改调用对象的行为区分开，检查结果保存在哪里。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5565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教材93页 · 修改对象与接收返回值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738137" cy="1188720"/>
            <a:chOff x="590550" y="643890"/>
            <a:chExt cx="673813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插入内容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73813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insert 的位置与填充效果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76884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 = QStringLiteral("Qt");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s.insert(2, QStringLiteral("6"));  // "Qt6"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s.insert(5, QStringLiteral("X"));  // "Qt6  X"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9412224" cy="888492"/>
            <a:chOff x="597408" y="3989070"/>
            <a:chExt cx="94122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9412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insert(pos,str) 在指定位置插入文字，原来后面的内容向后移动。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第一次调用在末尾插入“6”，修改后的 s 为 Qt6，这是文本拼接。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9259824" cy="888492"/>
            <a:chOff x="597408" y="5303520"/>
            <a:chExt cx="925982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9259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第二次调用时 s 长度为3，插入位置却是5。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先用两个空格补到该位置，再插入“X”，结果中保留这两个空格。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40213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教材93页 · 非空插入内容超出原长度时补空格 · F118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179918" cy="1188720"/>
            <a:chOff x="590550" y="643890"/>
            <a:chExt cx="817991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删除旧段，插入新段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17991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replace 的长度指原来删去多少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98208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 = QStringLiteral("Hello,北京");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s.replace(6, 2, QStringLiteral("青岛"));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2836" y="3834765"/>
            <a:ext cx="3737366" cy="645414"/>
            <a:chOff x="592836" y="3834765"/>
            <a:chExt cx="3737366" cy="645414"/>
          </a:xfrm>
        </p:grpSpPr>
        <p:sp>
          <p:nvSpPr>
            <p:cNvPr id="8" name="TextBox 8"/>
            <p:cNvSpPr txBox="1"/>
            <p:nvPr/>
          </p:nvSpPr>
          <p:spPr>
            <a:xfrm>
              <a:off x="592836" y="3834765"/>
              <a:ext cx="373736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结果：Hello,青岛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884420"/>
            <a:ext cx="8985504" cy="1307592"/>
            <a:chOff x="597408" y="4884420"/>
            <a:chExt cx="898550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884420"/>
              <a:ext cx="8985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pos=6 指定原字符串的起点，n=2 指定原串删去的单元数。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新字符串可以比旧段更长或更短；n 不表示新字符串长度。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位置和长度仍按 UTF-16 单元计算，替换范围不要拆开代理项对。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37520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教材93页 · 原段长度与新串长度不同 · F046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038567" cy="1188720"/>
            <a:chOff x="590550" y="643890"/>
            <a:chExt cx="803856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删除的作用范围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03856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remove 与 chop 删除不同位置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03542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a = QStringLiteral("Qt6"), b = a;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a.remove(1, 1);  // a变成"Q6"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b.chop(1);       // b变成"Qt"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7857744" cy="888492"/>
            <a:chOff x="597408" y="3989070"/>
            <a:chExt cx="78577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7857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remove(pos,n) 从指定位置删除一段内容。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chop(n) 从末尾删去若干单元；本例删去 b 末尾的“6”。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9473184" cy="888492"/>
            <a:chOff x="597408" y="5303520"/>
            <a:chExt cx="94731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947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处理后读取同一个变量，确认删除的位置与结果。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对未知长度，先检查业务所需的范围，避免一次操作把内容全部删掉。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25565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教材93页 · 指定段删除与尾部删除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201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教材实例samp4_2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教材字符串操作界面怎样测试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057400"/>
            <a:ext cx="6762750" cy="4075652"/>
            <a:chOff x="609600" y="2057400"/>
            <a:chExt cx="6762750" cy="4075652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6762750" cy="4075652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7829549" y="2132966"/>
            <a:ext cx="1397509" cy="406018"/>
            <a:chOff x="7829549" y="2132966"/>
            <a:chExt cx="1397509" cy="406018"/>
          </a:xfrm>
        </p:grpSpPr>
        <p:sp>
          <p:nvSpPr>
            <p:cNvPr id="7" name="Freeform 7"/>
            <p:cNvSpPr/>
            <p:nvPr/>
          </p:nvSpPr>
          <p:spPr>
            <a:xfrm>
              <a:off x="7829549" y="2132966"/>
              <a:ext cx="190507" cy="229868"/>
            </a:xfrm>
            <a:custGeom>
              <a:avLst/>
              <a:gdLst/>
              <a:ahLst/>
              <a:cxnLst/>
              <a:rect l="l" t="t" r="r" b="b"/>
              <a:pathLst>
                <a:path w="190507" h="229868">
                  <a:moveTo>
                    <a:pt x="1" y="13334"/>
                  </a:moveTo>
                  <a:lnTo>
                    <a:pt x="1" y="216534"/>
                  </a:lnTo>
                  <a:cubicBezTo>
                    <a:pt x="0" y="221135"/>
                    <a:pt x="2488" y="225377"/>
                    <a:pt x="6504" y="227623"/>
                  </a:cubicBezTo>
                  <a:cubicBezTo>
                    <a:pt x="10520" y="229868"/>
                    <a:pt x="15437" y="229765"/>
                    <a:pt x="19356" y="227354"/>
                  </a:cubicBezTo>
                  <a:lnTo>
                    <a:pt x="184456" y="125754"/>
                  </a:lnTo>
                  <a:cubicBezTo>
                    <a:pt x="188216" y="123444"/>
                    <a:pt x="190507" y="119347"/>
                    <a:pt x="190507" y="114934"/>
                  </a:cubicBezTo>
                  <a:cubicBezTo>
                    <a:pt x="190507" y="110521"/>
                    <a:pt x="188216" y="106424"/>
                    <a:pt x="184456" y="104114"/>
                  </a:cubicBezTo>
                  <a:lnTo>
                    <a:pt x="19356" y="2514"/>
                  </a:lnTo>
                  <a:cubicBezTo>
                    <a:pt x="15437" y="103"/>
                    <a:pt x="10520" y="0"/>
                    <a:pt x="6504" y="2245"/>
                  </a:cubicBezTo>
                  <a:cubicBezTo>
                    <a:pt x="2488" y="4491"/>
                    <a:pt x="0" y="8733"/>
                    <a:pt x="1" y="133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39506" y="218694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课堂演示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41158" y="2712720"/>
            <a:ext cx="3072384" cy="888492"/>
            <a:chOff x="7741158" y="2712720"/>
            <a:chExt cx="30723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7741158" y="2712720"/>
              <a:ext cx="3072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 str1、str2，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再填写按钮所需参数。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41158" y="3779520"/>
            <a:ext cx="3377184" cy="1307592"/>
            <a:chOff x="7741158" y="3779520"/>
            <a:chExt cx="3377184" cy="1307592"/>
          </a:xfrm>
        </p:grpSpPr>
        <p:sp>
          <p:nvSpPr>
            <p:cNvPr id="12" name="TextBox 12"/>
            <p:cNvSpPr txBox="1"/>
            <p:nvPr/>
          </p:nvSpPr>
          <p:spPr>
            <a:xfrm>
              <a:off x="7741158" y="3779520"/>
              <a:ext cx="3377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路径截取、长度、搜索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与修改，对应左侧按钮。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检查各按钮的参数含义。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741158" y="5227320"/>
            <a:ext cx="3377184" cy="888492"/>
            <a:chOff x="7741158" y="5227320"/>
            <a:chExt cx="3377184" cy="888492"/>
          </a:xfrm>
        </p:grpSpPr>
        <p:sp>
          <p:nvSpPr>
            <p:cNvPr id="14" name="TextBox 14"/>
            <p:cNvSpPr txBox="1"/>
            <p:nvPr/>
          </p:nvSpPr>
          <p:spPr>
            <a:xfrm>
              <a:off x="7741158" y="5227320"/>
              <a:ext cx="337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先预测结果，再点击。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比较输出与变量的变化。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366510"/>
              <a:ext cx="28795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教材93页 · 每次记录输入、参数、结果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从文字到数值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数字转换需要成功标志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412851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n = text.toInt(&amp;ok, 10);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(!ok) return;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2836" y="3872865"/>
            <a:ext cx="5231206" cy="645414"/>
            <a:chOff x="592836" y="3872865"/>
            <a:chExt cx="5231206" cy="645414"/>
          </a:xfrm>
        </p:grpSpPr>
        <p:sp>
          <p:nvSpPr>
            <p:cNvPr id="8" name="TextBox 8"/>
            <p:cNvSpPr txBox="1"/>
            <p:nvPr/>
          </p:nvSpPr>
          <p:spPr>
            <a:xfrm>
              <a:off x="592836" y="3872865"/>
              <a:ext cx="523120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输入 "0"：n=0，ok=true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2836" y="4615815"/>
            <a:ext cx="5964212" cy="645414"/>
            <a:chOff x="592836" y="4615815"/>
            <a:chExt cx="5964212" cy="645414"/>
          </a:xfrm>
        </p:grpSpPr>
        <p:sp>
          <p:nvSpPr>
            <p:cNvPr id="10" name="TextBox 10"/>
            <p:cNvSpPr txBox="1"/>
            <p:nvPr/>
          </p:nvSpPr>
          <p:spPr>
            <a:xfrm>
              <a:off x="592836" y="4615815"/>
              <a:ext cx="59642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输入 "abc"：n=0，ok=false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417820"/>
            <a:ext cx="6790944" cy="888492"/>
            <a:chOff x="597408" y="5417820"/>
            <a:chExt cx="679094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417820"/>
              <a:ext cx="6790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返回0不能单独证明转换成功，必须同时读取 ok。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转换失败时停止计算，让用户修正输入。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66510"/>
              <a:ext cx="41829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教材95页 · 转换值与成功标志共同决定后续操作 · F060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输入语法与目标类型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合法数字还可能超出目标范围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47560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QStringLiteral("0").toInt(&amp;ok, 10);     // 0，true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QStringLiteral(" 12 ").toInt(&amp;ok, 10);  // 12，true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QStringLiteral("3.5").toInt(&amp;ok, 10);   // 0，false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8467344" cy="888492"/>
            <a:chOff x="597408" y="4351020"/>
            <a:chExt cx="84673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8467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合法的“0”会转换成功；前后空白由转换接口处理。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“3.5”不是合法整数输入，toInt() 不会把它截成3继续使用。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436870"/>
            <a:ext cx="9854184" cy="888492"/>
            <a:chOff x="597408" y="5436870"/>
            <a:chExt cx="98541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436870"/>
              <a:ext cx="9854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即使每个字符都是数字，超出 int 可表示的范围也会使 ok 为 false。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显式 base 可取2至36；输入语法、进制与目标类型都要对应。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0369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教材95页 · Qt 6.2.3 QString · F060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34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27165" cy="1188720"/>
            <a:chOff x="590550" y="643890"/>
            <a:chExt cx="642716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8744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Qt 6.2的进制规则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42716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base 为0时怎样识别进制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6489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 a = QStringLiteral("010").toInt(&amp;ok, 0);   // 8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 b = QStringLiteral("010").toInt(&amp;ok, 10);  // 10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c = QStringLiteral("1010").toInt(&amp;ok, 2); // 10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9396984" cy="888492"/>
            <a:chOff x="597408" y="4351020"/>
            <a:chExt cx="93969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9396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base=0 时，0x/0X 前缀按十六进制，0前缀按八进制，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其他情况按十进制。因此“010”用 base=0 得8，用 base=10 得10。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436870"/>
            <a:ext cx="7903464" cy="888492"/>
            <a:chOff x="597408" y="5436870"/>
            <a:chExt cx="790346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436870"/>
              <a:ext cx="7903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本课 Qt 6.2 不采用新版的 0b 前缀自动识别规则。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二进制输入显式使用 base=2，并照常检查转换成功标志。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41535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教材95页 · 0b自动识别从Qt 6.4起新增 · F060、F061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35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510692" cy="1188720"/>
            <a:chOff x="590550" y="643890"/>
            <a:chExt cx="851069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转换检查与业务检查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51069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toDouble 之后还要检查业务条件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35558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price = text.toDouble(&amp;ok);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(!ok || !qIsFinite(price) || price &lt; 0) return;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89070"/>
            <a:ext cx="9518904" cy="888492"/>
            <a:chOff x="597408" y="3989070"/>
            <a:chExt cx="95189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89070"/>
              <a:ext cx="9518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ok 为 true 说明转换成功，但 nan、inf 也可能转换成功。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教学程序要求价格是非负的有限数，使用 qIsFinite() 再检查一次。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9777984" cy="888492"/>
            <a:chOff x="597408" y="5303520"/>
            <a:chExt cx="97779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977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先检查转换，再检查数量与单价是否在业务允许的范围内，才计算总价。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浮点数参与计算；把它格式化为输出文字是后面的另一步操作。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43965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· qIsFinite由&lt;QtGlobal&gt;提供 · F120、F121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36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683981" cy="1188720"/>
            <a:chOff x="590550" y="643890"/>
            <a:chExt cx="8683981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数值转为字符串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68398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number 和 setNum 写入对象不同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91553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N = 243;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str;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str.setNum(N);                    // "243"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str.setNum(N, 16);                // "f3"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str.setNum(N, 2);                 // "11110011"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dec = QString::number(N); // "243"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22520"/>
            <a:ext cx="8406384" cy="1307592"/>
            <a:chOff x="597408" y="4922520"/>
            <a:chExt cx="8406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22520"/>
              <a:ext cx="8406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setNum() 修改已有的 str；number() 返回新的 QString。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同一个整数可以写成十进制、十六进制或二进制字符串。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改变输出字符串的进制，不会改变原整数 N 的数值243。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0572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教材95至96页 · 保存整数与选择显示形式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37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239817" cy="1188720"/>
            <a:chOff x="590550" y="643890"/>
            <a:chExt cx="523981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浮点数输出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23981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f、e、g 的精度含义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76884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num = 1245.2783;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QString::number(num, 'f', 5); // "1245.27830"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QString::number(num, 'E', 5); // "1.24528E+03"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QString::number(num, 'g', 5); // "1245.3"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QString::number(num, 'g', 3); // "1.25e+03"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36770"/>
            <a:ext cx="9305544" cy="1726692"/>
            <a:chOff x="597408" y="4636770"/>
            <a:chExt cx="93055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36770"/>
              <a:ext cx="9305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f、e、E 的 precision 表示小数点后的位数，f5 显示5位小数。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E5 使用指数形式，基数的小数点后保留5位，指数标记用大写 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g/G 的 precision 表示最多保留的有效数字数，g5 本例保留5位。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g3 保留3位有效数字，得到 1.25e+03；相同精度参数有不同含义。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9969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教材96页 · 按Qt 6.2.3格式规则核算 · F122、F123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38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239817" cy="1188720"/>
            <a:chOff x="590550" y="643890"/>
            <a:chExt cx="523981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格式模板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23981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arg 的占位符与补零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83552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year = 2021, month = 8, day = 3;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result = QStringLiteral("%1年%2月%3日")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.arg(year)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.arg(month, 2, 10, QChar(u'0'))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.arg(day, 2, 10, QChar(u'0'));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36770"/>
            <a:ext cx="8284464" cy="1726692"/>
            <a:chOff x="597408" y="4636770"/>
            <a:chExt cx="82844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36770"/>
              <a:ext cx="82844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结果为2021年08月03日，占位符依次替换为年月日。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月份和日期都按十进制输出，最小宽度为2，不足时用0补齐。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宽度是最小值，不会截断更长的数字。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中文字符串也可以作为 QString 参数。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2188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教材96至97页 · 值、进制、宽度和填充字符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39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28686" cy="1188720"/>
            <a:chOff x="590550" y="643890"/>
            <a:chExt cx="792868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86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printf风格接口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2868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asprintf 的%s需要UTF-8字节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06221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name = QStringLiteral("石油大学");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utf8 = name.toUtf8();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result = QStringLiteral("欢迎来到")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+ QString::asprintf("%s", utf8.constData());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351020"/>
            <a:ext cx="8970264" cy="1726692"/>
            <a:chOff x="597408" y="4351020"/>
            <a:chExt cx="89702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351020"/>
              <a:ext cx="89702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结果为欢迎来到石油大学；%s 读取 UTF-8 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不能直接向 %s 传 QString，格式与参数类型必须对应。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utf8 对象要在调用期间存活，constData() 才能提供有效数据。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 本地8位编码不一定是 UTF-8，两种转换不能混用。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353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教材97页 · 中文变量可通过正确编码输出 · F058、F059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40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072579" cy="1188720"/>
            <a:chOff x="590550" y="643890"/>
            <a:chExt cx="707257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调试输出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07257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 qDebug 查看变量和结果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88873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qDebug() &lt;&lt; "text=" &lt;&lt; text;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qDebug("%s", text.toUtf8().constData());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646170"/>
            <a:ext cx="9579864" cy="888492"/>
            <a:chOff x="597408" y="3646170"/>
            <a:chExt cx="95798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646170"/>
              <a:ext cx="9579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流式输出可直接接收 QString，在 Creator 的应用程序输出中观察。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格式输出使用固定格式和匹配的参数，不把用户输入当作格式字符串。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4648200"/>
            <a:ext cx="10972800" cy="723900"/>
            <a:chOff x="609600" y="4648200"/>
            <a:chExt cx="10972800" cy="723900"/>
          </a:xfrm>
        </p:grpSpPr>
        <p:sp>
          <p:nvSpPr>
            <p:cNvPr id="10" name="Rectangle 10"/>
            <p:cNvSpPr/>
            <p:nvPr/>
          </p:nvSpPr>
          <p:spPr>
            <a:xfrm>
              <a:off x="609600" y="4648200"/>
              <a:ext cx="1097280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27532" y="4878705"/>
              <a:ext cx="926871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target_compile_definitions(app PRIVATE QT_NO_DEBUG_OUTPUT)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5513070"/>
            <a:ext cx="9153144" cy="888492"/>
            <a:chOff x="597408" y="5513070"/>
            <a:chExt cx="915314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513070"/>
              <a:ext cx="9153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 必须先作为目标创建；这项宏为 app 的源文件关闭调试输出。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是否关闭取决于宏，不能仅凭 Release 配置名称推断。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66510"/>
              <a:ext cx="55653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教材97至98页 · 源码需包含&lt;QDebug&gt;，app改为实际目标名 · F124至F127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41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201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教材实例samp4_3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计算总价前先明确输入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057400"/>
            <a:ext cx="5048250" cy="4029837"/>
            <a:chOff x="609600" y="2057400"/>
            <a:chExt cx="5048250" cy="4029837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048250" cy="4029837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6026658" y="2160270"/>
            <a:ext cx="4720336" cy="1917192"/>
            <a:chOff x="6026658" y="2160270"/>
            <a:chExt cx="4720336" cy="1917192"/>
          </a:xfrm>
        </p:grpSpPr>
        <p:sp>
          <p:nvSpPr>
            <p:cNvPr id="7" name="TextBox 7"/>
            <p:cNvSpPr txBox="1"/>
            <p:nvPr/>
          </p:nvSpPr>
          <p:spPr>
            <a:xfrm>
              <a:off x="6026658" y="2160270"/>
              <a:ext cx="436525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 editNum：数量字符串。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026658" y="2884170"/>
              <a:ext cx="47203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 editPrice：单价字符串。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26658" y="3608070"/>
              <a:ext cx="47203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 editTotal：总价字符串。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26658" y="4408170"/>
            <a:ext cx="3986784" cy="1726692"/>
            <a:chOff x="6026658" y="4408170"/>
            <a:chExt cx="3986784" cy="1726692"/>
          </a:xfrm>
        </p:grpSpPr>
        <p:sp>
          <p:nvSpPr>
            <p:cNvPr id="11" name="TextBox 11"/>
            <p:cNvSpPr txBox="1"/>
            <p:nvPr/>
          </p:nvSpPr>
          <p:spPr>
            <a:xfrm>
              <a:off x="6026658" y="4408170"/>
              <a:ext cx="3986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× 5.32 显示为 63.84。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这段浮点运算用于接口教学。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显示的小数位数与内部数值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需要分别理解。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33076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教材98页 · 完整界面 · 两个输入与一个输出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42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总价计算的入口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先校验数量和单价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257550"/>
            <a:chOff x="609600" y="2057400"/>
            <a:chExt cx="10972800" cy="32575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257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904913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numOk = false, priceOk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num = ui-&gt;editNum-&gt;text().toInt(&amp;numOk, 10);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price = ui-&gt;editPrice-&gt;text().toDouble(&amp;priceOk);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(!numOk || !priceOk || num &lt; 0 ||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price &lt; 0 || !qIsFinite(price))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ui-&gt;editTotal-&gt;setText(QStringLiteral("输入需非负且有限"));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513070"/>
            <a:ext cx="7644384" cy="888492"/>
            <a:chOff x="597408" y="5513070"/>
            <a:chExt cx="7644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5130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只有两项输入都通过转换与范围检查，程序才继续计算。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失败时提示用户修改数量或单价，并在乘法之前返回。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5375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教材99页示例补全校验 · 需&lt;QtGlobal&gt; · 非负整数数量、有限非负单价 · F060、F121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43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有效输入后的计算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计算结果格式化后写回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851573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 total = num * price;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(!qIsFinite(total))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ui-&gt;editTotal-&gt;setText(QStringLiteral("总价超出范围"));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ui-&gt;editTotal-&gt;setText(QString::number(total, 'f', 2));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22520"/>
            <a:ext cx="9854184" cy="1307592"/>
            <a:chOff x="597408" y="4922520"/>
            <a:chExt cx="9854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22520"/>
              <a:ext cx="9854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这段代码接在上一页之后。乘积还要检查有限性，防止结果溢出。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number(total,'f',2) 生成两位小数文本，12 × 5.32 显示为63.84。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格式化只改变输出文本，不会把内部浮点值变成精确的十进制存储。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6537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教材99页 · num与price沿用前页 · F121、F122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44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共用数值，分别显示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进制转换共用同一个整数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867575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value = ui-&gt;editDec-&gt;text().toInt(&amp;ok, 10);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(!ok)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ui-&gt;editDec-&gt;setText(QString::number(value, 10));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ui-&gt;editBin-&gt;setText(QString::number(value, 2));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ui-&gt;editHex-&gt;setText(QString::number(value, 16).toUpper());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22520"/>
            <a:ext cx="9518904" cy="1307592"/>
            <a:chOff x="597408" y="4922520"/>
            <a:chExt cx="95189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22520"/>
              <a:ext cx="9518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231、11100111 和 E7 是同一个整数的三种表示。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从二或十六进制框读取时，把解析进制分别改为2或16。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 ok，失败时不改其他框；十六进制大写结果交给 setText()。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5248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教材99至100页 · editDec、editBin、editHex为三个示例编辑框 · F060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45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4.3 · 解释条件与结果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检查长度、失败和格式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4490923" cy="469392"/>
            <a:chOff x="597408" y="2160270"/>
            <a:chExt cx="4490923" cy="4693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44909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A青😀 的 size() 是多少？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312408" y="2160270"/>
            <a:ext cx="2965704" cy="888492"/>
            <a:chOff x="6312408" y="2160270"/>
            <a:chExt cx="29657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6312408" y="2160270"/>
              <a:ext cx="2965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4。A和青各1个单元，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表情占2个单元。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360420"/>
            <a:ext cx="5086685" cy="469392"/>
            <a:chOff x="597408" y="3360420"/>
            <a:chExt cx="5086685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3360420"/>
              <a:ext cx="50866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toInt() 返回0，就能计算吗？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312408" y="3360420"/>
            <a:ext cx="4352544" cy="888492"/>
            <a:chOff x="6312408" y="3360420"/>
            <a:chExt cx="435254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6312408" y="3360420"/>
              <a:ext cx="4352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还要检查 ok；合法0和转换失败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都可能返回0。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560570"/>
            <a:ext cx="3529584" cy="888492"/>
            <a:chOff x="597408" y="4560570"/>
            <a:chExt cx="352958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560570"/>
              <a:ext cx="352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f2 和 g2 的精度参数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意义相同吗？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312408" y="4560570"/>
            <a:ext cx="3270504" cy="888492"/>
            <a:chOff x="6312408" y="4560570"/>
            <a:chExt cx="3270504" cy="888492"/>
          </a:xfrm>
        </p:grpSpPr>
        <p:sp>
          <p:nvSpPr>
            <p:cNvPr id="15" name="TextBox 15"/>
            <p:cNvSpPr txBox="1"/>
            <p:nvPr/>
          </p:nvSpPr>
          <p:spPr>
            <a:xfrm>
              <a:off x="6312408" y="4560570"/>
              <a:ext cx="3270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f2：小数点后2位。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g2：最多2位有效数字。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7408" y="5798820"/>
            <a:ext cx="9571634" cy="469392"/>
            <a:chOff x="597408" y="5798820"/>
            <a:chExt cx="9571634" cy="469392"/>
          </a:xfrm>
        </p:grpSpPr>
        <p:sp>
          <p:nvSpPr>
            <p:cNvPr id="17" name="TextBox 17"/>
            <p:cNvSpPr txBox="1"/>
            <p:nvPr/>
          </p:nvSpPr>
          <p:spPr>
            <a:xfrm>
              <a:off x="597408" y="5798820"/>
              <a:ext cx="95716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实操：输入空串、0、非法数字和不同进制，记录成功标志与输出。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9" name="TextBox 19"/>
            <p:cNvSpPr txBox="1"/>
            <p:nvPr/>
          </p:nvSpPr>
          <p:spPr>
            <a:xfrm>
              <a:off x="603504" y="6366510"/>
              <a:ext cx="59436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明确计数单位与接口条件，再决定能否计算，最后核对输出 · F046、F060、F122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46 / 46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qt6_ch04_b_strings">
  <a:themeElements>
    <a:clrScheme name="qt6_ch04_b_string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b_string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b_string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4_b_strings">
  <a:themeElements>
    <a:clrScheme name="qt6_ch04_b_string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b_string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b_string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46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2026-10-06T02:35:19Z</dcterms:created>
  <dcterms:modified xsi:type="dcterms:W3CDTF">2026-10-06T02:35:19Z</dcterms:modified>
  <cp:category/>
  <cp:contentStatus/>
</cp:coreProperties>
</file>