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  <Relationship Id="rId4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一份课件处理了字符串怎样转成数值。这一份改用直接保存数值的组件，再讨论按钮的选中状态和滑动组件的位置。贯穿三个部分的问题是：组件保存什么，什么变化才发出信号，接收到信号后修改哪个输出。对应教材第一百至一百零九页，演示时让学生先预测，再核对实际结果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QLineEdit 的 text 返回 QString，因此上一份课件需要转换和成功标志。QSpinBox 的 value 返回 int，QDoubleSpinBox 的 value 返回 double，计算可以直接读取数值。换成数值组件并不意味着任意值都适合业务，数量和单价仍需要允许的范围；组件显示的单位也不能直接拿来做乘法。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spin 看作已经创建的 QSpinBox 指针，先关闭 wrapping，再把范围设为零至一百。传入一百二十后读回一百，传入负五后读回零，是范围钳制的结果；重新缩小范围也可能调整原值。开启 wrapping 后，超出最大值取最小值，低于最小值取最大值，不能沿用刚才的解释。两种规则依据 Qt 6.2.3 的 qabstractspinbox.cpp（https://raw.githubusercontent.com/qt/qtbase/v6.2.3/src/widgets/widgets/qabstractspinbox.cpp，核验F128、F129）。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数量框显示四千克，价格框显示十二点四三美元，单位和货币符号帮助人阅读。text 包含显示修饰，cleanText 去掉前后缀和首尾空白，但它仍返回 QString。计算读取 value，得到整数四和数值十二点四三，乘积为四十九点七二。这个区分依据 Qt 6.2.3 的 qspinbox.cpp（https://raw.githubusercontent.com/qt/qtbase/v6.2.3/src/widgets/widgets/qspinbox.cpp，核验F131）。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先保存整数十二，再把显示进制改成二，框中显示一一零零，但读回 value 仍为十二。进制为十时显示十二，为十六时显示小写 c；Bin、Dec、Hex 前缀只标识各框用途。显示进制也参与默认输入解析，所以在二进制框输入一一零零会保存整数十二。这里不能说进制设置只影响输出；依据是 Qt 6.2.3 的 qspinbox.cpp（https://raw.githubusercontent.com/qt/qtbase/v6.2.3/src/widgets/widgets/qspinbox.cpp，核验F132）。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 spin 是已经创建的 QDoubleSpinBox。先设置两位小数，再设置范围和初值，传入十二点三四五后，保存值舍入为十二点三五。最小值和最大值也受 decimals 约束，因此顺序需要明确。后续乘法读取舍入后的 value，不能把两位小数解释为仅给屏幕加一种格式；依据是 Qt 6.2.3 的 qspinbox.cpp（https://raw.githubusercontent.com/qt/qtbase/v6.2.3/src/widgets/widgets/qspinbox.cpp，核验F062）。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普通步长模式下，singleStep 为零点五，未碰到边界时一次增减就是零点五。自适应模式按当前数量级选择步长，会忽略 singleStep；小数位为三时，零点零四一增加一次可到零点零四二。让学生同时报告起点、小数位、模式和范围，再解释结果，避免只记一个步长参数。这个小数例子依据 Qt 6.2.3 的 qspinbox.cpp（https://raw.githubusercontent.com/qt/qtbase/v6.2.3/src/widgets/widgets/qspinbox.cpp，核验F063）。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QSpinBox 的数值信号参数是 int，QDoubleSpinBox 的参数是 double。两类组件的文字信号都叫 textChanged，参数是 const QString 引用，适合观察含前后缀的显示文字。计算连接 valueChanged；不要使用旧版 valueChanged(QString) 的连接方式。Qt 6.2.3 的准确声明见 qspinbox.h（https://raw.githubusercontent.com/qt/qtbase/v6.2.3/src/widgets/widgets/qspinbox.h，核验F133）。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这里保留教材第一百零一页的完整设计界面，蓝色选择框属于 Designer，不是运行时的计算结果。数量框为四，单价框为十二点四三，总价框截图中仍为初始零点零零；完成计算连接后才应得到四十九点七二。下面三个进制框共同保存整数十二，分别显示十二、一一零零和 c。先让学生指出两个读取对象和一个写入对象，再进入连接代码。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代码位于教材的 Widget 窗口类，头文件中已经声明无参数 calcTotal 成员，setupUi 已创建 spinNum 和 spinPrice。数量变化和单价变化都需要重新计算，所以两条 valueChanged 连接指向同一个成员函数。槽可以不接收数值参数，而在计算时读取两个框的最新值。连接在初始化时建立一次，不要在 calcTotal 内重新连接，否则后续变化可能反复执行同一槽。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calcTotal 先从 spinNum 读取 int 数量，再从 spinPrice 读取 double 单价，乘法得到 total，最后写到 spinTotal。初始化时设置数量、单价的业务范围，并给总价框设置能容纳乘积的范围和两位小数。若总价框的上限过小，即使乘法正确，写入也会被边界规则限制。这里沿用非循环配置，范围处理依据 Qt 6.2.3 的 qabstractspinbox.cpp（https://raw.githubusercontent.com/qt/qtbase/v6.2.3/src/widgets/widgets/qabstractspinbox.cpp，核验F128）。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dec、bin、hex 是三个已创建的 QSpinBox 指针，范围和 wrapping 配置相同，仅显示进制不同。屏幕代码先展示十进制框向另外两个框的连接，另两个框也各连接其余两个，总共六条。某个框改变为十二后，其他框保存十二；信号绕回原框时，同值 setValue 不再发 valueChanged，这一轮同步停止。不同范围可能产生不同保存值，所以先核对配置；教材转换按钮也可保留作逐次演示。同值条件见 Qt 6.2.3 qspinbox.cpp（https://raw.githubusercontent.com/qt/qtbase/v6.2.3/src/widgets/widgets/qspinbox.cpp，核验F130）。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这段代码放在已创建组件的 Widget 成员函数中，并包含 QSignalBlocker 头文件。两个阻塞对象在作用域内分别阻断数量和单价的信号，让两项值先一起更新；退出后恢复各对象原来的阻塞状态。被阻塞的信号不会存起来补发，因此随后显式调用 calcTotal 一次。它解决批量刷新中途计算的问题，平时的变化连接仍要保留；信号行为见 Qt 6.2.3 qobject.cpp（https://raw.githubusercontent.com/qt/qtbase/v6.2.3/src/corelib/kernel/qobject.cpp，核验F107）。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数值框保存一个数，接下来换成可以保持选中状态的按钮。QPushButton、QToolButton、QRadioButton、QCheckBox 都能发出动作信号，但业务可能关心的是一次点击，也可能关心选中状态变化。先回答这个问题，再决定连接 clicked 还是 toggled，后面再处理哪些选项互斥、哪些字体属性可以同时启用。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图中的四个按钮类都继承 QAbstractButton，公共属性包括 text、icon、enabled、checkable 和 checked。QRadioButton、QCheckBox 本身可选中；普通 QPushButton 要先启用 checkable，才能保持选中状态。setChecked 对不可选中的普通按钮不能起到预期的选中作用，先确认能力，再讨论当前状态。依据是 Qt 6.2.3 qabstractbutton.cpp（https://raw.githubusercontent.com/qt/qtbase/v6.2.3/src/widgets/widgets/qabstractbutton.cpp，核验F134）。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checkable 回答能否保持选中，checked 回答现在是否选中。代码示例使用独立且非互斥的 QPushButton，先启用能力，再设为选中，此后点击可以切换；isChecked 读取当前状态，不能表示刚才发生了点击。在互斥组中，当前选中项可能拒绝 setChecked(false)，应通过选中同组另一项改变选择。条件见 Qt 6.2.3 qabstractbutton.cpp（https://raw.githubusercontent.com/qt/qtbase/v6.2.3/src/widgets/widgets/qabstractbutton.cpp，核验F134、F135）。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pressed 表示按下，released 表示释放，clicked 表示点击动作，clicked 的 bool 参数报告当前选中状态。toggled 则报告 checked 状态真的发生变化，变化可能来自用户，也可能来自 setChecked。重复写入同一状态不会再发 toggled，setChecked 本身也不会发 clicked；这里以对象仍存在且信号未阻断为条件。不要把四种信号机械写成所有操作都必经的链条，准确行为见 Qt 6.2.3 qabstractbutton.cpp（https://raw.githubusercontent.com/qt/qtbase/v6.2.3/src/widgets/widgets/qabstractbutton.cpp，核验F135）。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两段连接是两种可选择的方案，button 是已创建的 QPushButton，窗口类中已声明对应成员槽。onClickedWithState 接收 bool，可以根据状态处理；onClicked 没有参数，适合只关心动作的处理。clicked 的默认参数并没有增加另一个信号，不能再按无参数和有参数形式重复连接相同业务。Qt 6.2.3 的声明见 qabstractbutton.h（https://raw.githubusercontent.com/qt/qtbase/v6.2.3/src/widgets/widgets/qabstractbutton.h，核验F028），少参数槽的规则见 signalsandslots.qdoc（https://raw.githubusercontent.com/qt/qtbase/v6.2.3/src/corelib/doc/src/objectmodel/signalsandslots.qdoc，核验F029）。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视觉上相邻和逻辑上互斥是两件事。启用 autoExclusive 的按钮按共同父对象形成范围，布局只负责摆放；QButtonGroup 则用 addButton 明确加入成员，默认 exclusive 为 true。对齐方式和颜色要各有自己的组，否则选择红色可能影响对齐选择。建组后主动设置初始 checked，按钮组不会替我们自动选择第一项；依据见 Qt 6.2.3 qbuttongroup.cpp（https://raw.githubusercontent.com/qt/qtbase/v6.2.3/src/widgets/widgets/qbuttongroup.cpp，核验F027）。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setupUi 已创建三个 QPushButton，并且都启用了 checkable。代码建立以当前窗口为父对象的 QButtonGroup，加入左、中、右三个按钮，再主动选中左按钮；按钮组管理选择规则，不是显示它们的容器。各槽读取相应操作，给同一个 editText 调用 setAlignment，分别传 AlignLeft、AlignHCenter、AlignRight。按钮组行为见 Qt 6.2.3 qbuttongroup.cpp（https://raw.githubusercontent.com/qt/qtbase/v6.2.3/src/widgets/widgets/qbuttongroup.cpp，核验F027）。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粗体、斜体和下划线可以同时存在，三个样式按钮要可选中，同时关闭 autoExclusive，也不放进互斥组。粗体按钮的 toggled 参数只修改 bold，斜体只修改 italic，下划线只修改 underline。这样启用粗体不会把下划线取消，三个 checked 分别对应三个字体属性。状态变化规则依据 Qt 6.2.3 qabstractbutton.cpp（https://raw.githubusercontent.com/qt/qtbase/v6.2.3/src/widgets/widgets/qabstractbutton.cpp，核验F134、F135）。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代码位于当前窗口的粗体槽，checked 来自 toggled，editText 是已经创建的 QLineEdit。先读取编辑框正在使用的 QFont，在副本上调用 setBold，再把副本写回编辑框。字号、字体族、斜体和下划线都从原字体带过来，因此不会被本槽覆盖。另两个样式槽照此读取、局部修改、回写，只换成各自负责的属性。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需要禁止学生手工修改输出，却允许选择复制时，可以在 Normal 回显模式下使用 readOnly。禁用 enabled 则会停止正常的鼠标和键盘交互；是否提供清除按钮由 clearButtonEnabled 控制，只读状态会把已有清除 action 禁用，不能说它一定隐藏。程序仍可 setText 刷新只读框，但写入受到 maxLength、inputMask 等设置约束。这些条件见 Qt 6.2.3 qlineedit.cpp（https://raw.githubusercontent.com/qt/qtbase/v6.2.3/src/widgets/widgets/qlineedit.cpp，核验F136、F139–F141）、qwidget.cpp（https://raw.githubusercontent.com/qt/qtbase/v6.2.3/src/widgets/kernel/qwidget.cpp，F138）及 qwidgetlinecontrol.cpp（https://raw.githubusercontent.com/qt/qtbase/v6.2.3/src/widgets/widgets/qwidgetlinecontrol.cpp，F137）。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先读取 editText 当前的 QPalette，只把 Text 角色设为红色，再写回编辑框，其他颜色仍从原调色板保留。教材的黑、红、蓝属于同一个单选组，每次只选择一种文本颜色；圆形色样对应这三种实际颜色。若实际显示和预想不同，要检查平台样式和组件启用状态，不能仅凭一次截图认定调色板调用没有执行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复选框启用 setTristate 后，状态可以是未选中、部分选中和完整选中。checkState 返回枚举；教材使用的 Qt 6.2 信号为 stateChanged(int)，槽中可用 static_cast&lt;Qt::CheckState&gt; 把参数转成枚举，再分别处理。isChecked 只有 bool，部分选中和完整选中不能靠它区分。信号声明见 Qt 6.2.3 qcheckbox.h（https://raw.githubusercontent.com/qt/qtbase/v6.2.3/src/widgets/widgets/qcheckbox.h，核验F030）；现行文档把 checkStateChanged 标为 Qt 6.7新增（https://doc.qt.io/qt-6/qcheckbox.html，F031），本课不使用该新版信号。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这一页把默认按钮行为限定在对话框。default 指定默认按钮，autoDefault 使按钮按对话框中的焦点条件参与默认按钮行为，Enter 可以触发相应按钮。课堂上先把焦点放在按钮，再移到输入框，两次分别按 Enter，并结合属性观察哪个按钮被触发。不要把一个对话框的结果推广成所有窗口和任意焦点都相同。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第一百零二页的完整按钮界面用于逐项验证。先切换左、中、右对齐，再独立启用粗体、斜体和下划线，确认样式可以组合；接着观察只读、禁用、清除按钮，最后切换黑、红、蓝。每次只改变一个条件，让学生说出读取哪个按钮的 checked，以及修改 editText 的哪个属性，界面变化才有可解释的原因。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按钮用选中状态表达选择，滑动条、滚动条和旋钮则提供一个整数 value。QProgressBar 根据范围和当前值显示进度，它不是三个输入组件的共同父类。接下来先分清范围、步长和 tracking，再算显示比例，最后把三个输入连接到教材的进度条。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minimum、maximum 规定允许的 value 范围，singleStep 通常供方向键单步动作使用，pageStep 通常供 PageUp、PageDown 使用。tracking 决定拖动期间是否连续修改保存值，true 时更新，false 时等待释放。鼠标拖动按像素位置映射范围，不能把步长理解为只能落在步长整数倍；点击槽内其他位置的行为还可能受样式影响。依据见 Qt 6.2.3 qslider.cpp（https://raw.githubusercontent.com/qt/qtbase/v6.2.3/src/widgets/widgets/qslider.cpp，核验F143）和 qabstractslider.cpp（https://raw.githubusercontent.com/qt/qtbase/v6.2.3/src/widgets/widgets/qabstractslider.cpp，F032、F142）。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教学例先设范围零至一百，初值二十，并关闭 tracking。手柄拖到七十但没有释放时，sliderPosition 是七十，value 仍是二十，sliderMoved 报告七十；两个箭头只表示操作的先后。释放后，value 变为七十并发 valueChanged；若启用 tracking，拖动期间保存值就随位置更新。要判断信号含义，先区分位置变化和值变化；依据见 Qt 6.2.3 qabstractslider.cpp（https://raw.githubusercontent.com/qt/qtbase/v6.2.3/src/widgets/widgets/qabstractslider.cpp，核验F032）。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slider 是已创建的 QSlider，代码设置水平方向、下方刻度和十的刻度间隔。invertedAppearance 交换范围两端在控件上的显示位置，却不改变最小值和最大值本身；invertedControls 改变键盘和滚轮的增减方向。把两种属性分别切换，避免从外观变化推断所有输入方向。方向键的左右意义还受文字方向影响，依据见 Qt 6.2.3 qabstractslider.cpp（https://raw.githubusercontent.com/qt/qtbase/v6.2.3/src/widgets/widgets/qabstractslider.cpp，核验F144、F145）。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QScrollBar 和 QDial 都复用整数 value 和 valueChanged，但滚动条没有滑动条的刻度属性。旋钮的 notchesVisible 决定是否画刻度，notchTarget 是希望达到的像素间距，notchSize 则以数值为单位，不能混用。wrapping 为 true 允许指针覆盖整个圆周，不能据此承诺每一种输入动作都循环数值。真正读取的仍是整数，不是指针角度；依据见 Qt 6.2.3 qdial.cpp（https://raw.githubusercontent.com/qt/qtbase/v6.2.3/src/widgets/widgets/qdial.cpp，核验F146、F147）。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bar 是已创建的 QProgressBar，把范围设为零至二百，当前值设为五十，格式设为屏幕上的字符串。百分比占位符替换为二十五，当前值替换为五十，范围跨度替换为二百，所以显示百分之二十五及五十除以二百。setTextVisible 控制文字可见性，教材相应函数应读作 setFormat，不能误写成 setFont。占位符规则见 Qt 6.2.3 qprogressbar.cpp（https://raw.githubusercontent.com/qt/qtbase/v6.2.3/src/widgets/widgets/qprogressbar.cpp，核验F148，教材勘误F036）。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起点改为五十、终点改为二百五十，当前值一百五十。已经完成的是一百五十减五十，得到一百步；总跨度是二百五十减五十，得到二百步，因此为百分之五十。当前值占位符仍是一百五十，总步数占位符为二百，不能直接用当前值除最大值。这个公式用于最小值小于最大值、当前值有效且未复位的常规状态；依据见 Qt 6.2.3 qprogressbar.cpp（https://raw.githubusercontent.com/qt/qtbase/v6.2.3/src/widgets/widgets/qprogressbar.cpp，核验F148）。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reset 表示尚未开始，通常把 value 设成 minimum 减一，而不是固定清为零。最小值是 INT_MIN 时，为避免下溢，保存值也为 INT_MIN，源码把这个组合识别为复位并返回空文字。setRange(0,0) 用于总量未知的忙碌指示，它不是百分之零；知道总量后再设有效范围和值。演示时分别操作并观察外观和文字，规则见 Qt 6.2.3 qprogressbar.cpp（https://raw.githubusercontent.com/qt/qtbase/v6.2.3/src/widgets/widgets/qprogressbar.cpp，核验F034、F149、F150）。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slider、scrollBar、dial 和 bar 都指向已经创建的组件，三个输入的 valueChanged 分别连接同一个 QProgressBar 的 setValue。这样只把输入送到输出，三个输入彼此不会同步，最后实际改变的组件决定进度条。若要同步输入，需要增加对应连接并统一范围；普通进度条收到越界值会拒绝它并保留旧值，这和非循环数值框的钳制不同。边界行为见 Qt 6.2.3 qprogressbar.cpp（https://raw.githubusercontent.com/qt/qtbase/v6.2.3/src/widgets/widgets/qprogressbar.cpp，核验F151）。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教材第一百零六页的完整界面同时有滑动条、滚动条、旋钮和进度条。分别改变三个输入，观察是哪一个变化把值送到了输出，再测试 textVisible 和 invertedAppearance，并切换百分比、当前值的文字格式。出现不符合预期的显示时，先检查各范围是否一致，再记录信号是否真正到达进度条，最后检查格式与可见性设置。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先让学生分别判断三个问题，再逐项揭示理由。单位和货币符号只属于显示，乘法读取 value；setChecked 不模拟 clicked，状态实际变化且未被阻断时可发 toggled。关闭 tracking，从二十拖到七十未松手，value 仍为二十，释放后才更新为七十。实操需要设范围、记录信号，并用保存值解释显示结果，状态和拖动规则分别见 Qt 6.2.3 qabstractbutton.cpp（https://raw.githubusercontent.com/qt/qtbase/v6.2.3/src/widgets/widgets/qabstractbutton.cpp，核验F135）及 qabstractslider.cpp（https://raw.githubusercontent.com/qt/qtbase/v6.2.3/src/widgets/widgets/qabstractslider.cpp，F032）。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4_c_numbers_buttons_slider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4_c_numbers_buttons_slider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91431cbbdd47a396.pn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b3a8b3d2ac67c9b.png"/>
  <Relationship Id="rId3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7ed1172c5d5ffa82.png"/>
  <Relationship Id="rId3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8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662940"/>
            <a:ext cx="3349104" cy="352044"/>
            <a:chOff x="600456" y="662940"/>
            <a:chExt cx="3349104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62940"/>
              <a:ext cx="33491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第四章 · 4.4–4.6 · Qt 6.2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676400"/>
            <a:ext cx="3848100" cy="2114550"/>
            <a:chOff x="590550" y="1676400"/>
            <a:chExt cx="3848100" cy="21145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676400"/>
              <a:ext cx="3848100" cy="2114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500"/>
                </a:lnSpc>
              </a:pPr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数值、按钮</a:t>
              </a:r>
              <a:br/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与滑动组件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4204335"/>
            <a:ext cx="4142232" cy="1023366"/>
            <a:chOff x="595884" y="4204335"/>
            <a:chExt cx="4142232" cy="1023366"/>
          </a:xfrm>
        </p:grpSpPr>
        <p:sp>
          <p:nvSpPr>
            <p:cNvPr id="6" name="TextBox 6"/>
            <p:cNvSpPr txBox="1"/>
            <p:nvPr/>
          </p:nvSpPr>
          <p:spPr>
            <a:xfrm>
              <a:off x="595884" y="4204335"/>
              <a:ext cx="4142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组件保存什么值？</a:t>
              </a:r>
              <a:br/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又在什么条件下发出信号？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66510"/>
              <a:ext cx="36469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教材100–109页 · 数值输入、按钮状态、滑动位置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01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4.4 · 从文字输入转到数值输入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数值输入框直接保存数值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2836" y="2234565"/>
            <a:ext cx="3686556" cy="2071497"/>
            <a:chOff x="592836" y="2234565"/>
            <a:chExt cx="3686556" cy="2071497"/>
          </a:xfrm>
        </p:grpSpPr>
        <p:sp>
          <p:nvSpPr>
            <p:cNvPr id="5" name="TextBox 5"/>
            <p:cNvSpPr txBox="1"/>
            <p:nvPr/>
          </p:nvSpPr>
          <p:spPr>
            <a:xfrm>
              <a:off x="592836" y="2234565"/>
              <a:ext cx="227403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QLineEdit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2998470"/>
              <a:ext cx="3681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text() 返回 QString。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读到文字后，要转换数值，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并检查转换是否成功。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155436" y="2234565"/>
            <a:ext cx="4631436" cy="2071497"/>
            <a:chOff x="6155436" y="2234565"/>
            <a:chExt cx="4631436" cy="2071497"/>
          </a:xfrm>
        </p:grpSpPr>
        <p:sp>
          <p:nvSpPr>
            <p:cNvPr id="8" name="TextBox 8"/>
            <p:cNvSpPr txBox="1"/>
            <p:nvPr/>
          </p:nvSpPr>
          <p:spPr>
            <a:xfrm>
              <a:off x="6155436" y="2234565"/>
              <a:ext cx="181051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数值组件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160008" y="2998470"/>
              <a:ext cx="46268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QSpinBox::value() 返回 int；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QDoubleSpinBox 的 value()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 double。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055870"/>
            <a:ext cx="6729984" cy="888492"/>
            <a:chOff x="597408" y="5055870"/>
            <a:chExt cx="672998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05587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数值组件也要设置业务允许的范围。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参与计算的是保存的值，显示文字还可能带单位。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258881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教材4.4 · 承接4.3中的字符串转换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127653" cy="1188720"/>
            <a:chOff x="590550" y="643890"/>
            <a:chExt cx="7127653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4.4 · 输入值与实际保存值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12765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范围决定 setValue 的结果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34200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spin-&gt;setWrapping(false);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spin-&gt;setRange(0, 100);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spin-&gt;setValue(120);  // 实际保存 100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874770"/>
            <a:ext cx="7110984" cy="2145792"/>
            <a:chOff x="597408" y="3874770"/>
            <a:chExt cx="711098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874770"/>
              <a:ext cx="71109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wrapping=false 时，范围外的输入被限制到端点。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同一范围下，setValue(-5) 会保存 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先设范围，再设初值；改变范围也可能调整当前值。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wrapping=true 时，超过最大值会取最小值，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低于最小值会取最大值。两种边界规则要分开判断。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2117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教材4.4 · Qt 6.2.3 qabstractspinbox.cpp · 官方核验F128–F129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4.4 · 显示修饰与计算数据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前缀后缀属于显示文字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2057400"/>
            <a:ext cx="5181600" cy="1371600"/>
            <a:chOff x="609600" y="2057400"/>
            <a:chExt cx="5181600" cy="13716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51816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1436" y="2196465"/>
              <a:ext cx="101086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kg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26008" y="2846070"/>
              <a:ext cx="30937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value() 是整数 4。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172200" y="2057400"/>
            <a:ext cx="5410200" cy="1371600"/>
            <a:chOff x="6172200" y="2057400"/>
            <a:chExt cx="5410200" cy="1371600"/>
          </a:xfrm>
        </p:grpSpPr>
        <p:sp>
          <p:nvSpPr>
            <p:cNvPr id="9" name="Rectangle 9"/>
            <p:cNvSpPr/>
            <p:nvPr/>
          </p:nvSpPr>
          <p:spPr>
            <a:xfrm>
              <a:off x="6172200" y="2057400"/>
              <a:ext cx="54102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384036" y="2196465"/>
              <a:ext cx="149954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$12.43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388608" y="2846070"/>
              <a:ext cx="38045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value() 是数值 12.43。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3874770"/>
            <a:ext cx="6547104" cy="1307592"/>
            <a:chOff x="597408" y="3874770"/>
            <a:chExt cx="6547104" cy="13075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3874770"/>
              <a:ext cx="6547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text() 读取带前缀、后缀的显示文字。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cleanText() 去掉这些修饰和首尾空白，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但返回的仍是 QString，不能直接当数值计算。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7408" y="5513070"/>
            <a:ext cx="7156704" cy="888492"/>
            <a:chOff x="597408" y="5513070"/>
            <a:chExt cx="7156704" cy="888492"/>
          </a:xfrm>
        </p:grpSpPr>
        <p:sp>
          <p:nvSpPr>
            <p:cNvPr id="15" name="TextBox 15"/>
            <p:cNvSpPr txBox="1"/>
            <p:nvPr/>
          </p:nvSpPr>
          <p:spPr>
            <a:xfrm>
              <a:off x="597408" y="5513070"/>
              <a:ext cx="7156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计算时读取 value()，不用重新解析带单位的文字。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数量 4 乘以单价 12.43，得到总价 49.72。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7" name="TextBox 17"/>
            <p:cNvSpPr txBox="1"/>
            <p:nvPr/>
          </p:nvSpPr>
          <p:spPr>
            <a:xfrm>
              <a:off x="603504" y="6366510"/>
              <a:ext cx="40340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教材4.4 · Qt 6.2.3 qspinbox.cpp · 官方核验F131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4109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4.4 · 同一个整数的三种文字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进制改变显示，不改变整数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56882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spin-&gt;setValue(12);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spin-&gt;setDisplayIntegerBase(2);  // 显示 1100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int n = spin-&gt;value();          // 仍然是 12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874770"/>
            <a:ext cx="7690104" cy="2145792"/>
            <a:chOff x="597408" y="3874770"/>
            <a:chExt cx="769010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874770"/>
              <a:ext cx="769010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把显示进制设为 10 或 16，同一个值显示为 12 或 c。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Bin、Dec、Hex 前缀只说明当前框的用途。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默认输入解析也使用所设置的进制：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在二进制框输入 1100，保存的整数是 12。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 value() 时，三种显示方式得到相同的整数。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0340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教材4.4 · Qt 6.2.3 qspinbox.cpp · 官方核验F132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60082" cy="1188720"/>
            <a:chOff x="590550" y="643890"/>
            <a:chExt cx="736008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564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4.4 · 精度不仅决定外观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6008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decimals 也影响实际保存值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74205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spin-&gt;setDecimals(2);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spin-&gt;setRange(0.00, 1000.00);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spin-&gt;setValue(12.345);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double price = spin-&gt;value();  // 12.35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55770"/>
            <a:ext cx="7019544" cy="1726692"/>
            <a:chOff x="597408" y="4255770"/>
            <a:chExt cx="701954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55770"/>
              <a:ext cx="70195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两位小数设置使保存值舍入为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 12.35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最小值和最大值也受小数位设置约束。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先设 decimals，再设范围和初值，顺序更易核对。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后续计算读取的是舍入后的 value()。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0695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教材4.4 · Qt 6.2 QDoubleSpinBox · 官方核验F062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4109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4.4 · 按一次增减箭头会怎样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步长和自适应步长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5266944" cy="1307592"/>
            <a:chOff x="597408" y="2160270"/>
            <a:chExt cx="526694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52669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普通模式使用 singleStep。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把步长设为 0.5，未碰到范围端点时，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一次增减会使数值增加或减少 0.5。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98570"/>
            <a:ext cx="6928104" cy="1307592"/>
            <a:chOff x="597408" y="3798570"/>
            <a:chExt cx="69281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98570"/>
              <a:ext cx="6928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自适应模式根据当前数量级选择步长，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会忽略 singleStep 的设置。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decimals=3 时，0.041 增加一次可得到 0.042。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513070"/>
            <a:ext cx="6912864" cy="888492"/>
            <a:chOff x="597408" y="5513070"/>
            <a:chExt cx="691286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513070"/>
              <a:ext cx="6912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预测结果前，同时检查起点、小数位和范围。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不能只看 singleStep 就判断自适应模式的变化。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40695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教材4.4 · Qt 6.2 QDoubleSpinBox · 官方核验F063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564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4.4 · 选择槽需要的数据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数值变化与文字变化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30199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QSpinBox::valueChanged(int)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QDoubleSpinBox::valueChanged(double)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两者的文字信号：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textChanged(const QString &amp;)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98670"/>
            <a:ext cx="6912864" cy="1726692"/>
            <a:chOff x="597408" y="4598670"/>
            <a:chExt cx="691286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598670"/>
              <a:ext cx="69128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计算槽连接 valueChanged，得到数值变化。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观察带前后缀的显示文字时，连接 textChanged。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6.2 没有 valueChanged(QString)；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不要把旧版的字符串重载写进这份代码。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29986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qspinbox.h · 官方核验F133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2718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4.4 · 教材设计界面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教材数值界面的读写对象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2057400"/>
            <a:ext cx="5867400" cy="4191000"/>
            <a:chOff x="609600" y="2057400"/>
            <a:chExt cx="5867400" cy="419100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5867400" cy="419100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6845808" y="2160270"/>
            <a:ext cx="3499104" cy="3403092"/>
            <a:chOff x="6845808" y="2160270"/>
            <a:chExt cx="3499104" cy="3403092"/>
          </a:xfrm>
        </p:grpSpPr>
        <p:sp>
          <p:nvSpPr>
            <p:cNvPr id="7" name="TextBox 7"/>
            <p:cNvSpPr txBox="1"/>
            <p:nvPr/>
          </p:nvSpPr>
          <p:spPr>
            <a:xfrm>
              <a:off x="6845808" y="2160270"/>
              <a:ext cx="34991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蓝色选框是设计器标记。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数量框保存 4，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单价框保存 12.43。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总价框初始为 0.00；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计算后应得到 49.72。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下面三个进制框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都保存整数 12，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分别显示 12、1100、c。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51089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教材101页 · 图4-8 · 完整原图；doc:cf422c2/page:116/block:19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4.4 · 让两项输入触发同一计算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用类型明确的信号连接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79564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connect(ui-&gt;spinNum, &amp;QSpinBox::valueChanged,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this, &amp;Widget::calcTotal);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connect(ui-&gt;spinPrice, &amp;QDoubleSpinBox::valueChanged,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this, &amp;Widget::calcTotal);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55770"/>
            <a:ext cx="7202424" cy="1726692"/>
            <a:chOff x="597408" y="4255770"/>
            <a:chExt cx="720242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55770"/>
              <a:ext cx="72024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代码位于 Widget 类，已声明 calcTotal() 成员。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先完成 setupUi，再使用已创建的两个输入框。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数量和单价变化都要触发重新计算。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连接在初始化时建立一次，计算槽不再建立连接。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88335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教材4.4 · 示例对象名spinNum、spinPrice · 当前窗口类Widget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9811121" cy="1188720"/>
            <a:chOff x="590550" y="643890"/>
            <a:chExt cx="9811121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4.4 · 两个输入，一个输出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981112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计算读取 value，输出调用 setValue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18210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Widget::calcTotal()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int quantity = ui-&gt;spinNum-&gt;value();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double price = ui-&gt;spinPrice-&gt;value();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double total = quantity * price;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ui-&gt;spinTotal-&gt;setValue(total);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41570"/>
            <a:ext cx="7217664" cy="1307592"/>
            <a:chOff x="597408" y="4941570"/>
            <a:chExt cx="72176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41570"/>
              <a:ext cx="7217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初始化时设置业务所需的非负范围和 decimals(2)。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总价框范围要能容纳乘积，否则输出会受范围限制。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组件保存的是数值；总价用两位小数显示。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56272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教材4.4 · 已完成setupUi · 非循环范围行为见官方核验F128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4109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4.4 · 进制不同，保存值相同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三个进制框可以双向连接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44868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connect(dec, &amp;QSpinBox::valueChanged,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bin, &amp;QSpinBox::setValue);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connect(dec, &amp;QSpinBox::valueChanged,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hex, &amp;QSpinBox::setValue);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55770"/>
            <a:ext cx="7842504" cy="2145792"/>
            <a:chOff x="597408" y="4255770"/>
            <a:chExt cx="784250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55770"/>
              <a:ext cx="784250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dec、bin、hex 是三个已创建的 QSpinBox 指针。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另两个框也各连接其他两个，共六条连接。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范围和 wrapping 配置一致时，12 会同步到各框。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同值 setValue 不再发 valueChanged，反馈随之停止。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教材转换按钮也可保留，用来观察逐次转换。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21791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教材4.4的进制例子 · 同值反馈条件：Qt 6.2.3 qspinbox.cpp，F130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564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4.4 · 一次写入两项输入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批量设置时阻止中途信号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764895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QSignalBlocker a(ui-&gt;spinNum), b(ui-&gt;spinPrice);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ui-&gt;spinNum-&gt;setValue(4);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ui-&gt;spinPrice-&gt;setValue(12.43);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calcTotal();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41570"/>
            <a:ext cx="6729984" cy="1307592"/>
            <a:chOff x="597408" y="4941570"/>
            <a:chExt cx="6729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4157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退出作用域后，各对象恢复原来的信号阻塞状态。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期间被阻塞的信号不会补发，所以显式计算一次。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这是批量刷新安排，必要的信号连接仍要保留。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69122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教学补充 · 包含QSignalBlocker头文件 · Qt 6.2 QSignalBlocker，F107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662940"/>
            <a:ext cx="7378522" cy="352044"/>
            <a:chOff x="600456" y="662940"/>
            <a:chExt cx="7378522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62940"/>
              <a:ext cx="73785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4.5 · QPushButton、QToolButton、QRadioButton、QCheckBox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817370"/>
            <a:ext cx="4838700" cy="1905000"/>
            <a:chOff x="590550" y="1817370"/>
            <a:chExt cx="4838700" cy="190500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817370"/>
              <a:ext cx="48387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750"/>
                </a:lnSpc>
              </a:pPr>
              <a:r>
                <a:rPr lang="zh-CN" sz="5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按钮既发动作，</a:t>
              </a:r>
              <a:br/>
              <a:r>
                <a:rPr lang="zh-CN" sz="5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也保存状态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4413885"/>
            <a:ext cx="7228332" cy="1518666"/>
            <a:chOff x="595884" y="4413885"/>
            <a:chExt cx="7228332" cy="1518666"/>
          </a:xfrm>
        </p:grpSpPr>
        <p:sp>
          <p:nvSpPr>
            <p:cNvPr id="6" name="TextBox 6"/>
            <p:cNvSpPr txBox="1"/>
            <p:nvPr/>
          </p:nvSpPr>
          <p:spPr>
            <a:xfrm>
              <a:off x="595884" y="4413885"/>
              <a:ext cx="7228332" cy="1518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数值框保存一个数；可选中按钮保存选中状态。</a:t>
              </a:r>
              <a:br/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要执行一次动作，还是跟随状态变化？</a:t>
              </a:r>
              <a:br/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这个选择决定连接 clicked 还是 toggled。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66510"/>
              <a:ext cx="44546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教材102–106页 · 先区分动作与状态，再处理互斥和编辑属性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14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8462406" cy="1188720"/>
            <a:chOff x="590550" y="643890"/>
            <a:chExt cx="846240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4.5 · 四种按钮的公共接口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846240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共同接口来自 QAbstractButton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38479" y="2082165"/>
            <a:ext cx="10118294" cy="1861947"/>
            <a:chOff x="938479" y="2082165"/>
            <a:chExt cx="10118294" cy="1861947"/>
          </a:xfrm>
        </p:grpSpPr>
        <p:sp>
          <p:nvSpPr>
            <p:cNvPr id="5" name="TextBox 5"/>
            <p:cNvSpPr txBox="1"/>
            <p:nvPr/>
          </p:nvSpPr>
          <p:spPr>
            <a:xfrm>
              <a:off x="4225976" y="2082165"/>
              <a:ext cx="374004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QAbstractButton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1943100" y="2647950"/>
              <a:ext cx="8296275" cy="666750"/>
              <a:chOff x="1943100" y="2647950"/>
              <a:chExt cx="8296275" cy="666750"/>
            </a:xfrm>
          </p:grpSpPr>
          <p:sp>
            <p:nvSpPr>
              <p:cNvPr id="6" name="Line 6"/>
              <p:cNvSpPr/>
              <p:nvPr/>
            </p:nvSpPr>
            <p:spPr>
              <a:xfrm>
                <a:off x="6096000" y="2647950"/>
                <a:ext cx="9525" cy="3619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61950">
                    <a:moveTo>
                      <a:pt x="0" y="0"/>
                    </a:moveTo>
                    <a:lnTo>
                      <a:pt x="0" y="361950"/>
                    </a:lnTo>
                  </a:path>
                </a:pathLst>
              </a:custGeom>
              <a:noFill/>
              <a:ln w="19050">
                <a:solidFill>
                  <a:schemeClr val="accent3"/>
                </a:solidFill>
              </a:ln>
            </p:spPr>
          </p:sp>
          <p:sp>
            <p:nvSpPr>
              <p:cNvPr id="7" name="Line 7"/>
              <p:cNvSpPr/>
              <p:nvPr/>
            </p:nvSpPr>
            <p:spPr>
              <a:xfrm>
                <a:off x="1943100" y="3009900"/>
                <a:ext cx="8286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286750" h="9525">
                    <a:moveTo>
                      <a:pt x="0" y="0"/>
                    </a:moveTo>
                    <a:lnTo>
                      <a:pt x="8286750" y="0"/>
                    </a:lnTo>
                  </a:path>
                </a:pathLst>
              </a:custGeom>
              <a:noFill/>
              <a:ln w="19050">
                <a:solidFill>
                  <a:schemeClr val="accent3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1943100" y="3009900"/>
                <a:ext cx="9525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04800">
                    <a:moveTo>
                      <a:pt x="0" y="0"/>
                    </a:moveTo>
                    <a:lnTo>
                      <a:pt x="0" y="304800"/>
                    </a:lnTo>
                  </a:path>
                </a:pathLst>
              </a:custGeom>
              <a:noFill/>
              <a:ln w="19050">
                <a:solidFill>
                  <a:schemeClr val="accent3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4705350" y="3009900"/>
                <a:ext cx="9525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04800">
                    <a:moveTo>
                      <a:pt x="0" y="0"/>
                    </a:moveTo>
                    <a:lnTo>
                      <a:pt x="0" y="304800"/>
                    </a:lnTo>
                  </a:path>
                </a:pathLst>
              </a:custGeom>
              <a:noFill/>
              <a:ln w="19050">
                <a:solidFill>
                  <a:schemeClr val="accent3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7467600" y="3009900"/>
                <a:ext cx="9525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04800">
                    <a:moveTo>
                      <a:pt x="0" y="0"/>
                    </a:moveTo>
                    <a:lnTo>
                      <a:pt x="0" y="304800"/>
                    </a:lnTo>
                  </a:path>
                </a:pathLst>
              </a:custGeom>
              <a:noFill/>
              <a:ln w="19050">
                <a:solidFill>
                  <a:schemeClr val="accent3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10229850" y="3009900"/>
                <a:ext cx="9525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04800">
                    <a:moveTo>
                      <a:pt x="0" y="0"/>
                    </a:moveTo>
                    <a:lnTo>
                      <a:pt x="0" y="304800"/>
                    </a:lnTo>
                  </a:path>
                </a:pathLst>
              </a:custGeom>
              <a:noFill/>
              <a:ln w="19050">
                <a:solidFill>
                  <a:schemeClr val="accent3"/>
                </a:solidFill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938479" y="3474720"/>
              <a:ext cx="20092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QPushButton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700729" y="3474720"/>
              <a:ext cx="20092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QToolButton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374130" y="3474720"/>
              <a:ext cx="21869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QRadioButton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02928" y="3474720"/>
              <a:ext cx="165384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QCheckBox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97408" y="4255770"/>
            <a:ext cx="8741664" cy="2145792"/>
            <a:chOff x="597408" y="4255770"/>
            <a:chExt cx="8741664" cy="2145792"/>
          </a:xfrm>
        </p:grpSpPr>
        <p:sp>
          <p:nvSpPr>
            <p:cNvPr id="18" name="TextBox 18"/>
            <p:cNvSpPr txBox="1"/>
            <p:nvPr/>
          </p:nvSpPr>
          <p:spPr>
            <a:xfrm>
              <a:off x="597408" y="4255770"/>
              <a:ext cx="874166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常用属性包括 text、icon、enabled、checkable、checked。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setChecked 只有对可选中按钮才有意义。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QRadioButton、QCheckBox 本身可选中；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 QPushButton 要先 setCheckable(true)，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才能保持选中状态。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20" name="TextBox 20"/>
            <p:cNvSpPr txBox="1"/>
            <p:nvPr/>
          </p:nvSpPr>
          <p:spPr>
            <a:xfrm>
              <a:off x="603504" y="6366510"/>
              <a:ext cx="46536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教材4.5 · Qt 6.2.3 qabstractbutton.cpp · 官方核验F134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9338996" cy="1188720"/>
            <a:chOff x="590550" y="643890"/>
            <a:chExt cx="933899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4.5 · 能力与当前状态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933899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checkable 和 checked 是两个问题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2101215"/>
            <a:ext cx="5460873" cy="1235964"/>
            <a:chOff x="592836" y="2101215"/>
            <a:chExt cx="5460873" cy="1235964"/>
          </a:xfrm>
        </p:grpSpPr>
        <p:sp>
          <p:nvSpPr>
            <p:cNvPr id="5" name="TextBox 5"/>
            <p:cNvSpPr txBox="1"/>
            <p:nvPr/>
          </p:nvSpPr>
          <p:spPr>
            <a:xfrm>
              <a:off x="592836" y="2101215"/>
              <a:ext cx="5460873" cy="12359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650"/>
                </a:lnSpc>
              </a:pPr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checkable：能否保持选中？</a:t>
              </a:r>
              <a:br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checked：现在是否选中？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8932" y="3411855"/>
            <a:ext cx="3981831" cy="753618"/>
            <a:chOff x="598932" y="3411855"/>
            <a:chExt cx="3981831" cy="753618"/>
          </a:xfrm>
        </p:grpSpPr>
        <p:sp>
          <p:nvSpPr>
            <p:cNvPr id="7" name="TextBox 7"/>
            <p:cNvSpPr txBox="1"/>
            <p:nvPr/>
          </p:nvSpPr>
          <p:spPr>
            <a:xfrm>
              <a:off x="598932" y="3411855"/>
              <a:ext cx="398183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button-&gt;setCheckable(true);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button-&gt;setChecked(true);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408170"/>
            <a:ext cx="8132064" cy="1726692"/>
            <a:chOff x="597408" y="4408170"/>
            <a:chExt cx="8132064" cy="17266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408170"/>
              <a:ext cx="81320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上例使用独立、非互斥的 QPushButton；之后点击可切换。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isChecked() 读取当前状态，不表示是否刚刚点击。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互斥组中的当前选中项可能拒绝 setChecked(false)。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要切换选择，应选中同组另一个按钮。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42653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qabstractbutton.cpp · 官方核验F134–F135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4.5 · 不同信号有不同触发条件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四种信号回答不同问题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7507224" cy="1307592"/>
            <a:chOff x="597408" y="2160270"/>
            <a:chExt cx="750722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7507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pressed() 表示按钮被按下，released() 表示释放。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clicked(bool checked=false) 表示点击动作；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其中 checked 参数报告按钮当前的选中状态。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695700"/>
            <a:ext cx="10972800" cy="1410462"/>
            <a:chOff x="609600" y="3695700"/>
            <a:chExt cx="10972800" cy="1410462"/>
          </a:xfrm>
        </p:grpSpPr>
        <p:sp>
          <p:nvSpPr>
            <p:cNvPr id="7" name="Rectangle 7"/>
            <p:cNvSpPr/>
            <p:nvPr/>
          </p:nvSpPr>
          <p:spPr>
            <a:xfrm>
              <a:off x="609600" y="3695700"/>
              <a:ext cx="10972800" cy="1409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3798570"/>
              <a:ext cx="6851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toggled(bool) 表示选中状态实际发生变化。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用户操作和程序 setChecked 都可能改变状态；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未变化的状态不会因为重复赋值再次发 toggled。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513070"/>
            <a:ext cx="7476744" cy="888492"/>
            <a:chOff x="597408" y="5513070"/>
            <a:chExt cx="747674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513070"/>
              <a:ext cx="7476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对可选中按钮调用 setChecked，不会模拟 clicked。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先看状态是否真的改变，再判断是否发出 toggled。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550417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教材4.5 · 信号未被阻断时 · Qt 6.2.3 QAbstractButton，F028、F135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9310726" cy="1188720"/>
            <a:chOff x="590550" y="643890"/>
            <a:chExt cx="931072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4.5 · 默认参数与槽的参数数量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931072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clicked 的默认参数不是另一个信号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00150"/>
            <a:chOff x="609600" y="2057400"/>
            <a:chExt cx="10972800" cy="1200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32879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connect(button, &amp;QPushButton::clicked,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this, &amp;Widget::onClickedWithState);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9600" y="3486150"/>
            <a:ext cx="10972800" cy="1200150"/>
            <a:chOff x="609600" y="3486150"/>
            <a:chExt cx="10972800" cy="1200150"/>
          </a:xfrm>
        </p:grpSpPr>
        <p:sp>
          <p:nvSpPr>
            <p:cNvPr id="8" name="Rectangle 8"/>
            <p:cNvSpPr/>
            <p:nvPr/>
          </p:nvSpPr>
          <p:spPr>
            <a:xfrm>
              <a:off x="609600" y="348615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827532" y="3621405"/>
              <a:ext cx="559536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connect(button, &amp;QPushButton::clicked,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this, &amp;Widget::onClicked);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998720"/>
            <a:ext cx="8040624" cy="1307592"/>
            <a:chOff x="597408" y="4998720"/>
            <a:chExt cx="8040624" cy="13075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4998720"/>
              <a:ext cx="8040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两种方案择一：前一槽接收 bool，后一槽无参数。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clicked(bool checked=false) 始终是一个信号。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不能按 clicked() 和 clicked(bool) 重复建两条连接。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42999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教材4.5 · Widget成员槽需先声明 · 官方核验F028–F029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295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4.5 · 谁与谁互斥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互斥由父对象或按钮组决定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025384" cy="1307592"/>
            <a:chOff x="597408" y="2160270"/>
            <a:chExt cx="802538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025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启用 autoExclusive 的按钮按共同父对象形成互斥范围。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布局负责摆放，不负责划分逻辑按钮组。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看起来挨在一起的按钮，不一定属于同一个互斥组。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98570"/>
            <a:ext cx="7751064" cy="1307592"/>
            <a:chOff x="597408" y="3798570"/>
            <a:chExt cx="775106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98570"/>
              <a:ext cx="7751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QButtonGroup 用 addButton 明确加入成员。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它默认 exclusive=true，适合“只能选择一种”的选项。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对齐方式和文字颜色应建立各自的组。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513070"/>
            <a:ext cx="6409944" cy="888492"/>
            <a:chOff x="597408" y="5513070"/>
            <a:chExt cx="640994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513070"/>
              <a:ext cx="6409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建立组后，主动设置一个初始 checked 状态。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按钮组不会自动把第一项设为选中。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519322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教材4.5 · Qt 6.2 QAbstractButton与QButtonGroup · F026–F027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8411147" cy="1188720"/>
            <a:chOff x="590550" y="643890"/>
            <a:chExt cx="841114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604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4.5 · 三个可选中的QPushButton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841114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 QButtonGroup 明确对齐方式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44868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*group = new QButtonGroup(this);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group-&gt;addButton(ui-&gt;btnLeft);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group-&gt;addButton(ui-&gt;btnCenter);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group-&gt;addButton(ui-&gt;btnRight);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ui-&gt;btnLeft-&gt;setChecked(true);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98670"/>
            <a:ext cx="7796784" cy="1726692"/>
            <a:chOff x="597408" y="4598670"/>
            <a:chExt cx="779678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598670"/>
              <a:ext cx="77967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三个按钮已设 checkable；组管理选择，不是界面容器。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各槽调用 ui-&gt;editText-&gt;setAlignment(...)：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左用 Qt::AlignLeft，中用 Qt::AlignHCenter，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右用 Qt::AlignRight，修改同一个编辑框。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2222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教材4.5 · 初始化在setupUi之后 · 官方核验F026–F027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257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4.5 · 多种字体样式可以同时存在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粗体、斜体、下划线独立变化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7202424" cy="1307592"/>
            <a:chOff x="597408" y="2160270"/>
            <a:chExt cx="720242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7202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三个样式按钮分别设置 checkable=true。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 autoExclusive 设为 false，也不加入互斥组，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避免切换粗体时自动取消下划线。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98570"/>
            <a:ext cx="7431024" cy="1307592"/>
            <a:chOff x="597408" y="3798570"/>
            <a:chExt cx="74310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98570"/>
              <a:ext cx="7431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粗体按钮的 toggled 参数用于 setBold(checked)。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斜体按钮只修改 italic，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下划线按钮只修改 underline。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513070"/>
            <a:ext cx="6714744" cy="888492"/>
            <a:chOff x="597408" y="5513070"/>
            <a:chExt cx="671474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513070"/>
              <a:ext cx="6714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这样可以同时启用粗体和下划线。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三个 checked 状态分别对应字体中的三个属性。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51664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教材4.5 · 选中状态变化见Qt 6.2.3 QAbstractButton，F134–F135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4.5 · 每个槽只改对应属性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先读字体，再改一个属性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500862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QFont font = ui-&gt;editText-&gt;font();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font.setBold(checked);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ui-&gt;editText-&gt;setFont(font);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12870"/>
            <a:ext cx="7781544" cy="2145792"/>
            <a:chOff x="597408" y="3912870"/>
            <a:chExt cx="778154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12870"/>
              <a:ext cx="778154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槽位于当前窗口类，editText 是已创建的 QLineEdit。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checked 来自粗体按钮的 toggled(bool)。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先读出编辑框当前字体，再修改 bold 并写回。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字号、字体族、斜体和下划线保持原有设置。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另两个槽按同样过程，只改各自负责的属性。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11173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教材4.5 · QFont的读出、局部修改和回写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53756" cy="1188720"/>
            <a:chOff x="590550" y="643890"/>
            <a:chExt cx="795375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4.5 · 用户操作与程序写入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只读、禁用和清除按钮各有用途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726424" cy="1307592"/>
            <a:chOff x="597408" y="2160270"/>
            <a:chExt cx="872642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726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readOnly=true 禁止用户编辑；Normal 回显下仍可选择复制。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只读控件不等于整个控件停止响应鼠标。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已有清除 action 会被禁用，不能概括为必然隐藏。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98570"/>
            <a:ext cx="7034784" cy="1307592"/>
            <a:chOff x="597408" y="3798570"/>
            <a:chExt cx="70347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9857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enabled=false 禁用鼠标和键盘交互。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clearButtonEnabled=true 提供尾部清除按钮；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是否提供按钮与是否允许用户编辑，是不同的设置。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436870"/>
            <a:ext cx="6729984" cy="888492"/>
            <a:chOff x="597408" y="5436870"/>
            <a:chExt cx="67299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43687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程序仍能调用 setText 刷新只读输出框。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写入仍受 maxLength、inputMask 等条件约束。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50032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QLineEdit、QWidget及内部实现 · 官方核验F136–F141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584377" cy="1188720"/>
            <a:chOff x="590550" y="643890"/>
            <a:chExt cx="758437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4.5 · 保留调色板中的其他颜色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58437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修改文字颜色只改 Text 角色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32879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QPalette palette = ui-&gt;editText-&gt;palette();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palette.setColor(QPalette::Text, Qt::red);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ui-&gt;editText-&gt;setPalette(palette);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47700" y="4000500"/>
            <a:ext cx="5821680" cy="486537"/>
            <a:chOff x="647700" y="4000500"/>
            <a:chExt cx="5821680" cy="486537"/>
          </a:xfrm>
        </p:grpSpPr>
        <p:sp>
          <p:nvSpPr>
            <p:cNvPr id="8" name="Ellipse 8"/>
            <p:cNvSpPr/>
            <p:nvPr/>
          </p:nvSpPr>
          <p:spPr>
            <a:xfrm>
              <a:off x="647700" y="4000500"/>
              <a:ext cx="342900" cy="3429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68908" y="4017645"/>
              <a:ext cx="3474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黑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3124200" y="4000500"/>
              <a:ext cx="342900" cy="3429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3645408" y="4017645"/>
              <a:ext cx="3474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红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5600700" y="4000500"/>
              <a:ext cx="342900" cy="34290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121908" y="4017645"/>
              <a:ext cx="3474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蓝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7408" y="4865370"/>
            <a:ext cx="7644384" cy="1307592"/>
            <a:chOff x="597408" y="4865370"/>
            <a:chExt cx="7644384" cy="1307592"/>
          </a:xfrm>
        </p:grpSpPr>
        <p:sp>
          <p:nvSpPr>
            <p:cNvPr id="15" name="TextBox 15"/>
            <p:cNvSpPr txBox="1"/>
            <p:nvPr/>
          </p:nvSpPr>
          <p:spPr>
            <a:xfrm>
              <a:off x="597408" y="486537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黑、红、蓝属于同一个单选组，只选一种文字颜色。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先读取原调色板，只修改 Text 角色，再写回。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其他颜色保留；实际效果也受平台样式和启用状态影响。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7" name="TextBox 17"/>
            <p:cNvSpPr txBox="1"/>
            <p:nvPr/>
          </p:nvSpPr>
          <p:spPr>
            <a:xfrm>
              <a:off x="603504" y="6366510"/>
              <a:ext cx="34530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教材4.5 · 圆形展示教材规定的黑、红、蓝颜色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435985" cy="1188720"/>
            <a:chOff x="590550" y="643890"/>
            <a:chExt cx="7435985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4.5 · 真假不足以表示三种状态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43598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三态复选框需要 checkState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5205984" cy="1307592"/>
            <a:chOff x="597408" y="2160270"/>
            <a:chExt cx="520598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5205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Qt::Unchecked：未选中。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Qt::PartiallyChecked：部分选中。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Qt::Checked：完整选中。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98570"/>
            <a:ext cx="9442704" cy="1307592"/>
            <a:chOff x="597408" y="3798570"/>
            <a:chExt cx="94427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98570"/>
              <a:ext cx="9442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setTristate(true) 启用第三种状态。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checkState() 返回上述枚举；Qt 6.2 使用 stateChanged(int)，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在槽中把 int 转为 Qt::CheckState，再分别处理。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513070"/>
            <a:ext cx="4962144" cy="888492"/>
            <a:chOff x="597408" y="5513070"/>
            <a:chExt cx="496214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513070"/>
              <a:ext cx="4962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isChecked() 只返回 bool，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不能区分“部分选中”和“完整选中”。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582726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教材4.5 · 不使用Qt 6.7才新增的checkStateChanged · 官方核验F030–F031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448288" cy="1188720"/>
            <a:chOff x="590550" y="643890"/>
            <a:chExt cx="644828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4.5 · 从鼠标转到键盘确认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44828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对话框默认按钮与 Enter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6943344" cy="1726692"/>
            <a:chOff x="597408" y="2160270"/>
            <a:chExt cx="6943344" cy="17266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69433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QPushButton 的 default 和 autoDefault 用于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对话框中的默认按钮行为。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default 指定默认按钮；autoDefault 允许按钮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在对话框内按焦点条件参与默认按钮行为。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17670"/>
            <a:ext cx="7034784" cy="2145792"/>
            <a:chOff x="597408" y="4217670"/>
            <a:chExt cx="7034784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17670"/>
              <a:ext cx="70347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 Enter 可以触发相应的默认按钮。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它不保证所有窗口、任意焦点下都触发同一个按钮。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演示时，先把焦点放在按钮上，再按 Enter；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再把焦点移到输入框，重复操作并记录结果。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用实际对话框确认焦点和属性对触发行为的影响。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37964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教材4.5 · QPushButton的default与autoDefault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564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4.5 · 每次只改一个条件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教材按钮界面逐项验证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2057400"/>
            <a:ext cx="5867400" cy="4191000"/>
            <a:chOff x="609600" y="2057400"/>
            <a:chExt cx="5867400" cy="419100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5867400" cy="419100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6845808" y="2160270"/>
            <a:ext cx="3621024" cy="3403092"/>
            <a:chOff x="6845808" y="2160270"/>
            <a:chExt cx="3621024" cy="3403092"/>
          </a:xfrm>
        </p:grpSpPr>
        <p:sp>
          <p:nvSpPr>
            <p:cNvPr id="7" name="TextBox 7"/>
            <p:cNvSpPr txBox="1"/>
            <p:nvPr/>
          </p:nvSpPr>
          <p:spPr>
            <a:xfrm>
              <a:off x="6845808" y="2160270"/>
              <a:ext cx="362102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先切换左、中、右对齐。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再独立启用粗体、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斜体和下划线。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观察只读、禁用、清除；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最后选择黑、红、蓝。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每次说明读取哪个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checked，修改 editText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的哪个属性。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4142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教材102页 · 完整原图；doc:cf422c2/page:117/block:12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27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662940"/>
            <a:ext cx="6164558" cy="352044"/>
            <a:chOff x="600456" y="662940"/>
            <a:chExt cx="6164558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62940"/>
              <a:ext cx="61645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4.6 · QSlider、QScrollBar、QDial、QProgressBar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817370"/>
            <a:ext cx="4152900" cy="1905000"/>
            <a:chOff x="590550" y="1817370"/>
            <a:chExt cx="4152900" cy="190500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817370"/>
              <a:ext cx="41529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750"/>
                </a:lnSpc>
              </a:pPr>
              <a:r>
                <a:rPr lang="zh-CN" sz="5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滑动位置</a:t>
              </a:r>
              <a:br/>
              <a:r>
                <a:rPr lang="zh-CN" sz="5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怎样变成进度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4356735"/>
            <a:ext cx="7571232" cy="1518666"/>
            <a:chOff x="595884" y="4356735"/>
            <a:chExt cx="7571232" cy="1518666"/>
          </a:xfrm>
        </p:grpSpPr>
        <p:sp>
          <p:nvSpPr>
            <p:cNvPr id="6" name="TextBox 6"/>
            <p:cNvSpPr txBox="1"/>
            <p:nvPr/>
          </p:nvSpPr>
          <p:spPr>
            <a:xfrm>
              <a:off x="595884" y="4356735"/>
              <a:ext cx="7571232" cy="1518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滑动条、滚动条和旋钮提供整数 value。</a:t>
              </a:r>
              <a:br/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QProgressBar 根据范围和值显示进度。</a:t>
              </a:r>
              <a:br/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先确认范围和信号，再解释显示比例并连接界面。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66510"/>
              <a:ext cx="28392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教材106–109页 · 整数输入与进度显示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28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29274" cy="1188720"/>
            <a:chOff x="590550" y="643890"/>
            <a:chExt cx="622927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4.6 · 三种属性控制不同的事情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2927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范围、步长和 tracking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7568184" cy="1307592"/>
            <a:chOff x="597408" y="2160270"/>
            <a:chExt cx="756818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7568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minimum 和 maximum 限制 value 的范围。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singleStep 通常用于方向键的单步动作；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pageStep 通常用于 PageUp、PageDown 的较大步进。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98570"/>
            <a:ext cx="6745224" cy="1307592"/>
            <a:chOff x="597408" y="3798570"/>
            <a:chExt cx="67452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98570"/>
              <a:ext cx="6745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tracking 决定拖动期间 value 是否连续更新。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true 时，拖动期间更新；false 时，等待释放。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下一页把“手柄位置”和“保存值”分开观察。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513070"/>
            <a:ext cx="6120384" cy="888492"/>
            <a:chOff x="597408" y="5513070"/>
            <a:chExt cx="61203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51307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步长不表示鼠标每次只能跳到步长的整数倍。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拖动位置按鼠标像素映射到数值范围。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526551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QAbstractSlider、QSlider · 官方核验F032、F142–F143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29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8406079" cy="1188720"/>
            <a:chOff x="590550" y="643890"/>
            <a:chExt cx="8406079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0463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4.6 · 教学例：tracking=false，范围0–100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840607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tracking 为 false 时先变位置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129790"/>
            <a:ext cx="1365504" cy="1357122"/>
            <a:chOff x="597408" y="2129790"/>
            <a:chExt cx="1365504" cy="1357122"/>
          </a:xfrm>
        </p:grpSpPr>
        <p:sp>
          <p:nvSpPr>
            <p:cNvPr id="5" name="TextBox 5"/>
            <p:cNvSpPr txBox="1"/>
            <p:nvPr/>
          </p:nvSpPr>
          <p:spPr>
            <a:xfrm>
              <a:off x="600456" y="2129790"/>
              <a:ext cx="1254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① 初始状态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2598420"/>
              <a:ext cx="1365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位置=20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value=20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3886200" y="2933700"/>
            <a:ext cx="3810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11" name="Group 11"/>
          <p:cNvGrpSpPr/>
          <p:nvPr/>
        </p:nvGrpSpPr>
        <p:grpSpPr>
          <a:xfrm>
            <a:off x="4445508" y="2129790"/>
            <a:ext cx="2874264" cy="1776222"/>
            <a:chOff x="4445508" y="2129790"/>
            <a:chExt cx="2874264" cy="1776222"/>
          </a:xfrm>
        </p:grpSpPr>
        <p:sp>
          <p:nvSpPr>
            <p:cNvPr id="9" name="TextBox 9"/>
            <p:cNvSpPr txBox="1"/>
            <p:nvPr/>
          </p:nvSpPr>
          <p:spPr>
            <a:xfrm>
              <a:off x="4448556" y="2129790"/>
              <a:ext cx="22475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② 拖到70，尚未释放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445508" y="2598420"/>
              <a:ext cx="2874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sliderPosition=70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value=20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sliderMoved(70)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7848600" y="2933700"/>
            <a:ext cx="3048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15" name="Group 15"/>
          <p:cNvGrpSpPr/>
          <p:nvPr/>
        </p:nvGrpSpPr>
        <p:grpSpPr>
          <a:xfrm>
            <a:off x="8293608" y="2129790"/>
            <a:ext cx="1365504" cy="1357122"/>
            <a:chOff x="8293608" y="2129790"/>
            <a:chExt cx="1365504" cy="1357122"/>
          </a:xfrm>
        </p:grpSpPr>
        <p:sp>
          <p:nvSpPr>
            <p:cNvPr id="13" name="TextBox 13"/>
            <p:cNvSpPr txBox="1"/>
            <p:nvPr/>
          </p:nvSpPr>
          <p:spPr>
            <a:xfrm>
              <a:off x="8296656" y="2129790"/>
              <a:ext cx="1254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③ 释放手柄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93608" y="2598420"/>
              <a:ext cx="1365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位置=70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value=70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7408" y="4522470"/>
            <a:ext cx="7872984" cy="1726692"/>
            <a:chOff x="597408" y="4522470"/>
            <a:chExt cx="7872984" cy="1726692"/>
          </a:xfrm>
        </p:grpSpPr>
        <p:sp>
          <p:nvSpPr>
            <p:cNvPr id="16" name="TextBox 16"/>
            <p:cNvSpPr txBox="1"/>
            <p:nvPr/>
          </p:nvSpPr>
          <p:spPr>
            <a:xfrm>
              <a:off x="597408" y="4522470"/>
              <a:ext cx="78729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拖动时，sliderMoved 报告位置70，保存值仍是20。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释放后，value 才变成70，并发出 valueChanged(70)。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 tracking=true，拖动期间 value 就随位置更新。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观察信号时，先说明是位置变化，还是保存值变化。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603504" y="6366510"/>
              <a:ext cx="41479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教材4.6 · Qt 6.2 QAbstractSlider · 官方核验F032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30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4.6 · 外观方向与输入方向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刻度、方向与倒置分别设置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62216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slider-&gt;setOrientation(Qt::Horizontal);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slider-&gt;setTickPosition(QSlider::TicksBelow);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slider-&gt;setTickInterval(10);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12870"/>
            <a:ext cx="9915144" cy="2145792"/>
            <a:chOff x="597408" y="3912870"/>
            <a:chExt cx="991514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12870"/>
              <a:ext cx="991514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orientation 设置朝向，tickPosition 和 tickInterval 设置刻度。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invertedAppearance 交换最小、最大值的显示端点，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但不改变数值范围本身。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invertedControls 反转键盘和滚轮造成的增减方向。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只改变外观，不能据此推断键盘和滚轮行为也已改变。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12308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教材4.6 · Qt 6.2.3 qabstractslider.cpp · 官方核验F144–F145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31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4526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4.6 · 共同的整数接口，各自的外观属性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滚动条和旋钮沿用整数接口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7050024" cy="888492"/>
            <a:chOff x="597408" y="2160270"/>
            <a:chExt cx="705002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7050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QScrollBar 使用整数 value 和 valueChanged，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但没有 QSlider 的刻度属性。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379470"/>
            <a:ext cx="6760464" cy="2145792"/>
            <a:chOff x="597408" y="3379470"/>
            <a:chExt cx="6760464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79470"/>
              <a:ext cx="676046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QDial 的 notchesVisible 控制是否绘制刻度。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notchTarget 是希望相邻刻度达到的像素间距；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notchSize 则是数值单位的刻度间隔。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wrapping=true 允许指针覆盖整个圆周，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不能泛化成所有输入动作都保证数值循环。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855970"/>
            <a:ext cx="6906158" cy="469392"/>
            <a:chOff x="597408" y="5855970"/>
            <a:chExt cx="6906158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855970"/>
              <a:ext cx="69061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读取的是整数 value，不是界面上指针的角度。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423886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教材4.6 · Qt 6.2.3 qdial.cpp · 官方核验F146–F147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32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257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4.6 · 明确每个占位符的替换内容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进度条格式有三个占位符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442188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bar-&gt;setRange(0, 200);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bar-&gt;setValue(50);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bar-&gt;setFormat("%p% (%v/%m)");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2836" y="3910965"/>
            <a:ext cx="4298290" cy="645414"/>
            <a:chOff x="592836" y="3910965"/>
            <a:chExt cx="4298290" cy="645414"/>
          </a:xfrm>
        </p:grpSpPr>
        <p:sp>
          <p:nvSpPr>
            <p:cNvPr id="8" name="TextBox 8"/>
            <p:cNvSpPr txBox="1"/>
            <p:nvPr/>
          </p:nvSpPr>
          <p:spPr>
            <a:xfrm>
              <a:off x="592836" y="3910965"/>
              <a:ext cx="429829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显示：25% (50/200)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865370"/>
            <a:ext cx="8223504" cy="1307592"/>
            <a:chOff x="597408" y="4865370"/>
            <a:chExt cx="8223504" cy="13075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865370"/>
              <a:ext cx="8223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%p 是百分比，%v 是当前值，%m 是范围跨度。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setTextVisible 控制是否显示文字。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教材相应的格式设置函数应为 setFormat，不是 setFont。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460261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教材4.6 · Qt 6.2.3 QProgressBar · 官方核验F036、F148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33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44055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4.6 · 教学例：范围50–250，当前值150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百分比相对最小值计算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7141464" cy="1307592"/>
            <a:chOff x="597408" y="2160270"/>
            <a:chExt cx="714146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7141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从起点50到当前值150，已经走了 150−50=100 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整个范围跨度为 250−50=200 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完成比例为 100/200，因此显示 50%。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695700"/>
            <a:ext cx="10972800" cy="1200150"/>
            <a:chOff x="609600" y="3695700"/>
            <a:chExt cx="10972800" cy="1200150"/>
          </a:xfrm>
        </p:grpSpPr>
        <p:sp>
          <p:nvSpPr>
            <p:cNvPr id="7" name="Rectangle 7"/>
            <p:cNvSpPr/>
            <p:nvPr/>
          </p:nvSpPr>
          <p:spPr>
            <a:xfrm>
              <a:off x="609600" y="36957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7532" y="3830955"/>
              <a:ext cx="671550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比例 = (value - minimum) / (maximum - minimum)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常规条件：minimum &lt; maximum，值有效且未复位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322570"/>
            <a:ext cx="6714744" cy="888492"/>
            <a:chOff x="597408" y="5322570"/>
            <a:chExt cx="671474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322570"/>
              <a:ext cx="6714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 %v 仍然是150，%m 是200。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不能用 150/250 计算这个范围中的完成百分比。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535627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教材4.6的范围与格式 · Qt 6.2.3 qprogressbar.cpp · 官方核验F148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34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427165" cy="1188720"/>
            <a:chOff x="590550" y="643890"/>
            <a:chExt cx="6427165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4.6 · 尚未开始与未知总量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42716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reset 与忙碌指示的用途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6638544" cy="1726692"/>
            <a:chOff x="597408" y="2160270"/>
            <a:chExt cx="6638544" cy="17266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66385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reset() 进入尚未开始的状态。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通常 value 为 minimum−1，而不一定是0。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minimum=INT_MIN 时，为避免整数下溢，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value 保持 INT_MIN；该复位状态的文字为空。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17670"/>
            <a:ext cx="6806184" cy="2145792"/>
            <a:chOff x="597408" y="4217670"/>
            <a:chExt cx="6806184" cy="2145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17670"/>
              <a:ext cx="68061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setRange(0, 0) 表示总量未知，显示忙碌指示。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它不代表进度为百分之零。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总量明确后，再设置有效范围并写入当前值。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演示时分别调用 reset 和 setRange(0, 0)，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观察两者的外观与文字，解释各自的用途。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5363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qprogressbar.cpp · 官方核验F034、F149–F150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35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4.6 · 只把变化送到同一个输出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三个输入分别连接进度条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192655"/>
              <a:ext cx="662216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connect(slider, &amp;QSlider::valueChanged,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bar, &amp;QProgressBar::setValue);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connect(scrollBar, &amp;QScrollBar::valueChanged,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bar, &amp;QProgressBar::setValue);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connect(dial, &amp;QDial::valueChanged,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bar, &amp;QProgressBar::setValue);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41570"/>
            <a:ext cx="7949184" cy="1307592"/>
            <a:chOff x="597408" y="4941570"/>
            <a:chExt cx="79491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41570"/>
              <a:ext cx="7949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四个指针都指向已创建的组件；连接不自动同步三个输入。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最后改变的组件决定输出；同步输入需要另建对应连接。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应统一范围。普通进度条拒绝越界值，保留旧值。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92641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教材4.6 · 进度条边界行为见Qt 6.2.3 qprogressbar.cpp，F151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36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4109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4.6 · 从连接代码到实际观察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教材滑动界面的观察任务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31530" y="2057400"/>
            <a:ext cx="5823541" cy="4191000"/>
            <a:chOff x="631530" y="2057400"/>
            <a:chExt cx="5823541" cy="419100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1530" y="2057400"/>
              <a:ext cx="5823541" cy="419100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6845808" y="2160270"/>
            <a:ext cx="3377184" cy="3403092"/>
            <a:chOff x="6845808" y="2160270"/>
            <a:chExt cx="3377184" cy="3403092"/>
          </a:xfrm>
        </p:grpSpPr>
        <p:sp>
          <p:nvSpPr>
            <p:cNvPr id="7" name="TextBox 7"/>
            <p:cNvSpPr txBox="1"/>
            <p:nvPr/>
          </p:nvSpPr>
          <p:spPr>
            <a:xfrm>
              <a:off x="6845808" y="2160270"/>
              <a:ext cx="33771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分别拖动滑动条、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滚动条和旋钮。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观察哪个变化更新进度。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再测试 textVisible、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invertedAppearance，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切换百分比和当前值。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先确认各范围一致，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再检查信号是否到达。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32541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教材106页 · 完整原图；doc:cf422c2/page:121/block:9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37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0472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4.4–4.6 · 先预测，再验证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解释值、状态和信号条件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2767584" cy="888492"/>
            <a:chOff x="597408" y="2160270"/>
            <a:chExt cx="276758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276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kg × $12.43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单位是否参加乘法？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160008" y="2160270"/>
            <a:ext cx="3727704" cy="888492"/>
            <a:chOff x="6160008" y="2160270"/>
            <a:chExt cx="37277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6160008" y="2160270"/>
              <a:ext cx="3727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读取 value，算4×12.43。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单位只属于显示文字。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379470"/>
            <a:ext cx="2889504" cy="888492"/>
            <a:chOff x="597408" y="3379470"/>
            <a:chExt cx="28895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3379470"/>
              <a:ext cx="2889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setChecked(true)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是否模拟 clicked？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160008" y="3379470"/>
            <a:ext cx="3803904" cy="888492"/>
            <a:chOff x="6160008" y="3379470"/>
            <a:chExt cx="380390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6160008" y="3379470"/>
              <a:ext cx="3803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不会发 clicked；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状态变化时可发 toggled。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4598670"/>
            <a:ext cx="3666744" cy="888492"/>
            <a:chOff x="597408" y="4598670"/>
            <a:chExt cx="3666744" cy="8884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4598670"/>
              <a:ext cx="3666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tracking=false，拖到70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未松手时 value 是否70？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160008" y="4598670"/>
            <a:ext cx="2798064" cy="888492"/>
            <a:chOff x="6160008" y="4598670"/>
            <a:chExt cx="2798064" cy="888492"/>
          </a:xfrm>
        </p:grpSpPr>
        <p:sp>
          <p:nvSpPr>
            <p:cNvPr id="15" name="TextBox 15"/>
            <p:cNvSpPr txBox="1"/>
            <p:nvPr/>
          </p:nvSpPr>
          <p:spPr>
            <a:xfrm>
              <a:off x="6160008" y="4598670"/>
              <a:ext cx="2798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仍是原值20；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释放后才更新到70。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47700" y="5839817"/>
            <a:ext cx="8090916" cy="485545"/>
            <a:chOff x="647700" y="5839817"/>
            <a:chExt cx="8090916" cy="485545"/>
          </a:xfrm>
        </p:grpSpPr>
        <p:sp>
          <p:nvSpPr>
            <p:cNvPr id="17" name="Freeform 17"/>
            <p:cNvSpPr/>
            <p:nvPr/>
          </p:nvSpPr>
          <p:spPr>
            <a:xfrm>
              <a:off x="647700" y="5839817"/>
              <a:ext cx="400622" cy="401278"/>
            </a:xfrm>
            <a:custGeom>
              <a:avLst/>
              <a:gdLst/>
              <a:ahLst/>
              <a:cxnLst/>
              <a:rect l="l" t="t" r="r" b="b"/>
              <a:pathLst>
                <a:path w="400622" h="401278">
                  <a:moveTo>
                    <a:pt x="285750" y="34060"/>
                  </a:moveTo>
                  <a:cubicBezTo>
                    <a:pt x="365139" y="79898"/>
                    <a:pt x="400622" y="175780"/>
                    <a:pt x="370199" y="262257"/>
                  </a:cubicBezTo>
                  <a:cubicBezTo>
                    <a:pt x="339775" y="348733"/>
                    <a:pt x="252074" y="401278"/>
                    <a:pt x="161473" y="387312"/>
                  </a:cubicBezTo>
                  <a:cubicBezTo>
                    <a:pt x="70871" y="373345"/>
                    <a:pt x="3064" y="296829"/>
                    <a:pt x="95" y="205205"/>
                  </a:cubicBezTo>
                  <a:lnTo>
                    <a:pt x="0" y="199033"/>
                  </a:lnTo>
                  <a:lnTo>
                    <a:pt x="95" y="192861"/>
                  </a:lnTo>
                  <a:cubicBezTo>
                    <a:pt x="2265" y="125938"/>
                    <a:pt x="39411" y="65068"/>
                    <a:pt x="97934" y="32534"/>
                  </a:cubicBezTo>
                  <a:cubicBezTo>
                    <a:pt x="156457" y="0"/>
                    <a:pt x="227764" y="579"/>
                    <a:pt x="285750" y="34060"/>
                  </a:cubicBezTo>
                  <a:close/>
                  <a:moveTo>
                    <a:pt x="261118" y="147465"/>
                  </a:moveTo>
                  <a:cubicBezTo>
                    <a:pt x="254331" y="140679"/>
                    <a:pt x="243556" y="140001"/>
                    <a:pt x="235972" y="145884"/>
                  </a:cubicBezTo>
                  <a:lnTo>
                    <a:pt x="234182" y="147465"/>
                  </a:lnTo>
                  <a:lnTo>
                    <a:pt x="171450" y="210177"/>
                  </a:lnTo>
                  <a:lnTo>
                    <a:pt x="146818" y="185565"/>
                  </a:lnTo>
                  <a:lnTo>
                    <a:pt x="145028" y="183984"/>
                  </a:lnTo>
                  <a:cubicBezTo>
                    <a:pt x="137444" y="178105"/>
                    <a:pt x="126672" y="178785"/>
                    <a:pt x="119887" y="185570"/>
                  </a:cubicBezTo>
                  <a:cubicBezTo>
                    <a:pt x="113102" y="192355"/>
                    <a:pt x="112422" y="203127"/>
                    <a:pt x="118301" y="210711"/>
                  </a:cubicBezTo>
                  <a:lnTo>
                    <a:pt x="119882" y="212502"/>
                  </a:lnTo>
                  <a:lnTo>
                    <a:pt x="157982" y="250602"/>
                  </a:lnTo>
                  <a:lnTo>
                    <a:pt x="159772" y="252183"/>
                  </a:lnTo>
                  <a:cubicBezTo>
                    <a:pt x="166645" y="257515"/>
                    <a:pt x="176255" y="257515"/>
                    <a:pt x="183128" y="252183"/>
                  </a:cubicBezTo>
                  <a:lnTo>
                    <a:pt x="184918" y="250602"/>
                  </a:lnTo>
                  <a:lnTo>
                    <a:pt x="261118" y="174402"/>
                  </a:lnTo>
                  <a:lnTo>
                    <a:pt x="262700" y="172611"/>
                  </a:lnTo>
                  <a:cubicBezTo>
                    <a:pt x="268582" y="165027"/>
                    <a:pt x="267905" y="154252"/>
                    <a:pt x="261118" y="1474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283208" y="585597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实操：设范围、记录信号，解释保存值与显示结果。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20" name="TextBox 20"/>
            <p:cNvSpPr txBox="1"/>
            <p:nvPr/>
          </p:nvSpPr>
          <p:spPr>
            <a:xfrm>
              <a:off x="603504" y="6366510"/>
              <a:ext cx="450296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教材4.4–4.6 · 答案按顺序点击揭示 · 官方核验F135、F032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38 / 38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qt6_ch04_c_numbers_buttons_sliders">
  <a:themeElements>
    <a:clrScheme name="qt6_ch04_c_numbers_buttons_slider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4_c_numbers_buttons_slider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4_c_numbers_buttons_slider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4_c_numbers_buttons_sliders">
  <a:themeElements>
    <a:clrScheme name="qt6_ch04_c_numbers_buttons_slider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4_c_numbers_buttons_slider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4_c_numbers_buttons_slider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2026-10-06T03:06:04Z</dcterms:created>
  <dcterms:modified xsi:type="dcterms:W3CDTF">2026-10-06T03:06:04Z</dcterms:modified>
  <cp:category/>
  <cp:contentStatus/>
</cp:coreProperties>
</file>