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5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  <Relationship Id="rId5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_rels/notesSlide3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7.xml"/>
</Relationships>
</file>

<file path=ppt/notesSlides/_rels/notesSlide3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8.xml"/>
</Relationships>
</file>

<file path=ppt/notesSlides/_rels/notesSlide3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9.xml"/>
</Relationships>
</file>

<file path=ppt/notesSlides/_rels/notesSlide4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0.xml"/>
</Relationships>
</file>

<file path=ppt/notesSlides/_rels/notesSlide4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1.xml"/>
</Relationships>
</file>

<file path=ppt/notesSlides/_rels/notesSlide4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2.xml"/>
</Relationships>
</file>

<file path=ppt/notesSlides/_rels/notesSlide4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3.xml"/>
</Relationships>
</file>

<file path=ppt/notesSlides/_rels/notesSlide4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4.xml"/>
</Relationships>
</file>

<file path=ppt/notesSlides/_rels/notesSlide4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5.xml"/>
</Relationships>
</file>

<file path=ppt/notesSlides/_rels/notesSlide4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6.xml"/>
</Relationships>
</file>

<file path=ppt/notesSlides/_rels/notesSlide4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7.xml"/>
</Relationships>
</file>

<file path=ppt/notesSlides/_rels/notesSlide4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讲教材第四章的4.7至4.9，范围是印刷109至125页，接口行为以Qt6.2.3为基线。我们会从日期和时间保存的信息开始，再把这些值写入界面，安排定时回调，最后读取下拉项目的数据。每次操作都先回答两个问题：输入是否有效，接下来读取的究竟是哪一个值。课堂可以随教材示例操作，课后也可按页面的条件和结果独立检查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Date只保存年月日；QTime保存一天内的时、分、秒和毫秒，所以十三点二十四分五秒本身没有说明是哪一天。QDateTime把日期和时间放在一起，并带有时区表示，适合描述一个实际时刻。日期或时区不同，即使钟表小时相同，也不能立即断定时刻相同。这三个类都是数据值，接下来介绍的编辑组件才负责屏幕上的交互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用QTime构造函数的三个参数依次给出小时、分钟和秒，本例是13:24:05。hour、minute和second分别读出13、24和5，msec读毫秒；本例没有指定毫秒，因此为0。要修改完整时间可调用setHMS，它的返回值说明设置是否成功；使用isValid检查整个时间后，再读取字段或计算间隔。若需要当前钟表读数，则调用静态函数QTime::currentTime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Secs返回一个新的QTime，不会就地改写t1，所以要把返回值赋给t2。150秒是两分三十秒，13:24:05加上它得到13:26:35，原来的t1仍保留原值。再看午夜附近的例子：23:59:50增加20秒会得到00:00:10，但QTime没有保存下一天的日期。Qt6.2.3官方实现还规定，无效原时间得到的结果仍无效；需要同时处理日期变化时应使用QDateTime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csTo比较的是两个有效时间在一天中的位置，并且忽略毫秒。00:00:10在一天中的位置比23:59:50早，所以a.secsTo(b)返回负86380，而不是我们按跨午夜经历所猜测的20秒。调用前先检查两端的isValid；无效输入的0也不能当成可靠间隔。若已知读数属于前后两天，要带上日期信息；测量程序实际经过多久，则使用后面的QElapsedTimer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年月日每个数字看起来正常，也不一定组成合法日期。2024年是闰年，二月二十九日存在；2023年不是闰年，同样日号构成无效QDate。isLeapYear只判断年份，isValid检查完整的日期组合。year、month、day分别读取字段；若要一次写到三个int变量中，可先声明y、m、d，再把它们的地址传给getDate。dayOfWeek以周一为1，直到周日为7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d1是2021年7月6日，d2是8月25日。d2.daysTo(d1)以d2为起点，目标d1比起点早，所以得到负50；交换对象和参数就得到50，返回类型为qint64。addDays也返回新日期，本例tomorrow接收增加一天的结果，d1不变。按Qt6.2.3官方规则，任一日期无效时daysTo也返回0，因此先验证两端，不能仅凭0证明它们同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ddMonths先移动月份，再检查目标月份是否有原来的日号。2021年一月三十一日增加一个月，二月没有三十一日，就取二月二十八日；2024年同样操作则取闰年的二月二十九日。这两个结果都满足增加一个月，却不对应固定增加三十天。addDays、addMonths、addYears都返回新值；无效日期运算仍得到无效结果。这里按Qt6.2.3默认公历规则讲解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DateTime读取当前时刻的当地表示，date和time分别取出日期与钟表读数；currentDateTimeUtc则直接读取当前时刻的UTC表示。页面先保存local，再调用它的toUTC得到utc，这两个有效对象表示同一时刻，所以toMSecsSinceEpoch相等。转换可能改变日期或小时，不能只比较可见的小时就判断时刻不同。下一页把这个共同的毫秒数与保存类型、单位一起解释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oMSecsSinceEpoch把有效时刻转换为从1970年1月1日零点UTC起的毫秒数，返回qint64。先确认isValid再调用；无效对象的调用不能作为可靠结果，普通int也不适合保存这个毫秒数。页面的addSecs(120)增加120秒，addMSecs(120000)增加120000毫秒，两者都是两分钟。若只增加120毫秒，则只有0.12秒。讨论数值之前先写清单位，才不会把同一个数字的不同含义混在一起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2024年7月6日按yyyy-MM-dd格式化，会得到2024-07-06；改成yyyy-M-d则得到2024-7-6。d和M分别表示日号与月份，双写时按两位补零；yy是两位年份，yyyy是四位年份，本课用完整年份便于学生辨认日期。大小写也属于格式定义：大写M是月份，小写m是时间中的分钟。不要因为字母外形相近就互换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同一个13:04:05，使用hh:mm:ss时仍显示24小时读数；格式带AP或ap时，h和hh改用一至十二小时，因此hh:mm:ss AP得到01:04:05 PM。大写H和HH始终保留24小时形式，即使格式带AP也得到13:04:05 PM。AP输出大写AM或PM，ap输出小写；m/mm是分钟，s/ss是秒，双写控制补零。让学生逐次只改一个格式片段，再核对输出，容易定位规则。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表4-16关于z的说明需要按Qt6.2.3校订。该版本的官方qlocale.cpp与QTime测试表明，z先把毫秒补成三位，再删尾零；zzz保留完整三位。因此2毫秒显示002，200毫秒的z显示2而zzz显示200，120毫秒分别显示12和120。代码给出13:04:05.2与13:04:05.002，这些是秒的小数部分，前导零不能删。fromString解析z也遵守小数含义，文字45表示450毫秒，不能当作45毫秒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沿箭头依次看三个检查对象：输入文字2023-02-29不为空，使用yyyy-MM-dd格式能识别它的年月日，但2023年没有二月二十九日，最终QDate的isValid仍为false。非空、格式对应与日期合法不是同一个条件。fromString失败返回无效对象；检查通过后才把值写入组件或参与计算，失败时提示格式和合法日期，保留已有值。这条顺序也是后面按钮槽函数的依据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日期时间值保存数据，QDateEdit、QTimeEdit和QDateTimeEdit则让用户在界面中查看和修改。教材Widget完成setupUi并创建这三个组件之后，date、time、dateTime分别返回QDate、QTime、QDateTime；对应的setDate、setTime、setDateTime把值写回。页面用dateEdit读取d再写回，明确接收对象与值类型。displayFormat只改显示形式，数据值没有因此变成QString，文字格式化仍由toString完成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从左向右读继承关系：QDateTimeEdit继承QAbstractSpinBox，QDateEdit和QTimeEdit再继承QDateTimeEdit，所以这些组件都能使用类似数值输入框的分段编辑方式。currentSection标识光标所在的年、月、日等分段，currentSectionIndex给出分段索引；按箭头改变的是当前分段。dateChanged、timeChanged和dateTimeChanged分别携带新日期、新时间和完整的新日期时间，签名中的常量引用与返回数据类型对应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需要日期弹窗时，先给dateEdit设置yyyy-MM-dd这样的有效日期显示格式，再启用calendarPopup。用户点击箭头后可在日历中选择日期。Qt6.2.3官方说明把这个属性限定在有效的日期显示格式中；组件若只显示时间，不能据此保证日期弹窗可用。minimumDate和maximumDate等范围属性还会限制可选日期。课堂检查顺序是格式、范围、弹窗结果，而不只观察属性是否勾选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日历有正在显示的月份，也有已经选中的日期。selectedDate读取选择值，setSelectedDate设置它；单纯翻到另一个月页并不表示已经选择了该月的某一天。showToday把当前月份显示出来，showSelectedDate把选中日期所在月显示出来。currentPageChanged携带显示页的年份与月份，需要实际选择值时仍读取selectedDate。让学生先选一天、再翻页，对照两个值，能观察它们为什么要分别通知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ionChanged没有参数，它告诉我们选择值变了，槽内要通过selectedDate再读日期；鼠标、键盘与程序setSelectedDate都可能引起通知。clicked携带点击日期，再次点击已经选中的同一天也可能发出；NoSelection或不在允许范围的日期不发射。activated携带被确认的日期，常见操作是Enter或双击，但Qt6.2.3也遵从样式的单击激活策略。连接信号时先确定业务是在处理值变化、一次点击，还是确认操作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109页的samp4_07完整界面把三条路径放在一起。获取当前时刻后，把同一份值写入三个日期时间组件，并格式化到相应文本框；文本框中的文字可反向解析，只有有效值才写回；日历选择则写到editCalendar。请先在图上找到每条路径的输入与输出，再分别操作，不同时改动多个来源。接下来的三页把这些动作落实到Widget代码中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获取按钮槽先用currentDateTime保存cur，然后把cur.time、cur.date和cur分别写入timeEdit、dateEdit、dateTimeEdit。editTime使用hh:mm:ss，editDate使用yyyy-MM-dd，editDateTime使用完整日期时间格式，这三个文本输出仍来自同一个cur。六个输出的来源一致，即使执行这些调用时跨过午夜，也不会混用不同瞬间。若分别调用当前日期、时间和时刻，边界附近就可能把不一致的读数组合起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日期写回按钮从editDate读取文字并trimmed，再按yyyy-MM-dd解析为QDate。若isValid失败，QMessageBox提示日期无效并return，所以后面的dateEdit-&gt;setDate不会执行，组件原值保留。代码中的空标题参数不改变错误判断，需要包含QDate与QMessageBox并先完成setupUi。时间和完整日期时间按钮使用各自对应的类型及格式，照样先检查再写入；仅检查isEmpty不足以覆盖非法日期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初始化时把calendarWidget的selectionChanged连接到带this上下文的lambda，连接只建立一次。该信号没有QDate参数，所以lambda自己调用selectedDate取得d，按yyyy 年 M 月 d 日格式化，再写入editCalendar。再次点击同一天可能有clicked，但选中日期没有改变就不一定发selectionChanged；如果业务只需要显示选择值，这个连接正好对应需求。这里强调的是通知条件和数据读取位置，而不是猜测哪个事件先发生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解决了日期时间保存、格式化和界面读写，现在还缺少安排操作何时执行的方法。QTimer用来请求回调，QElapsedTimer用来测量实际经过多久，两者的目的不同。钟表显示每次读实际时间，不能按收到多少次回调去累加秒数。教材4.8的116至121页会把请求间隔、单次或周期模式、执行条件和测量结果放在同一个示例中比较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imer在哪个线程拥有，就要在那个线程启动和停止；该线程还必须运行Qt事件循环才能派发timeout。教材示例的窗口、定时器与界面槽都在GUI线程，因此槽若长期占用线程，新事件就无法及时处理，定时回调、窗口刷新与用户交互都可能延迟。start没有为这段回调创建独立后台线程。先交代这些条件，学生才不会把设置间隔误认为系统已经保证每次按时执行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Widget头文件声明QTimer指针m_timer、值成员m_counter，以及do_timer_timeout槽；窗口使用Q_OBJECT并包含相应类型。构造函数完成setupUi后new QTimer(this)，再把timeout连接到成员槽。this是QTimer的父对象，窗口销毁时会删除子对象；m_counter是值成员，用来记录测量起点。连接只在初始化做一次，每次启动只修改配置并start，避免重复连接造成一次信号多次处理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启动按钮读取spinBoxIntv的整数，setInterval的单位是毫秒。radioContinue选中时singleShot为false，定时器按间隔持续回调；未选连续模式时为true，只发一次timeout。start启动或重新开始，stop停止，isActive只查询运行状态。remainingTime查询的是剩余毫秒，未运行返回负1，已经到期返回0；它不是从测量起点到现在的经过时长，所以后一种任务要使用QElapsedTimer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精度单选按钮决定传给setTimerType的类型。Qt6.2.3官方规则中，PreciseTimer不提前，CoarseTimer允许在间隔百分之五以内提前，VeryCoarseTimer允许提前五百毫秒。三种都可能因为系统负载或事件循环阻塞而迟到。“不提前”限制的是提前这一侧，不能推出最晚一定何时执行。因此把间隔设置为一千毫秒，也不能承诺回调总在恰好一秒时出现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假如线程忙了数个定时间隔，恢复事件处理后，Qt不会逐个补发所有错过的timeout，而是只发一次通知，再恢复原间隔。页面突出的一次通知说明了为什么回调次数不等于真实经过的秒数；长槽本身也会阻塞后续GUI处理。每收到一次就把秒值加一，会漏掉被合并的间隔。显示钟表时读currentTime，测量经过时长时用QElapsedTimer，这样读取对象与任务才对应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_counter.start记录测量起点，elapsed返回从起点到查询时刻的qint64毫秒数。restart先返回旧的经过毫秒，再重新设定起点，适合把相邻过程分开测量；nsecsElapsed则返回纳秒单位的数值。单位细不代表时钟能逐个区分纳秒，还要考虑平台时钟的实际分辨率。按Qt6.2.3基线，是否采用单调时钟取决于平台，可查询isMonotonic。先明确起点和单位，再解释测得的数值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启动槽同时start定时器和m_counter，运行时禁用btnStart、btnOneShot并启用btnStop。停止槽先stop定时器，再用qint64接收elapsed；除以一千得到整秒，模一千得到剩余毫秒。QString的arg给毫秒设置三位宽度、十进制与零补位，再把结果写到labElapsedTime。停止后恢复两个启动按钮并禁用btnStop。教材这里的int接收值已改成qint64，避免把计时结果放入较窄的类型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o_timer_timeout只调用一次currentTime得到cur，LCDHour、LCDMin、LCDSec分别显示它的小时、分钟和秒，因此三个字段属于同一份读数。digitCount设为2，为这些字段提供两个显示位，不把显示位数当作计时精度。单次模式完成后，再读取elapsed显示经过时长并恢复启动按钮。Qt官方Analog Clock示例也重新读取实际时间；timeout提供更新机会，却不证明刚刚准确经过一秒。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单次按钮从spinBoxIntv读取毫秒间隔，先禁用btnOneShot并记录m_counter起点，再调用带Qt::PreciseTimer和this上下文的singleShot。页面把教材的成员槽写成lambda：到期时读取qint64毫秒，写入labElapsedTime，然后重新启用btnOneShot。this若在等待期间销毁，回调不执行；执行线程是this所属线程，还需要事件循环。这里的精度类型沿用教材，不把静态singleShot误认为会读取m_timer的配置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116页的samp4_08把间隔、模式、精度选择和LCD输出放在同一个窗口。先用spinBoxIntv设一个正的课堂间隔，再选择连续或单次模式，精度单选按钮决定timerType；启动、停止各做一次，观察按钮状态与elapsed结果。比较实际经过时间和请求间隔时，保留本次模式及运行条件。教材还把groupBox和groupBox_3的纵向sizePolicy设为Fixed来控制垂直拉伸，这属于窗口布局，不改变定时器行为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观察到精确模式约二毫秒、粗略模式约二十毫秒的误差，这是某次运行环境下的测量，不是通用保证。课堂可以把请求间隔设为一千毫秒，再读取QElapsedTimer的实际结果，看本次是接近、提前还是迟到，并记录定时器类型和负载条件。一次接近一千毫秒，不能证明下一次也一样。把实测结果和官方允许条件放在一起讨论，比只记住一个经验误差值更容易检查程序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计时部分已经要求我们用真实值核对显示，现在转向用户选中的列表项目。组合框不只显示一段文字，还保存当前索引，以及项目附带的用户数据。我们先建立列表，再分别读取这三种信息。固定选项可以要求只选已有项目；允许自由输入时，文字与当前项目可能不一致，读取业务数据前还要增加匹配检查。教材4.9位于121至125页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ComboBox默认不可编辑，用户从已有项目中选择；setEditable(true)才允许输入内部编辑框文字。currentIndex返回int，0是第一项，负1表示没有当前项目；currentText返回QString，currentData返回QVariant。文字与数据分别读取，不能把当前显示文字当作用户数据。没有当前项目时currentData返回无效QVariant，后面将先检查索引，再检查需要的转换是否成功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Designer中双击组合框，可以增删初始项目并调整顺序，程序运行时也可以重建。count是当前数量，maxCount限制数量，modelColumn指定显示的模型列，默认0；模型和视图在后续章节继续解释。maxVisibleItems默认10，但Qt6.2.3中非编辑且样式的SH_ComboBox_Popup为true时，这个可见条数被忽略。非编辑placeholderText在没有有效索引时显示，提示不是项目；可编辑模式则设置内部lineEdit的提示，通常在文字为空时显示，居中且有焦点等光标条件仍会影响提示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教材Widget先clear旧项目，再准备已登记的图标资源，通过循环建立Item 0到Item 19。:/images/icons/aim.ico必须在qrc中登记且对应文件存在，不能把写出路径当作资源已经准备好。addItems接收QStringList时只添加文字，没有同时建立这些项目的图标或用户数据，需要按项目另行设置。初始化过程也可能触发当前索引变化，接收槽必须处理清空时没有项目的状态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页面用于查阅接口，各操作要独立验证，不是让学生把所有行不加检查地连续执行。box指向ui的comboBox；index先检查在已有项目的范围内，text、icon与data也先准备好。itemText、itemIcon、itemData分别读取，setItemText、setItemIcon、setItemData分别修改；insertItem插入，removeItem删除，clear清空列表。添加和删除改变count，clear后可能通知负1索引，槽不能继续读取不存在的项目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把青岛作为显示文字，把整数532作为用户数据传给同一次addItem。这个项目的currentText读取名称，currentData默认读取Qt::UserRole，而不是文字使用的DisplayRole。整数532不能保留前导零；如果业务必须显示0532，可以把用户数据改为QString形式的0532。页面两种addItem按需求二选一，不需要都执行成两个青岛。先看是否需要计算、是否需要保留格式，再决定数据类型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comboBox2的currentIndexChanged槽，index由信号参数提供。先检查它不小于0且小于count；clear导致的负1通知就在这里返回。再从同一项目的UserRole取QVariant，用toInt的ok判断转换是否成功，失败就停止，不能把失败的0当作真实区号。成功后读取itemText，把名称和区号写到plainTextEdit。这里维持非编辑模式，因此当前显示选项与所附项目数据对应，自由输入的情况要再加文字匹配检查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IndexChanged报告实际索引变化，来源既可能是用户，也可能是程序；重复设置当前索引没有变化，不能期待每次都发射。activated专门反映用户激活，重新选择同一项也可以发信号，所以按业务区分变化与一次选择动作。版本条件也影响文字信号：Qt6.2.3不可编辑模式下，不同索引的文字即使相同，也可能发currentTextChanged，这已按该版本官方源码复核。不要根据文字信号是否出现猜测索引一定未变，也不要用新版概括覆盖这里的行为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editTextChanged报告编辑框文字改变，highlighted与textHighlighted报告下拉列表中高亮的索引或文字，高亮只是当前预览状态，不等于用户已经选择。textActivated则把用户激活的项目文字交给接收者。它们与前页索引变化、activated一起构成不同操作的通知，不能互相替代。需要业务数据时，用合法索引定位项目，再取UserRole中的值，不凭显示名称猜测项目身份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组合框启用编辑并设置NoInsert后，用户输入新文字不会因此添加项目，但也不保证文字已经匹配列表。输入未知城市时，索引可能仍保留旧城市，currentData读的也还是旧区号。先保存当前索引并检查范围，再确认currentText等于该索引的itemText；不匹配就拒绝读取，固定选项则可以直接不可编辑。duplicatesEnabled默认false，只限制用户新增重复项，程序addItem或insertItem仍能添加同名项目，也不会替我们清理已有重复行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预先建立QMap&lt;QString,int&gt;形式的City_Zone，迭代器的key提供城市名，value提供区号，再把两者交给comboBox2的addItem。QMap按键排序而不是插入顺序，QString默认区分大小写比较按Unicode数值，不自动采用中文拼音。需要指定顺序时直接按要求依次addItem，不依赖映射的遍历结果。QVariant对本例的QString和int已有支持，自定义类型还需要元类型支持，不能把“可保存任意类型”理解成无需条件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121页完整的samp4_09有两个组合框和文字输出区域。先初始化两份列表，改变左侧项目观察输出文字；右侧选择城市，再核对名称与所附区号。清空列表后，槽应正确处理负1而不读取项目。最后启用自由输入和NoInsert，输入一个未知名称，检查文字是否仍与当前项目匹配，验证为什么不能把旧区号配给新文字。每次只改变一个条件，才能解释输出来源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回答三题，再逐项揭示。2023-02-29虽然非空且形式像日期，仍因该年没有二月二十九日而无效；一千毫秒定时器可能因负载或事件循环而迟到，不保证恰好一秒执行；currentIndex为负1时没有当前项目，应先检查并停止区号读取。练习要求分别记录日期解析结果、elapsed实际值和城市项目数据，并说明每一步检查哪个条件。这样学生能用输入合法性、回调执行条件与项目身份解释结果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d_datetime_timers_combo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d_datetime_timers_combo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4d90d92d7ec1f2b2.png"/>
  <Relationship Id="rId3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492eb6ba8e4ea94a.png"/>
  <Relationship Id="rId3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_rels/slide3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7.xml"/>
</Relationships>
</file>

<file path=ppt/slides/_rels/slide3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8.xml"/>
</Relationships>
</file>

<file path=ppt/slides/_rels/slide3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9.xml"/>
</Relationships>
</file>

<file path=ppt/slides/_rels/slide4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0.xml"/>
</Relationships>
</file>

<file path=ppt/slides/_rels/slide4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1.xml"/>
</Relationships>
</file>

<file path=ppt/slides/_rels/slide4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2.xml"/>
</Relationships>
</file>

<file path=ppt/slides/_rels/slide4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3.xml"/>
</Relationships>
</file>

<file path=ppt/slides/_rels/slide4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4.xml"/>
</Relationships>
</file>

<file path=ppt/slides/_rels/slide4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5.xml"/>
</Relationships>
</file>

<file path=ppt/slides/_rels/slide4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6.xml"/>
</Relationships>
</file>

<file path=ppt/slides/_rels/slide4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47962438182700f1.png"/>
  <Relationship Id="rId3" Type="http://schemas.openxmlformats.org/officeDocument/2006/relationships/notesSlide" Target="../notesSlides/notesSlide47.xml"/>
</Relationships>
</file>

<file path=ppt/slides/_rels/slide4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92836" y="649383"/>
            <a:ext cx="5808726" cy="1192371"/>
            <a:chOff x="592836" y="649383"/>
            <a:chExt cx="5808726" cy="1192371"/>
          </a:xfrm>
        </p:grpSpPr>
        <p:sp>
          <p:nvSpPr>
            <p:cNvPr id="2" name="Freeform 2"/>
            <p:cNvSpPr/>
            <p:nvPr/>
          </p:nvSpPr>
          <p:spPr>
            <a:xfrm>
              <a:off x="630333" y="649383"/>
              <a:ext cx="339535" cy="339535"/>
            </a:xfrm>
            <a:custGeom>
              <a:avLst/>
              <a:gdLst/>
              <a:ahLst/>
              <a:cxnLst/>
              <a:rect l="l" t="t" r="r" b="b"/>
              <a:pathLst>
                <a:path w="339535" h="339535">
                  <a:moveTo>
                    <a:pt x="211789" y="44053"/>
                  </a:moveTo>
                  <a:cubicBezTo>
                    <a:pt x="212653" y="47619"/>
                    <a:pt x="215167" y="50557"/>
                    <a:pt x="218555" y="51963"/>
                  </a:cubicBezTo>
                  <a:cubicBezTo>
                    <a:pt x="221944" y="53369"/>
                    <a:pt x="225800" y="53072"/>
                    <a:pt x="228934" y="51165"/>
                  </a:cubicBezTo>
                  <a:cubicBezTo>
                    <a:pt x="267653" y="27591"/>
                    <a:pt x="311960" y="71882"/>
                    <a:pt x="288386" y="110601"/>
                  </a:cubicBezTo>
                  <a:cubicBezTo>
                    <a:pt x="286479" y="113733"/>
                    <a:pt x="286180" y="117587"/>
                    <a:pt x="287582" y="120975"/>
                  </a:cubicBezTo>
                  <a:cubicBezTo>
                    <a:pt x="288985" y="124363"/>
                    <a:pt x="291919" y="126879"/>
                    <a:pt x="295482" y="127746"/>
                  </a:cubicBezTo>
                  <a:cubicBezTo>
                    <a:pt x="339535" y="138430"/>
                    <a:pt x="339535" y="201089"/>
                    <a:pt x="295482" y="211789"/>
                  </a:cubicBezTo>
                  <a:cubicBezTo>
                    <a:pt x="291917" y="212653"/>
                    <a:pt x="288978" y="215167"/>
                    <a:pt x="287572" y="218555"/>
                  </a:cubicBezTo>
                  <a:cubicBezTo>
                    <a:pt x="286166" y="221944"/>
                    <a:pt x="286463" y="225800"/>
                    <a:pt x="288370" y="228934"/>
                  </a:cubicBezTo>
                  <a:cubicBezTo>
                    <a:pt x="311944" y="267653"/>
                    <a:pt x="267653" y="311960"/>
                    <a:pt x="228934" y="288386"/>
                  </a:cubicBezTo>
                  <a:cubicBezTo>
                    <a:pt x="225802" y="286479"/>
                    <a:pt x="221948" y="286180"/>
                    <a:pt x="218560" y="287582"/>
                  </a:cubicBezTo>
                  <a:cubicBezTo>
                    <a:pt x="215172" y="288985"/>
                    <a:pt x="212657" y="291919"/>
                    <a:pt x="211789" y="295482"/>
                  </a:cubicBezTo>
                  <a:cubicBezTo>
                    <a:pt x="201105" y="339535"/>
                    <a:pt x="138446" y="339535"/>
                    <a:pt x="127746" y="295482"/>
                  </a:cubicBezTo>
                  <a:cubicBezTo>
                    <a:pt x="126882" y="291917"/>
                    <a:pt x="124368" y="288978"/>
                    <a:pt x="120980" y="287572"/>
                  </a:cubicBezTo>
                  <a:cubicBezTo>
                    <a:pt x="117591" y="286166"/>
                    <a:pt x="113735" y="286463"/>
                    <a:pt x="110601" y="288370"/>
                  </a:cubicBezTo>
                  <a:cubicBezTo>
                    <a:pt x="71882" y="311944"/>
                    <a:pt x="27575" y="267653"/>
                    <a:pt x="51149" y="228934"/>
                  </a:cubicBezTo>
                  <a:cubicBezTo>
                    <a:pt x="53057" y="225802"/>
                    <a:pt x="53355" y="221948"/>
                    <a:pt x="51953" y="218560"/>
                  </a:cubicBezTo>
                  <a:cubicBezTo>
                    <a:pt x="50550" y="215172"/>
                    <a:pt x="47616" y="212657"/>
                    <a:pt x="44053" y="211789"/>
                  </a:cubicBezTo>
                  <a:cubicBezTo>
                    <a:pt x="0" y="201105"/>
                    <a:pt x="0" y="138446"/>
                    <a:pt x="44053" y="127746"/>
                  </a:cubicBezTo>
                  <a:cubicBezTo>
                    <a:pt x="47619" y="126882"/>
                    <a:pt x="50557" y="124368"/>
                    <a:pt x="51963" y="120980"/>
                  </a:cubicBezTo>
                  <a:cubicBezTo>
                    <a:pt x="53369" y="117591"/>
                    <a:pt x="53072" y="113735"/>
                    <a:pt x="51165" y="110601"/>
                  </a:cubicBezTo>
                  <a:cubicBezTo>
                    <a:pt x="27591" y="71882"/>
                    <a:pt x="71882" y="27575"/>
                    <a:pt x="110601" y="51149"/>
                  </a:cubicBezTo>
                  <a:cubicBezTo>
                    <a:pt x="113730" y="53071"/>
                    <a:pt x="117591" y="53377"/>
                    <a:pt x="120983" y="51973"/>
                  </a:cubicBezTo>
                  <a:cubicBezTo>
                    <a:pt x="124376" y="50569"/>
                    <a:pt x="126891" y="47624"/>
                    <a:pt x="127746" y="44053"/>
                  </a:cubicBezTo>
                  <a:cubicBezTo>
                    <a:pt x="138430" y="0"/>
                    <a:pt x="201089" y="0"/>
                    <a:pt x="211789" y="44053"/>
                  </a:cubicBezTo>
                  <a:close/>
                  <a:moveTo>
                    <a:pt x="169768" y="122142"/>
                  </a:moveTo>
                  <a:cubicBezTo>
                    <a:pt x="143465" y="122142"/>
                    <a:pt x="122142" y="143465"/>
                    <a:pt x="122142" y="169768"/>
                  </a:cubicBezTo>
                  <a:cubicBezTo>
                    <a:pt x="122142" y="196070"/>
                    <a:pt x="143465" y="217393"/>
                    <a:pt x="169768" y="217393"/>
                  </a:cubicBezTo>
                  <a:cubicBezTo>
                    <a:pt x="196070" y="217393"/>
                    <a:pt x="217393" y="196070"/>
                    <a:pt x="217393" y="169768"/>
                  </a:cubicBezTo>
                  <a:cubicBezTo>
                    <a:pt x="217393" y="143465"/>
                    <a:pt x="196070" y="122142"/>
                    <a:pt x="169768" y="122142"/>
                  </a:cubicBezTo>
                </a:path>
              </a:pathLst>
            </a:custGeom>
            <a:solidFill>
              <a:srgbClr val="000000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210056" y="720090"/>
              <a:ext cx="307147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第04章 · 第四份　4.7–4.9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1196340"/>
              <a:ext cx="5808726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保存什么值，何时执行回调？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0550" y="2171700"/>
            <a:ext cx="3848100" cy="2152650"/>
            <a:chOff x="590550" y="2171700"/>
            <a:chExt cx="3848100" cy="2152650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2171700"/>
              <a:ext cx="3848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日期时间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与定时任务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79620"/>
            <a:ext cx="7644384" cy="1307592"/>
            <a:chOff x="597408" y="4579620"/>
            <a:chExt cx="7644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796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从合法日期和钟表读数，讲到计时回调与下拉项目数据。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每一步都核对：输入是否有效，读取的是哪个值？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教材109–125页 · Qt 6.2.3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233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日期时间、定时器与QComboBox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2951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日期时间值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先区分日期、时间和时刻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217420"/>
            <a:ext cx="6057961" cy="469392"/>
            <a:chOff x="597408" y="2217420"/>
            <a:chExt cx="6057961" cy="4693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217420"/>
              <a:ext cx="605796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保存年月日，例如2024年7月6日。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46120"/>
            <a:ext cx="6577584" cy="888492"/>
            <a:chOff x="597408" y="3246120"/>
            <a:chExt cx="6577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46120"/>
              <a:ext cx="6577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保存一天内的时、分、秒和毫秒。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它能表示13:24:05，却没有“是哪一天”的信息。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636770"/>
            <a:ext cx="7034784" cy="1307592"/>
            <a:chOff x="597408" y="4636770"/>
            <a:chExt cx="70347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6367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QDateTime 合并日期与时间，并带时区表示。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需要描述一个时刻时，日期和时区都可能影响结果。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这三个类保存数据值，不是屏幕上的输入组件。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50299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教材4.7；时间范围与时区表示已按Qt6.2.3核验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69410" cy="1188720"/>
            <a:chOff x="590550" y="643890"/>
            <a:chExt cx="646941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51749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QTime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694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QTime 读取一天内的时间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42752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t(13, 24, 5);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h = t.hour();       // 13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m = t.minute();     // 24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int s = t.second();     // 5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354824" cy="1726692"/>
            <a:chOff x="597408" y="4255770"/>
            <a:chExt cx="73548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3548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msec() 读取毫秒；未指定毫秒时，本例为0。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setHMS(h,m,s,ms) 的返回值说明设置是否成功。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isValid() 检查整个时间，再读字段或计算间隔。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QTime::currentTime() 则读取系统当前钟表时间。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144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教材4.7.1；Qt6.2.3 qdatetime.cpp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1384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QTime 运算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增加秒数会返回新时间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0754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t1(13, 24, 5);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t2 = t1.addSecs(150); // 13:26:35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t1 仍为13:24:05，接收返回值才得到新时间。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126224" cy="2145792"/>
            <a:chOff x="597408" y="3912870"/>
            <a:chExt cx="712622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12622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150秒等于2分30秒，所以新读数为13:26:35。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若23:59:50增加20秒，返回的读数是00:00:10。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在午夜回绕，不能告诉我们已经换到下一天。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需要同时改变日期和时间时，使用 QDateTime。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原时间无效时，addSecs() 的结果仍然无效。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144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教材4.7.1；Qt6.2.3 qdatetime.cpp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7877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secsTo 的信息边界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钟表读数不能替代跨日计时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30199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a(23, 59, 50), b(0, 0, 10);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seconds = a.secsTo(b); // -86380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3369945"/>
              <a:ext cx="57591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b 在一天中的位置比 a 早，结果为负。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255770"/>
            <a:ext cx="7476744" cy="1726692"/>
            <a:chOff x="597408" y="4255770"/>
            <a:chExt cx="7476744" cy="17266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255770"/>
              <a:ext cx="74767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两端先检查 isValid()；secsTo() 的结果忽略毫秒。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它只比较一天内的钟表位置，没有“跨过午夜”的条件。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若实际经过20秒，需要日期信息才能解释两个读数，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或用 QElapsedTimer 测量经过时长，而不猜测日期。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25317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教学例；Qt6.2.3 qdatetime.cpp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380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QDate 合法性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日期要符合年月日的条件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62228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QDate leap(2024, 2, 29);  // leap.isValid() 为true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other(2023, 2, 29); // other.isValid() 为false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leapYear = QDate::isLeapYear(2024); // true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537704" cy="2145792"/>
            <a:chOff x="597408" y="3912870"/>
            <a:chExt cx="75377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5377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2024年是闰年，2月有29日；2023年没有这一天。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isLeapYear() 判断年份，isValid() 检查完整日期。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year()、month()、day() 分别读取年、月、日。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getDate(&amp;y,&amp;m,&amp;d) 可一次写出三个字段。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dayOfWeek() 用1表示周一，直到7表示周日。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2549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教材4.7.1；日期示例与Qt6.2.3 QDate接口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24077" cy="1188720"/>
            <a:chOff x="590550" y="643890"/>
            <a:chExt cx="732407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230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QDate 日期间隔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240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daysTo 从当前日期走向目标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39546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d1(2021, 7, 6), d2(2021, 8, 25);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backward = d2.daysTo(d1); // -50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qint64 forward  = d1.daysTo(d2); //  50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QDate tomorrow = d1.addDays(1);  // 原d1不变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461504" cy="1726692"/>
            <a:chOff x="597408" y="4255770"/>
            <a:chExt cx="746150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4615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从8月25日走向7月6日，目标比起点早，结果为−50。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交换起点和目标，结果就变为50；返回类型是qint64。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计算前检查两端 isValid()：任一无效也会返回0。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所以0不能独自证明两个日期是同一天。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548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教材日期例；Qt6.2.3 qdatetime.cpp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314084" cy="1188720"/>
            <a:chOff x="590550" y="643890"/>
            <a:chExt cx="631408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7871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月份运算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3140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增加一个月不是增加30天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a = QDate(2021, 1, 31).addMonths(1); // 2021-02-28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b = QDate(2024, 1, 31).addMonths(1); // 2024-02-29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目标月份没有31日，就调整到该月最后一个合法日期。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568184" cy="2145792"/>
            <a:chOff x="597408" y="3912870"/>
            <a:chExt cx="75681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5681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addMonths() 先移动月份，再使日号符合目标月长度。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两个例子都增加一个月，却得到不同的月末日期。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无效原日期仍返回无效结果，先确认原值是否合法。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addDays、addMonths、addYears 都返回新的日期值。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月份运算不能用固定30天或固定秒数代替。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62216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教材4.7.1；Qt6.2.3 qdatetime.cpp，默认公历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04204" cy="1188720"/>
            <a:chOff x="590550" y="643890"/>
            <a:chExt cx="620420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1601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QDateTime 时刻表示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0420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换成 UTC 仍是同一时刻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91553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QDateTime local = QDateTime::currentDateTime();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QDateTime utc = local.toUTC();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两个有效对象的 toMSecsSinceEpoch() 相等。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766304" cy="2145792"/>
            <a:chOff x="597408" y="3912870"/>
            <a:chExt cx="77663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7663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date() 和 time() 分别读出日期与钟表时间。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currentDateTime() 读取当前时刻的当地表示；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currentDateTimeUtc() 直接读取它的UTC表示。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toUTC() 可能改变可见日期和小时，却不改变实际时刻。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比较同一时刻时，不能只比较屏幕上的小时数。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144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教材4.7.1；Qt6.2.3 qdatetime.cpp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172733" cy="1188720"/>
            <a:chOff x="590550" y="643890"/>
            <a:chExt cx="617273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时间戳与单位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17273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毫秒时间戳使用 qint64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75563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QDateTime now = QDateTime::currentDateTime();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ms = now.toMSecsSinceEpoch();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QDateTime a = now.addSecs(120);      // 增加两分钟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QDateTime b = now.addMSecs(120000);  // 同样增加两分钟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644384" cy="1726692"/>
            <a:chOff x="597408" y="4255770"/>
            <a:chExt cx="76443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毫秒时间戳从1970-01-01T00:00:00 UTC起计算。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先检查日期时间有效，再调用 toMSecsSinceEpoch()。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返回值是qint64毫秒，不能用普通int保存或当成秒。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120毫秒只有0.12秒；数值相同不代表单位相同。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1444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教材4.7.1；Qt6.2.3 qdatetime.cpp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05829" cy="1188720"/>
            <a:chOff x="590550" y="643890"/>
            <a:chExt cx="640582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日期显示格式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0582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 表示月份，m 表示分钟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0354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d(2024, 7, 6);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d.toString("yyyy-MM-dd"); // "2024-07-06"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d.toString("yyyy-M-d");   // "2024-7-6"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6851904" cy="2145792"/>
            <a:chOff x="597408" y="3912870"/>
            <a:chExt cx="68519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68519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d、M 分别输出日号和月份；dd、MM 按两位补零。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yy 输出两位年份，yyyy 输出四位年份。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日期示例使用 yyyy，学生能直接看到完整年份。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大写 M 是月份，小写 m 是时间中的分钟。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只改变一个字母的大小写，也会改变格式含义。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29948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教材表4-16；Qt6.2.3日期格式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981651" cy="1188720"/>
            <a:chOff x="590550" y="643890"/>
            <a:chExt cx="498165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27182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时间显示格式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98165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小时格式还要看 AP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32879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t(13, 4, 5);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t.toString("hh:mm:ss");    // "13:04:05"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t.toString("hh:mm:ss AP"); // "01:04:05 PM"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t.toString("HH:mm:ss AP"); // "13:04:05 PM"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644384" cy="1726692"/>
            <a:chOff x="597408" y="4255770"/>
            <a:chExt cx="76443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h、hh 遇到 AP 或 ap 时采用1–12小时，否则是0–23。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H、HH 即使带 AP，也保留24小时形式。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 输出 AM/PM，ap 输出 am/pm。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m/mm 表示分钟，s/ss 表示秒；双写就按两位补零。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8714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教材表4-16；Qt6.2.3 qdatetime.cpp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83276" cy="1188720"/>
            <a:chOff x="590550" y="643890"/>
            <a:chExt cx="518327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580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教材格式说明校订，Qt6.2.3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832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z 表示秒的小数部分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507224" cy="1307592"/>
            <a:chOff x="597408" y="2160270"/>
            <a:chExt cx="750722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507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 先把毫秒补到三位，再删除尾零；zzz 保留三位。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2毫秒：z 与 zzz 都为002。前导零不能删掉。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200毫秒：z 为2，zzz 为200；120毫秒则为12与120。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695700"/>
            <a:ext cx="10972800" cy="1200150"/>
            <a:chOff x="609600" y="3695700"/>
            <a:chExt cx="10972800" cy="1200150"/>
          </a:xfrm>
        </p:grpSpPr>
        <p:sp>
          <p:nvSpPr>
            <p:cNvPr id="7" name="Rectangle 7"/>
            <p:cNvSpPr/>
            <p:nvPr/>
          </p:nvSpPr>
          <p:spPr>
            <a:xfrm>
              <a:off x="609600" y="36957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7532" y="3869055"/>
              <a:ext cx="882243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QTime(13, 4, 5, 200).toString("HH:mm:ss.z"); // 13:04:05.2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QTime(13, 4, 5,   2).toString("HH:mm:ss.z"); // 13:04:05.002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08270"/>
            <a:ext cx="7644384" cy="888492"/>
            <a:chOff x="597408" y="5208270"/>
            <a:chExt cx="76443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082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fromString() 也按小数部分解释 z：45表示450毫秒。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教材的“不补前导零”不适用于这里，不能照此解析。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366510"/>
              <a:ext cx="36710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Qt6.2.3 qlocale.cpp与官方tst_qtime.cpp核验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38418" cy="1188720"/>
            <a:chOff x="590550" y="643890"/>
            <a:chExt cx="593841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从文字得到日期时间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93841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解析后先检查 isValid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186940"/>
            <a:ext cx="1700784" cy="1490472"/>
            <a:chOff x="597408" y="2186940"/>
            <a:chExt cx="1700784" cy="1490472"/>
          </a:xfrm>
        </p:grpSpPr>
        <p:sp>
          <p:nvSpPr>
            <p:cNvPr id="5" name="TextBox 5"/>
            <p:cNvSpPr txBox="1"/>
            <p:nvPr/>
          </p:nvSpPr>
          <p:spPr>
            <a:xfrm>
              <a:off x="600456" y="2186940"/>
              <a:ext cx="16539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· 读取文字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788920"/>
              <a:ext cx="1700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2023-02-29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文字不为空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3876675" y="2924175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1" name="Group 11"/>
          <p:cNvGrpSpPr/>
          <p:nvPr/>
        </p:nvGrpSpPr>
        <p:grpSpPr>
          <a:xfrm>
            <a:off x="4407408" y="2186940"/>
            <a:ext cx="2112264" cy="1490472"/>
            <a:chOff x="4407408" y="2186940"/>
            <a:chExt cx="2112264" cy="1490472"/>
          </a:xfrm>
        </p:grpSpPr>
        <p:sp>
          <p:nvSpPr>
            <p:cNvPr id="9" name="TextBox 9"/>
            <p:cNvSpPr txBox="1"/>
            <p:nvPr/>
          </p:nvSpPr>
          <p:spPr>
            <a:xfrm>
              <a:off x="4410456" y="2186940"/>
              <a:ext cx="18962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· 按格式解析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407408" y="2788920"/>
              <a:ext cx="2112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yyyy-MM-dd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 QDate 值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7839075" y="2924175"/>
            <a:ext cx="381000" cy="304800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</p:sp>
      <p:grpSp>
        <p:nvGrpSpPr>
          <p:cNvPr id="15" name="Group 15"/>
          <p:cNvGrpSpPr/>
          <p:nvPr/>
        </p:nvGrpSpPr>
        <p:grpSpPr>
          <a:xfrm>
            <a:off x="8369808" y="2186940"/>
            <a:ext cx="2843784" cy="1490472"/>
            <a:chOff x="8369808" y="2186940"/>
            <a:chExt cx="2843784" cy="1490472"/>
          </a:xfrm>
        </p:grpSpPr>
        <p:sp>
          <p:nvSpPr>
            <p:cNvPr id="13" name="TextBox 13"/>
            <p:cNvSpPr txBox="1"/>
            <p:nvPr/>
          </p:nvSpPr>
          <p:spPr>
            <a:xfrm>
              <a:off x="8372856" y="2186940"/>
              <a:ext cx="18962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03 · 检查合法性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369808" y="2788920"/>
              <a:ext cx="2843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isValid() 为false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该年没有2月29日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97408" y="4408170"/>
            <a:ext cx="7644384" cy="1726692"/>
            <a:chOff x="597408" y="4408170"/>
            <a:chExt cx="7644384" cy="1726692"/>
          </a:xfrm>
        </p:grpSpPr>
        <p:sp>
          <p:nvSpPr>
            <p:cNvPr id="16" name="TextBox 16"/>
            <p:cNvSpPr txBox="1"/>
            <p:nvPr/>
          </p:nvSpPr>
          <p:spPr>
            <a:xfrm>
              <a:off x="597408" y="4408170"/>
              <a:ext cx="7644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非空、格式匹配和日期合法，是三个不同的条件。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fromString() 解析失败就返回无效对象；先检查它，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通过后才写入组件或计算。失败时提示正确格式和日期，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保留已有值，不把错误输入继续传给后续步骤。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8" name="TextBox 18"/>
            <p:cNvSpPr txBox="1"/>
            <p:nvPr/>
          </p:nvSpPr>
          <p:spPr>
            <a:xfrm>
              <a:off x="603504" y="6366510"/>
              <a:ext cx="316626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教材4.7；Qt6.2.3 fromString与isValid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日期时间编辑组件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数据值与编辑组件各司其职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47560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d = ui-&gt;dateEdit-&gt;date();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t = ui-&gt;timeEdit-&gt;time();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QDateTime dt = ui-&gt;dateTimeEdit-&gt;dateTime();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ui-&gt;dateEdit-&gt;setDate(d); // 将日期值写入日期编辑组件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8132064" cy="1726692"/>
            <a:chOff x="597408" y="4255770"/>
            <a:chExt cx="81320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81320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QDateEdit、QTimeEdit、QDateTimeEdit 负责界面交互。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date/time/dateTime 返回数据值，setDate/setTime/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setDateTime 写入对应值；先创建教材中的这些组件。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displayFormat 改显示形式，保存的值不会变成QString。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446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教材4.7.2；代码位于教材Widget窗口，setupUi已完成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4109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编辑组件的继承与分段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光标所在分段决定修改位置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2198370"/>
            <a:ext cx="9692945" cy="1293114"/>
            <a:chOff x="597408" y="2198370"/>
            <a:chExt cx="9692945" cy="1293114"/>
          </a:xfrm>
        </p:grpSpPr>
        <p:sp>
          <p:nvSpPr>
            <p:cNvPr id="5" name="Line 5"/>
            <p:cNvSpPr/>
            <p:nvPr/>
          </p:nvSpPr>
          <p:spPr>
            <a:xfrm>
              <a:off x="3495675" y="2686050"/>
              <a:ext cx="390525" cy="9525"/>
            </a:xfrm>
            <a:custGeom>
              <a:avLst/>
              <a:gdLst/>
              <a:ahLst/>
              <a:cxnLst/>
              <a:rect l="l" t="t" r="r" b="b"/>
              <a:pathLst>
                <a:path w="390525" h="9525">
                  <a:moveTo>
                    <a:pt x="0" y="0"/>
                  </a:moveTo>
                  <a:lnTo>
                    <a:pt x="390525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6" name="Line 6"/>
            <p:cNvSpPr/>
            <p:nvPr/>
          </p:nvSpPr>
          <p:spPr>
            <a:xfrm>
              <a:off x="6581775" y="2686050"/>
              <a:ext cx="1552575" cy="9525"/>
            </a:xfrm>
            <a:custGeom>
              <a:avLst/>
              <a:gdLst/>
              <a:ahLst/>
              <a:cxnLst/>
              <a:rect l="l" t="t" r="r" b="b"/>
              <a:pathLst>
                <a:path w="1552575" h="9525">
                  <a:moveTo>
                    <a:pt x="0" y="0"/>
                  </a:moveTo>
                  <a:lnTo>
                    <a:pt x="1552575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7" name="Line 7"/>
            <p:cNvSpPr/>
            <p:nvPr/>
          </p:nvSpPr>
          <p:spPr>
            <a:xfrm>
              <a:off x="8134350" y="2343150"/>
              <a:ext cx="9525" cy="762000"/>
            </a:xfrm>
            <a:custGeom>
              <a:avLst/>
              <a:gdLst/>
              <a:ahLst/>
              <a:cxnLst/>
              <a:rect l="l" t="t" r="r" b="b"/>
              <a:pathLst>
                <a:path w="9525" h="762000">
                  <a:moveTo>
                    <a:pt x="0" y="0"/>
                  </a:moveTo>
                  <a:lnTo>
                    <a:pt x="0" y="76200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8" name="Line 8"/>
            <p:cNvSpPr/>
            <p:nvPr/>
          </p:nvSpPr>
          <p:spPr>
            <a:xfrm>
              <a:off x="8134350" y="2343150"/>
              <a:ext cx="285750" cy="9525"/>
            </a:xfrm>
            <a:custGeom>
              <a:avLst/>
              <a:gdLst/>
              <a:ahLst/>
              <a:cxnLst/>
              <a:rect l="l" t="t" r="r" b="b"/>
              <a:pathLst>
                <a:path w="285750" h="9525">
                  <a:moveTo>
                    <a:pt x="0" y="0"/>
                  </a:moveTo>
                  <a:lnTo>
                    <a:pt x="28575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134350" y="3105150"/>
              <a:ext cx="285750" cy="9525"/>
            </a:xfrm>
            <a:custGeom>
              <a:avLst/>
              <a:gdLst/>
              <a:ahLst/>
              <a:cxnLst/>
              <a:rect l="l" t="t" r="r" b="b"/>
              <a:pathLst>
                <a:path w="285750" h="9525">
                  <a:moveTo>
                    <a:pt x="0" y="0"/>
                  </a:moveTo>
                  <a:lnTo>
                    <a:pt x="28575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597408" y="2541270"/>
              <a:ext cx="2907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QAbstractSpinBox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102608" y="2541270"/>
              <a:ext cx="23746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QDateTimeEdit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636508" y="2198370"/>
              <a:ext cx="16538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QDateEdit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36508" y="2960370"/>
              <a:ext cx="165384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QTimeEdit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313944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左侧基类，右侧派生类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9600" y="3695700"/>
            <a:ext cx="10972800" cy="1543050"/>
            <a:chOff x="609600" y="3695700"/>
            <a:chExt cx="10972800" cy="1543050"/>
          </a:xfrm>
        </p:grpSpPr>
        <p:sp>
          <p:nvSpPr>
            <p:cNvPr id="16" name="Rectangle 16"/>
            <p:cNvSpPr/>
            <p:nvPr/>
          </p:nvSpPr>
          <p:spPr>
            <a:xfrm>
              <a:off x="609600" y="36957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827532" y="3869055"/>
              <a:ext cx="618210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dateChanged(const QDate &amp;date)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timeChanged(const QTime &amp;time)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dateTimeChanged(const QDateTime &amp;dateTime)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97408" y="5494020"/>
            <a:ext cx="8634984" cy="888492"/>
            <a:chOff x="597408" y="5494020"/>
            <a:chExt cx="8634984" cy="888492"/>
          </a:xfrm>
        </p:grpSpPr>
        <p:sp>
          <p:nvSpPr>
            <p:cNvPr id="19" name="TextBox 19"/>
            <p:cNvSpPr txBox="1"/>
            <p:nvPr/>
          </p:nvSpPr>
          <p:spPr>
            <a:xfrm>
              <a:off x="597408" y="5494020"/>
              <a:ext cx="8634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currentSection 标识当前年、月、日等分段，信号携带新值。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currentSectionIndex 是分段索引；箭头修改光标所在分段。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21" name="TextBox 21"/>
            <p:cNvSpPr txBox="1"/>
            <p:nvPr/>
          </p:nvSpPr>
          <p:spPr>
            <a:xfrm>
              <a:off x="603504" y="6366510"/>
              <a:ext cx="29918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教材4.7.2；Qt6.2.3 qdatetimeedit.h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日历弹窗的条件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日期格式才能启用日历弹窗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62216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ui-&gt;dateEdit-&gt;setDisplayFormat("yyyy-MM-dd");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ui-&gt;dateEdit-&gt;setCalendarPopup(true);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69970"/>
            <a:ext cx="7842504" cy="2564892"/>
            <a:chOff x="597408" y="3569970"/>
            <a:chExt cx="7842504" cy="25648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69970"/>
              <a:ext cx="784250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设置有效的日期显示格式，再启用 calendarPopup。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用户点击箭头按钮，可在弹出的日历中选择日期。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该属性只适用于包含日期的有效显示格式。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若组件只显示时间，不能据此保证能使用日期弹窗。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minimumDate、maximumDate 等范围属性限制可选日期。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课堂操作时，先核对格式，再检查范围和弹窗结果。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1692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教材4.7.2；Qt6.2.3 qdatetimeedit.cpp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84872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QCalendarWidget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显示月份和选中日期是两件事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5815584" cy="1726692"/>
            <a:chOff x="597408" y="2160270"/>
            <a:chExt cx="581558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5815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selectedDate() 读出已经选中的日期。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setSelectedDate(date) 设置选择值。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翻到另一月份，只是改变正在查看的月页，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并不等于已经选择了那个月份中的某一天。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114800"/>
            <a:ext cx="10972800" cy="2190750"/>
            <a:chOff x="609600" y="4114800"/>
            <a:chExt cx="10972800" cy="2190750"/>
          </a:xfrm>
        </p:grpSpPr>
        <p:sp>
          <p:nvSpPr>
            <p:cNvPr id="7" name="Rectangle 7"/>
            <p:cNvSpPr/>
            <p:nvPr/>
          </p:nvSpPr>
          <p:spPr>
            <a:xfrm>
              <a:off x="609600" y="4114800"/>
              <a:ext cx="10972800" cy="2190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55770"/>
              <a:ext cx="82692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showToday() 显示当前月份。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showSelectedDate() 显示选中日期所在的月份。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currentPageChanged(year,month) 报告正在显示的年月，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读取选中日期仍然调用 selectedDate()。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71805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教材4.7.3；月页与选择状态分别观察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日历信号的操作条件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选择、点击和激活分别通知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772144" cy="1307592"/>
            <a:chOff x="597408" y="2160270"/>
            <a:chExt cx="877214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772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selectionChanged() 没有参数；槽内读取 selectedDate()。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鼠标、键盘和程序 setSelectedDate() 均可能改变选择。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这个信号报告值改变，不代表一定发生了鼠标点击。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8634984" cy="888492"/>
            <a:chOff x="597408" y="3798570"/>
            <a:chExt cx="8634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8634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clicked(QDate) 携带点击日期，同一天可再次点击并发信号。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NoSelection 模式或日期不在允许范围内时不发射。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017770"/>
            <a:ext cx="8589264" cy="1307592"/>
            <a:chOff x="597408" y="5017770"/>
            <a:chExt cx="85892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017770"/>
              <a:ext cx="8589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activated(QDate) 表示确认激活，常见操作是Enter或双击。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Qt6.2.3也遵从样式的单击激活策略，不能一律要求双击。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按业务需要连接通知，不能把三种信号当作同一个事件。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3467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教材4.7.3；Qt6.2.3 qcalendarwidget.cpp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803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samp4_07，完整教材界面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教材日期界面的读写路径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319322"/>
            <a:ext cx="7543800" cy="3724305"/>
            <a:chOff x="609600" y="2319322"/>
            <a:chExt cx="7543800" cy="3724305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319322"/>
              <a:ext cx="7543800" cy="372430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8522208" y="2160270"/>
            <a:ext cx="2157984" cy="888492"/>
            <a:chOff x="8522208" y="2160270"/>
            <a:chExt cx="2157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8522208" y="216027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获取当前时刻，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填入三个组件。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522208" y="3455670"/>
            <a:ext cx="2157984" cy="888492"/>
            <a:chOff x="8522208" y="3455670"/>
            <a:chExt cx="21579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8522208" y="3455670"/>
              <a:ext cx="215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文本反向解析，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有效后写回。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522208" y="4751070"/>
            <a:ext cx="2340864" cy="1307592"/>
            <a:chOff x="8522208" y="4751070"/>
            <a:chExt cx="234086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8522208" y="4751070"/>
              <a:ext cx="2340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选择日历日期，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写入文本框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editCalendar。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4788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教材109页；下一步分别实现当前值填入、解析写回和日历读取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Widget的获取按钮槽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只读取一次当前时刻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2624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QDateTime cur = QDateTime::currentDateTime();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ui-&gt;timeEdit-&gt;setTime(cur.time());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ui-&gt;dateEdit-&gt;setDate(cur.date());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ui-&gt;dateTimeEdit-&gt;setDateTime(cur);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ui-&gt;editTime-&gt;setText(cur.time().toString("hh:mm:ss"));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ui-&gt;editDate-&gt;setText(cur.date().toString("yyyy-MM-dd"));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ui-&gt;editDateTime-&gt;setText(cur.toString("yyyy-MM-dd hh:mm:ss"));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010144" cy="888492"/>
            <a:chOff x="597408" y="5303520"/>
            <a:chExt cx="80101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010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六个输出共用 cur；即使调用期间跨过午夜，来源仍一致。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分别读取三个当前值，可能使日期和时间来自不同的瞬间。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19963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教材samp4_07；Widget已创建图示六个组件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7118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Widget的日期写回按钮槽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日期合法后才写回组件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15581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ui-&gt;editDate-&gt;text().trimmed();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QDate date = QDate::fromString(text, "yyyy-MM-dd");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(!date.isValid())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QMessageBox::warning(this, {}, QStringLiteral("日期无效"));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ui-&gt;dateEdit-&gt;setDate(date);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543544" cy="888492"/>
            <a:chOff x="597408" y="5303520"/>
            <a:chExt cx="85435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543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解析失败就提示并返回，dateEdit 中原来的日期不会被替换。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时间和日期时间按钮按各自格式解析，同样先检查再写入。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63021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教材4.7.4校订；需包含QDate、QMessageBox，setupUi已完成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4.7 · Widget中的日历连接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无参数信号就在槽内读日期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26249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connect(ui-&gt;calendarWidget, &amp;QCalendarWidget::selectionChanged,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[this]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QDate d = ui-&gt;calendarWidget-&gt;selectedDate();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ui-&gt;editCalendar-&gt;setText(d.toString("yyyy 年 M 月 d 日"));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8391144" cy="1307592"/>
            <a:chOff x="597408" y="4598670"/>
            <a:chExt cx="83911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8391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selectionChanged() 告诉我们选择变了，却不传日期参数。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接收槽从 calendarWidget 读取值，再格式化写入文本框。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再次点击同一天可能发 clicked，但选择没变就不必重写。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8006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教材4.7.4；Qt6.2.3 qcalendarwidget.cpp，初始化只连接一次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20090"/>
            <a:ext cx="2756459" cy="352044"/>
            <a:chOff x="600456" y="720090"/>
            <a:chExt cx="2756459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200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4.8 · 定时器与经过时间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84070"/>
            <a:ext cx="3467100" cy="1962150"/>
            <a:chOff x="590550" y="2084070"/>
            <a:chExt cx="3467100" cy="19621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84070"/>
              <a:ext cx="3467100" cy="1962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定时器请求</a:t>
              </a:r>
              <a:br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执行回调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46270"/>
            <a:ext cx="7202424" cy="1307592"/>
            <a:chOff x="597408" y="4446270"/>
            <a:chExt cx="72024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46270"/>
              <a:ext cx="7202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日期时间类保存读数，现在要安排“何时执行操作”。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QTimer 请求回调；QElapsedTimer 测量经过时长。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显示钟表时重新读实际时间，不按回调次数累加。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38084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教材116–121页 · 间隔设置与实际执行时刻分别观察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24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51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QTimer 的执行条件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回调需要所属线程的事件循环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324344" cy="1307592"/>
            <a:chOff x="597408" y="2160270"/>
            <a:chExt cx="732434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324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 QTimer 所属线程启动和停止它。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该线程必须运行Qt事件循环，才能派发timeout回调。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教材的窗口、定时器和界面槽都在GUI线程中工作。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3695700"/>
            <a:ext cx="10972800" cy="2609850"/>
            <a:chOff x="609600" y="3695700"/>
            <a:chExt cx="10972800" cy="2609850"/>
          </a:xfrm>
        </p:grpSpPr>
        <p:sp>
          <p:nvSpPr>
            <p:cNvPr id="7" name="Rectangle 7"/>
            <p:cNvSpPr/>
            <p:nvPr/>
          </p:nvSpPr>
          <p:spPr>
            <a:xfrm>
              <a:off x="609600" y="3695700"/>
              <a:ext cx="10972800" cy="2609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3836670"/>
              <a:ext cx="75377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GUI槽若长期占用线程，事件循环无法及时处理新事件。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定时回调会延迟，窗口刷新和用户操作也可能受影响。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start() 不会创建一个独立的后台执行线程。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先确认执行条件，再解释实际回调为何早到或迟到。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0029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教材4.8；Qt6.2.3 QTimer官方执行条件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661453" cy="1188720"/>
            <a:chOff x="590550" y="643890"/>
            <a:chExt cx="766145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Widget成员与初始化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6614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父对象管理 QTimer 生命周期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99591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Widget.h：在窗口类中声明成员与do_timer_timeout槽。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QTimer *m_timer;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QElapsedTimer m_counter;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Widget.cpp：构造函数中，setupUi(this)完成后执行。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m_timer = new QTimer(this);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connect(m_timer, &amp;QTimer::timeout, this, &amp;Widget::do_timer_timeout);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8132064" cy="1307592"/>
            <a:chOff x="597408" y="4941570"/>
            <a:chExt cx="81320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8132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QTimer 的父对象是 this，窗口销毁时会删除这个子对象。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m_counter 是值成员，用来保存经过时间的起点。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初始化时只连接一次；每次启动只改配置并调用 start()。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793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教材samp4_08；包含QTimer、QElapsedTimer，Widget使用Q_OBJECT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配置与运行状态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间隔、单次与运行状态分别设置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7424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m_timer-&gt;setInterval(ui-&gt;spinBoxIntv-&gt;value()); // int，毫秒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m_timer-&gt;setSingleShot(!ui-&gt;radioContinue-&gt;isChecked());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m_timer-&gt;start();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933944" cy="2145792"/>
            <a:chOff x="597408" y="3912870"/>
            <a:chExt cx="793394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9339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singleShot=false 周期回调；true 只发一次timeout。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start() 启动或重新开始计时，stop() 停止定时器。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isActive() 查询当前是否正在运行。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remainingTime() 返回剩余毫秒：−1表示没有运行，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0表示已经到期；这不是“实际已经经过多久”。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0837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教材4.8.1与samp4_08；Qt6.2.3 QTimer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859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setTimerType 与误差条件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精确定时也可能延迟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025384" cy="1726692"/>
            <a:chOff x="597408" y="2160270"/>
            <a:chExt cx="802538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025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PreciseTimer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不提前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，但系统繁忙时仍可能迟到。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CoarseTimer 允许在所设间隔的5%以内提前。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VeryCoarseTimer 允许提前500毫秒。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教材用精度单选按钮选择类型，再调用 setTimerType()。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533900"/>
            <a:ext cx="10972800" cy="1771650"/>
            <a:chOff x="609600" y="4533900"/>
            <a:chExt cx="10972800" cy="1771650"/>
          </a:xfrm>
        </p:grpSpPr>
        <p:sp>
          <p:nvSpPr>
            <p:cNvPr id="7" name="Rectangle 7"/>
            <p:cNvSpPr/>
            <p:nvPr/>
          </p:nvSpPr>
          <p:spPr>
            <a:xfrm>
              <a:off x="609600" y="4533900"/>
              <a:ext cx="10972800" cy="1771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636770"/>
              <a:ext cx="7065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三种类型都可能因系统负载或事件循环阻塞而延迟。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“不提前”只限制提前的一侧，不保证最晚执行时刻。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设置1000ms不能承诺回调一定在恰好一秒时执行。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2873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Qt6.2.3 QTimer官方精度条件；不是某次测量的经验值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049110" cy="1188720"/>
            <a:chOff x="590550" y="643890"/>
            <a:chExt cx="704911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超时通知与经过时间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04911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逾期不会补齐每个 timeout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629144" cy="1307592"/>
            <a:chOff x="597408" y="2160270"/>
            <a:chExt cx="762914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629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线程忙了数个间隔，随后恢复处理事件。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Qt不会把错过的每个间隔逐次补发；只发一次timeout，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然后恢复原来的间隔。长槽也会阻塞后续GUI处理。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0550" y="3764280"/>
            <a:ext cx="3680917" cy="1276350"/>
            <a:chOff x="590550" y="3764280"/>
            <a:chExt cx="3680917" cy="1276350"/>
          </a:xfrm>
        </p:grpSpPr>
        <p:sp>
          <p:nvSpPr>
            <p:cNvPr id="7" name="TextBox 7"/>
            <p:cNvSpPr txBox="1"/>
            <p:nvPr/>
          </p:nvSpPr>
          <p:spPr>
            <a:xfrm>
              <a:off x="590550" y="3764280"/>
              <a:ext cx="3680917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 次通知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46370"/>
            <a:ext cx="7857744" cy="888492"/>
            <a:chOff x="597408" y="5246370"/>
            <a:chExt cx="78577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4637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每次加1秒会漏计；显示钟表应读取 currentTime()。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测量经过多久则使用 QElapsedTimer，不统计回调次数。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8135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Qt6.2.3 QTimer超时规则；官方Analog Clock示例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841003" cy="1188720"/>
            <a:chOff x="590550" y="643890"/>
            <a:chExt cx="784100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8356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QElapsedTimer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84100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QElapsedTimer 测量经过时间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4357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m_counter.start();                // 记录起点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qint64 ms = m_counter.elapsed();   // 距起点的毫秒数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oldMs = m_counter.restart(); // 返回旧时长并重设起点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ns = m_counter.nsecsElapsed(); // 返回纳秒单位的数值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8817864" cy="1726692"/>
            <a:chOff x="597408" y="4255770"/>
            <a:chExt cx="88178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88178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 start()，再测量；elapsed()、restart() 的单位是毫秒。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纳秒单位不代表时钟能精确区分每一个纳秒。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Qt6.2.3的单调性取决于平台，isMonotonic() 可以查询。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计时起点和单位都确定后，才解释返回值有多大。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5050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教材4.8.2；Qt6.2.3 QElapsedTimer，单调性按本版本说明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483706" cy="1188720"/>
            <a:chOff x="590550" y="643890"/>
            <a:chExt cx="648370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Widget的停止按钮槽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48370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停止时读出 qint64 毫秒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15568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m_timer-&gt;stop();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total = m_counter.elapsed();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seconds = total / 1000;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ms = total % 1000;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ui-&gt;labElapsedTime-&gt;setText(QStringLiteral("%1秒%2毫秒")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.arg(seconds).arg(ms, 3, 10, QChar('0')));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8208264" cy="1307592"/>
            <a:chOff x="597408" y="4941570"/>
            <a:chExt cx="82082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8208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启动槽调用 m_timer-&gt;start() 和 m_counter.start()。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运行时禁用btnStart、btnOneShot，启用btnStop。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停止后恢复两个启动按钮，禁用btnStop；毫秒按三位补零。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831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教材samp4_08校订：elapsed返回qint64，不用int接收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0278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Widget::do_timer_timeout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每次回调读取当前钟表时间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0086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 cur = QTime::currentTime();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ui-&gt;LCDHour-&gt;display(cur.hour());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ui-&gt;LCDMin-&gt;display(cur.minute());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ui-&gt;LCDSec-&gt;display(cur.second());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7903464" cy="1726692"/>
            <a:chOff x="597408" y="4255770"/>
            <a:chExt cx="79034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7903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一次读取 cur，分别取时、分、秒，三个LCD来源一致。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digitCount=2 为这些字段提供两个显示位。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单次模式完成后，读取elapsed显示经过时长并恢复按钮。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每次timeout只是更新机会，不证明刚好经过一秒。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2330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教材samp4_08；官方Analog Clock同样重新读取实际时间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435985" cy="1188720"/>
            <a:chOff x="590550" y="643890"/>
            <a:chExt cx="743598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Widget中的单次回调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4359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singleShot 带上窗口上下文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55586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intv = ui-&gt;spinBoxIntv-&gt;value();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m_counter.start();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QTimer::singleShot(intv, Qt::PreciseTimer, this, [this]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qint64 ms = m_counter.elapsed();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ui-&gt;labElapsedTime-&gt;setText(QStringLiteral("%1 ms").arg(ms));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ui-&gt;btnOneShot-&gt;setEnabled(true);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406384" cy="888492"/>
            <a:chOff x="597408" y="5303520"/>
            <a:chExt cx="84063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406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点击时先禁用btnOneShot；等待期间窗口销毁就不执行回调。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回调在 this 所属线程运行，仍需要该线程的事件循环。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7611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教材4.8单次任务的lambda写法；Qt6.2.3 context重载已核验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803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samp4_08，完整教材界面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按教材界面验证定时行为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361591" y="2057400"/>
            <a:ext cx="5354018" cy="4248150"/>
            <a:chOff x="1361591" y="2057400"/>
            <a:chExt cx="5354018" cy="424815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61591" y="2057400"/>
              <a:ext cx="5354018" cy="424815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7836408" y="2160270"/>
            <a:ext cx="2462784" cy="1307592"/>
            <a:chOff x="7836408" y="2160270"/>
            <a:chExt cx="2462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7836408" y="2160270"/>
              <a:ext cx="2462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spinBoxIntv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设置间隔，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选择连续或单次。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836408" y="3798570"/>
            <a:ext cx="2447544" cy="888492"/>
            <a:chOff x="7836408" y="3798570"/>
            <a:chExt cx="24475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7836408" y="3798570"/>
              <a:ext cx="24475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精度单选按钮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决定timerType。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7836408" y="5017770"/>
            <a:ext cx="2112264" cy="1307592"/>
            <a:chOff x="7836408" y="5017770"/>
            <a:chExt cx="211226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7836408" y="5017770"/>
              <a:ext cx="2112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停止时读取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elapsed并比较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请求间隔。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55832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教材116页；groupBox、groupBox_3纵向sizePolicy=Fixed，控制垂直拉伸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550789" cy="1188720"/>
            <a:chOff x="590550" y="643890"/>
            <a:chExt cx="555078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51414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4.8 · 课堂测量与判断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55078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1000 毫秒是请求间隔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0550" y="2145030"/>
            <a:ext cx="7972044" cy="1276350"/>
            <a:chOff x="590550" y="2145030"/>
            <a:chExt cx="7972044" cy="1276350"/>
          </a:xfrm>
        </p:grpSpPr>
        <p:sp>
          <p:nvSpPr>
            <p:cNvPr id="5" name="TextBox 5"/>
            <p:cNvSpPr txBox="1"/>
            <p:nvPr/>
          </p:nvSpPr>
          <p:spPr>
            <a:xfrm>
              <a:off x="590550" y="2145030"/>
              <a:ext cx="3458794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1000 ms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6307836" y="2406015"/>
              <a:ext cx="225475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请求的间隔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98570"/>
            <a:ext cx="7949184" cy="2145792"/>
            <a:chOff x="597408" y="3798570"/>
            <a:chExt cx="79491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98570"/>
              <a:ext cx="79491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教材记录精确模式约2ms、粗略模式约20ms的误差，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这是当时环境下的观察，不能当作以后运行的保证。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课堂设置1000ms，再读取 QElapsedTimer 的实际值。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用结果讨论提前或迟到，并保留测量时的模式和负载条件。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一次接近1000ms的结果，不证明每次都能如此。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9876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教材4.8示例观察；准确性边界以Qt6.2.3官方规则为准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20090"/>
            <a:ext cx="3160166" cy="352044"/>
            <a:chOff x="600456" y="720090"/>
            <a:chExt cx="3160166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20090"/>
              <a:ext cx="31601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4.9 · QComboBox 下拉列表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84070"/>
            <a:ext cx="5524500" cy="1962150"/>
            <a:chOff x="590550" y="2084070"/>
            <a:chExt cx="5524500" cy="19621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84070"/>
              <a:ext cx="5524500" cy="1962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下拉项目</a:t>
              </a:r>
              <a:br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有文字，也有数据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46270"/>
            <a:ext cx="7644384" cy="1307592"/>
            <a:chOff x="597408" y="4446270"/>
            <a:chExt cx="7644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462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前面用实际时间核对输出，现在要读取用户选中的项目。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建立列表后，区分当前索引、显示文字和用户数据。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固定选项与自由输入，需要检查的条件并不相同。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34853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教材121–125页 · 项目文字与业务数据分别读取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36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4306900" cy="1188720"/>
            <a:chOff x="590550" y="643890"/>
            <a:chExt cx="430690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组合框的当前状态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430690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当前索引从0开始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47547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index = ui-&gt;comboBox-&gt;currentIndex();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ui-&gt;comboBox-&gt;currentText();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QVariant data = ui-&gt;comboBox-&gt;currentData();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12870"/>
            <a:ext cx="7720584" cy="2145792"/>
            <a:chOff x="597408" y="3912870"/>
            <a:chExt cx="77205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12870"/>
              <a:ext cx="77205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QComboBox 默认不可编辑，用户从已有项目中选择。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setEditable(true) 才允许在内部编辑框中输入文字。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索引0表示第一项；−1表示没有当前项目。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文字返回QString，数据返回QVariant，两者分别读取。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没有当前项目时，currentData() 返回无效QVariant。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6367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教材4.9；Qt6.2.3 qcombobox.cpp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37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79884" cy="1188720"/>
            <a:chOff x="590550" y="643890"/>
            <a:chExt cx="737988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初始项目与列表属性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7988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Designer 可以编辑初始列表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177784" cy="1307592"/>
            <a:chOff x="597408" y="2160270"/>
            <a:chExt cx="817778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177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双击组合框可增删项目、调整初始顺序。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count读项目数，maxCount限制数量，modelColumn默认0。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运行时也可重建列表；后续章节继续讲解模型和视图。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98570"/>
            <a:ext cx="8055864" cy="888492"/>
            <a:chOff x="597408" y="3798570"/>
            <a:chExt cx="80558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98570"/>
              <a:ext cx="80558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maxVisibleItems默认10；非编辑且样式使用弹出菜单时，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SH_ComboBox_Popup=true，会忽略这个可见条数设置。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017770"/>
            <a:ext cx="9015984" cy="1307592"/>
            <a:chOff x="597408" y="5017770"/>
            <a:chExt cx="90159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017770"/>
              <a:ext cx="901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非编辑placeholderText在currentIndex=-1时显示，不是项目。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编辑模式改设lineEdit()-&gt;setPlaceholderText(...)，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提示通常在文字为空时显示，不能把提示当成项目数据。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7923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教材4.9.1 · 初始内容、数量限制和显示列分别设置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38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Widget的列表初始化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先清空，再批量添加项目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67575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ui-&gt;comboBox-&gt;clear();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QIcon icon(":/images/icons/aim.ico");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20;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ui-&gt;comboBox-&gt;addItem(icon, QString("Item %1").arg(i));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8284464" cy="1726692"/>
            <a:chOff x="597408" y="4598670"/>
            <a:chExt cx="82844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8284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代码建立 Item 0 至 Item 19，clear() 先移除旧项目。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图标路径必须已经登记在qrc资源中，文件也要存在。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addItems(QStringList) 只批量添加文字；图标与用户数据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要按项目另行设置，不能把文字列表当成数据列表。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588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教材samp4_09；资源路径沿用教材示例，运行前核对qrc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39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项目读写接口示例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先检查索引，再改项目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96912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QComboBox *box = ui-&gt;comboBox;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box-&gt;itemText(index); box-&gt;itemIcon(index);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box-&gt;itemData(index); box-&gt;setItemData(index, data);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box-&gt;setItemText(index, text); box-&gt;setItemIcon(index, icon);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box-&gt;insertItem(index, text, data); box-&gt;removeItem(index);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box-&gt;clear();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41570"/>
            <a:ext cx="7903464" cy="1307592"/>
            <a:chOff x="597408" y="4941570"/>
            <a:chExt cx="79034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41570"/>
              <a:ext cx="7903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读取或修改已有项目，先检查0≤index&lt;count。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插入、删除会改变count；以上每一行用于查阅接口。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clear后可能发−1通知，槽函数要停止读取不存在的项目。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6887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教材4.9.1；text、icon、data先准备好，各操作独立验证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40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8655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Widget中的城市项目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城市名称和区号一起添加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59561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ui-&gt;comboBox2-&gt;addItem(QStringLiteral("青岛"), 532);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name = ui-&gt;comboBox2-&gt;currentText();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若业务要保留0532，用下面的文字数据替代整数数据：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ui-&gt;comboBox2-&gt;addItem(QStringLiteral("青岛"),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   QStringLiteral("0532"));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8619744" cy="1726692"/>
            <a:chOff x="597408" y="4598670"/>
            <a:chExt cx="86197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86197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同一项目的文字显示城市名，UserRole 保存所附区号。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currentData() 默认读取UserRole，不是显示文字。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532 不保留前导零；QString("0532") 可以保存原格式。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先确定数据是否需要计算或保留格式，再选择保存类型。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1929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教材samp4_09城市区号；两种addItem写法按数据需求二选一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41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6990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comboBox2的currentIndexChanged槽，index为参数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有当前项目才读取用户数据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38238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(index &lt; 0 || index &gt;= ui-&gt;comboBox2-&gt;count())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zone = ui-&gt;comboBox2-&gt;itemData(index).toInt(&amp;ok);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(!ok)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name = ui-&gt;comboBox2-&gt;itemText(index);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ui-&gt;plainTextEdit-&gt;appendPlainText(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name + QStringLiteral("，区号：%1").arg(zone));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7903464" cy="888492"/>
            <a:chOff x="597408" y="5303520"/>
            <a:chExt cx="7903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7903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转换成功才使用区号；clear发出的−1通知在第一行停止。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此处保持非编辑模式，选择文字与所附项目数据对应。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33242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教材4.9.2校订；itemData默认UserRole，转换使用ok检查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42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671054" cy="1188720"/>
            <a:chOff x="590550" y="643890"/>
            <a:chExt cx="767105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9580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组合框信号，按Qt6.2.3讲解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67105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activated 专门反映用户激活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025384" cy="1726692"/>
            <a:chOff x="597408" y="2160270"/>
            <a:chExt cx="8025384" cy="17266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0253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currentIndexChanged(int) 报告实际索引变化，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用户操作或程序设置都可能引起，不是每次设置都改变值。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activated(int) 来自用户激活，重选同一项也可发信号。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因此“处理选择变化”和“响应一次用户选择”要分开。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114800"/>
            <a:ext cx="10972800" cy="2190750"/>
            <a:chOff x="609600" y="4114800"/>
            <a:chExt cx="10972800" cy="2190750"/>
          </a:xfrm>
        </p:grpSpPr>
        <p:sp>
          <p:nvSpPr>
            <p:cNvPr id="7" name="Rectangle 7"/>
            <p:cNvSpPr/>
            <p:nvPr/>
          </p:nvSpPr>
          <p:spPr>
            <a:xfrm>
              <a:off x="609600" y="4114800"/>
              <a:ext cx="10972800" cy="2190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55770"/>
              <a:ext cx="75986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Qt6.2.3的不可编辑模式下，不同索引的文字即使相同，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也可能发出 currentTextChanged(QString)。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不要用文字信号是否出现来推断“索引没有变化”。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版本条件要保留，不能用新版说明覆盖这个实现。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3428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Qt6.2.3 qcombobox.cpp：_q_emitCurrentIndexChanged版本行为核验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43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564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编辑、预览与激活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编辑文字和高亮项目另有信号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53019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editTextChanged(const QString &amp;text)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highlighted(int index)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textHighlighted(const QString &amp;text)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textActivated(const QString &amp;text)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8162544" cy="1726692"/>
            <a:chOff x="597408" y="4255770"/>
            <a:chExt cx="81625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8162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editTextChanged 报告编辑框文字变化。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highlighted/textHighlighted 报告下拉列表中的高亮，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高亮不等于已选择；textActivated 给出用户激活的文字。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需要业务数据时，用索引定位项目，再读取UserRole。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20268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教材4.9.1；固定业务数据不凭显示名称猜测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44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99687" cy="1188720"/>
            <a:chOff x="590550" y="643890"/>
            <a:chExt cx="739968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48340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可编辑组合框的匹配检查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9968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NoInsert 仍要检查输入匹配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64895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ui-&gt;comboBox2-&gt;setEditable(true);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ui-&gt;comboBox2-&gt;setInsertPolicy(QComboBox::NoInsert);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69970"/>
            <a:ext cx="8543544" cy="2564892"/>
            <a:chOff x="597408" y="3569970"/>
            <a:chExt cx="8543544" cy="25648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69970"/>
              <a:ext cx="854354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NoInsert 只禁止新增项目，不保证输入文字已匹配项目。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输入未知城市后，索引可能仍在旧项，数据仍为旧区号。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先确认有当前项，再比 currentText 与 itemText(index)；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不匹配就拒绝读取。固定选项可以直接设为不可编辑。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duplicatesEnabled 默认false，只限制用户新增重复项；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程序仍可同名添加，该属性也不清理已有重复项。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4940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Qt6.2.3 qcombobox.cpp；addItem/insertItem不受用户重复限制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45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856411" cy="1188720"/>
            <a:chOff x="590550" y="643890"/>
            <a:chExt cx="7856411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99877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教材城市映射的遍历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85641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QMap 按键排序，不按插入顺序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970254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已准备QMap&lt;QString,int&gt; City_Zone，保存城市与区号。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(auto it = City_Zone.cbegin(); it != City_Zone.cend(); ++it)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ui-&gt;comboBox2-&gt;addItem(it.key(), it.value());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55770"/>
            <a:ext cx="8162544" cy="1726692"/>
            <a:chOff x="597408" y="4255770"/>
            <a:chExt cx="81625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55770"/>
              <a:ext cx="81625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QMap 按键排序，遍历顺序不等于插入顺序。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QString默认按Unicode数值比较，不自动按中文拼音排序。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需要固定顺序，就依次addItem，不依赖映射的遍历顺序。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QVariant 保存自定义类型，还需要元类型支持。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894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教材samp4_09；Qt6.2.3 qmap.qdoc、QString默认比较规则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46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8033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4.9 · samp4_09，完整教材界面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先选择项目，再核对输出数据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32201" y="2057400"/>
            <a:ext cx="5917598" cy="4248150"/>
            <a:chOff x="1232201" y="2057400"/>
            <a:chExt cx="5917598" cy="4248150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32201" y="2057400"/>
              <a:ext cx="5917598" cy="4248150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8141208" y="2160270"/>
            <a:ext cx="2462784" cy="1307592"/>
            <a:chOff x="8141208" y="2160270"/>
            <a:chExt cx="2462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8141208" y="2160270"/>
              <a:ext cx="2462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初始化两个列表。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左侧列表改变后，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观察输出文字。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41208" y="3798570"/>
            <a:ext cx="2462784" cy="888492"/>
            <a:chOff x="8141208" y="3798570"/>
            <a:chExt cx="24627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8141208" y="3798570"/>
              <a:ext cx="2462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右侧选择城市，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核对名称与区号。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141208" y="5017770"/>
            <a:ext cx="2188464" cy="1307592"/>
            <a:chOff x="8141208" y="5017770"/>
            <a:chExt cx="2188464" cy="1307592"/>
          </a:xfrm>
        </p:grpSpPr>
        <p:sp>
          <p:nvSpPr>
            <p:cNvPr id="11" name="TextBox 11"/>
            <p:cNvSpPr txBox="1"/>
            <p:nvPr/>
          </p:nvSpPr>
          <p:spPr>
            <a:xfrm>
              <a:off x="8141208" y="5017770"/>
              <a:ext cx="2188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清空要处理−1；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自由输入需检查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文字是否匹配。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87664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教材121页；启用编辑与NoInsert后，验证未知文字不能配用旧数据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47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5682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理解检查 · 先回答，再点击揭示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解释输入、回调与项目数据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4139184" cy="888492"/>
            <a:chOff x="597408" y="2160270"/>
            <a:chExt cx="41391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413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2023-02-29非空，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用yyyy-MM-dd解析是否有效？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217408" y="2160270"/>
            <a:ext cx="1639824" cy="469392"/>
            <a:chOff x="8217408" y="2160270"/>
            <a:chExt cx="1639824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8217408" y="2160270"/>
              <a:ext cx="163982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无效日期。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417570"/>
            <a:ext cx="3163824" cy="888492"/>
            <a:chOff x="597408" y="3417570"/>
            <a:chExt cx="31638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3417570"/>
              <a:ext cx="31638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1000ms定时器是否保证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恰好在一秒时执行？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217408" y="3417570"/>
            <a:ext cx="2462784" cy="888492"/>
            <a:chOff x="8217408" y="3417570"/>
            <a:chExt cx="24627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8217408" y="3417570"/>
              <a:ext cx="2462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可能延后。</a:t>
              </a:r>
              <a:br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不保证恰好一秒。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674870"/>
            <a:ext cx="3681984" cy="888492"/>
            <a:chOff x="597408" y="4674870"/>
            <a:chExt cx="3681984" cy="8884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67487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currentIndex=-1时，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能否读取当前项目的区号？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217408" y="4674870"/>
            <a:ext cx="1853184" cy="888492"/>
            <a:chOff x="8217408" y="4674870"/>
            <a:chExt cx="1853184" cy="888492"/>
          </a:xfrm>
        </p:grpSpPr>
        <p:sp>
          <p:nvSpPr>
            <p:cNvPr id="15" name="TextBox 15"/>
            <p:cNvSpPr txBox="1"/>
            <p:nvPr/>
          </p:nvSpPr>
          <p:spPr>
            <a:xfrm>
              <a:off x="8217408" y="4674870"/>
              <a:ext cx="1853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先检查索引，</a:t>
              </a:r>
              <a:br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停止读取。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97408" y="5875020"/>
            <a:ext cx="9022385" cy="469392"/>
            <a:chOff x="597408" y="5875020"/>
            <a:chExt cx="9022385" cy="4693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5875020"/>
              <a:ext cx="902238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练习：记录日期解析、elapsed和城市数据，说明检查的条件。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603504" y="6366510"/>
              <a:ext cx="37277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用有效输入、实际经过时间与项目身份核对界面结果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48 / 48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4_d_datetime_timers_combo">
  <a:themeElements>
    <a:clrScheme name="qt6_ch04_d_datetime_timers_combo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d_datetime_timers_combo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d_datetime_timers_comb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d_datetime_timers_combo">
  <a:themeElements>
    <a:clrScheme name="qt6_ch04_d_datetime_timers_combo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d_datetime_timers_combo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d_datetime_timers_comb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2026-10-06T03:39:14Z</dcterms:created>
  <dcterms:modified xsi:type="dcterms:W3CDTF">2026-10-06T03:39:14Z</dcterms:modified>
  <cp:category/>
  <cp:contentStatus/>
</cp:coreProperties>
</file>