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  <Relationship Id="rId33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五章把第四章的项操作继续向下追踪：界面上的值由哪个对象提供，修改又写到哪里。模型向视图提供数据，视图负责显示，代理处理编辑器的创建与读写。同一模型可以支持不同界面。模型中修改成功与文件保存是两次不同的操作，程序需要明确实现后者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章使用QListWidget、QTreeWidget和QTableWidget时，程序主要操作它们的项对象，这些便利类内部都有模型。第五章把模型和视图分别配置，我们可以指定数据模型，也能让多个视图读取同一模型。两种写法的差别在调用入口，不能说便利类没有模型。后面选择类时，要先看数据是否需要共享以及哪些角色需要保存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户触发编辑时，视图请代理建立临时编辑器，代理读取模型中当前索引的编辑角色，把原值放入组件。这个阶段只是让用户看到原值，还没有写回模型。确认修改后，代理把编辑器中的值写回同一索引，模型接受变化并通知视图，视图再显示新值。这个流程来自Qt的视图与代理实现，后面自定义代理仍沿用这条调用链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模型通过统一接口回答视图的几个问题：共有多少行列，给定位置的索引是什么，该位置要显示的文字、图标和复选状态分别是什么。数据可以保存在模型里，也可以来自外部数据源。QStandardItemModel管理内存中的项，QFileSystemModel表示真实文件系统并缓存文件信息。把模型理解成数据访问接口，才能解释为什么不同模型支持不同操作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列纯文字可以用QStringListModel。需要颜色、图标、复选状态或树形子项时，可以用QStandardItemModel管理丰富的项。文件和目录由QFileSystemModel提供路径、大小等信息。教材还列出SQL模型，它们的持久化策略将在数据库章节再讲；本节先把三种模型与各自的数据需要对应起来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行列计数从零开始。QStringListModel只有一列，因此行号即可区分各字符串；表格中，行确定记录，列确定字段。树形结构还需要父索引，因为行列是在每个父项的子项表中计数的。两个项行列数字相同，如果父项不同，它们仍是不同位置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调用模型的index，传入行、列和父索引，取得属于这个模型的位置。代码用默认QModelIndex作为父索引，说明在顶层定位。取得的索引有效后，再调用data并指定DisplayRole，读取该位置的显示内容，结果用QVariant接收。索引负责位置，角色负责读取哪一种值，两者一起决定这次读取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ModelIndex保存行、列、模型身份以及内部定位信息。row和column读取坐标，model查询所属模型，parent取得父项索引。两个模型中都有零行零列，索引也不能交换使用。传给modelA的有效索引必须属于modelA，还要满足该模型当前的行列和父项范围；只看坐标数字是不够的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默认构造的QModelIndex无效，行列都是负一，模型指针为空。把它放到index的parent参数中，是模型接口约定的顶层标记。它并不因此变成一个可读的数据项。程序要读取文字时，需要先取得某个有效项索引，再给data传这个索引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图中A位于顶层零行零列，所以第一次index的父参数为空索引。B位于A的子项表中第一行零列，第二次调用必须把indexA作为父索引。此时B的parent返回A的索引。这条具体调用说明了树中行号的计数范围：每一层都在自己的父项下面定位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普通索引适合当前操作中的临时定位。插入、删除或排序可能改变项的位置；Qt六点二点三的isValid并不会重新核对当前行列范围，所以旧索引看起来有效也不能证明还能安全使用。程序先保存必要行号或业务标识，完成结构操作后按新范围重新取得索引。单独修改一个角色的值则不等于所有索引都会失效，要根据实际操作判断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需要跟踪仍存在的同一项时，可以使用QPersistentModelIndex，前提是模型正确发送结构变化通知。模型会维护它的位置，程序每次读取前仍检查有效性。删除它指向的项或祖先会使它失效，重置模型会使全部持久索引失效。重新加载的数据需要重新查找记录，持久索引不能恢复已经删除的内容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索引可以拥有多个数据角色，各角色的值通过QVariant保存。显示角色提供显示内容，装饰角色提供图标，字体与背景角色分别给出格式，复选角色提供勾选状态，用户角色及后续编号可以保存业务数据。编辑、提示、状态提示、对齐和前景色也有各自角色。图中的括号表示这些值属于同一个索引；哪些角色可读写，还要由具体模型决定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isplayRole说明值用于显示，并没有规定值必须是QString。它也可以保存整数或浮点数，默认代理会将这些值转为可见文字。后续需要数值计算或排序时，保留数值类型更合适。标准项模型按排序角色比较项，数值与字符串采用的比较方式不同，显示形式相似并不意味着保存类型相同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模型的data默认读取DisplayRole，setData默认写入EditRole，因此省略参数时读写入口使用的角色不同。QStandardItem的data和setData默认使用UserRole加一，这通常是应用的业务数据位置。直接给项setData一个值，并不能据此断定显示文字已经改变。课堂代码尽量显式指定角色，让学生能沿读写两行代码核对同一位置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StringListModel的显示与编辑角色读取同一个内部字符串。默认QStandardItem同样把编辑角色映射到显示角色，共享一份QVariant。先保存数值又调用setText保存格式化文字，会把共享值改成字符串，原来数值类型就丢失了。要保留独立业务值，可以使用另外的角色；要只改变显示格式，可以把格式化工作放到代理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先把UserRole加一命名为IdRole，再用这个角色保存应用记录中的编号。读取时仍用IdRole，得到与写入位置对应的QVariant。QStandardItem支持这种业务角色，显示内容可另行保存。QStringListModel只处理显示和编辑字符串，给其他角色写值会失败；需要业务编号时就应换合适的模型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抽象模型提供接口，并不保证子类实现全部功能。基类的setData、insertRows、removeRows和moveRows默认返回false，sort默认不执行排序。QStringListModel实现了移动行，而所核查的Qt六点二点三标准项模型没有重写moveRows，继承的moveRow会失败。调用代码要检查具体模型的能力和布尔结果，不能按函数名推断成功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插入行时，合法row从零到当前行数，两个边界都包含。传已有行号表示在该行之前插入；传rowCount表示在末尾插入。QStringListModel与本课标准项模型的insertRows会拒绝更大的row，并要求插入数量大于零。成功建立位置后，再重新取得新索引并设置内容，这个顺序会用于后面的按钮槽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moveRow删除整行并减少行数。QStringListModel的clearItemData把某一行文字清空，但保留行；setStringList则每次重置全表，旧索引需要重新取得。标准项模型的clear删除数据项和表头，把行列尺寸归零。项对象的clearData清除全部角色，项和子项仍存在，所以“清空”必须说清是文字、角色、项，还是整个模型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视图通过setModel连接数据模型，也能用model查询这个对象。选择行为决定按格、行还是列选，选择模式决定单选、连续选择还是多选，两项配置需要一起解释。SelectRows加SingleSelection会选中一整行的多个索引，单选不是一律只有一个单元格。QListView、QTableView和QTreeView对应常见显示形式，QColumnView与QUndoView另有特定用途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视图只有一个当前索引，而已选范围可以包含多个项。用setCurrentIndex配NoUpdate只改变当前位置；用select配Select改变选择，也不会因此设置当前索引。清除选择后，当前索引仍可能有效，即使采用单选模式也不能把这两种状态合并理解。状态栏和批量操作分别需要读取哪种状态，后面的表格示例会进一步说明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常规编辑要求索引有效，项同时具有启用与可编辑标志，并满足editTriggers，视图已有编辑器等状态也会影响结果。双击触发不能绕过模型禁止编辑的标志。SelectedClicked只针对已经选中的项，并有延迟处理。NoEditTriggers关闭配置的用户触发方式，显式edit仍尝试创建编辑器，程序setData也有独立入口，因此它不能充当完整数据权限规则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licked、pressed和doubleClicked传入实际交互位置的索引。entered用于鼠标进入项时通知，需要先开启mouseTracking，代码中把这个条件写了出来。这些信号都不能代替整个选择范围。需要给所有已选格设置格式时，应向selectionModel读取已选索引，再逐个处理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问的写入可能成功，因为关闭编辑触发没有关闭模型的程序写入入口，结果仍由setData判断。第二问传rowCount，等于行数的位置正好是末尾，超过这个范围则失败。第三问不一定，clearSelection只清已选范围，当前索引分别保存。让学生先说条件，再说结论，并把判断对应到具体接口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节建立了一次模型操作的入口：确定所属模型、当前索引和需要读写的角色，再调用具体模型支持的接口并检查结果。下一节用QStringListModel实现列表的增删改和移动。每个按钮都能把这套判断落到可观察的数据变化上，学生可以同时核对模型里的值和视图中的显示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5_a_model_view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5_a_model_view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720090"/>
            <a:ext cx="3483407" cy="352044"/>
            <a:chOff x="600456" y="720090"/>
            <a:chExt cx="3483407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72009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第五章 · 5.1　模型与视图基础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581150"/>
            <a:ext cx="4610100" cy="2076450"/>
            <a:chOff x="590550" y="1581150"/>
            <a:chExt cx="4610100" cy="20764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581150"/>
              <a:ext cx="46101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同一份数据，</a:t>
              </a:r>
              <a:br/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多种界面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5884" y="3994785"/>
            <a:ext cx="7660386" cy="978027"/>
            <a:chOff x="595884" y="3994785"/>
            <a:chExt cx="7660386" cy="978027"/>
          </a:xfrm>
        </p:grpSpPr>
        <p:sp>
          <p:nvSpPr>
            <p:cNvPr id="6" name="TextBox 6"/>
            <p:cNvSpPr txBox="1"/>
            <p:nvPr/>
          </p:nvSpPr>
          <p:spPr>
            <a:xfrm>
              <a:off x="595884" y="3994785"/>
              <a:ext cx="76603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模型提供数据，视图负责显示，代理处理编辑。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5034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在模型里改成功后，文件仍需由程序另行保存。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7180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教材：印刷171–178页；Qt官方文档与Qt6.2.3源码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从项接口走向模型接口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899285"/>
            <a:ext cx="4536948" cy="1987677"/>
            <a:chOff x="595884" y="1899285"/>
            <a:chExt cx="4536948" cy="198767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899285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第四章：便利类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79370"/>
              <a:ext cx="4535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通过QTableWidgetItem等项对象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设置文字、颜色和复选状态。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便利类管理自己的内部模型。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234684" y="1899285"/>
            <a:ext cx="4597908" cy="2292477"/>
            <a:chOff x="6234684" y="1899285"/>
            <a:chExt cx="4597908" cy="2292477"/>
          </a:xfrm>
        </p:grpSpPr>
        <p:sp>
          <p:nvSpPr>
            <p:cNvPr id="7" name="TextBox 7"/>
            <p:cNvSpPr txBox="1"/>
            <p:nvPr/>
          </p:nvSpPr>
          <p:spPr>
            <a:xfrm>
              <a:off x="6234684" y="189928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第五章：模型与视图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236208" y="2579370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直接配置模型，再交给视图。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236208" y="3303270"/>
              <a:ext cx="4596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一个模型可以给多个视图提供值，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程序也能明确控制索引与角色。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81700" y="1828800"/>
            <a:ext cx="9525" cy="2571750"/>
            <a:chOff x="5981700" y="1828800"/>
            <a:chExt cx="9525" cy="2571750"/>
          </a:xfrm>
        </p:grpSpPr>
        <p:sp>
          <p:nvSpPr>
            <p:cNvPr id="11" name="Line 11"/>
            <p:cNvSpPr/>
            <p:nvPr/>
          </p:nvSpPr>
          <p:spPr>
            <a:xfrm>
              <a:off x="5981700" y="1828800"/>
              <a:ext cx="9525" cy="2571750"/>
            </a:xfrm>
            <a:custGeom>
              <a:avLst/>
              <a:gdLst/>
              <a:ahLst/>
              <a:cxnLst/>
              <a:rect l="l" t="t" r="r" b="b"/>
              <a:pathLst>
                <a:path w="9525" h="2571750">
                  <a:moveTo>
                    <a:pt x="0" y="0"/>
                  </a:moveTo>
                  <a:lnTo>
                    <a:pt x="0" y="2571750"/>
                  </a:lnTo>
                </a:path>
              </a:pathLst>
            </a:custGeom>
            <a:noFill/>
            <a:ln w="19050">
              <a:solidFill>
                <a:srgbClr val="D6CFC2"/>
              </a:solidFill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597408" y="5151120"/>
            <a:ext cx="9765182" cy="854964"/>
            <a:chOff x="597408" y="5151120"/>
            <a:chExt cx="9765182" cy="854964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5151120"/>
              <a:ext cx="91778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Widget便利类也有模型。区别在于程序主要通过哪组接口操作。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654040"/>
              <a:ext cx="97621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QListWidget、QTreeWidget、QTableWidget封装内部模型；本节转向可配置的View类。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385560"/>
              <a:ext cx="53761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教材5.1；核查F005–F007 · Qt6.2.3 qtbase/src/widgets/itemviews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一次编辑经过哪些对象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0456" y="1958340"/>
            <a:ext cx="10981944" cy="1299210"/>
            <a:chOff x="600456" y="1958340"/>
            <a:chExt cx="10981944" cy="1299210"/>
          </a:xfrm>
        </p:grpSpPr>
        <p:sp>
          <p:nvSpPr>
            <p:cNvPr id="4" name="TextBox 4"/>
            <p:cNvSpPr txBox="1"/>
            <p:nvPr/>
          </p:nvSpPr>
          <p:spPr>
            <a:xfrm>
              <a:off x="600456" y="195834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打开编辑器时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609600" y="2400300"/>
              <a:ext cx="2781300" cy="8572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6" name="Rectangle 6"/>
            <p:cNvSpPr/>
            <p:nvPr/>
          </p:nvSpPr>
          <p:spPr>
            <a:xfrm>
              <a:off x="4400550" y="2400300"/>
              <a:ext cx="3028950" cy="8572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8439150" y="2400300"/>
              <a:ext cx="3143250" cy="8572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64108" y="2693670"/>
              <a:ext cx="19629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视图触发编辑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616958" y="2693670"/>
              <a:ext cx="19629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代理读取原值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655558" y="2693670"/>
              <a:ext cx="22860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编辑器显示原值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3524250" y="2819400"/>
              <a:ext cx="6667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2" name="Line 12"/>
            <p:cNvSpPr/>
            <p:nvPr/>
          </p:nvSpPr>
          <p:spPr>
            <a:xfrm>
              <a:off x="7581900" y="2819400"/>
              <a:ext cx="6477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597408" y="4015740"/>
            <a:ext cx="6486144" cy="1604772"/>
            <a:chOff x="597408" y="4015740"/>
            <a:chExt cx="6486144" cy="1604772"/>
          </a:xfrm>
        </p:grpSpPr>
        <p:sp>
          <p:nvSpPr>
            <p:cNvPr id="14" name="TextBox 14"/>
            <p:cNvSpPr txBox="1"/>
            <p:nvPr/>
          </p:nvSpPr>
          <p:spPr>
            <a:xfrm>
              <a:off x="600456" y="401574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用户确认后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7408" y="459867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代理把编辑器的值写回模型中的同一索引。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97408" y="51511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模型接受修改并通知视图，视图再显示新值。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603504" y="6385560"/>
              <a:ext cx="54167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F063、F074 · Qt6.2.3 QStyledItemDelegate / QAbstractItemView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模型负责怎样提供数据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32406" y="1918335"/>
            <a:ext cx="6733086" cy="1530477"/>
            <a:chOff x="632406" y="1918335"/>
            <a:chExt cx="6733086" cy="1530477"/>
          </a:xfrm>
        </p:grpSpPr>
        <p:sp>
          <p:nvSpPr>
            <p:cNvPr id="4" name="Freeform 4"/>
            <p:cNvSpPr/>
            <p:nvPr/>
          </p:nvSpPr>
          <p:spPr>
            <a:xfrm>
              <a:off x="632406" y="1927806"/>
              <a:ext cx="373487" cy="373487"/>
            </a:xfrm>
            <a:custGeom>
              <a:avLst/>
              <a:gdLst/>
              <a:ahLst/>
              <a:cxnLst/>
              <a:rect l="l" t="t" r="r" b="b"/>
              <a:pathLst>
                <a:path w="373487" h="373487">
                  <a:moveTo>
                    <a:pt x="232967" y="48458"/>
                  </a:moveTo>
                  <a:cubicBezTo>
                    <a:pt x="233917" y="52380"/>
                    <a:pt x="236682" y="55613"/>
                    <a:pt x="240410" y="57159"/>
                  </a:cubicBezTo>
                  <a:cubicBezTo>
                    <a:pt x="244137" y="58705"/>
                    <a:pt x="248379" y="58379"/>
                    <a:pt x="251826" y="56282"/>
                  </a:cubicBezTo>
                  <a:cubicBezTo>
                    <a:pt x="294417" y="30350"/>
                    <a:pt x="343155" y="79070"/>
                    <a:pt x="317223" y="121661"/>
                  </a:cubicBezTo>
                  <a:cubicBezTo>
                    <a:pt x="315125" y="125106"/>
                    <a:pt x="314797" y="129345"/>
                    <a:pt x="316340" y="133072"/>
                  </a:cubicBezTo>
                  <a:cubicBezTo>
                    <a:pt x="317882" y="136799"/>
                    <a:pt x="321110" y="139566"/>
                    <a:pt x="325029" y="140520"/>
                  </a:cubicBezTo>
                  <a:cubicBezTo>
                    <a:pt x="373487" y="152273"/>
                    <a:pt x="373487" y="221197"/>
                    <a:pt x="325029" y="232967"/>
                  </a:cubicBezTo>
                  <a:cubicBezTo>
                    <a:pt x="321107" y="233917"/>
                    <a:pt x="317874" y="236682"/>
                    <a:pt x="316328" y="240410"/>
                  </a:cubicBezTo>
                  <a:cubicBezTo>
                    <a:pt x="314782" y="244137"/>
                    <a:pt x="315108" y="248379"/>
                    <a:pt x="317206" y="251826"/>
                  </a:cubicBezTo>
                  <a:cubicBezTo>
                    <a:pt x="343138" y="294417"/>
                    <a:pt x="294417" y="343155"/>
                    <a:pt x="251826" y="317223"/>
                  </a:cubicBezTo>
                  <a:cubicBezTo>
                    <a:pt x="248381" y="315125"/>
                    <a:pt x="244142" y="314797"/>
                    <a:pt x="240415" y="316340"/>
                  </a:cubicBezTo>
                  <a:cubicBezTo>
                    <a:pt x="236689" y="317882"/>
                    <a:pt x="233921" y="321110"/>
                    <a:pt x="232967" y="325029"/>
                  </a:cubicBezTo>
                  <a:cubicBezTo>
                    <a:pt x="221215" y="373487"/>
                    <a:pt x="152290" y="373487"/>
                    <a:pt x="140520" y="325029"/>
                  </a:cubicBezTo>
                  <a:cubicBezTo>
                    <a:pt x="139570" y="321107"/>
                    <a:pt x="136805" y="317874"/>
                    <a:pt x="133077" y="316328"/>
                  </a:cubicBezTo>
                  <a:cubicBezTo>
                    <a:pt x="129350" y="314782"/>
                    <a:pt x="125108" y="315108"/>
                    <a:pt x="121661" y="317206"/>
                  </a:cubicBezTo>
                  <a:cubicBezTo>
                    <a:pt x="79070" y="343138"/>
                    <a:pt x="30332" y="294417"/>
                    <a:pt x="56264" y="251826"/>
                  </a:cubicBezTo>
                  <a:cubicBezTo>
                    <a:pt x="58362" y="248381"/>
                    <a:pt x="58690" y="244142"/>
                    <a:pt x="57148" y="240415"/>
                  </a:cubicBezTo>
                  <a:cubicBezTo>
                    <a:pt x="55605" y="236689"/>
                    <a:pt x="52377" y="233921"/>
                    <a:pt x="48458" y="232967"/>
                  </a:cubicBezTo>
                  <a:cubicBezTo>
                    <a:pt x="0" y="221215"/>
                    <a:pt x="0" y="152290"/>
                    <a:pt x="48458" y="140520"/>
                  </a:cubicBezTo>
                  <a:cubicBezTo>
                    <a:pt x="52380" y="139570"/>
                    <a:pt x="55613" y="136805"/>
                    <a:pt x="57159" y="133077"/>
                  </a:cubicBezTo>
                  <a:cubicBezTo>
                    <a:pt x="58705" y="129350"/>
                    <a:pt x="58379" y="125108"/>
                    <a:pt x="56282" y="121661"/>
                  </a:cubicBezTo>
                  <a:cubicBezTo>
                    <a:pt x="30350" y="79070"/>
                    <a:pt x="79070" y="30332"/>
                    <a:pt x="121661" y="56264"/>
                  </a:cubicBezTo>
                  <a:cubicBezTo>
                    <a:pt x="125103" y="58378"/>
                    <a:pt x="129349" y="58715"/>
                    <a:pt x="133081" y="57170"/>
                  </a:cubicBezTo>
                  <a:cubicBezTo>
                    <a:pt x="136813" y="55626"/>
                    <a:pt x="139579" y="52386"/>
                    <a:pt x="140520" y="48458"/>
                  </a:cubicBezTo>
                  <a:cubicBezTo>
                    <a:pt x="152273" y="0"/>
                    <a:pt x="221197" y="0"/>
                    <a:pt x="232967" y="48458"/>
                  </a:cubicBezTo>
                  <a:close/>
                  <a:moveTo>
                    <a:pt x="186744" y="134356"/>
                  </a:moveTo>
                  <a:cubicBezTo>
                    <a:pt x="157811" y="134356"/>
                    <a:pt x="134356" y="157811"/>
                    <a:pt x="134356" y="186744"/>
                  </a:cubicBezTo>
                  <a:cubicBezTo>
                    <a:pt x="134356" y="215676"/>
                    <a:pt x="157811" y="239131"/>
                    <a:pt x="186744" y="239131"/>
                  </a:cubicBezTo>
                  <a:cubicBezTo>
                    <a:pt x="215676" y="239131"/>
                    <a:pt x="239131" y="215676"/>
                    <a:pt x="239131" y="186744"/>
                  </a:cubicBezTo>
                  <a:cubicBezTo>
                    <a:pt x="239131" y="157811"/>
                    <a:pt x="215676" y="134356"/>
                    <a:pt x="186744" y="13435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1243584" y="1918335"/>
              <a:ext cx="511606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视图通过统一接口向模型提问。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45108" y="25603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有多少行和列？这个位置的索引是什么？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要显示的文字、图标或复选状态分别是什么？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103370"/>
            <a:ext cx="7132320" cy="1536192"/>
            <a:chOff x="597408" y="4103370"/>
            <a:chExt cx="7132320" cy="15361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10337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模型可以自己保存数据，也可以连接外部数据源。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751070"/>
              <a:ext cx="6973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QStandardItemModel管理内存中的项；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QFileSystemModel表示文件系统并缓存文件信息。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512423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教材5.1；F001 · doc.qt.io/qt-6/model-view-programming.html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选择与数据结构相配的模型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1899285"/>
            <a:ext cx="10986516" cy="815340"/>
            <a:chOff x="595884" y="1899285"/>
            <a:chExt cx="10986516" cy="815340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899285"/>
              <a:ext cx="327126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QStringListModel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607558" y="1931670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一列字符串，适合文字列表。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609600" y="27051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19050">
              <a:solidFill>
                <a:srgbClr val="D6CFC2"/>
              </a:solidFill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595884" y="3156585"/>
            <a:ext cx="10986516" cy="815340"/>
            <a:chOff x="595884" y="3156585"/>
            <a:chExt cx="10986516" cy="815340"/>
          </a:xfrm>
        </p:grpSpPr>
        <p:sp>
          <p:nvSpPr>
            <p:cNvPr id="8" name="TextBox 8"/>
            <p:cNvSpPr txBox="1"/>
            <p:nvPr/>
          </p:nvSpPr>
          <p:spPr>
            <a:xfrm>
              <a:off x="595884" y="3156585"/>
              <a:ext cx="367108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QStandardItemModel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607558" y="318897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丰富的项，可用于列表、表格和树。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609600" y="39624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19050">
              <a:solidFill>
                <a:srgbClr val="D6CFC2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595884" y="4413885"/>
            <a:ext cx="10205466" cy="528066"/>
            <a:chOff x="595884" y="4413885"/>
            <a:chExt cx="10205466" cy="528066"/>
          </a:xfrm>
        </p:grpSpPr>
        <p:sp>
          <p:nvSpPr>
            <p:cNvPr id="12" name="TextBox 12"/>
            <p:cNvSpPr txBox="1"/>
            <p:nvPr/>
          </p:nvSpPr>
          <p:spPr>
            <a:xfrm>
              <a:off x="595884" y="4413885"/>
              <a:ext cx="327126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QFileSystemModel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607558" y="444627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文件和目录，提供路径与文件信息。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0456" y="5749290"/>
            <a:ext cx="6014009" cy="352044"/>
            <a:chOff x="600456" y="5749290"/>
            <a:chExt cx="6014009" cy="352044"/>
          </a:xfrm>
        </p:grpSpPr>
        <p:sp>
          <p:nvSpPr>
            <p:cNvPr id="15" name="TextBox 15"/>
            <p:cNvSpPr txBox="1"/>
            <p:nvPr/>
          </p:nvSpPr>
          <p:spPr>
            <a:xfrm>
              <a:off x="600456" y="5749290"/>
              <a:ext cx="60140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教材还列出SQL模型；数据库读写将在数据库章节展开。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7" name="TextBox 17"/>
            <p:cNvSpPr txBox="1"/>
            <p:nvPr/>
          </p:nvSpPr>
          <p:spPr>
            <a:xfrm>
              <a:off x="603504" y="6385560"/>
              <a:ext cx="41785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教材5.1；F001、F002 · Qt Model/View Programming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列表、表格与树的定位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18335"/>
            <a:ext cx="9680448" cy="528066"/>
            <a:chOff x="595884" y="1918335"/>
            <a:chExt cx="9680448" cy="528066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18335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列表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845308" y="1950720"/>
              <a:ext cx="74310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QStringListModel只有一列，用行号区分字符串。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5884" y="3175635"/>
            <a:ext cx="9236354" cy="528066"/>
            <a:chOff x="595884" y="3175635"/>
            <a:chExt cx="9236354" cy="528066"/>
          </a:xfrm>
        </p:grpSpPr>
        <p:sp>
          <p:nvSpPr>
            <p:cNvPr id="7" name="TextBox 7"/>
            <p:cNvSpPr txBox="1"/>
            <p:nvPr/>
          </p:nvSpPr>
          <p:spPr>
            <a:xfrm>
              <a:off x="595884" y="3175635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表格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845308" y="3208020"/>
              <a:ext cx="69869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行号确定记录，列号确定字段。计数都从0开始。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5884" y="4432935"/>
            <a:ext cx="8369808" cy="920877"/>
            <a:chOff x="595884" y="4432935"/>
            <a:chExt cx="8369808" cy="920877"/>
          </a:xfrm>
        </p:grpSpPr>
        <p:sp>
          <p:nvSpPr>
            <p:cNvPr id="10" name="TextBox 10"/>
            <p:cNvSpPr txBox="1"/>
            <p:nvPr/>
          </p:nvSpPr>
          <p:spPr>
            <a:xfrm>
              <a:off x="595884" y="4432935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树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45308" y="44653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行列是在各自父项的子项表内计数的。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行列相同，还要检查是否具有同一个父索引。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55442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教材5.1.2；F008、F017 · Qt6.2.3 QModelIndex / QStringListModel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先取得索引，再读取数据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116455"/>
              <a:ext cx="8235696" cy="1553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QModelIndex idx = model-&gt;index(row, col, QModelIndex());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(idx.isValid())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QVariant value = model-&gt;data(idx, Qt::DisplayRole);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751070"/>
            <a:ext cx="6910121" cy="1117092"/>
            <a:chOff x="597408" y="4751070"/>
            <a:chExt cx="6910121" cy="11170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751070"/>
              <a:ext cx="64053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index把行、列和父项转换为模型中的位置。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98770"/>
              <a:ext cx="691012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data再按DisplayRole读取该位置的显示内容。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59939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F008、F029 · Qt6.2.3 QAbstractItemModel；顶层父索引使用QModelIndex()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4561332" cy="819150"/>
            <a:chOff x="590550" y="51816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索引属于哪个模型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18335"/>
            <a:ext cx="6502908" cy="1606677"/>
            <a:chOff x="595884" y="1918335"/>
            <a:chExt cx="6502908" cy="160667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18335"/>
              <a:ext cx="589513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QModelIndex保存位置和模型身份。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36520"/>
              <a:ext cx="6501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row()、column()查询行列；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model()查询所属模型，parent()查询父索引。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65320"/>
            <a:ext cx="8208264" cy="1536192"/>
            <a:chOff x="597408" y="4465320"/>
            <a:chExt cx="8208264" cy="15361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65320"/>
              <a:ext cx="68415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两个模型都有第0行、第0列，也不能混用索引。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113020"/>
              <a:ext cx="8208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传给modelA的有效索引，应满足idx.model() == modelA，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并且仍位于modelA当前的行列和父项范围内。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586200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F008、F010 · Qt6.2.3 QModelIndex / QAbstractItemModel::checkIndex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无效父索引表示顶层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2253615"/>
            <a:ext cx="7257136" cy="1290447"/>
            <a:chOff x="592836" y="2253615"/>
            <a:chExt cx="7257136" cy="1290447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2253615"/>
              <a:ext cx="725713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QModelIndex()是默认的无效索引。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074670"/>
              <a:ext cx="457992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它的行列为-1，模型指针为空。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84370"/>
            <a:ext cx="7148474" cy="1117092"/>
            <a:chOff x="597408" y="4484370"/>
            <a:chExt cx="7148474" cy="11170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84370"/>
              <a:ext cx="71484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把它传给index的parent参数，表示从顶层定位。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13207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把它当作某个数据项来读取，则没有对应项。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31379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F008 · Qt6.2.3 qabstractitemmodel.h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树中的行号在父项下计数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5884" y="1975485"/>
            <a:ext cx="2124608" cy="3042666"/>
            <a:chOff x="595884" y="1975485"/>
            <a:chExt cx="2124608" cy="3042666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75485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顶层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472184" y="3232785"/>
              <a:ext cx="23865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481834" y="4490085"/>
              <a:ext cx="23865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1104900" y="2438400"/>
              <a:ext cx="476250" cy="66675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8" name="Line 8"/>
            <p:cNvSpPr/>
            <p:nvPr/>
          </p:nvSpPr>
          <p:spPr>
            <a:xfrm>
              <a:off x="1828800" y="3695700"/>
              <a:ext cx="742950" cy="66675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4407408" y="2007870"/>
            <a:ext cx="5649163" cy="3612642"/>
            <a:chOff x="4407408" y="2007870"/>
            <a:chExt cx="5649163" cy="3612642"/>
          </a:xfrm>
        </p:grpSpPr>
        <p:sp>
          <p:nvSpPr>
            <p:cNvPr id="10" name="TextBox 10"/>
            <p:cNvSpPr txBox="1"/>
            <p:nvPr/>
          </p:nvSpPr>
          <p:spPr>
            <a:xfrm>
              <a:off x="4407408" y="2007870"/>
              <a:ext cx="394380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教材图中的A在顶层第0行。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408932" y="2764155"/>
              <a:ext cx="501449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indexA = model-&gt;index(0, 0, {});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407408" y="3703320"/>
              <a:ext cx="46323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B在A的子项表中第1行、第0列。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408932" y="4459605"/>
              <a:ext cx="564763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indexB = model-&gt;index(1, 0, indexA);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407408" y="5151120"/>
              <a:ext cx="40831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B的parent()返回A的索引。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385560"/>
              <a:ext cx="338830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教材图5-3的A、B位置；F008 · QModelIndex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结构变化后重新取得索引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7019544" cy="1574292"/>
            <a:chOff x="597408" y="1950720"/>
            <a:chExt cx="7019544" cy="1574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2401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普通QModelIndex是临时定位信息。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36520"/>
              <a:ext cx="7019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插入、删除或排序后，原行号可能指向别的项；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旧索引的isValid()也不会重新检查当前行列范围。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198620"/>
            <a:ext cx="7901635" cy="1712214"/>
            <a:chOff x="597408" y="4198620"/>
            <a:chExt cx="7901635" cy="1712214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先保存需要的行号或业务标识，再进行结构操作。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03470"/>
              <a:ext cx="790163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操作成功后，按新的范围调用index或currentIndex。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0456" y="5558790"/>
              <a:ext cx="53492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只修改一个角色的值，不等于所有索引都会失效。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46907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F009、F011 · QModelIndex / Qt Model/View Programming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持久索引能跟踪什么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18335"/>
            <a:ext cx="7341108" cy="1644777"/>
            <a:chOff x="595884" y="1918335"/>
            <a:chExt cx="7341108" cy="164477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18335"/>
              <a:ext cx="42708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QPersistentModelIndex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模型正确通知结构变化时，它能跟踪仍存在的同一项。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每次使用前，仍应检查isValid()。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5884" y="4204335"/>
            <a:ext cx="8179308" cy="1644777"/>
            <a:chOff x="595884" y="4204335"/>
            <a:chExt cx="8179308" cy="1644777"/>
          </a:xfrm>
        </p:grpSpPr>
        <p:sp>
          <p:nvSpPr>
            <p:cNvPr id="7" name="TextBox 7"/>
            <p:cNvSpPr txBox="1"/>
            <p:nvPr/>
          </p:nvSpPr>
          <p:spPr>
            <a:xfrm>
              <a:off x="595884" y="4204335"/>
              <a:ext cx="43891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删除与重置仍会使它失效。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60620"/>
              <a:ext cx="8177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删除该项或其祖先，会使相应持久索引失效。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reset使全部持久索引失效，重新加载后需要重新查找记录。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63644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F012、F013 · doc.qt.io/qt-6/qpersistentmodelindex.html / Qt6.2.3模型源码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角色说明要读取哪种值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3004185"/>
            <a:ext cx="2281428" cy="1992249"/>
            <a:chOff x="595884" y="3004185"/>
            <a:chExt cx="2281428" cy="1992249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300418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同一个索引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646170"/>
              <a:ext cx="2279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角色值由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QVariant保存。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00456" y="464439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常用角色举例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4038600" y="2095500"/>
            <a:ext cx="342900" cy="3048000"/>
          </a:xfrm>
          <a:prstGeom prst="leftBrace">
            <a:avLst/>
          </a:prstGeom>
          <a:noFill/>
          <a:ln w="28575">
            <a:solidFill>
              <a:schemeClr val="accent3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4655058" y="2084070"/>
            <a:ext cx="4413504" cy="3136392"/>
            <a:chOff x="4655058" y="2084070"/>
            <a:chExt cx="4413504" cy="3136392"/>
          </a:xfrm>
        </p:grpSpPr>
        <p:sp>
          <p:nvSpPr>
            <p:cNvPr id="9" name="TextBox 9"/>
            <p:cNvSpPr txBox="1"/>
            <p:nvPr/>
          </p:nvSpPr>
          <p:spPr>
            <a:xfrm>
              <a:off x="4655058" y="2084070"/>
              <a:ext cx="4413504" cy="3136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DisplayRole：显示内容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DecorationRole：图标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FontRole：字体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BackgroundRole：背景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CheckStateRole：复选状态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UserRole及后续编号：业务数据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0456" y="5596890"/>
            <a:ext cx="10693451" cy="352044"/>
            <a:chOff x="600456" y="5596890"/>
            <a:chExt cx="10693451" cy="352044"/>
          </a:xfrm>
        </p:grpSpPr>
        <p:sp>
          <p:nvSpPr>
            <p:cNvPr id="11" name="TextBox 11"/>
            <p:cNvSpPr txBox="1"/>
            <p:nvPr/>
          </p:nvSpPr>
          <p:spPr>
            <a:xfrm>
              <a:off x="600456" y="5596890"/>
              <a:ext cx="1069345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还可读取EditRole、ToolTipRole、StatusTipRole、TextAlignmentRole与ForegroundRole。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540821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教材5.1.2；F028、F034 · Qt ItemDataRole；具体支持范围取决于模型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显示值不必是字符串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18335"/>
            <a:ext cx="7630668" cy="1663827"/>
            <a:chOff x="595884" y="1918335"/>
            <a:chExt cx="7630668" cy="166382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18335"/>
              <a:ext cx="622912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DisplayRole也能保存int和double。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93670"/>
              <a:ext cx="7629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默认代理把这些值转换成界面上的文字。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“显示内容”说明用途，不能据此把类型限定为QString。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55770"/>
            <a:ext cx="6486144" cy="1612392"/>
            <a:chOff x="597408" y="4255770"/>
            <a:chExt cx="6486144" cy="1612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5577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后续需要数值计算或排序时，模型保留数值。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79670"/>
              <a:ext cx="5785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QStandardItemModel按排序角色比较项；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数值按数值比较，字符串按字符串比较。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505637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F028、F033 · Qt6.2.3 QStyledItemDelegate / QStandardItem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模型与项的默认角色不同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10972800" cy="1695450"/>
            <a:chOff x="609600" y="1828800"/>
            <a:chExt cx="10972800" cy="169545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6954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40255"/>
              <a:ext cx="6275451" cy="791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model-&gt;data(idx); // 默认DisplayRole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model-&gt;setData(idx, value); // 默认EditRole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2208" y="29794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模型接口的默认读取角色与默认写入角色不同。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9600" y="3943350"/>
            <a:ext cx="10972800" cy="2001012"/>
            <a:chOff x="609600" y="3943350"/>
            <a:chExt cx="10972800" cy="2001012"/>
          </a:xfrm>
        </p:grpSpPr>
        <p:sp>
          <p:nvSpPr>
            <p:cNvPr id="8" name="Rectangle 8"/>
            <p:cNvSpPr/>
            <p:nvPr/>
          </p:nvSpPr>
          <p:spPr>
            <a:xfrm>
              <a:off x="609600" y="3943350"/>
              <a:ext cx="10972800" cy="19240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03732" y="4154805"/>
              <a:ext cx="5982081" cy="791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item-&gt;data(); // 默认UserRole + 1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item-&gt;setData(value); // 默认UserRole + 1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2208" y="5055870"/>
              <a:ext cx="7385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QStandardItem这两个接口的默认角色都是业务角色。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课堂代码显式写出角色，便于核对读取和写入的位置。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85560"/>
              <a:ext cx="499815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F029、F030 · qabstractitemmodel.h / qstandarditemmodel.h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显示与编辑是否各存一份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56435"/>
            <a:ext cx="7523988" cy="1625727"/>
            <a:chOff x="595884" y="1956435"/>
            <a:chExt cx="7523988" cy="162572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56435"/>
              <a:ext cx="750573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DisplayRole与EditRole可以读取同一份值。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93670"/>
              <a:ext cx="7522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QStringListModel中的两个角色共享该行字符串；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默认QStandardItem把EditRole映射到DisplayRole。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12920"/>
            <a:ext cx="8101584" cy="1536192"/>
            <a:chOff x="597408" y="4312920"/>
            <a:chExt cx="8101584" cy="15361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312920"/>
              <a:ext cx="7293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默认项先保存数值，再调用setText保存格式化文字，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会把共享值的类型改成QString。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797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需要同时保留业务值时，应选择独立角色或定制显示层。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47916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F023、F031 · Qt6.2.3 QStringListModel / QStandardItem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用业务角色保存身份信息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90750"/>
            <a:chOff x="609600" y="1828800"/>
            <a:chExt cx="10972800" cy="219075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907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116455"/>
              <a:ext cx="5888736" cy="1248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constexpr int IdRole = Qt::UserRole + 1;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item-&gt;setData(recordId, IdRole);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QVariant savedId = item-&gt;data(IdRole);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74870"/>
            <a:ext cx="9692640" cy="1117092"/>
            <a:chOff x="597408" y="4674870"/>
            <a:chExt cx="9692640" cy="11170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74870"/>
              <a:ext cx="81802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QStandardItem可用同一业务角色保存、读取记录编号。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22570"/>
              <a:ext cx="96926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QStringListModel只支持显示和编辑字符串，写其他角色会失败。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43328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F022、F030 · Qt6.2.3模型实现；recordId来自应用记录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有接口，还要确认模型支持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8787384" cy="1483614"/>
            <a:chOff x="597408" y="1950720"/>
            <a:chExt cx="8787384" cy="1483614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787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QAbstractItemModel的setData、insertRows、removeRows、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moveRows默认返回false；sort默认不执行排序。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600456" y="3082290"/>
              <a:ext cx="60761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接口是否可调用，与具体子类是否实现功能，是两件事。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198620"/>
            <a:ext cx="8132064" cy="1574292"/>
            <a:chOff x="597408" y="4198620"/>
            <a:chExt cx="8132064" cy="1574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4846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QStringListModel支持移动行。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84420"/>
              <a:ext cx="8132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Qt6.2.3的QStandardItemModel没有重写moveRows，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调用继承的moveRow会返回false。代码要检查实际返回值。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589423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F014、F020 · Qt6.2.3 qabstractitemmodel.cpp / qstandarditemmodel.h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4561332" cy="819150"/>
            <a:chOff x="590550" y="51816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插入位置如何确定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1910715"/>
            <a:ext cx="5408676" cy="1671447"/>
            <a:chOff x="592836" y="1910715"/>
            <a:chExt cx="5408676" cy="1671447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1910715"/>
              <a:ext cx="494538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 ≤ row ≤ rowCount()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93670"/>
              <a:ext cx="5404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row为已有行位置时，在这行之前插入。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row等于rowCount时，在末尾插入。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12920"/>
            <a:ext cx="7431024" cy="1555242"/>
            <a:chOff x="597408" y="4312920"/>
            <a:chExt cx="7431024" cy="155524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312920"/>
              <a:ext cx="7431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QStringListModel和本课标准项模型的insertRows，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都会拒绝超过当前行数的位置，并要求count大于0。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9877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插入成功后，再取得新索引并设置新项内容。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52400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F015、F021 · Qt6.2.3 QStringListModel / QStandardItemModel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删除、清值与重置的区别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4864608" cy="469392"/>
            <a:chOff x="597408" y="1931670"/>
            <a:chExt cx="4864608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48646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removeRow删除整行，行数减少。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884170"/>
            <a:ext cx="9617911" cy="469392"/>
            <a:chOff x="597408" y="2884170"/>
            <a:chExt cx="9617911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884170"/>
              <a:ext cx="961791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QStringListModel.clearItemData将该行改为空串，行仍保留。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836670"/>
            <a:ext cx="9940999" cy="469392"/>
            <a:chOff x="597408" y="3836670"/>
            <a:chExt cx="9940999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836670"/>
              <a:ext cx="994099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QStringListModel.setStringList每次重置全表，旧索引需重取。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789170"/>
            <a:ext cx="9418396" cy="1102614"/>
            <a:chOff x="597408" y="4789170"/>
            <a:chExt cx="9418396" cy="1102614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789170"/>
              <a:ext cx="88543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QStandardItemModel.clear删除项、表头，并把尺寸归零。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5539740"/>
              <a:ext cx="94153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QStandardItem.clearData清全部角色，保留该项和子项；不要按函数名猜删除范围。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356036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F025、F026、F032、F042 · Qt6.2.3模型实现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视图决定怎样显示与选择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1950720"/>
            <a:ext cx="8224723" cy="1955292"/>
            <a:chOff x="597408" y="1950720"/>
            <a:chExt cx="8224723" cy="1955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2231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setModel连接数据模型；model()可查询该模型。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93670"/>
              <a:ext cx="822472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selectionBehavior决定按单元格、整行还是整列选择。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436620"/>
              <a:ext cx="75139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selectionMode决定单选、连续选择或多选等方式。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732020"/>
            <a:ext cx="10166375" cy="1083564"/>
            <a:chOff x="597408" y="4732020"/>
            <a:chExt cx="10166375" cy="1083564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732020"/>
              <a:ext cx="90303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SelectRows配合SingleSelection，可选一整行的多个索引。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0456" y="5463540"/>
              <a:ext cx="101633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常见视图：QListView、QTableView、QTreeView；QColumnView与QUndoView有特定用途。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391779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教材5.1.3；F051、F059 · Qt QAbstractItemView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当前项和已选范围分别保存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1918335"/>
            <a:ext cx="4872228" cy="2406777"/>
            <a:chOff x="595884" y="1918335"/>
            <a:chExt cx="4872228" cy="240677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18335"/>
              <a:ext cx="283938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currentIndex()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9367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一个视图同时只有一个当前索引。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436620"/>
              <a:ext cx="4489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setCurrentIndex配NoUpdate，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可以改当前项而不改选择。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34684" y="1918335"/>
            <a:ext cx="5195316" cy="2406777"/>
            <a:chOff x="6234684" y="1918335"/>
            <a:chExt cx="5195316" cy="2406777"/>
          </a:xfrm>
        </p:grpSpPr>
        <p:sp>
          <p:nvSpPr>
            <p:cNvPr id="8" name="TextBox 8"/>
            <p:cNvSpPr txBox="1"/>
            <p:nvPr/>
          </p:nvSpPr>
          <p:spPr>
            <a:xfrm>
              <a:off x="6234684" y="1918335"/>
              <a:ext cx="343873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selectedIndexes()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236208" y="269367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返回已选索引，范围可以有多个项。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236208" y="3436620"/>
              <a:ext cx="41696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select配Select可改变选择，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不会因此设置当前索引。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5246370"/>
            <a:ext cx="9187891" cy="469392"/>
            <a:chOff x="597408" y="5246370"/>
            <a:chExt cx="9187891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5246370"/>
              <a:ext cx="91878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clearSelection清除已选范围后，currentIndex仍可能有效。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85560"/>
              <a:ext cx="53676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F045、F046、F058 · QItemSelectionModel；单选也不合并这两种状态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双击能否打开编辑器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8741664" cy="1650492"/>
            <a:chOff x="597408" y="1950720"/>
            <a:chExt cx="8741664" cy="1650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7416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常规编辑需要有效索引同时具有Enabled与Editable标志，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并符合视图的editTriggers。已有编辑器等状态也会影响结果。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1318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只开启双击触发，不能使模型禁止编辑的项变成可编辑。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55770"/>
            <a:ext cx="8202473" cy="1574292"/>
            <a:chOff x="597408" y="4255770"/>
            <a:chExt cx="8202473" cy="1574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55770"/>
              <a:ext cx="82024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SelectedClicked只对点击已选项生效，并有延迟处理。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41570"/>
              <a:ext cx="7659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NoEditTriggers关闭所配置的用户触发。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显式edit仍会尝试，程序setData也保留独立写入入口。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50521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F054–F056 · Qt6.2.3 QAbstractItemView::shouldEdit / edit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事件信号带来哪个索引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1950720"/>
            <a:ext cx="9032443" cy="1795653"/>
            <a:chOff x="597408" y="1950720"/>
            <a:chExt cx="9032443" cy="1795653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903244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clicked、pressed、doubleClicked传入发生交互的项索引。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93670"/>
              <a:ext cx="77300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entered在鼠标进入项时通知，使用前开启鼠标跟踪。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8932" y="3335655"/>
              <a:ext cx="455170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view-&gt;setMouseTracking(true);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427220"/>
            <a:ext cx="8162544" cy="1574292"/>
            <a:chOff x="597408" y="4427220"/>
            <a:chExt cx="8162544" cy="15742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4272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一次点击只给出一个交互位置。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113020"/>
              <a:ext cx="8162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需要处理所有已选项时，从selectionModel读取选择范围，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不要把信号中的index当作整个选区。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392869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F057 · doc.qt.io/qt-6/qabstractitemview.html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课堂检验：判断三次操作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39290"/>
            <a:ext cx="9934956" cy="880872"/>
            <a:chOff x="597408" y="1939290"/>
            <a:chExt cx="9934956" cy="880872"/>
          </a:xfrm>
        </p:grpSpPr>
        <p:sp>
          <p:nvSpPr>
            <p:cNvPr id="4" name="TextBox 4"/>
            <p:cNvSpPr txBox="1"/>
            <p:nvPr/>
          </p:nvSpPr>
          <p:spPr>
            <a:xfrm>
              <a:off x="600456" y="1939290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关闭编辑触发后，程序还能写入吗？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350770"/>
              <a:ext cx="99349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可能成功。NoEditTriggers只控制用户触发，setData仍独立判断。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68040"/>
            <a:ext cx="7548753" cy="880872"/>
            <a:chOff x="597408" y="3368040"/>
            <a:chExt cx="7548753" cy="880872"/>
          </a:xfrm>
        </p:grpSpPr>
        <p:sp>
          <p:nvSpPr>
            <p:cNvPr id="7" name="TextBox 7"/>
            <p:cNvSpPr txBox="1"/>
            <p:nvPr/>
          </p:nvSpPr>
          <p:spPr>
            <a:xfrm>
              <a:off x="600456" y="3368040"/>
              <a:ext cx="38105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在列表末尾插入一行，row传什么？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779520"/>
              <a:ext cx="754875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传rowCount()。超过行数的插入位置会返回false。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796790"/>
            <a:ext cx="9070848" cy="880872"/>
            <a:chOff x="597408" y="4796790"/>
            <a:chExt cx="9070848" cy="880872"/>
          </a:xfrm>
        </p:grpSpPr>
        <p:sp>
          <p:nvSpPr>
            <p:cNvPr id="10" name="TextBox 10"/>
            <p:cNvSpPr txBox="1"/>
            <p:nvPr/>
          </p:nvSpPr>
          <p:spPr>
            <a:xfrm>
              <a:off x="600456" y="4796790"/>
              <a:ext cx="54370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clearSelection后，currentIndex必定无效吗？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208270"/>
              <a:ext cx="90708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不一定。当前索引与已选范围分别保存，清选择不等于清当前。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35204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F015、F045、F056 · 点击依次揭示答案与理由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994410"/>
            <a:ext cx="5692140" cy="819150"/>
            <a:chOff x="590550" y="994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994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把对象职责连到下一节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2710815"/>
            <a:ext cx="5521452" cy="1309497"/>
            <a:chOff x="592836" y="2710815"/>
            <a:chExt cx="5521452" cy="1309497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2710815"/>
              <a:ext cx="536448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先确定模型、索引和角色。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5509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再调用模型支持的接口，并检查结果。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055870"/>
            <a:ext cx="8723376" cy="893064"/>
            <a:chOff x="597408" y="5055870"/>
            <a:chExt cx="8723376" cy="893064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055870"/>
              <a:ext cx="87233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下一节用QStringListModel实现列表的增、删、改和移动。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00456" y="5596890"/>
              <a:ext cx="53492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每个按钮都对应一个可以观察和核对的数据变化。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335493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5.1结束；F014、F029 · 教材5.2字符串列表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5_a_model_view">
  <a:themeElements>
    <a:clrScheme name="qt6_ch05_a_model_view">
      <a:dk1>
        <a:srgbClr val="2B343A"/>
      </a:dk1>
      <a:lt1>
        <a:srgbClr val="FAF7EF"/>
      </a:lt1>
      <a:dk2>
        <a:srgbClr val="1F497D"/>
      </a:dk2>
      <a:lt2>
        <a:srgbClr val="FAF7EF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EEE8DC"/>
      </a:accent5>
      <a:accent6>
        <a:srgbClr val="646B6B"/>
      </a:accent6>
      <a:hlink>
        <a:srgbClr val="A8542F"/>
      </a:hlink>
      <a:folHlink>
        <a:srgbClr val="587F76"/>
      </a:folHlink>
    </a:clrScheme>
    <a:fontScheme name="qt6_ch05_a_model_view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5_a_model_view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5_a_model_view">
  <a:themeElements>
    <a:clrScheme name="qt6_ch05_a_model_view">
      <a:dk1>
        <a:srgbClr val="2B343A"/>
      </a:dk1>
      <a:lt1>
        <a:srgbClr val="FAF7EF"/>
      </a:lt1>
      <a:dk2>
        <a:srgbClr val="1F497D"/>
      </a:dk2>
      <a:lt2>
        <a:srgbClr val="FAF7EF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EEE8DC"/>
      </a:accent5>
      <a:accent6>
        <a:srgbClr val="646B6B"/>
      </a:accent6>
      <a:hlink>
        <a:srgbClr val="A8542F"/>
      </a:hlink>
      <a:folHlink>
        <a:srgbClr val="587F76"/>
      </a:folHlink>
    </a:clrScheme>
    <a:fontScheme name="qt6_ch05_a_model_view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5_a_model_view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2026-10-06T06:14:32Z</dcterms:created>
  <dcterms:modified xsi:type="dcterms:W3CDTF">2026-10-06T06:14:32Z</dcterms:modified>
  <cp:category/>
  <cp:contentStatus/>
</cp:coreProperties>
</file>