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32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  <Relationship Id="rId32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上一节已经把模型、视图和代理的职责分开。这一节用教材的字符串列表做实际操作。先确定文字存在哪里：左侧视图显示模型内部的数据，初始列表和磁盘文件各自保存自己的内容。后面每个按钮都围绕这份模型数据展开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截图完整保留，先让学生找到左侧列表、各操作按钮以及右侧文本区。恢复把初始地名重新放进模型；新增和删除改变行数；移动和排序改变顺序。右侧的QPlainTextEdit接收预览按钮输出的文字，它没有持续绑定左侧模型。演示时先预览，再编辑左侧，最后再次预览，观察更新发生在哪一步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界面的两大区域由水平QSplitter连接，拖动分隔条可以改变宽度。m_model是窗口的模型成员，m_strList则保留书中的九个初始地名，顺序就是页面所列顺序。把窗口this作为模型的QObject父对象，使窗口销毁时能够回收模型。界面布局准备好后，还要把模型交给列表视图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句代码依次创建模型、复制初始字符串、连接视图。new调用使用this管理模型寿命。setStringList复制内容，setModel建立视图读取数据的通道；它们都不是让两个QStringList对象持续共享修改。建立连接后，视图才能从模型取得行数以及每一行的文字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按位或组合两种编辑触发方式。DoubleClicked允许双击尝试进入编辑；SelectedClicked针对已经选中的项，内部有延迟处理。点击一个尚未选中的项通常先选中它，不能把所有单击都解释成编辑。触发配置还要与项的Enabled、Editable标志以及视图当前状态共同判断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从listView读取当前索引，再检查它有效并属于m_model。DisplayRole读取当前显示文字，EditRole写入新文字，ok表示模型是否接受写入。对QStringListModel来说，两种角色共享同一行字符串，所以写入成功后显示内容随之改变。即使新旧文字相同也可能返回true，此时Qt6.2.3不会因此重复发出数据变化信号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图中的三个区域分别保存初始列表、当前模型和调用stringList得到的副本。箭头表示一次复制，不表示后续持续同步。把模型中的北京改成其他文字后，m_strList里的北京仍在，修改前取得的副本也仍保留北京。要取得最新文字，应重新调用stringList；恢复初值则使用另一方向的setStringList调用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恢复按钮调用setStringList，把m_strList重新载入。在Qt6.2.3中，即使列表内容相同，这个调用也会重置模型，因此旧索引失效。选择模型处理重置时会阻止当前项变化信号，窗口不能指望currentChanged自动清掉所有旧提示。恢复槽中主动清空状态栏，再按需要选择新项并刷新状态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rowCount是已有行数，同时也是末尾插入位置。例如原来九行，行号为0至8，追加传9。insertRow成功后重新取得第9行第0列的索引，再写入新项文字，写入成功才设为当前项。示例分开检查结构操作和写值，若第二步失败，已经插入的空行仍然保留；有业务上的完整性要求时，应另外设计回退处理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验证当前索引的合法性和模型身份，再保存原行号。insertRow(row)是在当前行之前插入，原当前项及后续各项向后移动。因此操作成功后，index(row,0)指向刚插入的新项，而不是原来的内容。对added写值并设为当前项，具体两步与上一页相同，旧索引不再承担定位新项的任务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删除槽先保存row，检查removeRow的返回值。删除后重新读取行数；如果原来删的是中间行，旧row位置现在是它的下一项；如果删的是末行，qMin选择新的末行。没有剩余行时清空状态栏提示，不再用已经删除的old读取数据。代码中的statusBar指教材窗口里已有的状态栏组件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种清空操作改变的对象不同。removeRows移除位置，行数降为0；已经是空表时不必再调用，Qt6.2.3拒绝count为0的删除。clearItemData则清掉指定行的字符串，保留该行的位置。实际调用前要检查validIndex有效且属于当前模型，并处理返回值，不能仅凭函数名推断结果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上移先要求当前索引有效并属于模型，再要求row大于0。下移还要确认row小于最后一行行号。QStringListModel只有顶层的一列，所以moveRow的两个父索引都使用无效QModelIndex，代码中写为{}。界面提前守住边界方便用户理解，模型仍会检查自己的条件，调用后继续判断bool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、B、C、D是专门用于讲解位置的情景值。C原来在行2，要上移一行就把它放到原行1的B之前，因此destinationChild传1。箭头跟踪的是C，其他内容没有整体复制。结果是A、C、B、D，移动成功后当前项应重新指向新行1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下移的目标按移动前的排列确定。B原行号为1，要放在C之后，应指定原D前的边界，也就是3，等于row加2。B移出后，C和D的行号先向前缩一位，原D前的边界从3变成2，再把B插入，就得到A、C、B、D。传row加1会把目标放在源行紧邻的无变化区域，模型会拒绝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代码把前两页的位置解释落实成下移操作。索引有效、所属模型正确且未到末行时，moveRow传原边界r加2；成功后新的项位置是r加1。上移改为先拒绝r小于等于0，目标和新索引都使用r减1。要区分目标插入边界与最终行号，否则下移时容易差一行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移动后的验证分三方面。行数应保持不变，字符串顺序应只让目标项与相邻项交换，新的当前项还应指向刚才移动的内容。课堂例子可先保存文字进行比较，但相同文字可能出现在多个位置，真实业务身份需要另外设计标识。旧row只记住位置，不能替代内容身份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的升序、降序按钮分别调用对应的一句代码，页面并列展示的是两个选择。模型对字符串进行排序，不能把这个行为理解成中文必定按拼音排列。排序改变行号，因此按新范围重新定位。QPersistentModelIndex可以跟踪仍存在、且模型正确通知的项，删除或重置后仍会失效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licked槽收到的是发生这次点击的index。先检查索引合法并属于m_model，再调用data；省略角色时默认读取DisplayRole。状态栏显示该索引的行、列和文字，QString::arg逐一替换三个位置。一次点击索引与整个选择范围是两件事，批量处理还需访问选择模型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勾选禁止编辑时把触发配置设为NoEditTriggers，取消勾选则恢复本课两种触发方式。它关闭的是这些用户触发方式，不是让模型拒绝所有程序写入。程序调用setData仍由模型判断，显式调用视图edit仍会尝试打开编辑器，并继续检查项标志和视图状态。演示可关闭触发后再用按钮写值，核对两条入口的区别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预览槽先复制当前模型的字符串列表，清空文本区，再逐条追加。常规地名每个字符串显示一行；如果字符串本身含换行，文本显示自然会多占行。这次输出完成后，文本区独立保留这些字符，模型后来变化不会自动重建它。预览也没有写入磁盘，文件保存要另外打开文件并输出内容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节模型只支持显示和编辑字符串，不能用它保存图标、复选状态、字体或业务角色。需要这些内容时可以保留QListView，更换为QStandardItemModel；也可回到第四章的QListWidget项接口。视图决定采用哪种展示形式，模型决定提供哪些角色值。下一节将通过六列表格具体读写这些角色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现场演示不仅做合法操作，也检查四种边界。空表删除、首行上移和末行下移由界面拒绝；越界插入可直接观察模型返回false。每次拒绝后核对行数、顺序和文字仍然相同。这样学生可以区分按钮发出请求与模型实际完成操作，避免在失败后继续使用假定的新位置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按顺序提出并揭示三个完整问题。row为2的项下移传4，是先按原排列指定下下行之前的边界，移出后新行号为3。恢复调用setStringList重置模型，旧索引要重新取得。右侧文本保留之前副本的输出，再次预览才能从模型读到新内容；每项答案与理由随同一组揭示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到这里，列表中的值已经与索引、读写和结构变化连起来。操作前检查条件，操作后检查返回值并观察数据，是后续各类模型共同的习惯。六列表格会新增数值类型、复选角色和表头，以及当前项与批量选择的处理。接下来保留这些习惯，换成QStandardItemModel继续实现教材示例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qt6_ch05_b_string_list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qt6_ch05_b_string_list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a8f1884ccb5711d8.png"/>
  <Relationship Id="rId3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8.xml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9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0.xml"/>
</Relationships>
</file>

<file path=ppt/slides/_rels/slide2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1.xml"/>
</Relationships>
</file>

<file path=ppt/slides/_rels/slide2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2.xml"/>
</Relationships>
</file>

<file path=ppt/slides/_rels/slide2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3.xml"/>
</Relationships>
</file>

<file path=ppt/slides/_rels/slide2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4.xml"/>
</Relationships>
</file>

<file path=ppt/slides/_rels/slide2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5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2836" y="672465"/>
            <a:ext cx="7065502" cy="645414"/>
            <a:chOff x="592836" y="672465"/>
            <a:chExt cx="7065502" cy="645414"/>
          </a:xfrm>
        </p:grpSpPr>
        <p:sp>
          <p:nvSpPr>
            <p:cNvPr id="2" name="TextBox 2"/>
            <p:cNvSpPr txBox="1"/>
            <p:nvPr/>
          </p:nvSpPr>
          <p:spPr>
            <a:xfrm>
              <a:off x="592836" y="672465"/>
              <a:ext cx="7065502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第五章 5.2 · QStringListModel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0550" y="1981200"/>
            <a:ext cx="4610100" cy="2152650"/>
            <a:chOff x="590550" y="1981200"/>
            <a:chExt cx="4610100" cy="2152650"/>
          </a:xfrm>
        </p:grpSpPr>
        <p:sp>
          <p:nvSpPr>
            <p:cNvPr id="4" name="TextBox 4"/>
            <p:cNvSpPr txBox="1"/>
            <p:nvPr/>
          </p:nvSpPr>
          <p:spPr>
            <a:xfrm>
              <a:off x="590550" y="1981200"/>
              <a:ext cx="4610100" cy="21526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7800"/>
                </a:lnSpc>
              </a:pPr>
              <a:r>
                <a:rPr lang="zh-CN" sz="6000" b="1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列表中的文字</a:t>
              </a:r>
              <a:br/>
              <a:r>
                <a:rPr lang="zh-CN" sz="6000" b="1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存在哪里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4693920"/>
            <a:ext cx="6135624" cy="964692"/>
            <a:chOff x="597408" y="4693920"/>
            <a:chExt cx="6135624" cy="9646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693920"/>
              <a:ext cx="6135624" cy="964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900"/>
                </a:lnSpc>
              </a:pPr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视图编辑修改模型中的字符串。</a:t>
              </a:r>
              <a:br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初始QStringList和磁盘文件需要分别处理。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8" name="TextBox 8"/>
            <p:cNvSpPr txBox="1"/>
            <p:nvPr/>
          </p:nvSpPr>
          <p:spPr>
            <a:xfrm>
              <a:off x="603504" y="6385560"/>
              <a:ext cx="261579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教材5.2；F002, F003 · Qt6.2.3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01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126736" cy="819150"/>
            <a:chOff x="590550" y="51816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教材示例有哪些操作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12875" y="1600200"/>
            <a:ext cx="6851450" cy="4572000"/>
            <a:chOff x="612875" y="1600200"/>
            <a:chExt cx="6851450" cy="4572000"/>
          </a:xfrm>
        </p:grpSpPr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12875" y="1600200"/>
              <a:ext cx="6851450" cy="4572000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>
            <a:off x="7836408" y="1836420"/>
            <a:ext cx="3072384" cy="1840992"/>
            <a:chOff x="7836408" y="1836420"/>
            <a:chExt cx="3072384" cy="1840992"/>
          </a:xfrm>
        </p:grpSpPr>
        <p:sp>
          <p:nvSpPr>
            <p:cNvPr id="6" name="TextBox 6"/>
            <p:cNvSpPr txBox="1"/>
            <p:nvPr/>
          </p:nvSpPr>
          <p:spPr>
            <a:xfrm>
              <a:off x="7836408" y="1836420"/>
              <a:ext cx="230002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左侧QListView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836408" y="2369820"/>
              <a:ext cx="30723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恢复、新增和删除，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改变模型中的行。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移动和排序改变顺序。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836408" y="3989070"/>
            <a:ext cx="2767584" cy="1840992"/>
            <a:chOff x="7836408" y="3989070"/>
            <a:chExt cx="2767584" cy="1840992"/>
          </a:xfrm>
        </p:grpSpPr>
        <p:sp>
          <p:nvSpPr>
            <p:cNvPr id="9" name="TextBox 9"/>
            <p:cNvSpPr txBox="1"/>
            <p:nvPr/>
          </p:nvSpPr>
          <p:spPr>
            <a:xfrm>
              <a:off x="7836408" y="3989070"/>
              <a:ext cx="163982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右侧文本区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836408" y="4522470"/>
              <a:ext cx="27675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按预览按钮，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输出当前列表副本。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再次预览才会更新。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2" name="TextBox 12"/>
            <p:cNvSpPr txBox="1"/>
            <p:nvPr/>
          </p:nvSpPr>
          <p:spPr>
            <a:xfrm>
              <a:off x="603504" y="6385560"/>
              <a:ext cx="399878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教材印刷179页 / PDF194 · samp5_1完整截图；F002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692140" cy="819150"/>
            <a:chOff x="590550" y="51816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先配置界面和成员变量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6669024" cy="964692"/>
            <a:chOff x="597408" y="1950720"/>
            <a:chExt cx="6669024" cy="9646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669024" cy="964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9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水平QSplitter连接左侧列表区与右侧文本区。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m_model提供数据，QListView负责显示和交互。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950970"/>
            <a:ext cx="8253984" cy="1574292"/>
            <a:chOff x="597408" y="3950970"/>
            <a:chExt cx="8253984" cy="15742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950970"/>
              <a:ext cx="551204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m_strList保存教材的初始九个地名。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560570"/>
              <a:ext cx="8253984" cy="964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9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北京、上海、天津、河北、山东、四川、重庆、广东、河南。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创建模型时把this作为QObject父对象，管理模型寿命。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285753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教材5.2.1；F068 · QObject父子关系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03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126736" cy="819150"/>
            <a:chOff x="590550" y="51816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建立模型并交给视图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133600"/>
            <a:chOff x="609600" y="1828800"/>
            <a:chExt cx="10972800" cy="2133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133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135505"/>
              <a:ext cx="5448681" cy="1325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m_model = new QStringListModel(this);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m_model-&gt;setStringList(m_strList);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ui-&gt;listView-&gt;setModel(m_model);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503420"/>
            <a:ext cx="7156704" cy="1459992"/>
            <a:chOff x="597408" y="4503420"/>
            <a:chExt cx="7156704" cy="14599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503420"/>
              <a:ext cx="7156704" cy="14599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9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setStringList把初始字符串列表复制进模型。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setModel让视图通过模型读取行数和每一行的文字。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后续编辑左侧列表，修改的是模型内部的值。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516182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F002, F051 · Qt6.2.3 QStringListModel / QAbstractItemView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126736" cy="819150"/>
            <a:chOff x="590550" y="51816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开启本课的编辑入口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828800"/>
            <a:chOff x="609600" y="1828800"/>
            <a:chExt cx="10972800" cy="18288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8288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135505"/>
              <a:ext cx="5301996" cy="12489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ui-&gt;listView-&gt;setEditTriggers(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QAbstractItemView::DoubleClicked |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QAbstractItemView::SelectedClicked);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217670"/>
            <a:ext cx="7720584" cy="1726692"/>
            <a:chOff x="597408" y="4217670"/>
            <a:chExt cx="7720584" cy="17266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217670"/>
              <a:ext cx="772058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双击可以尝试打开编辑器。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SelectedClicked针对已选中的项，并有延迟处理。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点击尚未选中的项，先完成选择。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是否进入编辑，还取决于项的Enabled、Editable标志。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414040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F054, F055 · 触发方式与项标志共同决定用户编辑入口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05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257544" cy="819150"/>
            <a:chOff x="590550" y="51816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读到的文字与写回的位置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857500"/>
            <a:chOff x="609600" y="1828800"/>
            <a:chExt cx="10972800" cy="28575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8575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097405"/>
              <a:ext cx="7795641" cy="2315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auto idx = ui-&gt;listView-&gt;currentIndex();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(!idx.isValid() || idx.model() != m_model) return;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QString oldText =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m_model-&gt;data(idx, Qt::DisplayRole).toString();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bool ok = m_model-&gt;setData(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idx, QStringLiteral("新文字"), Qt::EditRole);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170170"/>
            <a:ext cx="7781544" cy="888492"/>
            <a:chOff x="597408" y="5170170"/>
            <a:chExt cx="778154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170170"/>
              <a:ext cx="77815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检查ok，才能确认写入是否成功。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在此模型中，DisplayRole与EditRole共享该行字符串。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380207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F010, F022–F024 · 代码片段位于窗口成员函数中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692140" cy="819150"/>
            <a:chOff x="590550" y="51816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复制列表不会持续同步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09600" y="1981200"/>
            <a:ext cx="10972800" cy="1924050"/>
            <a:chOff x="609600" y="1981200"/>
            <a:chExt cx="10972800" cy="1924050"/>
          </a:xfrm>
        </p:grpSpPr>
        <p:sp>
          <p:nvSpPr>
            <p:cNvPr id="4" name="Rectangle 4"/>
            <p:cNvSpPr/>
            <p:nvPr/>
          </p:nvSpPr>
          <p:spPr>
            <a:xfrm>
              <a:off x="609600" y="1981200"/>
              <a:ext cx="3048000" cy="192405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Rectangle 5"/>
            <p:cNvSpPr/>
            <p:nvPr/>
          </p:nvSpPr>
          <p:spPr>
            <a:xfrm>
              <a:off x="4381500" y="1981200"/>
              <a:ext cx="3048000" cy="192405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6" name="Rectangle 6"/>
            <p:cNvSpPr/>
            <p:nvPr/>
          </p:nvSpPr>
          <p:spPr>
            <a:xfrm>
              <a:off x="8153400" y="1981200"/>
              <a:ext cx="3429000" cy="192405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826008" y="2179320"/>
              <a:ext cx="163498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m_strList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826008" y="2788920"/>
              <a:ext cx="18836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初始值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北京、上海……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4597908" y="2179320"/>
              <a:ext cx="126827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m_model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4597908" y="2788920"/>
              <a:ext cx="1853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当前模型值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接受增删改移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369808" y="2179320"/>
              <a:ext cx="216883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stringList()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369808" y="2788920"/>
              <a:ext cx="1853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调用时的副本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之后独立保存</a:t>
              </a:r>
            </a:p>
          </p:txBody>
        </p:sp>
        <p:sp>
          <p:nvSpPr>
            <p:cNvPr id="13" name="Line 13"/>
            <p:cNvSpPr/>
            <p:nvPr/>
          </p:nvSpPr>
          <p:spPr>
            <a:xfrm>
              <a:off x="3752850" y="2914650"/>
              <a:ext cx="514350" cy="1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14" name="Line 14"/>
            <p:cNvSpPr/>
            <p:nvPr/>
          </p:nvSpPr>
          <p:spPr>
            <a:xfrm>
              <a:off x="7524750" y="2914650"/>
              <a:ext cx="514350" cy="1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597408" y="4579620"/>
            <a:ext cx="7324344" cy="1383792"/>
            <a:chOff x="597408" y="4579620"/>
            <a:chExt cx="7324344" cy="1383792"/>
          </a:xfrm>
        </p:grpSpPr>
        <p:sp>
          <p:nvSpPr>
            <p:cNvPr id="16" name="TextBox 16"/>
            <p:cNvSpPr txBox="1"/>
            <p:nvPr/>
          </p:nvSpPr>
          <p:spPr>
            <a:xfrm>
              <a:off x="597408" y="4579620"/>
              <a:ext cx="7324344" cy="1383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箭头表示调用时复制，没有持续绑定。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修改模型后，m_strList和已经取出的副本保持原样。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需要最新内容时，再调用一次stringList()。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8" name="TextBox 18"/>
            <p:cNvSpPr txBox="1"/>
            <p:nvPr/>
          </p:nvSpPr>
          <p:spPr>
            <a:xfrm>
              <a:off x="603504" y="6385560"/>
              <a:ext cx="325404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F002 · 三处数据的寿命与更新方式分别处理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126736" cy="819150"/>
            <a:chOff x="590550" y="51816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恢复列表会重置模型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5884" y="1994535"/>
            <a:ext cx="6867144" cy="1606677"/>
            <a:chOff x="595884" y="1994535"/>
            <a:chExt cx="6867144" cy="1606677"/>
          </a:xfrm>
        </p:grpSpPr>
        <p:sp>
          <p:nvSpPr>
            <p:cNvPr id="4" name="TextBox 4"/>
            <p:cNvSpPr txBox="1"/>
            <p:nvPr/>
          </p:nvSpPr>
          <p:spPr>
            <a:xfrm>
              <a:off x="595884" y="1994535"/>
              <a:ext cx="686714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m_model-&gt;setStringList(m_strList);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674620"/>
              <a:ext cx="6074664" cy="926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这次调用重新载入初始九个地名。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即使内容相同，Qt6.2.3也会执行模型重置。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217670"/>
            <a:ext cx="7552944" cy="1726692"/>
            <a:chOff x="597408" y="4217670"/>
            <a:chExt cx="7552944" cy="17266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217670"/>
              <a:ext cx="755294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重置后，旧索引需要重新取得。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选择模型重置时会阻止当前项变化信号，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因此清空状态栏中的旧行号和旧文字，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再按新的当前索引刷新，不能只等待currentChanged。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421904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F025, F050, F105 · 重置数据与刷新窗口提示分别完成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692140" cy="819150"/>
            <a:chOff x="590550" y="51816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追加到末尾的完整步骤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124200"/>
            <a:chOff x="609600" y="1828800"/>
            <a:chExt cx="10972800" cy="31242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124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097405"/>
              <a:ext cx="7302246" cy="2315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int row = m_model-&gt;rowCount();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(!m_model-&gt;insertRow(row)) return;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auto idx = m_model-&gt;index(row, 0);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(!m_model-&gt;setData(idx, QStringLiteral("新项"),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Qt::EditRole)) return;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ui-&gt;listView-&gt;setCurrentIndex(idx);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303520"/>
            <a:ext cx="7339584" cy="888492"/>
            <a:chOff x="597408" y="5303520"/>
            <a:chExt cx="73395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303520"/>
              <a:ext cx="7339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rowCount()就是末尾的合法插入位置。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超过行数会失败；成功后取得新索引，再写值和选择。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381731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F015, F011 · 写值失败时该例保留已经插入的空行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4561332" cy="819150"/>
            <a:chOff x="590550" y="518160"/>
            <a:chExt cx="456133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456133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在当前行之前插入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124200"/>
            <a:chOff x="609600" y="1828800"/>
            <a:chExt cx="10972800" cy="31242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124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097405"/>
              <a:ext cx="7795641" cy="2315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auto old = ui-&gt;listView-&gt;currentIndex();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(!old.isValid() || old.model() != m_model) return;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int row = old.row();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(!m_model-&gt;insertRow(row)) return;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auto added = m_model-&gt;index(row, 0);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// 对added写入文字，检查结果后设为当前项。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303520"/>
            <a:ext cx="5937504" cy="888492"/>
            <a:chOff x="597408" y="5303520"/>
            <a:chExt cx="593750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303520"/>
              <a:ext cx="59375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插入后，原来这一行及后面的行向后移动。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新的row位置属于新项，用added继续操作。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389595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F010, F011, F015 · 写值与设当前项沿用前页代码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692140" cy="819150"/>
            <a:chOff x="590550" y="51816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删除当前行后选哪一行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467100"/>
            <a:chOff x="609600" y="1828800"/>
            <a:chExt cx="10972800" cy="34671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467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059305"/>
              <a:ext cx="7795641" cy="31539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auto old = ui-&gt;listView-&gt;currentIndex();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(!old.isValid() || old.model() != m_model) return;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int row = old.row();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(!m_model-&gt;removeRow(row)) return;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int n = m_model-&gt;rowCount();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(n &gt; 0)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ui-&gt;listView-&gt;setCurrentIndex(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m_model-&gt;index(qMin(row, n - 1), 0));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else ui-&gt;statusBar-&gt;clearMessage();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608320"/>
            <a:ext cx="7665415" cy="469392"/>
            <a:chOff x="597408" y="5608320"/>
            <a:chExt cx="7665415" cy="4693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608320"/>
              <a:ext cx="766541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原末行被删后选新末行；空表清提示，不再使用old。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36124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F011, F016 · statusBar使用教材窗口的状态栏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11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257544" cy="819150"/>
            <a:chOff x="590550" y="51816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清空列表与清空文字不同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1969770"/>
            <a:ext cx="7406945" cy="1898142"/>
            <a:chOff x="597408" y="1969770"/>
            <a:chExt cx="7406945" cy="189814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69770"/>
              <a:ext cx="163982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删除全部行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8932" y="2573655"/>
              <a:ext cx="5448681" cy="791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int n = m_model-&gt;rowCount();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(n &gt; 0) m_model-&gt;removeRows(0, n);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398520"/>
              <a:ext cx="740694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行数变为0。空表无需调用；删除0行会返回false。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4255770"/>
            <a:ext cx="5516880" cy="1593342"/>
            <a:chOff x="597408" y="4255770"/>
            <a:chExt cx="5516880" cy="159334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255770"/>
              <a:ext cx="260908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只清当前行的文字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8932" y="4859655"/>
              <a:ext cx="549521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m_model-&gt;clearItemData(validIndex);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97408" y="5379720"/>
              <a:ext cx="55168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该行仍然存在，只是字符串变为空串。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2" name="TextBox 12"/>
            <p:cNvSpPr txBox="1"/>
            <p:nvPr/>
          </p:nvSpPr>
          <p:spPr>
            <a:xfrm>
              <a:off x="603504" y="6385560"/>
              <a:ext cx="487238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F016, F026 · 实际调用检查返回值；validIndex先核对所属模型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4561332" cy="819150"/>
            <a:chOff x="590550" y="518160"/>
            <a:chExt cx="456133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456133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移动行先检查边界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2836" y="1948815"/>
            <a:ext cx="3991356" cy="2128647"/>
            <a:chOff x="592836" y="1948815"/>
            <a:chExt cx="3991356" cy="2128647"/>
          </a:xfrm>
        </p:grpSpPr>
        <p:sp>
          <p:nvSpPr>
            <p:cNvPr id="4" name="TextBox 4"/>
            <p:cNvSpPr txBox="1"/>
            <p:nvPr/>
          </p:nvSpPr>
          <p:spPr>
            <a:xfrm>
              <a:off x="592836" y="1948815"/>
              <a:ext cx="922020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上移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693670"/>
              <a:ext cx="3986784" cy="1383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当前索引有效且属于模型。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row &gt; 0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首行没有上一行，拒绝上移。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307836" y="1948815"/>
            <a:ext cx="3991356" cy="2128647"/>
            <a:chOff x="6307836" y="1948815"/>
            <a:chExt cx="3991356" cy="2128647"/>
          </a:xfrm>
        </p:grpSpPr>
        <p:sp>
          <p:nvSpPr>
            <p:cNvPr id="7" name="TextBox 7"/>
            <p:cNvSpPr txBox="1"/>
            <p:nvPr/>
          </p:nvSpPr>
          <p:spPr>
            <a:xfrm>
              <a:off x="6307836" y="1948815"/>
              <a:ext cx="922020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下移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6312408" y="2693670"/>
              <a:ext cx="3986784" cy="1383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当前索引有效且属于模型。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row &lt; rowCount() - 1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末行没有下一行，拒绝下移。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4503420"/>
            <a:ext cx="7019544" cy="1383792"/>
            <a:chOff x="597408" y="4503420"/>
            <a:chExt cx="7019544" cy="13837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4503420"/>
              <a:ext cx="7019544" cy="1383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QStringListModel只有顶层的一列。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调用moveRow时，源父索引与目标父索引都使用{}。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边界合法后仍检查bool，不把函数调用当作成功。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2" name="TextBox 12"/>
            <p:cNvSpPr txBox="1"/>
            <p:nvPr/>
          </p:nvSpPr>
          <p:spPr>
            <a:xfrm>
              <a:off x="603504" y="6385560"/>
              <a:ext cx="409590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F017–F019 · {}在此构造无效QModelIndex，表示顶层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13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692140" cy="819150"/>
            <a:chOff x="590550" y="51816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上移：插到上一行之前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97408" y="1910715"/>
            <a:ext cx="8821522" cy="2207514"/>
            <a:chOff x="597408" y="1910715"/>
            <a:chExt cx="8821522" cy="2207514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2007870"/>
              <a:ext cx="99364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原列表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3126486" y="1910715"/>
              <a:ext cx="291694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126736" y="1910715"/>
              <a:ext cx="291694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126986" y="1910715"/>
              <a:ext cx="291694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127236" y="1910715"/>
              <a:ext cx="291694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</a:t>
              </a:r>
            </a:p>
          </p:txBody>
        </p:sp>
        <p:sp>
          <p:nvSpPr>
            <p:cNvPr id="9" name="Line 9"/>
            <p:cNvSpPr/>
            <p:nvPr/>
          </p:nvSpPr>
          <p:spPr>
            <a:xfrm flipH="1">
              <a:off x="5143500" y="2590800"/>
              <a:ext cx="2019300" cy="57150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597408" y="3569970"/>
              <a:ext cx="99364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移动后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126486" y="3472815"/>
              <a:ext cx="291694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126736" y="3472815"/>
              <a:ext cx="291694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126986" y="3472815"/>
              <a:ext cx="291694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127236" y="3472815"/>
              <a:ext cx="291694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97408" y="4617720"/>
            <a:ext cx="5952744" cy="1383792"/>
            <a:chOff x="597408" y="4617720"/>
            <a:chExt cx="5952744" cy="1383792"/>
          </a:xfrm>
        </p:grpSpPr>
        <p:sp>
          <p:nvSpPr>
            <p:cNvPr id="16" name="TextBox 16"/>
            <p:cNvSpPr txBox="1"/>
            <p:nvPr/>
          </p:nvSpPr>
          <p:spPr>
            <a:xfrm>
              <a:off x="597408" y="4617720"/>
              <a:ext cx="5952744" cy="1383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情景中C的原行号是2，上一行B的行号是1。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destinationChild传1：把C插到原B之前。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移动成功后，C的新行号为1。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8" name="TextBox 18"/>
            <p:cNvSpPr txBox="1"/>
            <p:nvPr/>
          </p:nvSpPr>
          <p:spPr>
            <a:xfrm>
              <a:off x="603504" y="6385560"/>
              <a:ext cx="407273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F019 · A/B/C/D为教学情景；目标按移动前的排列确定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681597" cy="819150"/>
            <a:chOff x="590550" y="518160"/>
            <a:chExt cx="6681597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681597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下移：为什么目标是row+2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1872615"/>
            <a:ext cx="7156247" cy="645414"/>
            <a:chOff x="597408" y="1872615"/>
            <a:chExt cx="7156247" cy="645414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69770"/>
              <a:ext cx="99364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原行号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3031236" y="1872615"/>
              <a:ext cx="4722419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0:A　1:B　2:C　│3:D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2996565"/>
            <a:ext cx="6825996" cy="645414"/>
            <a:chOff x="597408" y="2996565"/>
            <a:chExt cx="6825996" cy="645414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093720"/>
              <a:ext cx="118140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先移出B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3031236" y="2996565"/>
              <a:ext cx="4392168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0:A　　　1:C　│2:D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97408" y="4120515"/>
            <a:ext cx="6898081" cy="645414"/>
            <a:chOff x="597408" y="4120515"/>
            <a:chExt cx="6898081" cy="645414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4217670"/>
              <a:ext cx="118140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插到D前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031236" y="4120515"/>
              <a:ext cx="4464253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0:A　1:C　2:B　3:D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97408" y="5227320"/>
            <a:ext cx="6379464" cy="888492"/>
            <a:chOff x="597408" y="5227320"/>
            <a:chExt cx="6379464" cy="888492"/>
          </a:xfrm>
        </p:grpSpPr>
        <p:sp>
          <p:nvSpPr>
            <p:cNvPr id="13" name="TextBox 13"/>
            <p:cNvSpPr txBox="1"/>
            <p:nvPr/>
          </p:nvSpPr>
          <p:spPr>
            <a:xfrm>
              <a:off x="597408" y="5227320"/>
              <a:ext cx="63794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B原row=1；传原D前的边界3，即row+2。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移出B后边界前移一位，所以B最终在新row=2。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5" name="TextBox 15"/>
            <p:cNvSpPr txBox="1"/>
            <p:nvPr/>
          </p:nvSpPr>
          <p:spPr>
            <a:xfrm>
              <a:off x="603504" y="6385560"/>
              <a:ext cx="483504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F018, F019 · 情景示意；│表示目标插入边界，传row+1会被拒绝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15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126736" cy="819150"/>
            <a:chOff x="590550" y="51816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用代码实现上下移动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467100"/>
            <a:chOff x="609600" y="1828800"/>
            <a:chExt cx="10972800" cy="34671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467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059305"/>
              <a:ext cx="7795641" cy="28110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auto idx = ui-&gt;listView-&gt;currentIndex();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(!idx.isValid() || idx.model() != m_model) return;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int r = idx.row();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// 本段演示下移；上移对应的两个值见页下说明。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(r &gt;= m_model-&gt;rowCount() - 1) return;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(m_model-&gt;moveRow({}, r, {}, r + 2))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ui-&gt;listView-&gt;setCurrentIndex(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m_model-&gt;index(r + 1, 0));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608320"/>
            <a:ext cx="6793078" cy="469392"/>
            <a:chOff x="597408" y="5608320"/>
            <a:chExt cx="6793078" cy="4693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608320"/>
              <a:ext cx="679307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上移先拒绝r≤0；目标传r-1，新索引也取r-1。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389595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F018, F019, F011 · 只有移动成功才调整当前索引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126736" cy="819150"/>
            <a:chOff x="590550" y="51816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移动成功后验证什么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1988820"/>
            <a:ext cx="5690997" cy="926592"/>
            <a:chOff x="597408" y="1988820"/>
            <a:chExt cx="5690997" cy="926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88820"/>
              <a:ext cx="278678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　行数没有改变。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446020"/>
              <a:ext cx="569099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读取rowCount()，与移动前的值比较。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303270"/>
            <a:ext cx="5722803" cy="926592"/>
            <a:chOff x="597408" y="3303270"/>
            <a:chExt cx="5722803" cy="926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303270"/>
              <a:ext cx="504840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　目标项只向指定方向移动一行。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3760470"/>
              <a:ext cx="572280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用stringList()核对相邻两项的顺序。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97408" y="4617720"/>
            <a:ext cx="6425184" cy="1345692"/>
            <a:chOff x="597408" y="4617720"/>
            <a:chExt cx="6425184" cy="13456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4617720"/>
              <a:ext cx="472531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　当前项仍是刚才移动的内容。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7408" y="5074920"/>
              <a:ext cx="6425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按新索引读取文字，与移动前保存的文字比较。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旧row是旧位置，不能继续用它猜项的身份。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3" name="TextBox 13"/>
            <p:cNvSpPr txBox="1"/>
            <p:nvPr/>
          </p:nvSpPr>
          <p:spPr>
            <a:xfrm>
              <a:off x="603504" y="6385560"/>
              <a:ext cx="430194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F011, F027 · 相同文字可能重复，业务身份另需业务标识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692140" cy="819150"/>
            <a:chOff x="590550" y="51816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排序改变的是排列顺序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524000"/>
            <a:chOff x="609600" y="1828800"/>
            <a:chExt cx="10972800" cy="15240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524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135505"/>
              <a:ext cx="5595366" cy="9060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9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m_model-&gt;sort(0, Qt::AscendingOrder);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m_model-&gt;sort(0, Qt::DescendingOrder);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931920"/>
            <a:ext cx="7034784" cy="1840992"/>
            <a:chOff x="597408" y="3931920"/>
            <a:chExt cx="7034784" cy="18409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931920"/>
              <a:ext cx="7034784" cy="18409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两个按钮分别调用一种排序，不连续调用这两句。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模型按字符串比较；不要据此假定中文按拼音排序。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排序后重新定位，普通行号只表示此刻的位置。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持久索引可跟踪仍存在的项，重置模型则会失效。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586911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F027, F012, F013 · QStringListModel::sort / QPersistentModelIndex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257544" cy="819150"/>
            <a:chOff x="590550" y="51816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点击后在状态栏读当前值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124200"/>
            <a:chOff x="609600" y="1828800"/>
            <a:chExt cx="10972800" cy="31242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124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078355"/>
              <a:ext cx="7795641" cy="2696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// QListView::clicked传入的index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(!index.isValid() || index.model() != m_model)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return;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QString text = m_model-&gt;data(index).toString();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ui-&gt;statusBar-&gt;showMessage(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QString("行%1，列%2：%3")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.arg(index.row()).arg(index.column()).arg(text));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303520"/>
            <a:ext cx="7949184" cy="888492"/>
            <a:chOff x="597408" y="5303520"/>
            <a:chExt cx="79491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303520"/>
              <a:ext cx="7949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data(index)默认读取DisplayRole。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本次点击只给出一个索引；所有已选项另从选择模型读取。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300767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F010, F029, F057 · clicked槽内片段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257544" cy="819150"/>
            <a:chOff x="590550" y="51816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禁止用户触发编辑的效果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5884" y="1975485"/>
            <a:ext cx="6731508" cy="1606677"/>
            <a:chOff x="595884" y="1975485"/>
            <a:chExt cx="6731508" cy="1606677"/>
          </a:xfrm>
        </p:grpSpPr>
        <p:sp>
          <p:nvSpPr>
            <p:cNvPr id="4" name="TextBox 4"/>
            <p:cNvSpPr txBox="1"/>
            <p:nvPr/>
          </p:nvSpPr>
          <p:spPr>
            <a:xfrm>
              <a:off x="595884" y="1975485"/>
              <a:ext cx="2860129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NoEditTriggers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655570"/>
              <a:ext cx="6729984" cy="926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禁止编辑的勾选框调用setEditTriggers，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关闭双击、选中后点击等已配置的用户触发方式。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217670"/>
            <a:ext cx="7141464" cy="1840992"/>
            <a:chOff x="597408" y="4217670"/>
            <a:chExt cx="7141464" cy="18409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217670"/>
              <a:ext cx="7141464" cy="18409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取消勾选时，恢复本课的两种编辑触发方式。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程序调用setData仍独立判断能否写入。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显式调用view-&gt;edit(index)仍会尝试打开编辑器，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还要满足项标志和视图状态等条件。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459630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F056 · Qt6.2.3 QAbstractItemView::edit / shouldEdit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20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822948" cy="819150"/>
            <a:chOff x="590550" y="51816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右侧文本是按需生成的快照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247900"/>
            <a:chOff x="609600" y="1828800"/>
            <a:chExt cx="10972800" cy="22479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2479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135505"/>
              <a:ext cx="7355586" cy="16680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QStringList current = m_model-&gt;stringList();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ui-&gt;plainTextEdit-&gt;clear();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for (const QString &amp;text : current)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ui-&gt;plainTextEdit-&gt;appendPlainText(text);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636770"/>
            <a:ext cx="7644384" cy="1383792"/>
            <a:chOff x="597408" y="4636770"/>
            <a:chExt cx="7644384" cy="13837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636770"/>
              <a:ext cx="7644384" cy="1383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预览按钮把调用时的每个字符串输出为一行。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此后在左侧编辑，右侧仍保留上一次输出。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再次按预览按钮才重建文本；这个操作也没有保存文件。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494812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F002, F003 · 预览槽片段；字符串内若有换行，文本显示会多占行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21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257544" cy="819150"/>
            <a:chOff x="590550" y="51816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想加图标或复选框怎么办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1988820"/>
            <a:ext cx="6729984" cy="1498092"/>
            <a:chOff x="597408" y="1988820"/>
            <a:chExt cx="6729984" cy="1498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88820"/>
              <a:ext cx="581558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QStringListModel只保存字符串列表。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560320"/>
              <a:ext cx="6729984" cy="926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DisplayRole与EditRole读写文字，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它不提供图标、复选状态、字体和业务编号角色。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065270"/>
            <a:ext cx="6425184" cy="1840992"/>
            <a:chOff x="597408" y="4065270"/>
            <a:chExt cx="6425184" cy="18409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065270"/>
              <a:ext cx="6425184" cy="18409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保留QListView，改用QStandardItemModel，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即可由标准项保存这些角色的值。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也可以使用第四章的QListWidget项接口。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下一节用六列表格展示丰富项模型的读写方式。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381731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F022, F005 · 视图形式与模型的数据角色分开选择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22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126736" cy="819150"/>
            <a:chOff x="590550" y="51816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把失败情况加入演示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2007870"/>
            <a:ext cx="7156704" cy="2069592"/>
            <a:chOff x="597408" y="2007870"/>
            <a:chExt cx="7156704" cy="2069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2007870"/>
              <a:ext cx="7156704" cy="2069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空表没有当前行，删除按钮先拒绝操作。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首行没有上一行，上移按钮先拒绝操作。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末行没有下一行，下移按钮先拒绝操作。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insertRow(rowCount()+1)越界，模型返回false。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789170"/>
            <a:ext cx="5839968" cy="1040892"/>
            <a:chOff x="597408" y="4789170"/>
            <a:chExt cx="5839968" cy="10408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789170"/>
              <a:ext cx="357835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同时观察返回值和数据。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5360670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被拒绝后行数、顺序和文字应保持原样。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444825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F014–F016, F018 · 界面守住边界，模型仍检查自己的条件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23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692140" cy="819150"/>
            <a:chOff x="590550" y="51816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课堂检验：移动与快照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1882140"/>
            <a:ext cx="7843114" cy="918972"/>
            <a:chOff x="597408" y="1882140"/>
            <a:chExt cx="7843114" cy="918972"/>
          </a:xfrm>
        </p:grpSpPr>
        <p:sp>
          <p:nvSpPr>
            <p:cNvPr id="4" name="TextBox 4"/>
            <p:cNvSpPr txBox="1"/>
            <p:nvPr/>
          </p:nvSpPr>
          <p:spPr>
            <a:xfrm>
              <a:off x="600456" y="1882140"/>
              <a:ext cx="538101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row=2的项下移，为什么destinationChild传4？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331720"/>
              <a:ext cx="784311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4是移动前“下下行”之前的边界；移出后，新行号为3。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425190"/>
            <a:ext cx="8170164" cy="918972"/>
            <a:chOff x="597408" y="3425190"/>
            <a:chExt cx="8170164" cy="918972"/>
          </a:xfrm>
        </p:grpSpPr>
        <p:sp>
          <p:nvSpPr>
            <p:cNvPr id="7" name="TextBox 7"/>
            <p:cNvSpPr txBox="1"/>
            <p:nvPr/>
          </p:nvSpPr>
          <p:spPr>
            <a:xfrm>
              <a:off x="600456" y="3425190"/>
              <a:ext cx="389534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恢复列表后，能否继续使用旧索引？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3874770"/>
              <a:ext cx="817016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重新取得索引。setStringList重置模型，旧索引失效。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97408" y="4968240"/>
            <a:ext cx="7132320" cy="918972"/>
            <a:chOff x="597408" y="4968240"/>
            <a:chExt cx="7132320" cy="918972"/>
          </a:xfrm>
        </p:grpSpPr>
        <p:sp>
          <p:nvSpPr>
            <p:cNvPr id="10" name="TextBox 10"/>
            <p:cNvSpPr txBox="1"/>
            <p:nvPr/>
          </p:nvSpPr>
          <p:spPr>
            <a:xfrm>
              <a:off x="600456" y="4968240"/>
              <a:ext cx="462229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左侧编辑成功，右侧为什么仍显示旧文字？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7408" y="5417820"/>
              <a:ext cx="713232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右侧是旧副本的输出；再次预览才重新读取模型。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3" name="TextBox 13"/>
            <p:cNvSpPr txBox="1"/>
            <p:nvPr/>
          </p:nvSpPr>
          <p:spPr>
            <a:xfrm>
              <a:off x="603504" y="6385560"/>
              <a:ext cx="438058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F019, F025, F002 · 点击依次揭示完整问题、答案与理由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24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842010"/>
            <a:ext cx="6257544" cy="819150"/>
            <a:chOff x="590550" y="8420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8420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从一列文字走向丰富表格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2836" y="2329815"/>
            <a:ext cx="7459980" cy="1271397"/>
            <a:chOff x="592836" y="2329815"/>
            <a:chExt cx="7459980" cy="1271397"/>
          </a:xfrm>
        </p:grpSpPr>
        <p:sp>
          <p:nvSpPr>
            <p:cNvPr id="4" name="TextBox 4"/>
            <p:cNvSpPr txBox="1"/>
            <p:nvPr/>
          </p:nvSpPr>
          <p:spPr>
            <a:xfrm>
              <a:off x="592836" y="2329815"/>
              <a:ext cx="7141464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列表已连起索引、读写和结构变化。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3131820"/>
              <a:ext cx="745540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每次操作检查条件、检查返回值，再观察新的数据。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579620"/>
            <a:ext cx="6425184" cy="1459992"/>
            <a:chOff x="597408" y="4579620"/>
            <a:chExt cx="6425184" cy="14599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579620"/>
              <a:ext cx="6425184" cy="14599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900"/>
                </a:lnSpc>
              </a:pPr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六列表格还要处理数值类型、复选状态和表头。</a:t>
              </a:r>
              <a:br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下一节用QStandardItemModel管理这些值，</a:t>
              </a:r>
              <a:br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并用选择模型处理当前项和批量选择。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329824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5.2结束；F022, F028, F034 · 下一节5.3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25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qt6_ch05_b_string_list">
  <a:themeElements>
    <a:clrScheme name="qt6_ch05_b_string_list">
      <a:dk1>
        <a:srgbClr val="2B343A"/>
      </a:dk1>
      <a:lt1>
        <a:srgbClr val="FAF7EF"/>
      </a:lt1>
      <a:dk2>
        <a:srgbClr val="1F497D"/>
      </a:dk2>
      <a:lt2>
        <a:srgbClr val="FAF7EF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EEE8DC"/>
      </a:accent5>
      <a:accent6>
        <a:srgbClr val="646B6B"/>
      </a:accent6>
      <a:hlink>
        <a:srgbClr val="A8542F"/>
      </a:hlink>
      <a:folHlink>
        <a:srgbClr val="587F76"/>
      </a:folHlink>
    </a:clrScheme>
    <a:fontScheme name="qt6_ch05_b_string_list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05_b_string_lis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qt6_ch05_b_string_list">
  <a:themeElements>
    <a:clrScheme name="qt6_ch05_b_string_list">
      <a:dk1>
        <a:srgbClr val="2B343A"/>
      </a:dk1>
      <a:lt1>
        <a:srgbClr val="FAF7EF"/>
      </a:lt1>
      <a:dk2>
        <a:srgbClr val="1F497D"/>
      </a:dk2>
      <a:lt2>
        <a:srgbClr val="FAF7EF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EEE8DC"/>
      </a:accent5>
      <a:accent6>
        <a:srgbClr val="646B6B"/>
      </a:accent6>
      <a:hlink>
        <a:srgbClr val="A8542F"/>
      </a:hlink>
      <a:folHlink>
        <a:srgbClr val="587F76"/>
      </a:folHlink>
    </a:clrScheme>
    <a:fontScheme name="qt6_ch05_b_string_list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05_b_string_lis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2026-10-06T06:24:02Z</dcterms:created>
  <dcterms:modified xsi:type="dcterms:W3CDTF">2026-10-06T06:24:02Z</dcterms:modified>
  <cp:category/>
  <cp:contentStatus/>
</cp:coreProperties>
</file>