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49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  <Relationship Id="rId49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字符串列表只保存一列文字，测井记录却包含数值、质量文字和取样状态。本节用QStandardItemModel保存这些项，QTableView负责显示，QItemSelectionModel记录当前格和已选范围。先把三个对象的工作分清，再逐步完成载入、编辑、增删和预览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完整截图用于辨认各区域。六个字段按测深、垂深、方位、总位移、固井质量、测井取样排列，前四个标题分别带有米、米、度和米的单位。文本区用于预览，状态栏用于查看当前格的位置和值。后面代码中的列0至5始终按这个次序处理，不能只凭屏幕上的文字位置猜列号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课把测深保存为int，其余三个数值保存为double，质量保存为QString。这样模型可按数值比较和选择编辑器，而不是先把所有值都当文字。取样列单独使用CheckStateRole，Checked和Unchecked表达逻辑状态。教材原导入多把数值存成字符串，这里保留类型是课堂改进；真实数据若测深允许小数，就应把对应类型和后续代理一起调整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句建立2行6列的位置，第二句为同一个模型建立选择模型。把数据模型交给视图后，再安装对应的选择模型，因为setModel会先为视图建立一个默认选择模型。两个显式创建的QObject以窗口为父对象。此时行列尺寸已经有了，单元格中的QStandardItem仍可能尚未创建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表头组件和表头文字来自不同对象。QTableView构造时已有水平和垂直QHeaderView，horizontalHeader返回组件，用来调整列宽等显示行为。模型的headerData提供标题，setHorizontalHeaderLabels设置这些标题值。模型未指定表头项时，可以返回从1开始的节编号，不意味着视图没有表头组件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六个标题对应教材的六列，先检查数量再设置模型表头。从文件解析出来的标题也要执行同样检查。setHorizontalHeaderLabels本身不会守住六字段格式，标题过多会扩列，过少不会清掉剩余已有标题。格式约定由导入程序保证，组件只执行自己的接口行为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左侧的位置框表示第0行第0列在模型尺寸之内，右侧说明项对象可能为空。index可以有效，item却可能返回nullptr，这两个判断不能合并。itemFromIndex会在合法空位置延迟创建项，若仅查询文字，直接使用model的data即可。观察合法空位置时，注意区分没有值和查询过程中创建了新对象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创建项，用EditRole保存整数252，再把它放入模型第0行第0列。252取自教材首条记录的测深。setItem让模型接管对象，后续不应由调用者delete；它还能扩大尺寸，并在替换同一位置时删除旧项。保存在外部的旧指针可能因替换或模型删除而悬空，不能继续访问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默认标准项的DisplayRole和EditRole共享同一个值，整数252因此既可显示也可用于编辑。record-01是课堂情景中的业务编号，放入UserRole加1并按同一角色读回。项接口data和setData的默认角色也恰好是UserRole加1，所以显示值仍要明确写角色。setText保存QString，会把原数值变为字符串，外观相同并不代表类型相同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新项的文字标签是测井取样，setCheckable让它具有用户勾选能力。首次开启时若没有设置状态，初始为Unchecked；本例随后显式设为Checked。读取勾选状态用checkState，或通过模型读CheckStateRole，不能按标签有无文字判断。两个角色可以同时存在，并各自回答不同的问题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字体、对齐和背景属于显示格式，可以通过各自的角色设置。Enabled、Selectable、Editable和UserCheckable则描述交互入口，分别对应启用、选择、编辑和勾选。用户进入编辑需要项标志和视图触发方式共同满足。程序直接setData是另一条路径，标准模型不会仅因项没有Editable就拒绝该程序写入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标准项不只是一格值，也能拥有子项表。图中的parentItem拥有两行子项，child的行号是在这个父项下计数。appendRow接管新子项，父项本身先放入m_model，才能在该模型中取得相应索引。indexFromItem只传本模型拥有的项；Qt6.2.3不会替调用者完整检查所有外部项身份，因此跨模型混用要由程序避免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takeItem取走一个项，行列尺寸不变，该位置为空。takeRow或takeColumn同时移除行列位置，但把项对象交回调用者，返回列表中可能有nullptr。removeRow或removeColumn则删除项及其子项，旧指针失效。取走的对象还活着，需要重新放入模型或由调用者回收，不能把take理解成自动删除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StandardItemModel的clear删除数据项、表头项并把行列数归零，因此重新录入六字段前要恢复列数和标题。第四章QTableWidget的clear保留尺寸，两者名称相同但结构结果不同。QStandardItem的clearData只清角色并恢复默认交互标志，保留该项与子项。演示时分别读取行数、列数和表头，确认究竟清掉了什么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块区域表示选择模型分别保存当前项和已选范围。setCurrentIndex配NoUpdate只改当前位置；select配Select只改已选集合，不因此修改currentIndex。clearSelection后当前项仍可有效。选择命令里的Current控制选择层，不能把这个标志当作设置当前索引的函数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例设置SelectItems和ExtendedSelection，使学生能按单元格选择，并通过Ctrl追加、Shift扩展范围。前一个配置决定按格、行或列作为单位，后一个配置决定选择方式。SelectRows加SingleSelection仍能选一整行的多个格，只是不能同时保留多行的单选单位。批量命令随后应读取实际的选择范围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electedIndexes提供已选格，返回顺序没有排序保证；需要固定处理顺序时由程序按行列排序。selectedRows要求这一行有效、启用且可选的项都已选，才给出该行的代表索引。只选一个格不能推断整行已选。读取全表更应按模型行列数遍历，否则未选中的数据会被遗漏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连接选择模型的currentChanged后，先检查current有效且属于m_model。页面代码展示有效分支：读取DisplayRole的值与FontRole的字体，状态栏显示行、列和文字；未设置字体角色时使用视图字体。用f.bold同步粗体按钮时，通过QSignalBlocker暂时阻止按钮发信号，避免同步动作反过来执行批量写入。无效分支清行列、值标签以及粗体勾选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模型重置时，选择模型清当前项和选择范围，却不会通过currentChanged逐个通知。窗口中的旧标签不是模型的一部分，因此仍可能残留。导入或clear结束时显式调用窗口的状态刷新：无当前项则清提示，有新行且需要默认位置时再取得首格索引。粗体按钮同步继续使用QSignalBlocker，保持读界面与写模型两步分明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条箭头连接的是同一个数据模型对象与两个视图。只有两个视图都安装这个对象，才可以再共享一个QItemSelectionModel。两个模型即使内容一样，索引身份也不同，不能满足这个前提。替换选择模型不会自动删除旧选择模型；共享对象应选择共同且稳定的QObject父对象来管理寿命，旧对象若仍被其他视图使用也不能随意删除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约定文本格式，后面解析才有明确判断。第一行恰好六个标题，后续每行恰好六个TAB分隔字段，字段内部不含TAB或换行。测深为整数，其他三数值为double，质量为字符串，取样严格使用0或1。保留空字段的位置再判断是否合法；这是课堂简化的TSV格式，没有实现引号或转义字段的通用规则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文件对话框返回空文件名表示取消，直接结束本次导入。选到文件后尝试以ReadOnly和Text打开，失败则显示errorString并返回。在这两种分支中，m_model都没有发生变化。打开成功也先读临时容器，不能此时就clear原表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TextStream连接已经打开的file，显式使用Qt6的QStringConverter::Utf8，再逐行读取到lines。检查流状态并拒绝空文件后，才可以使用at(0)读取标题。失败分支应提示读错或空文件，而不是让用户只看到导入无变化。Qt6默认编码已是UTF-8，显式指定便于课堂看清约定，默认BOM自动检测仍保留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plit以一个TAB字符作为分隔符，并保留空字段。情景A、两个连续TAB、C应产生三个字段，中间空字符串占住自己的位置。若使用匹配多个空白的正则并丢弃空部分，就会把两个分隔符合并，后续值向前错位。行尾的空字段也要保留，之后按六字段和类型约定判断是否接受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行先检查字段数等于6，再访问具体列。toInt和toDouble都要读取ok，结果为0不能用于判错，因为0可能合法。测深0到20000是课堂范围示例，不是所有业务的通用范围；其他三列还要按各自约定检查，例如课堂可要求非负，方位小于360度，并拒绝非有限值。把转换后的值保存到该行临时记录，错误提示使用原文件行号，标题占第1行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确认六列后读取第5列，文字恰好为0映射为Unchecked，恰好为1映射为Checked。空串、2以及其他文字进入失败分支，提示行号并返回。不能简单把不是0的所有输入都视为真，否则打错字符也会被载入为取样。合法state与其他已转换字段一起放入临时记录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流程图中前两步都在临时数据中进行，原模型保持原样。所有行验证结束后才进入应用数据阶段。若先setRowCount或者clear，后面遇到短行时旧表已经改变，标准模型不会自动回滚。保留原表的结果来自明确的处理顺序，不是出错后模型会自己恢复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页面变量depth、vertical、azimuth、displacement、quality和state来自已经验证的临时记录。QVariantList保留整数、double和QString各自的类型，循环每次创建一个新项并用EditRole写值。取样另建新项，设置可勾选和state，最后加入items成为第六项。六个格必须使用六个独立对象，交给模型后由模型接管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验证成功后清模型，恢复六列和标题，再将每条记录的六项列表逐行追加。更新文件名让用户知道当前数据来源，重建预览让文本区反映新表。窗口还要主动清旧行列和值提示以及粗体状态；有行且希望定位首格时再设置新索引。只包含合法标题的文件可以形成空表，追加按钮可用，删除等需要当前项的按钮仍应禁用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追加项的构造与前页一致，区别是用默认值：测深为int的0，其他三个数值为double的0，质量为一般，取样为Unchecked。六个项先放入items，记录当前rowCount，再appendRow。追加位置就是原行数，操作后取这一行第0列作为当前项。不复用同一个项指针到多个格，避免所有权冲突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当前行前插入先验证索引和模型身份，保存r，再构造六个新的默认项。QStandardItemModel这个接收项列表的insertRow重载返回void，不能照搬字符串模型的bool写法；调用前保证行号在合法范围且列表正确。当前索引来自现有行，已经满足本按钮的行范围。原行后移，新index(r,0)指向插入行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删除先保存原行号，检查removeRow是否成功。成功后重新读行数，按qMin选择原位置或新的末行。空表时状态栏和行列、值、粗体提示都清掉，不能使用已删索引。标准项及其子项已经销毁，之前持有的项指针也不再可访问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批量对齐从m_selection读取实际已选索引，不把当前格直接当成整个选区。将右对齐和垂直居中的标志转成int，写入TextAlignmentRole，并观察写入失败日志。没有选择时循环为空，不产生写入。标准模型在合法空位置setData还可能创建新项，格式写入同样属于真实的数据操作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遍历所选格，先读取原FontRole；尚无字体角色时以视图字体作为起点。只调用setBold改变粗体，再写回整个QFont，这样保留已有字号、字族、斜体等属性。若直接新建默认字体再写回，会把未打算修改的属性也覆盖。checked来自粗体按钮，程序刷新按钮勾选时应阻止它触发这个写入循环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itemChanged表示项数据变化，不能单独证明变化由用户产生。前两页程序写对齐和字体也可能触发通知，同种类型的相同值则可能没有新通知。若要教学观察或记录修改来源，应同时记录发出请求的命令和前后值。这样可以辨认到底改了什么，而不把每次信号都当成一次用户编辑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全表预览先从headerData读取每列标题，以TAB连接后替换文本区首行。再按rowCount逐行处理，已确认本例为六列，前五列通过索引data读取显示值；QModelIndex::data与向所属模型传该索引读取等效。本页循环继续到下一页才闭合，第六列不能读取显示标签代替取样状态。selectedIndexes只包含选区，用它生成全表会漏掉未选格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上一页行循环的后半段。第5列读取CheckStateRole，先拒绝缺失状态，再只接受Unchecked和Checked，分别输出0与1。fields此时包含六个字段，join使用TAB保留每个字段的位置，本课不启用三态。失败时应提示具体行；如果不希望文本区留下半份预览，可以先在临时文本里生成全部内容，成功后再替换文本区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暂停核对三个对象：模型保存当前值，文本区保存预览文字，磁盘文件仍是之前的文件内容。修改模型或生成预览没有执行写文件。真正保存需要选择目标、打开成功、输出完整已验证内容并检查结果。只有确认写入成功才能显示保存成功，详细文件读写将在后续章节展开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默认QStyledItemDelegate根据EditRole的QVariant类型选择编辑器。Qt6.2.3常规Widgets配置下，int可对应QSpinBox，double可对应QDoubleSpinBox，QString对应行编辑器，具体还受构建功能配置影响。教材原导入多保存字符串，本课保留数值类型，因此默认行为也会不同。要规定业务量程、显示精度或质量选项，还需要下一节的自定义代理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个问题依次完整揭示。合法空位置不一定已有项，item可空而itemFromIndex会创建；零散选一个格不满足整行可选格全选的条件，因此selectedRows不代表该行。文件后段出现短行时应在临时验证阶段拒绝，尚未修改模型才能保留旧表。每个问题的答案和理由随同一组出现，方便课堂逐一核对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用两行合法记录建立基准，检查类型、列顺序、质量和勾选，再分别加入短行、空数值以及非法取样值。每个失败用例独立演示，观察提示的原文件行号和原表是否保留。成功后再选择多个格，改对齐和粗体，删行并重建全表预览。状态栏、粗体按钮和第六列0/1输出都要与实际模型值一致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节已经把位置、角色值和选择范围连起来，并把文件输入与模型修改分成先验证后应用的阶段。索引说明操作哪个格，角色说明读写哪个值或格式，选择模型说明当前项与批量范围。接下来数据类型已经准备好，可以让代理为数值设置范围和精度，并为固井质量提供明确选项。代理改变编辑过程，模型继续保存最终值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05_c_standard_table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05_c_standard_table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e3c9be4ef3891165.png"/>
  <Relationship Id="rId3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8.xml"/>
</Relationships>
</file>

<file path=ppt/slides/_rels/slide2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9.xml"/>
</Relationships>
</file>

<file path=ppt/slides/_rels/slide3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0.xml"/>
</Relationships>
</file>

<file path=ppt/slides/_rels/slide3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1.xml"/>
</Relationships>
</file>

<file path=ppt/slides/_rels/slide3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2.xml"/>
</Relationships>
</file>

<file path=ppt/slides/_rels/slide3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3.xml"/>
</Relationships>
</file>

<file path=ppt/slides/_rels/slide3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4.xml"/>
</Relationships>
</file>

<file path=ppt/slides/_rels/slide3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5.xml"/>
</Relationships>
</file>

<file path=ppt/slides/_rels/slide3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6.xml"/>
</Relationships>
</file>

<file path=ppt/slides/_rels/slide3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7.xml"/>
</Relationships>
</file>

<file path=ppt/slides/_rels/slide3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8.xml"/>
</Relationships>
</file>

<file path=ppt/slides/_rels/slide3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9.xml"/>
</Relationships>
</file>

<file path=ppt/slides/_rels/slide4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0.xml"/>
</Relationships>
</file>

<file path=ppt/slides/_rels/slide4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1.xml"/>
</Relationships>
</file>

<file path=ppt/slides/_rels/slide4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2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2836" y="672465"/>
            <a:ext cx="7551484" cy="645414"/>
            <a:chOff x="592836" y="672465"/>
            <a:chExt cx="7551484" cy="645414"/>
          </a:xfrm>
        </p:grpSpPr>
        <p:sp>
          <p:nvSpPr>
            <p:cNvPr id="2" name="TextBox 2"/>
            <p:cNvSpPr txBox="1"/>
            <p:nvPr/>
          </p:nvSpPr>
          <p:spPr>
            <a:xfrm>
              <a:off x="592836" y="672465"/>
              <a:ext cx="7551484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第五章 5.3 · QStandardItemModel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1981200"/>
            <a:ext cx="4610100" cy="2152650"/>
            <a:chOff x="590550" y="1981200"/>
            <a:chExt cx="4610100" cy="215265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1981200"/>
              <a:ext cx="4610100" cy="2152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800"/>
                </a:lnSpc>
              </a:pPr>
              <a:r>
                <a:rPr lang="zh-CN" sz="60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让表格显示</a:t>
              </a:r>
              <a:br/>
              <a:r>
                <a:rPr lang="zh-CN" sz="60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一组测井记录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693920"/>
            <a:ext cx="5663184" cy="964692"/>
            <a:chOff x="597408" y="4693920"/>
            <a:chExt cx="5663184" cy="9646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693920"/>
              <a:ext cx="5663184" cy="964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模型保存六列项，QTableView显示它们。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选择模型记录当前位置与已选范围。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8" name="TextBox 8"/>
            <p:cNvSpPr txBox="1"/>
            <p:nvPr/>
          </p:nvSpPr>
          <p:spPr>
            <a:xfrm>
              <a:off x="603504" y="6385560"/>
              <a:ext cx="261579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教材5.3；F028, F045 · Qt6.2.3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01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126736" cy="819150"/>
            <a:chOff x="590550" y="51816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教材表格的六个字段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13527" y="1676400"/>
            <a:ext cx="7421646" cy="4333875"/>
            <a:chOff x="613527" y="1676400"/>
            <a:chExt cx="7421646" cy="4333875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3527" y="1676400"/>
              <a:ext cx="7421646" cy="4333875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8407908" y="1798320"/>
            <a:ext cx="2157984" cy="2279142"/>
            <a:chOff x="8407908" y="1798320"/>
            <a:chExt cx="2157984" cy="2279142"/>
          </a:xfrm>
        </p:grpSpPr>
        <p:sp>
          <p:nvSpPr>
            <p:cNvPr id="6" name="TextBox 6"/>
            <p:cNvSpPr txBox="1"/>
            <p:nvPr/>
          </p:nvSpPr>
          <p:spPr>
            <a:xfrm>
              <a:off x="8407908" y="1798320"/>
              <a:ext cx="13167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六列记录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8407908" y="2350770"/>
              <a:ext cx="21579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测深、垂深，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方位、总位移，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固井质量，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测井取样。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407908" y="4655820"/>
            <a:ext cx="2767584" cy="1307592"/>
            <a:chOff x="8407908" y="4655820"/>
            <a:chExt cx="276758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8407908" y="4655820"/>
              <a:ext cx="2767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文本区预览全表。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状态栏显示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当前格的位置和值。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85560"/>
              <a:ext cx="39987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教材印刷183页 / PDF198 · samp5_2完整截图；F034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692140" cy="819150"/>
            <a:chOff x="590550" y="51816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一行记录怎样放进模型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988820"/>
            <a:ext cx="8731606" cy="926592"/>
            <a:chOff x="597408" y="1988820"/>
            <a:chExt cx="8731606" cy="926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88820"/>
              <a:ext cx="260908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前四列保存数值。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446020"/>
              <a:ext cx="873160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本课测深用int，其余三列用double，便于数值排序和编辑。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303270"/>
            <a:ext cx="6583070" cy="926592"/>
            <a:chOff x="597408" y="3303270"/>
            <a:chExt cx="6583070" cy="926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303270"/>
              <a:ext cx="357835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第五列保存质量字符串。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3760470"/>
              <a:ext cx="658307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例如“优”“良”“一般”，显示与编辑共享文字。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4617720"/>
            <a:ext cx="7034784" cy="1345692"/>
            <a:chOff x="597408" y="4617720"/>
            <a:chExt cx="7034784" cy="13456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4617720"/>
              <a:ext cx="609630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第六列用CheckStateRole保存取样状态。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7408" y="5074920"/>
              <a:ext cx="7034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Checked表示取样，Unchecked表示未取样。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教材原导入多用字符串；保留数值类型是本课改进。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85560"/>
              <a:ext cx="534985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F028, F033, F034 · 类型约定用于本课示例，真实业务按数据定义调整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126736" cy="819150"/>
            <a:chOff x="590550" y="51816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准备模型与选择模型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743200"/>
            <a:chOff x="609600" y="1828800"/>
            <a:chExt cx="10972800" cy="2743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743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116455"/>
              <a:ext cx="7795641" cy="1668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m_model = new QStandardItemModel(2, 6, this);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m_selection = new QItemSelectionModel(m_model, this);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ui-&gt;tableView-&gt;setModel(m_model);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ui-&gt;tableView-&gt;setSelectionModel(m_selection);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113020"/>
            <a:ext cx="6547104" cy="888492"/>
            <a:chOff x="597408" y="5113020"/>
            <a:chExt cx="654710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113020"/>
              <a:ext cx="65471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先建立2行6列的位置；这些位置还不一定有项。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先setModel，再安装同一模型对应的选择模型。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38817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F035, F051, F068 · 两个QObject以窗口为父对象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257544" cy="819150"/>
            <a:chOff x="590550" y="51816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表头对象与标题数据分开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988820"/>
            <a:ext cx="8223504" cy="1536192"/>
            <a:chOff x="597408" y="1988820"/>
            <a:chExt cx="8223504" cy="1536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88820"/>
              <a:ext cx="394777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QHeaderView是表头组件。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598420"/>
              <a:ext cx="8223504" cy="926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QTableView构造时已创建水平和垂直表头。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horizontalHeader()返回组件，用于调整宽度等显示行为。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160520"/>
            <a:ext cx="7263384" cy="1536192"/>
            <a:chOff x="597408" y="4160520"/>
            <a:chExt cx="7263384" cy="15361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160520"/>
              <a:ext cx="504230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headerData是模型提供的标题值。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770120"/>
              <a:ext cx="7263384" cy="926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setHorizontalHeaderLabels设置模型的水平标题。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没有指定表头项时，默认可显示从1开始的节编号。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85560"/>
              <a:ext cx="388498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F060–F062 · 表头组件管理显示，模型管理标题数据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05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126736" cy="819150"/>
            <a:chOff x="590550" y="51816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给固定六列设置表头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438400"/>
            <a:chOff x="609600" y="1828800"/>
            <a:chExt cx="10972800" cy="24384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4384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97405"/>
              <a:ext cx="7782306" cy="1668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QStringList titles = {"测深(m)", "垂深(m)", "方位(°)",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"总位移(m)", "固井质量", "测井取样"};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(titles.size() != 6) 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m_model-&gt;setHorizontalHeaderLabels(titles);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597408" y="4808220"/>
            <a:ext cx="6729984" cy="13075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ts val="3300"/>
              </a:lnSpc>
            </a:pPr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六列是本例的格式约定，函数本身没有这个限制。</a:t>
            </a:r>
            <a:br/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标题多于当前列数，会扩大模型列数。</a:t>
            </a:r>
            <a:br/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标题少于当前列数，不会自动清掉剩余标题。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8" name="TextBox 8"/>
            <p:cNvSpPr txBox="1"/>
            <p:nvPr/>
          </p:nvSpPr>
          <p:spPr>
            <a:xfrm>
              <a:off x="603504" y="6385560"/>
              <a:ext cx="394868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F043 · 从文件读取titles时也应先检查恰好六个字段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692140" cy="819150"/>
            <a:chOff x="590550" y="51816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合法位置可能还没有项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1828800"/>
            <a:ext cx="3429000" cy="2000250"/>
            <a:chOff x="609600" y="1828800"/>
            <a:chExt cx="3429000" cy="200025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3429000" cy="20002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97636" y="2005965"/>
              <a:ext cx="2143697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位置(0,0)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902208" y="2769870"/>
              <a:ext cx="2767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行列在模型范围内。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索引可以有效。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407408" y="2045970"/>
            <a:ext cx="5205984" cy="1459992"/>
            <a:chOff x="4407408" y="2045970"/>
            <a:chExt cx="5205984" cy="1459992"/>
          </a:xfrm>
        </p:grpSpPr>
        <p:sp>
          <p:nvSpPr>
            <p:cNvPr id="8" name="TextBox 8"/>
            <p:cNvSpPr txBox="1"/>
            <p:nvPr/>
          </p:nvSpPr>
          <p:spPr>
            <a:xfrm>
              <a:off x="4407408" y="2045970"/>
              <a:ext cx="5205984" cy="1459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new QStandardItemModel(2,6)后，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item(0,0)仍可能返回nullptr。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位置已存在，不代表项对象已经创建。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4465320"/>
            <a:ext cx="6877812" cy="1459992"/>
            <a:chOff x="597408" y="4465320"/>
            <a:chExt cx="6877812" cy="14599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4465320"/>
              <a:ext cx="687781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itemFromIndex会在合法的空位置延迟创建项。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7408" y="5036820"/>
              <a:ext cx="54803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只想读值时调用model-&gt;data(index)，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避免为了查询而无意中增加项对象。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85560"/>
              <a:ext cx="385465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F035, F036 · “位置存在”与“项对象存在”分别判断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126736" cy="819150"/>
            <a:chOff x="590550" y="51816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创建项后由模型接管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286000"/>
            <a:chOff x="609600" y="1828800"/>
            <a:chExt cx="10972800" cy="2286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286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135505"/>
              <a:ext cx="4861941" cy="1325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auto *item = new QStandardItem;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item-&gt;setData(252, Qt::EditRole);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m_model-&gt;setItem(0, 0, item);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655820"/>
            <a:ext cx="7827264" cy="1383792"/>
            <a:chOff x="597408" y="4655820"/>
            <a:chExt cx="7827264" cy="13837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655820"/>
              <a:ext cx="7827264" cy="1383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放入第0行第0列后，模型拥有item，调用者不再delete。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setItem可以扩大行列尺寸；替换时会删除该格旧项。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模型删除或替换该项后，旧指针不能继续使用。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3682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F039 · 数值252取自教材首行测深；角色显式写出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257544" cy="819150"/>
            <a:chOff x="590550" y="51816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同一项的显示值和业务值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133600"/>
            <a:chOff x="609600" y="1828800"/>
            <a:chExt cx="10972800" cy="2133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13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116455"/>
              <a:ext cx="7355586" cy="1248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item-&gt;setData(252, Qt::EditRole);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item-&gt;setData("record-01", Qt::UserRole + 1);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auto id = item-&gt;data(Qt::UserRole + 1).toString();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503420"/>
            <a:ext cx="7827264" cy="1383792"/>
            <a:chOff x="597408" y="4503420"/>
            <a:chExt cx="7827264" cy="13837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503420"/>
              <a:ext cx="7827264" cy="1383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默认QStandardItem的DisplayRole与EditRole共享值。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业务编号单独放入UserRole+1，并按同一角色读取。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再调用setText("252")，会把原数值252改为字符串。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558271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F030, F031 · record-01为情景编号；项的data/setData默认UserRole+1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7388352" cy="819150"/>
            <a:chOff x="590550" y="51816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复选文字与勾选状态各读各的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667000"/>
            <a:chOff x="609600" y="1828800"/>
            <a:chExt cx="10972800" cy="2667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667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97405"/>
              <a:ext cx="6515481" cy="1934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auto *sample = new QStandardItem("测井取样");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sample-&gt;setCheckable(true);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sample-&gt;setCheckState(Qt::Checked);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bool taken =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sample-&gt;checkState() == Qt::Checked;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846320"/>
            <a:ext cx="7248144" cy="1307592"/>
            <a:chOff x="597408" y="4846320"/>
            <a:chExt cx="724814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846320"/>
              <a:ext cx="72481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首次设为可勾选时，未设状态则初始为Unchecked。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“测井取样”是显示标签；读取状态用checkState()，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不能用标签有没有文字来判断是否勾选。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374515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F034 · 通过模型读取则使用Qt::CheckStateRole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257544" cy="819150"/>
            <a:chOff x="590550" y="51816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格式和交互标志怎样设置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988820"/>
            <a:ext cx="6973824" cy="1517142"/>
            <a:chOff x="597408" y="1988820"/>
            <a:chExt cx="6973824" cy="151714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88820"/>
              <a:ext cx="422452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字体、对齐和背景是角色值。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579370"/>
              <a:ext cx="6973824" cy="926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setFont、setTextAlignment、setBackground，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分别写入字体、文字对齐和背景角色。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179570"/>
            <a:ext cx="8421624" cy="1898142"/>
            <a:chOff x="597408" y="4179570"/>
            <a:chExt cx="8421624" cy="189814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179570"/>
              <a:ext cx="325526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项标志控制交互入口。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770120"/>
              <a:ext cx="84216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Enabled允许交互，Selectable允许选择。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Editable参与编辑判断，UserCheckable允许用户切换勾选。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程序写入与用户触发分别判断，不能只看Editable。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85560"/>
              <a:ext cx="42976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F032, F034, F037, F054 · 格式值与交互权限各自设置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126736" cy="819150"/>
            <a:chOff x="590550" y="51816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项还可以管理子项表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97636" y="2007870"/>
            <a:ext cx="8399678" cy="1593342"/>
            <a:chOff x="897636" y="2007870"/>
            <a:chExt cx="8399678" cy="1593342"/>
          </a:xfrm>
        </p:grpSpPr>
        <p:sp>
          <p:nvSpPr>
            <p:cNvPr id="4" name="TextBox 4"/>
            <p:cNvSpPr txBox="1"/>
            <p:nvPr/>
          </p:nvSpPr>
          <p:spPr>
            <a:xfrm>
              <a:off x="897636" y="2120265"/>
              <a:ext cx="2490711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parentItem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702808" y="2007870"/>
              <a:ext cx="359450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child(0,0)：第0个子项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702808" y="3131820"/>
              <a:ext cx="359450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child(1,0)：第1个子项</a:t>
              </a:r>
            </a:p>
          </p:txBody>
        </p:sp>
        <p:sp>
          <p:nvSpPr>
            <p:cNvPr id="7" name="Line 7"/>
            <p:cNvSpPr/>
            <p:nvPr/>
          </p:nvSpPr>
          <p:spPr>
            <a:xfrm flipV="1">
              <a:off x="3429000" y="2171700"/>
              <a:ext cx="1943100" cy="22860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8" name="Line 8"/>
            <p:cNvSpPr/>
            <p:nvPr/>
          </p:nvSpPr>
          <p:spPr>
            <a:xfrm>
              <a:off x="3429000" y="2590800"/>
              <a:ext cx="1943100" cy="70485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597408" y="4440555"/>
            <a:ext cx="7636688" cy="1713357"/>
            <a:chOff x="597408" y="4440555"/>
            <a:chExt cx="7636688" cy="1713357"/>
          </a:xfrm>
        </p:grpSpPr>
        <p:sp>
          <p:nvSpPr>
            <p:cNvPr id="10" name="TextBox 10"/>
            <p:cNvSpPr txBox="1"/>
            <p:nvPr/>
          </p:nvSpPr>
          <p:spPr>
            <a:xfrm>
              <a:off x="598932" y="4440555"/>
              <a:ext cx="763516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parentItem-&gt;appendRow(new QStandardItem("子项"));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7408" y="4846320"/>
              <a:ext cx="52517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子项行号在这个父项的子表内计数。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indexFromItem只传本模型拥有的项，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其他模型的项和索引不能混用。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85560"/>
              <a:ext cx="512974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F038, F010 · parentItem先放入m_model；情景树用于说明父子关系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974842" cy="819150"/>
            <a:chOff x="590550" y="518160"/>
            <a:chExt cx="597484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97484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take取走，remove删除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988820"/>
            <a:ext cx="8101584" cy="945642"/>
            <a:chOff x="597408" y="1988820"/>
            <a:chExt cx="8101584" cy="94564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88820"/>
              <a:ext cx="305747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takeItem(row,col)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465070"/>
              <a:ext cx="810158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取走项但保留行列尺寸，该格变空；调用者接管返回项。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341370"/>
            <a:ext cx="8053121" cy="945642"/>
            <a:chOff x="597408" y="3341370"/>
            <a:chExt cx="8053121" cy="94564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341370"/>
              <a:ext cx="538157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takeRow(row) / takeColumn(col)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3817620"/>
              <a:ext cx="805312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移除行或列位置并返回项列表；列表中可能有nullptr。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4693920"/>
            <a:ext cx="6425184" cy="1364742"/>
            <a:chOff x="597408" y="4693920"/>
            <a:chExt cx="6425184" cy="136474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4693920"/>
              <a:ext cx="609146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removeRow(row) / removeColumn(col)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7408" y="5170170"/>
              <a:ext cx="6425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删除该行或列的项及其子项；旧指针不能再用。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取走的项要重新交给模型，或由调用者删除。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85560"/>
              <a:ext cx="381731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F040, F041 · 所有权、尺寸和旧指针寿命分别判断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550789" cy="819150"/>
            <a:chOff x="590550" y="518160"/>
            <a:chExt cx="5550789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550789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clear会怎样影响表格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5884" y="1994535"/>
            <a:ext cx="6426708" cy="1625727"/>
            <a:chOff x="595884" y="1994535"/>
            <a:chExt cx="6426708" cy="1625727"/>
          </a:xfrm>
        </p:grpSpPr>
        <p:sp>
          <p:nvSpPr>
            <p:cNvPr id="4" name="TextBox 4"/>
            <p:cNvSpPr txBox="1"/>
            <p:nvPr/>
          </p:nvSpPr>
          <p:spPr>
            <a:xfrm>
              <a:off x="595884" y="1994535"/>
              <a:ext cx="547815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QStandardItemModel::clear()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693670"/>
              <a:ext cx="6425184" cy="926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删除数据项和表头项，行数、列数都变为0。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要继续按六字段录入，重新设列数并设置标题。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255770"/>
            <a:ext cx="7126224" cy="1840992"/>
            <a:chOff x="597408" y="4255770"/>
            <a:chExt cx="7126224" cy="18409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255770"/>
              <a:ext cx="7126224" cy="1840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第四章的QTableWidget::clear()清项目和表头，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但保留既有行列尺寸；两个clear的结构结果不同。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若仅想清项的角色，QStandardItem::clearData()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保留该项和子项，不等于清空整个模型。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393557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F042, F032 · clearData也会恢复项的默认交互标志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257544" cy="819150"/>
            <a:chOff x="590550" y="51816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当前位置不等于选择范围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1828800"/>
            <a:ext cx="5257800" cy="2324100"/>
            <a:chOff x="609600" y="1828800"/>
            <a:chExt cx="5257800" cy="23241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5257800" cy="2324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97636" y="1967865"/>
              <a:ext cx="1366266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当前项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902208" y="2693670"/>
              <a:ext cx="4504944" cy="1383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setCurrentIndex配NoUpdate，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只改变当前位置。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currentIndex()返回一个索引。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324600" y="1828800"/>
            <a:ext cx="5257800" cy="2324100"/>
            <a:chOff x="6324600" y="1828800"/>
            <a:chExt cx="5257800" cy="2324100"/>
          </a:xfrm>
        </p:grpSpPr>
        <p:sp>
          <p:nvSpPr>
            <p:cNvPr id="8" name="Rectangle 8"/>
            <p:cNvSpPr/>
            <p:nvPr/>
          </p:nvSpPr>
          <p:spPr>
            <a:xfrm>
              <a:off x="6324600" y="1828800"/>
              <a:ext cx="5257800" cy="2324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6612636" y="1967865"/>
              <a:ext cx="1810512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已选范围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617208" y="2693670"/>
              <a:ext cx="4169664" cy="1383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select配Select，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改变已选集合。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不会因此设置currentIndex。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4693920"/>
            <a:ext cx="7248144" cy="1383792"/>
            <a:chOff x="597408" y="4693920"/>
            <a:chExt cx="7248144" cy="13837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693920"/>
              <a:ext cx="7248144" cy="1383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clearSelection只清已选范围，当前项仍可能有效。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选择命令中的Current是选择层标志，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不能把它当成设置当前索引的函数。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4" name="TextBox 14"/>
            <p:cNvSpPr txBox="1"/>
            <p:nvPr/>
          </p:nvSpPr>
          <p:spPr>
            <a:xfrm>
              <a:off x="603504" y="6385560"/>
              <a:ext cx="419370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F045, F053 · QItemSelectionModel保存两种独立状态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15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257544" cy="819150"/>
            <a:chOff x="590550" y="51816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选择行为和选择模式配合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905000"/>
            <a:chOff x="609600" y="1828800"/>
            <a:chExt cx="10972800" cy="1905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905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116455"/>
              <a:ext cx="5595366" cy="1553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ui-&gt;tableView-&gt;setSelectionBehavior(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QAbstractItemView::SelectItems);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ui-&gt;tableView-&gt;setSelectionMode(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QAbstractItemView::ExtendedSelection);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274820"/>
            <a:ext cx="6729984" cy="1840992"/>
            <a:chOff x="597408" y="4274820"/>
            <a:chExt cx="6729984" cy="18409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274820"/>
              <a:ext cx="6729984" cy="1840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本例按单元格选择，支持Ctrl追加和Shift扩展。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若改成SelectRows配SingleSelection，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一次可以选一整行，其中含多个格。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行为决定选择单位；模式决定单选、扩展等方式。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361921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F059 · SingleSelection不是“最多一个单元格”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257544" cy="819150"/>
            <a:chOff x="590550" y="51816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读取已选项时别假定顺序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988820"/>
            <a:ext cx="5964448" cy="1536192"/>
            <a:chOff x="597408" y="1988820"/>
            <a:chExt cx="5964448" cy="1536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88820"/>
              <a:ext cx="596444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selectedIndexes()返回已选格的索引。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598420"/>
              <a:ext cx="5815584" cy="926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返回列表未排序；需要按行列顺序处理时，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由程序按row、column排序后再遍历。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198620"/>
            <a:ext cx="7047128" cy="1917192"/>
            <a:chOff x="597408" y="4198620"/>
            <a:chExt cx="7047128" cy="19171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198620"/>
              <a:ext cx="704712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selectedRows()只返回整行已选时的代表索引。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808220"/>
              <a:ext cx="6729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只选一个格，不代表这一行所有可选格都已选。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整行导出可按代表索引再读取这一行的各列。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导出全表则按模型行列数遍历，不依赖选择范围。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85560"/>
              <a:ext cx="381731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F046, F047 · 整行判定针对有效、启用且可选的项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692140" cy="819150"/>
            <a:chOff x="590550" y="51816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把当前格显示到状态栏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276600"/>
            <a:chOff x="609600" y="1828800"/>
            <a:chExt cx="10972800" cy="3276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276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59305"/>
              <a:ext cx="7795641" cy="2811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currentChanged(current, previous)的有效索引分支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auto value = m_model-&gt;data(current);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auto fv = m_model-&gt;data(current, Qt::FontRole);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QFont f = fv.isValid() ? fv.value&lt;QFont&gt;()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: ui-&gt;tableView-&gt;font();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ui-&gt;statusBar-&gt;showMessage(QString("行%1 列%2：%3")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.arg(current.row()).arg(current.column())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.arg(value.toString()));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436870"/>
            <a:ext cx="8699297" cy="469392"/>
            <a:chOff x="597408" y="5436870"/>
            <a:chExt cx="8699297" cy="4693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436870"/>
              <a:ext cx="869929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先检查current有效且属于模型；无效时清标签和粗体状态。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618881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F045, F049, F028 · 用f.bold()同步粗体按钮；QSignalBlocker防止同步时反写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257544" cy="819150"/>
            <a:chOff x="590550" y="51816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模型重置后主动刷新标签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988820"/>
            <a:ext cx="6333744" cy="1536192"/>
            <a:chOff x="597408" y="1988820"/>
            <a:chExt cx="6333744" cy="1536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888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选择模型重置会清当前项和已选范围。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598420"/>
              <a:ext cx="6333744" cy="926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重置期间不会通过currentChanged逐项通知，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所以旧状态栏可能仍显示已经不存在的位置。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084320"/>
            <a:ext cx="7339584" cy="1840992"/>
            <a:chOff x="597408" y="4084320"/>
            <a:chExt cx="7339584" cy="18409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084320"/>
              <a:ext cx="7339584" cy="1840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导入或clear结束后，显式刷新窗口状态。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没有当前项时，清行列标签、值标签和粗体勾选。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需要选择首格时，先确认新模型还有行，再取新索引。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同步粗体按钮用QSignalBlocker，避免触发写回。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510966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F050, F105 · 状态栏和工具栏属于窗口，模型重置不会替它们清文字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822948" cy="819150"/>
            <a:chOff x="590550" y="51816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共享选择前先共享数据模型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9600" y="1872615"/>
            <a:ext cx="10972800" cy="2299335"/>
            <a:chOff x="609600" y="1872615"/>
            <a:chExt cx="10972800" cy="2299335"/>
          </a:xfrm>
        </p:grpSpPr>
        <p:sp>
          <p:nvSpPr>
            <p:cNvPr id="4" name="TextBox 4"/>
            <p:cNvSpPr txBox="1"/>
            <p:nvPr/>
          </p:nvSpPr>
          <p:spPr>
            <a:xfrm>
              <a:off x="3126486" y="1872615"/>
              <a:ext cx="3965105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同一个m_model对象</a:t>
              </a:r>
            </a:p>
          </p:txBody>
        </p:sp>
        <p:sp>
          <p:nvSpPr>
            <p:cNvPr id="5" name="Rectangle 5"/>
            <p:cNvSpPr/>
            <p:nvPr/>
          </p:nvSpPr>
          <p:spPr>
            <a:xfrm>
              <a:off x="609600" y="3067050"/>
              <a:ext cx="4762500" cy="11049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6" name="Rectangle 6"/>
            <p:cNvSpPr/>
            <p:nvPr/>
          </p:nvSpPr>
          <p:spPr>
            <a:xfrm>
              <a:off x="6819900" y="3067050"/>
              <a:ext cx="4762500" cy="11049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02208" y="3455670"/>
              <a:ext cx="421449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视图A：setModel(m_model)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112508" y="3455670"/>
              <a:ext cx="421449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视图B：setModel(m_model)</a:t>
              </a:r>
            </a:p>
          </p:txBody>
        </p:sp>
        <p:sp>
          <p:nvSpPr>
            <p:cNvPr id="9" name="Line 9"/>
            <p:cNvSpPr/>
            <p:nvPr/>
          </p:nvSpPr>
          <p:spPr>
            <a:xfrm flipH="1">
              <a:off x="3105150" y="2476500"/>
              <a:ext cx="1657350" cy="47625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0" name="Line 10"/>
            <p:cNvSpPr/>
            <p:nvPr/>
          </p:nvSpPr>
          <p:spPr>
            <a:xfrm>
              <a:off x="7429500" y="2476500"/>
              <a:ext cx="1619250" cy="47625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</p:grpSp>
      <p:grpSp>
        <p:nvGrpSpPr>
          <p:cNvPr id="13" name="Group 13"/>
          <p:cNvGrpSpPr/>
          <p:nvPr/>
        </p:nvGrpSpPr>
        <p:grpSpPr>
          <a:xfrm>
            <a:off x="597408" y="4674870"/>
            <a:ext cx="7476744" cy="1383792"/>
            <a:chOff x="597408" y="4674870"/>
            <a:chExt cx="7476744" cy="13837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674870"/>
              <a:ext cx="7476744" cy="1383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然后两个视图才能安装同一个QItemSelectionModel。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替换选择模型不会自动删除旧对象。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共享对象用合适的QObject父对象管理寿命。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4" name="TextBox 14"/>
            <p:cNvSpPr txBox="1"/>
            <p:nvPr/>
          </p:nvSpPr>
          <p:spPr>
            <a:xfrm>
              <a:off x="603504" y="6385560"/>
              <a:ext cx="46411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F051, F052 · 数据值相同的两个模型不满足“同一个对象”前提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257544" cy="819150"/>
            <a:chOff x="590550" y="51816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导入文件先建立格式约定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988820"/>
            <a:ext cx="7126224" cy="1536192"/>
            <a:chOff x="597408" y="1988820"/>
            <a:chExt cx="7126224" cy="1536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888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第一行六个标题，后续每行六个字段。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598420"/>
              <a:ext cx="7126224" cy="926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字段以TAB分隔；本课不允许字段内部含TAB或换行。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保留空字段的位置，之后再判断该字段能否为空。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084320"/>
            <a:ext cx="7324344" cy="1840992"/>
            <a:chOff x="597408" y="4084320"/>
            <a:chExt cx="7324344" cy="18409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084320"/>
              <a:ext cx="7324344" cy="1840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测深按int读取，垂深、方位、总位移按double读取。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固井质量按字符串读取；取样字段只接受“0”或“1”。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标题数、字段数和数值格式都合格，才应用新内容。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格式失败时提示文件中的行号，保留原表。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49743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F101–F104 · 简化TSV约定，不是支持转义与引号的通用文件解析器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126736" cy="819150"/>
            <a:chOff x="590550" y="51816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打开失败时保留原表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327273"/>
            <a:chOff x="609600" y="1828800"/>
            <a:chExt cx="10972800" cy="332727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276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78355"/>
              <a:ext cx="8569071" cy="3077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QString name = QFileDialog::getOpenFileName(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this, "打开测井数据", {}, "文本文件 (*.txt)");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(name.isEmpty()) 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QFile file(name);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(!file.open(QIODevice::ReadOnly | QIODevice::Text)) 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QMessageBox::warning(this, "打开失败", file.errorString());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303520"/>
            <a:ext cx="6729984" cy="888492"/>
            <a:chOff x="597408" y="5303520"/>
            <a:chExt cx="67299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303520"/>
              <a:ext cx="6729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取消选择或打开失败，都没有修改m_model。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接下来先读取到临时容器，验证成功才替换原表。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289450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教材5.3.2；F104 · 本例使用Qt6 API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126736" cy="819150"/>
            <a:chOff x="590550" y="51816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读取全文到临时列表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124200"/>
            <a:chOff x="609600" y="1828800"/>
            <a:chExt cx="10972800" cy="3124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124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78355"/>
              <a:ext cx="7062216" cy="2696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QTextStream in(&amp;file);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in.setEncoding(QStringConverter::Utf8);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QStringList lines;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while (!in.atEnd()) lines.append(in.readLine());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(in.status() != QTextStream::Ok) 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(lines.isEmpty()) 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QString header = lines.at(0);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303520"/>
            <a:ext cx="7812024" cy="888492"/>
            <a:chOff x="597408" y="5303520"/>
            <a:chExt cx="781202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303520"/>
              <a:ext cx="78120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先拒绝读错或空文件，再访问第0行；失败分支补充提示。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Qt6默认UTF-8；显式指定后，默认BOM检测仍存在。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579409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F100, F102 · 需要QTextStream、QStringConverter头文件；file沿用前页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822948" cy="819150"/>
            <a:chOff x="590550" y="51816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保留空字段才能维持列位置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562100"/>
            <a:chOff x="609600" y="1828800"/>
            <a:chExt cx="10972800" cy="15621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562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135505"/>
              <a:ext cx="5448681" cy="867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QStringList fields =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line.split('\t', Qt::KeepEmptyParts);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989070"/>
            <a:ext cx="7339584" cy="2145792"/>
            <a:chOff x="597408" y="3989070"/>
            <a:chExt cx="7339584" cy="21457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989070"/>
              <a:ext cx="346496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情景：A　TAB　TAB　C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408170"/>
              <a:ext cx="73395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应得到三个字段：A、空字符串、C。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空字段仍占第2个位置，后面的C不向前挪。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用\s+配SkipEmptyParts会合并空白，破坏列位置。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末尾的空字段也要保留，随后按格式约定拒绝或接收。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85560"/>
              <a:ext cx="385876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F101 · 标题和每一行记录都使用同一种TAB分隔规则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126736" cy="819150"/>
            <a:chOff x="590550" y="51816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逐行检查六列与数值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384423"/>
            <a:chOff x="609600" y="1828800"/>
            <a:chExt cx="10972800" cy="338442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3528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59305"/>
              <a:ext cx="7288911" cy="3153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(fields.size() != 6) return; // 提示当前文件行号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bool ok = false;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int depth = fields.at(0).toInt(&amp;ok);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(!ok || depth &lt; 0 || depth &gt; 20000) 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 (int c = 1; c &lt; 4; ++c) 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double v = fields.at(c).toDouble(&amp;ok);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(!ok || !qIsFinite(v)) 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再检查这一列的业务范围，并保存到临时记录。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436870"/>
            <a:ext cx="8311591" cy="469392"/>
            <a:chOff x="597408" y="5436870"/>
            <a:chExt cx="8311591" cy="4693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436870"/>
              <a:ext cx="831159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0也可能是合法数值；判断转换失败看ok，不能只看结果。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558286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F076, F102, F103 · 0–20000为课堂测深范围示例；qIsFinite需QtMath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25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183276" cy="819150"/>
            <a:chOff x="590550" y="518160"/>
            <a:chExt cx="518327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18327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取样字段只接受0或1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352800"/>
            <a:chOff x="609600" y="1828800"/>
            <a:chExt cx="10972800" cy="33528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3528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97405"/>
              <a:ext cx="6928866" cy="3077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QString flag = fields.at(5); // 已确认六列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Qt::CheckState state;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(flag == "0") state = Qt::Unchecked;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else if (flag == "1") state = Qt::Checked;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else 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提示文件行号：取样字段只能是0或1。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417820"/>
            <a:ext cx="7342327" cy="469392"/>
            <a:chOff x="597408" y="5417820"/>
            <a:chExt cx="7342327" cy="4693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417820"/>
              <a:ext cx="734232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空串、“2”和其他文字都拒绝，不自动当作已勾选。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392231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F103, F034 · 本课逻辑字段采用严格的文字0/1格式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692140" cy="819150"/>
            <a:chOff x="590550" y="51816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验证完成后才改变模型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9600" y="1828800"/>
            <a:ext cx="10972800" cy="1752600"/>
            <a:chOff x="609600" y="1828800"/>
            <a:chExt cx="10972800" cy="1752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3048000" cy="1752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Rectangle 5"/>
            <p:cNvSpPr/>
            <p:nvPr/>
          </p:nvSpPr>
          <p:spPr>
            <a:xfrm>
              <a:off x="4381500" y="1828800"/>
              <a:ext cx="3048000" cy="1752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6" name="Rectangle 6"/>
            <p:cNvSpPr/>
            <p:nvPr/>
          </p:nvSpPr>
          <p:spPr>
            <a:xfrm>
              <a:off x="8153400" y="1828800"/>
              <a:ext cx="3429000" cy="1752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02208" y="2122170"/>
              <a:ext cx="2157984" cy="1002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读取到临时列表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原模型保持原样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4674108" y="2122170"/>
              <a:ext cx="2462784" cy="1002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检验全部字段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失败就提示并返回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446008" y="2122170"/>
              <a:ext cx="2462784" cy="1002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全部合格后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应用新的模型数据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3752850" y="2647950"/>
              <a:ext cx="514350" cy="1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1" name="Line 11"/>
            <p:cNvSpPr/>
            <p:nvPr/>
          </p:nvSpPr>
          <p:spPr>
            <a:xfrm>
              <a:off x="7524750" y="2647950"/>
              <a:ext cx="514350" cy="1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597408" y="4255770"/>
            <a:ext cx="7309104" cy="1840992"/>
            <a:chOff x="597408" y="4255770"/>
            <a:chExt cx="7309104" cy="1840992"/>
          </a:xfrm>
        </p:grpSpPr>
        <p:sp>
          <p:nvSpPr>
            <p:cNvPr id="13" name="TextBox 13"/>
            <p:cNvSpPr txBox="1"/>
            <p:nvPr/>
          </p:nvSpPr>
          <p:spPr>
            <a:xfrm>
              <a:off x="597408" y="4255770"/>
              <a:ext cx="7309104" cy="1840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若先setRowCount或clear，再发现后面的短行，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旧表已经改变，QStandardItemModel不会自动恢复。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把合法记录存入临时容器，验证全部完成后，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再一次进入构造项、替换内容的阶段。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5" name="TextBox 15"/>
            <p:cNvSpPr txBox="1"/>
            <p:nvPr/>
          </p:nvSpPr>
          <p:spPr>
            <a:xfrm>
              <a:off x="603504" y="6385560"/>
              <a:ext cx="438485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F104 · 失败保留原表靠处理顺序实现，模型不提供自动回滚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692140" cy="819150"/>
            <a:chOff x="590550" y="51816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用数值类型创建一行项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384423"/>
            <a:chOff x="609600" y="1828800"/>
            <a:chExt cx="10972800" cy="338442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3528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59305"/>
              <a:ext cx="8382381" cy="3153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QVariantList values = {depth, vertical, azimuth,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displacement, quality};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QList&lt;QStandardItem *&gt; items;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 (const QVariant &amp;v : values) 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auto *it = new QStandardItem;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it-&gt;setData(v, Qt::EditRole); items.append(it);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auto *sample = new QStandardItem("测井取样");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sample-&gt;setCheckable(true); sample-&gt;setCheckState(state);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436870"/>
            <a:ext cx="9393936" cy="469392"/>
            <a:chOff x="597408" y="5436870"/>
            <a:chExt cx="9393936" cy="4693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436870"/>
              <a:ext cx="93939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再items.append(sample)：六个格各用一个新项，保留值类型。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554964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F028, F031, F034, F039 · 五个字段变量和state来自已验证的临时记录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257544" cy="819150"/>
            <a:chOff x="590550" y="51816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导入成功后恢复界面状态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988820"/>
            <a:ext cx="8791564" cy="945642"/>
            <a:chOff x="597408" y="1988820"/>
            <a:chExt cx="8791564" cy="94564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88820"/>
              <a:ext cx="440222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　应用六列结构与完整记录。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465070"/>
              <a:ext cx="879156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验证后clear，重设6列和表头，再逐行appendRow(items)。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341370"/>
            <a:ext cx="7778496" cy="945642"/>
            <a:chOff x="597408" y="3341370"/>
            <a:chExt cx="7778496" cy="94564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341370"/>
              <a:ext cx="407913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　更新文件名和文本预览。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3817620"/>
              <a:ext cx="777849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提示当前载入的是哪个文件，重建预览中的整表文字。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4693920"/>
            <a:ext cx="7034784" cy="1364742"/>
            <a:chOff x="597408" y="4693920"/>
            <a:chExt cx="7034784" cy="136474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4693920"/>
              <a:ext cx="472531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　刷新当前格提示与操作按钮。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7408" y="5170170"/>
              <a:ext cx="7034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清掉旧行列、旧值和粗体状态；有行时可定位首格。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成功后启用相应操作，无当前项时禁用删除等命令。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85560"/>
              <a:ext cx="517931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F105, F104 · 只含合法表头的文件可产生空表，定位前检查rowCount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126736" cy="819150"/>
            <a:chOff x="590550" y="51816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追加一行需要六个项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88820"/>
            <a:ext cx="6120384" cy="1383792"/>
            <a:chOff x="597408" y="1988820"/>
            <a:chExt cx="6120384" cy="13837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88820"/>
              <a:ext cx="6120384" cy="1383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沿用前页的项构造方式，创建六个独立对象。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四个数值默认为0，质量文字默认为“一般”，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取样项可勾选，状态设为Unchecked。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9600" y="4019550"/>
            <a:ext cx="10972800" cy="2000250"/>
            <a:chOff x="609600" y="4019550"/>
            <a:chExt cx="10972800" cy="2000250"/>
          </a:xfrm>
        </p:grpSpPr>
        <p:sp>
          <p:nvSpPr>
            <p:cNvPr id="6" name="Rectangle 6"/>
            <p:cNvSpPr/>
            <p:nvPr/>
          </p:nvSpPr>
          <p:spPr>
            <a:xfrm>
              <a:off x="609600" y="4019550"/>
              <a:ext cx="10972800" cy="20002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03732" y="4326255"/>
              <a:ext cx="6222111" cy="1668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int row = m_model-&gt;rowCount();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m_model-&gt;appendRow(items); // items恰好六项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ui-&gt;tableView-&gt;setCurrentIndex(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m_model-&gt;index(row, 0));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502676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F039, F021, F011 · 不把同一个项指针交给多个格；模型接管新项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30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692140" cy="819150"/>
            <a:chOff x="590550" y="51816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在当前行前插入并定位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667000"/>
            <a:chOff x="609600" y="1828800"/>
            <a:chExt cx="10972800" cy="2667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667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78355"/>
              <a:ext cx="7795641" cy="2315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auto old = ui-&gt;tableView-&gt;currentIndex();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(!old.isValid() || old.model() != m_model) 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int r = old.row();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// 按前两页构造六个新项，保存到items。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m_model-&gt;insertRow(r, items);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ui-&gt;tableView-&gt;setCurrentIndex(m_model-&gt;index(r, 0));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789170"/>
            <a:ext cx="8010144" cy="1307592"/>
            <a:chOff x="597408" y="4789170"/>
            <a:chExt cx="801014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789170"/>
              <a:ext cx="80101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此重载接收项列表，返回void；先保证位置与项列表合法。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r在0到rowCount之间，items恰好六个独立新项。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原行向后移动；操作后的新index(r,0)指向插入行。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462503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F021, F011 · 无当前项时拒绝本按钮；追加由另一个按钮处理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31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822948" cy="819150"/>
            <a:chOff x="590550" y="51816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删除当前行后修正当前位置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467100"/>
            <a:chOff x="609600" y="1828800"/>
            <a:chExt cx="10972800" cy="34671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467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59305"/>
              <a:ext cx="7795641" cy="3153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auto old = ui-&gt;tableView-&gt;currentIndex();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(!old.isValid() || old.model() != m_model) 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int r = old.row();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(!m_model-&gt;removeRow(r)) 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int n = m_model-&gt;rowCount();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(n &gt; 0)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ui-&gt;tableView-&gt;setCurrentIndex(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m_model-&gt;index(qMin(r, n - 1), 0));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else ui-&gt;statusBar-&gt;clearMessage();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665470"/>
            <a:ext cx="7778496" cy="469392"/>
            <a:chOff x="597408" y="5665470"/>
            <a:chExt cx="7778496" cy="4693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665470"/>
              <a:ext cx="777849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被删项及子项已销毁，旧指针和旧索引不能继续使用。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446349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F041, F011 · 空表分支同时清行列标签、值标签和粗体状态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32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692140" cy="819150"/>
            <a:chOff x="590550" y="51816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批量设置所选格的对齐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327273"/>
            <a:chOff x="609600" y="1828800"/>
            <a:chExt cx="10972800" cy="332727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276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78355"/>
              <a:ext cx="7648956" cy="3077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auto indexes = m_selection-&gt;selectedIndexes();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int alignment =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static_cast&lt;int&gt;(Qt::AlignRight | Qt::AlignVCenter);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 (const auto &amp;idx : indexes) 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(!m_model-&gt;setData(idx, alignment,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Qt::TextAlignmentRole))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qWarning() &lt;&lt; "对齐写入失败" &lt;&lt; idx;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303520"/>
            <a:ext cx="6729984" cy="888492"/>
            <a:chOff x="597408" y="5303520"/>
            <a:chExt cx="67299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303520"/>
              <a:ext cx="6729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只修改实际已选格；没有选择时，循环不做写入。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标准模型在合法空位置setData时会创建项对象。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497904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F046, F037 · qWarning用于课堂观察失败；实际程序可在界面提示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33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7388352" cy="819150"/>
            <a:chOff x="590550" y="51816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粗体修改要保留其他字体属性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276600"/>
            <a:chOff x="609600" y="1828800"/>
            <a:chExt cx="10972800" cy="3276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276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59305"/>
              <a:ext cx="8235696" cy="2811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 (const auto &amp;idx : m_selection-&gt;selectedIndexes()) 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auto v = m_model-&gt;data(idx, Qt::FontRole);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QFont f = v.isValid() ? v.value&lt;QFont&gt;()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: ui-&gt;tableView-&gt;font();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f.setBold(checked);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(!m_model-&gt;setData(idx, f, Qt::FontRole))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qWarning() &lt;&lt; "字体写入失败" &lt;&lt; idx;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436870"/>
            <a:ext cx="8424672" cy="469392"/>
            <a:chOff x="597408" y="5436870"/>
            <a:chExt cx="8424672" cy="4693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436870"/>
              <a:ext cx="842467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读取原字体再改粗体，保留字号、字族和斜体等其他属性。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54936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F028, F044 · checked来自粗体按钮；窗口刷新按钮时用QSignalBlocker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7388352" cy="819150"/>
            <a:chOff x="590550" y="51816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项变化信号不能证明用户编辑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988820"/>
            <a:ext cx="6028944" cy="1536192"/>
            <a:chOff x="597408" y="1988820"/>
            <a:chExt cx="6028944" cy="1536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88820"/>
              <a:ext cx="554309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itemChanged说明项的数据发生变化。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598420"/>
              <a:ext cx="6028944" cy="926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用户编辑和程序setData、setFont等写入，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都可能触发这个信号。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198620"/>
            <a:ext cx="7034784" cy="1840992"/>
            <a:chOff x="597408" y="4198620"/>
            <a:chExt cx="7034784" cy="18409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198620"/>
              <a:ext cx="7034784" cy="1840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同一种类型的相同值，通常不会产生新的变化通知。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记录操作时，同时记录发出请求的按钮或命令，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以及修改前后实际读取的值。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不能只收到信号就认定“用户完成了一次编辑”。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567306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F044 · QStandardItem::setData / QStandardItemModel::itemChanged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35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126736" cy="819150"/>
            <a:chOff x="590550" y="51816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预览全表按行列遍历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384423"/>
            <a:chOff x="609600" y="1828800"/>
            <a:chExt cx="10972800" cy="338442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3528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59305"/>
              <a:ext cx="7795641" cy="3153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QStringList titles;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 (int c = 0; c &lt; m_model-&gt;columnCount(); ++c)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titles.append(m_model-&gt;headerData(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c, Qt::Horizontal, Qt::DisplayRole).toString());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ui-&gt;plainTextEdit-&gt;setPlainText(titles.join('\t'));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 (int r = 0; r &lt; m_model-&gt;rowCount(); ++r) 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QStringList fields;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 (int c = 0; c &lt; 5; ++c)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fields.append(m_model-&gt;index(r,c).data().toString());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436870"/>
            <a:ext cx="8634679" cy="469392"/>
            <a:chOff x="597408" y="5436870"/>
            <a:chExt cx="8634679" cy="4693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436870"/>
              <a:ext cx="863467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确认六列后按行读取前五列；末列转0/1后输出，见下一页。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563971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F061, F046 · 本页与下一页组成一段循环；selectedIndexes不能代表全表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257544" cy="819150"/>
            <a:chOff x="590550" y="51816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把复选状态转为文件字段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384423"/>
            <a:chOff x="609600" y="1828800"/>
            <a:chExt cx="10972800" cy="338442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3528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59305"/>
              <a:ext cx="7942326" cy="3153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auto check = m_model-&gt;data(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m_model-&gt;index(r, 5), Qt::CheckStateRole);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(!check.isValid()) 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int state = check.toInt();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(state != Qt::Unchecked &amp;&amp; state != Qt::Checked)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return; // 本课拒绝三态或其他非法状态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fields.append(state == Qt::Checked ? "1" : "0");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ui-&gt;plainTextEdit-&gt;appendPlainText(fields.join('\t'));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436870"/>
            <a:ext cx="8341766" cy="469392"/>
            <a:chOff x="597408" y="5436870"/>
            <a:chExt cx="8341766" cy="4693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436870"/>
              <a:ext cx="834176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本课关闭三态；以TAB连接六字段，保留空字符串的位置。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591738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F034, F101 · 失败提示具体行号；要避免半份预览，可先在临时文本中生成全表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37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257544" cy="819150"/>
            <a:chOff x="590550" y="51816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文本预览还没有写回磁盘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2836" y="2215515"/>
            <a:ext cx="7459980" cy="1195197"/>
            <a:chOff x="592836" y="2215515"/>
            <a:chExt cx="7459980" cy="1195197"/>
          </a:xfrm>
        </p:grpSpPr>
        <p:sp>
          <p:nvSpPr>
            <p:cNvPr id="4" name="TextBox 4"/>
            <p:cNvSpPr txBox="1"/>
            <p:nvPr/>
          </p:nvSpPr>
          <p:spPr>
            <a:xfrm>
              <a:off x="592836" y="2215515"/>
              <a:ext cx="6702666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PlainText里的内容只用于观察。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941320"/>
              <a:ext cx="745540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修改模型、重建预览，都不会自动保存原文本文件。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351020"/>
            <a:ext cx="6120384" cy="1383792"/>
            <a:chOff x="597408" y="4351020"/>
            <a:chExt cx="6120384" cy="13837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351020"/>
              <a:ext cx="6120384" cy="1383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保存时另行选择目标文件并尝试打开，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将完整的已验证内容写入，并检查写入结果。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确认保存成功后，才能向用户显示成功提示。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543275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F003, F104 · 模型、预览和磁盘文件分别维护；完整文件读写见后续章节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822948" cy="819150"/>
            <a:chOff x="590550" y="51816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从默认编辑器看到数据类型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988820"/>
            <a:ext cx="8208264" cy="1536192"/>
            <a:chOff x="597408" y="1988820"/>
            <a:chExt cx="8208264" cy="1536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88820"/>
              <a:ext cx="743102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默认代理按EditRole的QVariant类型选择编辑器。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598420"/>
              <a:ext cx="8208264" cy="926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Qt6.2.3默认工厂可为int创建QSpinBox，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为double创建QDoubleSpinBox，为QString创建行编辑器。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160520"/>
            <a:ext cx="7644384" cy="1840992"/>
            <a:chOff x="597408" y="4160520"/>
            <a:chExt cx="7644384" cy="18409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160520"/>
              <a:ext cx="7644384" cy="1840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教材原导入多把数值保存为字符串，编辑器也随之不同。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本课保留数值类型，让后续代理读到正确的类型。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需要指定量程、精度或质量选项时，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还要定制代理，把编辑规则落实到对应列。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55962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F063, F064 · 默认工厂受Qt构建功能配置影响；此处采用常规Widgets配置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39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692140" cy="819150"/>
            <a:chOff x="590550" y="51816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课堂检验：导入与选择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882140"/>
            <a:ext cx="7911694" cy="918972"/>
            <a:chOff x="597408" y="1882140"/>
            <a:chExt cx="7911694" cy="918972"/>
          </a:xfrm>
        </p:grpSpPr>
        <p:sp>
          <p:nvSpPr>
            <p:cNvPr id="4" name="TextBox 4"/>
            <p:cNvSpPr txBox="1"/>
            <p:nvPr/>
          </p:nvSpPr>
          <p:spPr>
            <a:xfrm>
              <a:off x="600456" y="1882140"/>
              <a:ext cx="589285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合法的空位置索引，是否一定已经有QStandardItem？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331720"/>
              <a:ext cx="791169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不一定。item可为空；itemFromIndex会延迟创建项。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425190"/>
            <a:ext cx="7778496" cy="918972"/>
            <a:chOff x="597408" y="3425190"/>
            <a:chExt cx="7778496" cy="918972"/>
          </a:xfrm>
        </p:grpSpPr>
        <p:sp>
          <p:nvSpPr>
            <p:cNvPr id="7" name="TextBox 7"/>
            <p:cNvSpPr txBox="1"/>
            <p:nvPr/>
          </p:nvSpPr>
          <p:spPr>
            <a:xfrm>
              <a:off x="600456" y="3425190"/>
              <a:ext cx="598680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只选某一行的一个格，selectedRows是否代表这一行？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3874770"/>
              <a:ext cx="777849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不代表。整行可选格都已选，才返回该行的代表索引。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4968240"/>
            <a:ext cx="8101584" cy="918972"/>
            <a:chOff x="597408" y="4968240"/>
            <a:chExt cx="8101584" cy="918972"/>
          </a:xfrm>
        </p:grpSpPr>
        <p:sp>
          <p:nvSpPr>
            <p:cNvPr id="10" name="TextBox 10"/>
            <p:cNvSpPr txBox="1"/>
            <p:nvPr/>
          </p:nvSpPr>
          <p:spPr>
            <a:xfrm>
              <a:off x="600456" y="4968240"/>
              <a:ext cx="462229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新文件的后半段有短行，应何时拒绝导入？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7408" y="5417820"/>
              <a:ext cx="810158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在临时数据验证阶段拒绝；尚未改模型，旧表才能保留。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85560"/>
              <a:ext cx="494385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F035, F036, F047, F104 · 点击依次揭示完整问题、答案和理由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40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7388352" cy="819150"/>
            <a:chOff x="590550" y="51816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课堂实践：从文本到可编辑表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988820"/>
            <a:ext cx="7132320" cy="945642"/>
            <a:chOff x="597408" y="1988820"/>
            <a:chExt cx="7132320" cy="94564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88820"/>
              <a:ext cx="325526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先导入两行合法数据。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465070"/>
              <a:ext cx="71323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核对六列顺序、数值类型、质量文字与取样勾选。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341370"/>
            <a:ext cx="7132320" cy="945642"/>
            <a:chOff x="597408" y="3341370"/>
            <a:chExt cx="7132320" cy="94564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34137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再分别加入短行、空数值和非法取样字段。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3817620"/>
              <a:ext cx="71323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程序提示具体文件行号，并保留原来的两行数据。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4693920"/>
            <a:ext cx="7034784" cy="1364742"/>
            <a:chOff x="597408" y="4693920"/>
            <a:chExt cx="7034784" cy="136474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46939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最后选择、改格式、删行并重新预览。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7408" y="5170170"/>
              <a:ext cx="7034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只改所选格，当前标签与粗体按钮跟随新的当前格。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预览按全表输出，末列仍为严格的0或1。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85560"/>
              <a:ext cx="525597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F101, F103–F105 · 每个失败用例独立演示，区分字段错位与转换失败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41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842010"/>
            <a:ext cx="7388352" cy="819150"/>
            <a:chOff x="590550" y="8420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8420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表格数据准备好，再定制编辑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2836" y="2329815"/>
            <a:ext cx="7783068" cy="1271397"/>
            <a:chOff x="592836" y="2329815"/>
            <a:chExt cx="7783068" cy="1271397"/>
          </a:xfrm>
        </p:grpSpPr>
        <p:sp>
          <p:nvSpPr>
            <p:cNvPr id="4" name="TextBox 4"/>
            <p:cNvSpPr txBox="1"/>
            <p:nvPr/>
          </p:nvSpPr>
          <p:spPr>
            <a:xfrm>
              <a:off x="592836" y="2329815"/>
              <a:ext cx="6252972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索引定位置，角色定值和格式。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3131820"/>
              <a:ext cx="777849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选择模型给出当前项和已选范围，窗口据此执行操作。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579620"/>
            <a:ext cx="5815584" cy="1459992"/>
            <a:chOff x="597408" y="4579620"/>
            <a:chExt cx="5815584" cy="14599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579620"/>
              <a:ext cx="5815584" cy="1459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模型已保留正确的数值与复选状态。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下一节用自定义代理指定数值范围与精度，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并把固井质量的编辑限制为明确的选项。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273497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5.3结束；F063, F065 · 下一节5.4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42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05_c_standard_table">
  <a:themeElements>
    <a:clrScheme name="qt6_ch05_c_standard_table">
      <a:dk1>
        <a:srgbClr val="2B343A"/>
      </a:dk1>
      <a:lt1>
        <a:srgbClr val="FAF7EF"/>
      </a:lt1>
      <a:dk2>
        <a:srgbClr val="1F497D"/>
      </a:dk2>
      <a:lt2>
        <a:srgbClr val="FAF7EF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EEE8DC"/>
      </a:accent5>
      <a:accent6>
        <a:srgbClr val="646B6B"/>
      </a:accent6>
      <a:hlink>
        <a:srgbClr val="A8542F"/>
      </a:hlink>
      <a:folHlink>
        <a:srgbClr val="587F76"/>
      </a:folHlink>
    </a:clrScheme>
    <a:fontScheme name="qt6_ch05_c_standard_table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5_c_standard_tab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05_c_standard_table">
  <a:themeElements>
    <a:clrScheme name="qt6_ch05_c_standard_table">
      <a:dk1>
        <a:srgbClr val="2B343A"/>
      </a:dk1>
      <a:lt1>
        <a:srgbClr val="FAF7EF"/>
      </a:lt1>
      <a:dk2>
        <a:srgbClr val="1F497D"/>
      </a:dk2>
      <a:lt2>
        <a:srgbClr val="FAF7EF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EEE8DC"/>
      </a:accent5>
      <a:accent6>
        <a:srgbClr val="646B6B"/>
      </a:accent6>
      <a:hlink>
        <a:srgbClr val="A8542F"/>
      </a:hlink>
      <a:folHlink>
        <a:srgbClr val="587F76"/>
      </a:folHlink>
    </a:clrScheme>
    <a:fontScheme name="qt6_ch05_c_standard_table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5_c_standard_tab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2026-10-06T06:39:49Z</dcterms:created>
  <dcterms:modified xsi:type="dcterms:W3CDTF">2026-10-06T06:39:49Z</dcterms:modified>
  <cp:category/>
  <cp:contentStatus/>
</cp:coreProperties>
</file>