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3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  <Relationship Id="rId35"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前面几节的模型保存列表和表格数据，这一节把数据源换成真实文件系统。QFileSystemModel提供目录和文件信息，树、列表与表格可以读取同一个模型。三个视图的浏览起点和选择状态仍是分别保存的，需要应用明确建立联动。先看教材浏览器的界面，再解释它如何请求、显示与筛选目录信息。</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教材samp5_4左侧是目录树，右侧上方是列表，下方是表格。右侧两个区域可以显示树中当前浏览目录的内容，信息区显示路径、名称、类型和大小等属性。拆分器控制区域大小，模型负责文件信息，不能把拆分器当作数据联动机制。截图只用于观察位置，后面用可编辑的大字号文字和代码解释接口职责。</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模型中的文件项具有名称、大小、类型说明和修改时间四列。目录层次通过第零列索引展开，其他列不能当作可展开目录的父索引。模型在后台查询真实文件系统，并在缓存中保存收到的信息。缓存尚未填充时，视图中的行数不能代表目录的最终内容。要开始浏览，先确定清楚的目录起点。</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两行调试输出分别观察进程工作目录和程序文件所在目录，它们可能相同，也可能不同。工作目录通常从启动程序的父进程继承，Creator的运行配置也会影响它，程序还可以主动修改。磁盘根、程序目录和工作目录分别回答不同问题，不能固定互换。教学浏览器让用户选择目录，可以使起点明确，下一页再区分模型加载起点和视图显示起点。</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setRootPath让模型开始加载、监视指定目录，并返回目录索引。setRootIndex决定某一个视图从哪个索引开始显示，两者影响的对象不同。三个视图若都从同一目录显示，就必须分别给它们设置根索引；以后也可以保留左侧树的起点，只改变右侧区域。模型仍可访问其他路径，因此这些设置不是文件访问权限边界。下面先创建模型并连接三个视图。</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窗口保存m_model成员指针，用this作为QObject父对象创建文件系统模型。已建立的treeView、listView和tableView都安装同一个模型，所以不用分别维护三份文件数据。QListView只显示一列，这里明确选择名称列。绑定模型还没有完成浏览起点配置，下一页使用选择目录的结果分别设置三个根索引。视图指针可对应Designer创建的组件，也可对应代码创建的组件。</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用户取消目录对话框时得到空字符串，函数立即返回，避免改变原浏览状态。成功选择后把绝对路径保存到窗口成员m_targetDir，再请求模型加载。检查返回索引有效后，三个视图分别设置根索引。加载通知的连接必须提前在初始化阶段完成，不能等发出请求后才连接。此时拿到索引并不表示目录数据已全部加载，下一页解释行数为何暂时可能为零。</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setRootPath返回目录索引，后台查询随后收集文件信息，模型所在的线程通过事件循环处理传入结果。directoryLoaded的路径参数说明哪个目录的收集已完成，箭头表示这个过程而不表示耗时长短。刚请求后rowCount可能为零，不能因此宣布目录为空，也不能阻塞界面事件循环来等待结果。rootPathChanged只说明加载根路径发生变化，不是目录加载完成。多个路径可能先后通知，所以还要核对目标路径。</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初始化时先连接directoryLoaded，然后才允许选择目录并请求加载。回调核对通知路径与当前m_targetDir，不让旧目录完成后的提示覆盖新目录。代码对路径采用相同表示规则，再取得有效索引并显示当前过滤条件下的直接子项数，计数包含显示的目录和文件。实际应用遇到大小写或链接别名时，还应统一路径规范，字符串比较并不是访问范围检查。已在缓存中的目录未必每次切换都重新加载，提示也可结合当前缓存和视图变化更新。</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树的clicked槽先检查索引有效且属于本文件系统模型，再转为同一项的第零列。这样无论点在名称还是其他信息列，都能统一查询目录属性。目录分支更新当前目标路径，并给右侧列表和表格设置根索引；左侧树保留原起点。点文件时不把文件当作目录浏览，只更新路径等信息。共享模型提供同源数据，但这段联动代码仍需要应用自己编写。</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把数据、浏览根和选择状态分开观察。同一索引在三个视图中查询的是同一份文件信息，但各视图的根索引决定哪些项可见。默认选择模型分别创建，因此一个区域中的选择不会仅因共用数据模型就自动出现在另一区域。需要共同选择时，可以安装同一个QItemSelectionModel，前提是视图使用同一个数据模型。不在某视图当前根下的选中项可能不可见，不能据此断言选择没有同步。</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本页继续使用已经检查过的有效第零列item索引。filePath返回完整路径，fileName返回末级名称，目录也有名称。fileInfo返回QFileInfo对象，可进一步读取日期和属性；type返回便于显示的类型说明，文字可能随系统环境变化。若要判断扩展名，读取info.suffix并按应用规则处理，不把类型说明当作稳定编号。接着读取大小与修改时间。</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文件大小以字节返回，变量保留qint64，避免大文件数值在int中截断。除以一千零二十四点零得到KiB，浮点除法保留不足一个KiB的部分。目录返回零并不表示空目录，模型不会递归合计子目录中文件大小。信息区先用isDir区分目录和文件，再解释这个零。显示换算可以改变，原始字节数仍应保留。</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从QFileInfo读取lastModified得到QDateTime，先检查有效性，再生成信息区文字。有效时显示年月日与时分秒，无法读取时给出明确提示。以后比较修改时间的先后，仍使用QDateTime对象，不依赖显示字符串的字典顺序。用户可以更换显示格式，而不会改变modified保存的日期值。文件信息读取完成后，下一步决定哪些项应当显示。</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类别过滤先保留目录和文件，同时去掉点与双点两项。AllDirs还有一项关键作用：让目录通过名称过滤，保留进入子目录的路径。只看目录时去掉Files，需要隐藏项时加入Hidden；每次setFilter都应提供本次需要的完整标志组合。三个视图共用模型，所以改变模型过滤会共同影响它们。接着让输入框提供文件名称模式。</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输入框允许以分号分隔多个名称模式，逐段去掉前后空白，并忽略空模式。整理后的QStringList交给setNameFilters，匹配其中任一模式的文件就能通过，不要求同时符合全部模式。点h、点cpp和点ui分别用于头文件、源文件和界面文件。大小写敏感性由QDir过滤标志中的CaseSensitive控制。模式不匹配时究竟灰显还是隐藏，由下一页的另一个设置决定。</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nameFilterDisables默认true，名称未匹配的项保留在视图中，但处于禁用状态。设为false后，模型隐藏这些项；AllDirs保留的目录仍可通过名称筛选。setNameFilters传空列表只清除名称条件，不会撤销Files或Hidden等类别设置。这三个入口解决不同问题，不能把灰显误当作筛选失败，也不能把清名称模式误当作恢复所有项。下面用父目录与子文件解释AllDirs的作用。</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src与main.cpp是用于说明导航的情景目录和文件。src名称不匹配星号点cpp，但main.cpp位于它里面，必须保留进入src的路径才能继续浏览文件。AllDirs允许目录通过名称过滤，不要求目录名称也符合文件模式。去掉AllDirs并隐藏未匹配项时，这条导航路径也可能消失。AllDirs并不自动递归展开所有目录，它保留的是可浏览目录项。</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模型选项应在开始加载之前配置，用setOption为具体选项启用相应行为。DontWatchForChanges减少监视开销，同时可能使外部改动不能及时反映；DontResolveSymlinks关闭链接解析，相关属性适用于Windows；DontUseCustomDirectoryIcons减少目录自定义图标查询，在网络或可移动目录上可降低开销。是否启用要根据浏览器功能选择，并说明代价。选项名称和属性已核对Qt官方文档：https://doc.qt.io/qt-6/qfilesystemmodel.html#Option-enum 。其中监视选项必须包含For，不能写成不存在的DontWatchChanges。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默认readOnly为true，名称项没有用户可编辑标志，通过EditRole重命名也会失败。代码先检查本模型有效索引、名称列和只读状态，再尝试写入已校验的新名称。即使改为可写，名称、目标是否存在和磁盘权限仍会影响结果，必须检查返回bool。重命名改变真实文件系统，所以课堂只对测试目录演示。下一页说明只读编辑设置为何不能代替直接文件命令检查。</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里依据教材对应的Qt6.2.3实现核对直接命令行为：mkdir、rmdir和remove内部没有检查readOnly。应用不能只把名称编辑设为只读，就假定所有磁盘命令都被阻止。命令入口还要检查当前功能是否允许操作、最终目标是否位于应用约定的目录范围。课堂使用自行建立的测试目录，把调用条件和返回结果分别讲清楚。下面先看创建目录。</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mkdir接收目标目录索引和新目录名称，在真实磁盘创建目录。调用之前已经核对命令是否允许、测试范围和平台单级名称规则，再确认parent有效、属于本模型且是第零列目录。返回索引无效时，不应显示创建成功，而要提示失败。权限、重名和文件系统状态都可能影响创建结果，详细原因可结合应用日志与实际状态解释。有效索引才表明本次创建成功，随后可以用它定位新目录。</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rmdir用于删除空目录，调用前应检查有效目录索引、命令条件和测试范围。目录非空时会失败，即使为空也可能因为权限或状态变化失败，所以必须读取bool结果。它不是把界面上的目录行隐藏，而是删除真实磁盘目录，也不经过回收站。directoryIndex应使用本模型有效第零列目录索引。下一页的remove具有更大的操作范围，不能混淆两者。</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Qt6.2.3的remove对文件或符号链接使用QFile::remove，对其他目录调用递归删除。符号链接分支删除链接本身，目录分支则可能把目录及其内容一起删除。它不经过回收站，bool为false也不能当作完全没有改变，因为递归操作可能只完成一部分。因此要限制为自建测试目录，并核对条件、返回结果和实际状态。需要仅删除空目录时使用rmdir，不能把remove解释为只删文件的接口。</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clicked给出本次交互的单个索引，适合显示属性或改变右侧浏览根。树的expanded和collapsed说明某目录展开或收起，与选中状态不同。多选范围来自选择模型，一次点击不能代表全部选中项，也不能把展开目录当作目录已被选择。用前面几节的索引和选择概念核对这三类信息，再进入课堂检验。</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三次单击分别揭示完整问题、答案和作用范围，可以先口头提出问题让学生解释理由。第一题区分模型加载与各视图显示根；第二题区分未匹配项灰显与隐藏，同时保留AllDirs条件。第三题回到Qt6.2.3直接文件命令实现，说明只读编辑设置不能代替应用命令控制。答案不仅记函数名称，也要说清函数影响谁、哪些条件仍要检查。随后在测试目录里验证浏览结果。</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自行准备包含子目录和多种扩展名文件的测试目录，再把它选为浏览起点。切换目录时核对通知路径、右侧根与左侧树位置，避免只看界面是否出现了文件。输入星号点cpp后比较灰显与隐藏，检查目录是否仍可进入；清名称模式后再观察类别过滤。点击文件核对完整路径、原始字节数和修改时间。文件命令若要演示，只使用这套自建测试目录，并逐项核对结果。</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五章把模型、索引、数据角色、选择和代理连成能够读写与验证的数据流程。模型提供数据，索引定位数据，角色说明读取或修改哪一类值，选择模型保存交互状态，代理处理用户编辑。目录加载和编辑提交通过信号把结果送给相应对象，后台过程也依赖事件循环。下一章继续事件与交互处理，解释应用怎样响应用户操作。</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qt6_ch05_e_file_system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qt6_ch05_e_file_system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42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1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9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5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35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2400" kern="1200">
          <a:solidFill>
            <a:schemeClr val="tx1"/>
          </a:solidFill>
          <a:latin typeface="+mn-lt"/>
          <a:ea typeface="+mn-ea"/>
          <a:cs typeface="+mn-cs"/>
        </a:defRPr>
      </a:lvl1pPr>
      <a:lvl2pPr marL="457200" algn="l" defTabSz="457200" rtl="0" eaLnBrk="1" latinLnBrk="0" hangingPunct="1">
        <a:defRPr sz="2250" kern="1200">
          <a:solidFill>
            <a:schemeClr val="tx1"/>
          </a:solidFill>
          <a:latin typeface="+mn-lt"/>
          <a:ea typeface="+mn-ea"/>
          <a:cs typeface="+mn-cs"/>
        </a:defRPr>
      </a:lvl2pPr>
      <a:lvl3pPr marL="914400" algn="l" defTabSz="457200" rtl="0" eaLnBrk="1" latinLnBrk="0" hangingPunct="1">
        <a:defRPr sz="2100" kern="1200">
          <a:solidFill>
            <a:schemeClr val="tx1"/>
          </a:solidFill>
          <a:latin typeface="+mn-lt"/>
          <a:ea typeface="+mn-ea"/>
          <a:cs typeface="+mn-cs"/>
        </a:defRPr>
      </a:lvl3pPr>
      <a:lvl4pPr marL="1371600" algn="l" defTabSz="457200" rtl="0" eaLnBrk="1" latinLnBrk="0" hangingPunct="1">
        <a:defRPr sz="195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650" kern="1200">
          <a:solidFill>
            <a:schemeClr val="tx1"/>
          </a:solidFill>
          <a:latin typeface="+mn-lt"/>
          <a:ea typeface="+mn-ea"/>
          <a:cs typeface="+mn-cs"/>
        </a:defRPr>
      </a:lvl6pPr>
      <a:lvl7pPr marL="2743200" algn="l" defTabSz="457200" rtl="0" eaLnBrk="1" latinLnBrk="0" hangingPunct="1">
        <a:defRPr sz="1500" kern="1200">
          <a:solidFill>
            <a:schemeClr val="tx1"/>
          </a:solidFill>
          <a:latin typeface="+mn-lt"/>
          <a:ea typeface="+mn-ea"/>
          <a:cs typeface="+mn-cs"/>
        </a:defRPr>
      </a:lvl7pPr>
      <a:lvl8pPr marL="3200400" algn="l" defTabSz="457200" rtl="0" eaLnBrk="1" latinLnBrk="0" hangingPunct="1">
        <a:defRPr sz="135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d1d5c1f295c62d3e.png"/>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3" name="Group 3"/>
          <p:cNvGrpSpPr/>
          <p:nvPr/>
        </p:nvGrpSpPr>
        <p:grpSpPr>
          <a:xfrm>
            <a:off x="592836" y="691515"/>
            <a:ext cx="7065502" cy="645414"/>
            <a:chOff x="592836" y="691515"/>
            <a:chExt cx="7065502" cy="645414"/>
          </a:xfrm>
        </p:grpSpPr>
        <p:sp>
          <p:nvSpPr>
            <p:cNvPr id="2" name="TextBox 2"/>
            <p:cNvSpPr txBox="1"/>
            <p:nvPr/>
          </p:nvSpPr>
          <p:spPr>
            <a:xfrm>
              <a:off x="592836" y="691515"/>
              <a:ext cx="7065502" cy="645414"/>
            </a:xfrm>
            <a:prstGeom prst="rect">
              <a:avLst/>
            </a:prstGeom>
            <a:noFill/>
            <a:ln>
              <a:noFill/>
            </a:ln>
          </p:spPr>
          <p:txBody>
            <a:bodyPr wrap="none" lIns="0" tIns="0" rIns="0" bIns="0" anchor="t" anchorCtr="0">
              <a:spAutoFit/>
            </a:bodyPr>
            <a:lstStyle/>
            <a:p>
              <a:pPr algn="l"/>
              <a:r>
                <a:rPr lang="zh-CN" sz="3300" dirty="0">
                  <a:solidFill>
                    <a:srgbClr val="EEE8DC"/>
                  </a:solidFill>
                  <a:latin typeface="+mn-lt"/>
                  <a:ea typeface="+mn-ea"/>
                  <a:cs typeface="+mn-cs"/>
                </a:rPr>
                <a:t>第五章 5.5 · QFileSystemModel</a:t>
              </a:r>
            </a:p>
          </p:txBody>
        </p:sp>
      </p:grpSp>
      <p:grpSp>
        <p:nvGrpSpPr>
          <p:cNvPr id="5" name="Group 5"/>
          <p:cNvGrpSpPr/>
          <p:nvPr/>
        </p:nvGrpSpPr>
        <p:grpSpPr>
          <a:xfrm>
            <a:off x="590550" y="1962150"/>
            <a:ext cx="4610100" cy="2114550"/>
            <a:chOff x="590550" y="1962150"/>
            <a:chExt cx="4610100" cy="2114550"/>
          </a:xfrm>
        </p:grpSpPr>
        <p:sp>
          <p:nvSpPr>
            <p:cNvPr id="4" name="TextBox 4"/>
            <p:cNvSpPr txBox="1"/>
            <p:nvPr/>
          </p:nvSpPr>
          <p:spPr>
            <a:xfrm>
              <a:off x="590550" y="1962150"/>
              <a:ext cx="4610100" cy="2114550"/>
            </a:xfrm>
            <a:prstGeom prst="rect">
              <a:avLst/>
            </a:prstGeom>
            <a:noFill/>
            <a:ln>
              <a:noFill/>
            </a:ln>
          </p:spPr>
          <p:txBody>
            <a:bodyPr wrap="none" lIns="0" tIns="0" rIns="0" bIns="0" anchor="t" anchorCtr="0">
              <a:spAutoFit/>
            </a:bodyPr>
            <a:lstStyle/>
            <a:p>
              <a:pPr algn="l">
                <a:lnSpc>
                  <a:spcPts val="7500"/>
                </a:lnSpc>
              </a:pPr>
              <a:r>
                <a:rPr lang="zh-CN" sz="6000" b="1" dirty="0">
                  <a:solidFill>
                    <a:srgbClr val="FAF7EF"/>
                  </a:solidFill>
                  <a:latin typeface="+mn-lt"/>
                  <a:ea typeface="+mn-ea"/>
                  <a:cs typeface="+mn-cs"/>
                </a:rPr>
                <a:t>一个目录，</a:t>
              </a:r>
              <a:br/>
              <a:r>
                <a:rPr lang="zh-CN" sz="6000" b="1" dirty="0">
                  <a:solidFill>
                    <a:srgbClr val="FAF7EF"/>
                  </a:solidFill>
                  <a:latin typeface="+mn-lt"/>
                  <a:ea typeface="+mn-ea"/>
                  <a:cs typeface="+mn-cs"/>
                </a:rPr>
                <a:t>三种显示方式</a:t>
              </a:r>
            </a:p>
          </p:txBody>
        </p:sp>
      </p:grpSp>
      <p:grpSp>
        <p:nvGrpSpPr>
          <p:cNvPr id="7" name="Group 7"/>
          <p:cNvGrpSpPr/>
          <p:nvPr/>
        </p:nvGrpSpPr>
        <p:grpSpPr>
          <a:xfrm>
            <a:off x="597408" y="4808220"/>
            <a:ext cx="6729984" cy="964692"/>
            <a:chOff x="597408" y="4808220"/>
            <a:chExt cx="6729984" cy="964692"/>
          </a:xfrm>
        </p:grpSpPr>
        <p:sp>
          <p:nvSpPr>
            <p:cNvPr id="6" name="TextBox 6"/>
            <p:cNvSpPr txBox="1"/>
            <p:nvPr/>
          </p:nvSpPr>
          <p:spPr>
            <a:xfrm>
              <a:off x="597408" y="4808220"/>
              <a:ext cx="6729984" cy="964692"/>
            </a:xfrm>
            <a:prstGeom prst="rect">
              <a:avLst/>
            </a:prstGeom>
            <a:noFill/>
            <a:ln>
              <a:noFill/>
            </a:ln>
          </p:spPr>
          <p:txBody>
            <a:bodyPr wrap="none" lIns="0" tIns="0" rIns="0" bIns="0" anchor="t" anchorCtr="0">
              <a:spAutoFit/>
            </a:bodyPr>
            <a:lstStyle/>
            <a:p>
              <a:pPr algn="l">
                <a:lnSpc>
                  <a:spcPts val="3900"/>
                </a:lnSpc>
              </a:pPr>
              <a:r>
                <a:rPr lang="zh-CN" sz="2400" dirty="0">
                  <a:solidFill>
                    <a:srgbClr val="FAF7EF"/>
                  </a:solidFill>
                  <a:latin typeface="+mn-lt"/>
                  <a:ea typeface="+mn-ea"/>
                  <a:cs typeface="+mn-cs"/>
                </a:rPr>
                <a:t>文件系统模型提供同一份目录和文件信息。</a:t>
              </a:r>
              <a:br/>
              <a:r>
                <a:rPr lang="zh-CN" sz="2400" dirty="0">
                  <a:solidFill>
                    <a:srgbClr val="FAF7EF"/>
                  </a:solidFill>
                  <a:latin typeface="+mn-lt"/>
                  <a:ea typeface="+mn-ea"/>
                  <a:cs typeface="+mn-cs"/>
                </a:rPr>
                <a:t>三个视图的浏览根与选择状态，由应用分别设置。</a:t>
              </a:r>
            </a:p>
          </p:txBody>
        </p:sp>
      </p:grpSp>
      <p:grpSp>
        <p:nvGrpSpPr>
          <p:cNvPr id="10" name="Group 10"/>
          <p:cNvGrpSpPr/>
          <p:nvPr/>
        </p:nvGrpSpPr>
        <p:grpSpPr>
          <a:xfrm>
            <a:off x="603504" y="6385560"/>
            <a:ext cx="10819790" cy="234696"/>
            <a:chOff x="603504" y="6385560"/>
            <a:chExt cx="10819790" cy="234696"/>
          </a:xfrm>
        </p:grpSpPr>
        <p:sp>
          <p:nvSpPr>
            <p:cNvPr id="8" name="TextBox 8"/>
            <p:cNvSpPr txBox="1"/>
            <p:nvPr/>
          </p:nvSpPr>
          <p:spPr>
            <a:xfrm>
              <a:off x="603504" y="6385560"/>
              <a:ext cx="2743429" cy="234696"/>
            </a:xfrm>
            <a:prstGeom prst="rect">
              <a:avLst/>
            </a:prstGeom>
            <a:noFill/>
            <a:ln>
              <a:noFill/>
            </a:ln>
          </p:spPr>
          <p:txBody>
            <a:bodyPr wrap="none" lIns="0" tIns="0" rIns="0" bIns="0" anchor="t" anchorCtr="0">
              <a:spAutoFit/>
            </a:bodyPr>
            <a:lstStyle/>
            <a:p>
              <a:pPr algn="l"/>
              <a:r>
                <a:rPr lang="zh-CN" sz="1200" dirty="0">
                  <a:solidFill>
                    <a:srgbClr val="EEE8DC"/>
                  </a:solidFill>
                  <a:latin typeface="+mn-lt"/>
                  <a:ea typeface="+mn-ea"/>
                  <a:cs typeface="+mn-cs"/>
                </a:rPr>
                <a:t>教材5.5 · F084, F088 · Qt6.2.3</a:t>
              </a:r>
            </a:p>
          </p:txBody>
        </p:sp>
        <p:sp>
          <p:nvSpPr>
            <p:cNvPr id="9" name="TextBox 9"/>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rgbClr val="EEE8DC"/>
                  </a:solidFill>
                  <a:latin typeface="+mn-lt"/>
                  <a:ea typeface="+mn-ea"/>
                  <a:cs typeface="+mn-cs"/>
                </a:rPr>
                <a:t>01</a:t>
              </a:r>
            </a:p>
          </p:txBody>
        </p:sp>
      </p:gr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6257544" cy="819150"/>
            <a:chOff x="590550" y="518160"/>
            <a:chExt cx="6257544" cy="819150"/>
          </a:xfrm>
        </p:grpSpPr>
        <p:sp>
          <p:nvSpPr>
            <p:cNvPr id="2" name="TextBox 2"/>
            <p:cNvSpPr txBox="1"/>
            <p:nvPr/>
          </p:nvSpPr>
          <p:spPr>
            <a:xfrm>
              <a:off x="590550" y="51816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教材浏览器怎样组织界面</a:t>
              </a:r>
            </a:p>
          </p:txBody>
        </p:sp>
      </p:grpSp>
      <p:grpSp>
        <p:nvGrpSpPr>
          <p:cNvPr id="5" name="Group 5"/>
          <p:cNvGrpSpPr/>
          <p:nvPr/>
        </p:nvGrpSpPr>
        <p:grpSpPr>
          <a:xfrm>
            <a:off x="609600" y="1657350"/>
            <a:ext cx="6667500" cy="4400550"/>
            <a:chOff x="609600" y="1657350"/>
            <a:chExt cx="6667500" cy="4400550"/>
          </a:xfrm>
        </p:grpSpPr>
        <p:pic>
          <p:nvPicPr>
            <p:cNvPr id="4" name="Image 4"/>
            <p:cNvPicPr>
              <a:picLocks noChangeAspect="1"/>
            </p:cNvPicPr>
            <p:nvPr/>
          </p:nvPicPr>
          <p:blipFill>
            <a:blip r:embed="rId2"/>
            <a:stretch>
              <a:fillRect/>
            </a:stretch>
          </p:blipFill>
          <p:spPr>
            <a:xfrm>
              <a:off x="609600" y="1657350"/>
              <a:ext cx="6667500" cy="4400550"/>
            </a:xfrm>
            <a:prstGeom prst="rect">
              <a:avLst/>
            </a:prstGeom>
          </p:spPr>
        </p:pic>
      </p:grpSp>
      <p:grpSp>
        <p:nvGrpSpPr>
          <p:cNvPr id="8" name="Group 8"/>
          <p:cNvGrpSpPr/>
          <p:nvPr/>
        </p:nvGrpSpPr>
        <p:grpSpPr>
          <a:xfrm>
            <a:off x="7644384" y="1918335"/>
            <a:ext cx="2769108" cy="1987677"/>
            <a:chOff x="7644384" y="1918335"/>
            <a:chExt cx="2769108" cy="1987677"/>
          </a:xfrm>
        </p:grpSpPr>
        <p:sp>
          <p:nvSpPr>
            <p:cNvPr id="6" name="TextBox 6"/>
            <p:cNvSpPr txBox="1"/>
            <p:nvPr/>
          </p:nvSpPr>
          <p:spPr>
            <a:xfrm>
              <a:off x="7644384" y="1918335"/>
              <a:ext cx="2571750" cy="528066"/>
            </a:xfrm>
            <a:prstGeom prst="rect">
              <a:avLst/>
            </a:prstGeom>
            <a:noFill/>
            <a:ln>
              <a:noFill/>
            </a:ln>
          </p:spPr>
          <p:txBody>
            <a:bodyPr wrap="none" lIns="0" tIns="0" rIns="0" bIns="0" anchor="t" anchorCtr="0">
              <a:spAutoFit/>
            </a:bodyPr>
            <a:lstStyle/>
            <a:p>
              <a:pPr algn="l"/>
              <a:r>
                <a:rPr lang="zh-CN" sz="2700" b="1" dirty="0">
                  <a:solidFill>
                    <a:schemeClr val="accent2"/>
                  </a:solidFill>
                  <a:latin typeface="+mn-lt"/>
                  <a:ea typeface="+mn-ea"/>
                  <a:cs typeface="+mn-cs"/>
                </a:rPr>
                <a:t>树、列表、表格</a:t>
              </a:r>
            </a:p>
          </p:txBody>
        </p:sp>
        <p:sp>
          <p:nvSpPr>
            <p:cNvPr id="7" name="TextBox 7"/>
            <p:cNvSpPr txBox="1"/>
            <p:nvPr/>
          </p:nvSpPr>
          <p:spPr>
            <a:xfrm>
              <a:off x="7645908" y="2598420"/>
              <a:ext cx="27675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左侧树浏览层次。</a:t>
              </a:r>
              <a:br/>
              <a:r>
                <a:rPr lang="zh-CN" sz="2400" dirty="0">
                  <a:solidFill>
                    <a:schemeClr val="dk1"/>
                  </a:solidFill>
                  <a:latin typeface="+mn-lt"/>
                  <a:ea typeface="+mn-ea"/>
                  <a:cs typeface="+mn-cs"/>
                </a:rPr>
                <a:t>右侧列表与表格</a:t>
              </a:r>
              <a:br/>
              <a:r>
                <a:rPr lang="zh-CN" sz="2400" dirty="0">
                  <a:solidFill>
                    <a:schemeClr val="dk1"/>
                  </a:solidFill>
                  <a:latin typeface="+mn-lt"/>
                  <a:ea typeface="+mn-ea"/>
                  <a:cs typeface="+mn-cs"/>
                </a:rPr>
                <a:t>显示当前目录内容。</a:t>
              </a:r>
            </a:p>
          </p:txBody>
        </p:sp>
      </p:grpSp>
      <p:grpSp>
        <p:nvGrpSpPr>
          <p:cNvPr id="11" name="Group 11"/>
          <p:cNvGrpSpPr/>
          <p:nvPr/>
        </p:nvGrpSpPr>
        <p:grpSpPr>
          <a:xfrm>
            <a:off x="7644384" y="4185285"/>
            <a:ext cx="3073908" cy="1987677"/>
            <a:chOff x="7644384" y="4185285"/>
            <a:chExt cx="3073908" cy="1987677"/>
          </a:xfrm>
        </p:grpSpPr>
        <p:sp>
          <p:nvSpPr>
            <p:cNvPr id="9" name="TextBox 9"/>
            <p:cNvSpPr txBox="1"/>
            <p:nvPr/>
          </p:nvSpPr>
          <p:spPr>
            <a:xfrm>
              <a:off x="7644384" y="4185285"/>
              <a:ext cx="2571750" cy="528066"/>
            </a:xfrm>
            <a:prstGeom prst="rect">
              <a:avLst/>
            </a:prstGeom>
            <a:noFill/>
            <a:ln>
              <a:noFill/>
            </a:ln>
          </p:spPr>
          <p:txBody>
            <a:bodyPr wrap="none" lIns="0" tIns="0" rIns="0" bIns="0" anchor="t" anchorCtr="0">
              <a:spAutoFit/>
            </a:bodyPr>
            <a:lstStyle/>
            <a:p>
              <a:pPr algn="l"/>
              <a:r>
                <a:rPr lang="zh-CN" sz="2700" b="1" dirty="0">
                  <a:solidFill>
                    <a:schemeClr val="accent3"/>
                  </a:solidFill>
                  <a:latin typeface="+mn-lt"/>
                  <a:ea typeface="+mn-ea"/>
                  <a:cs typeface="+mn-cs"/>
                </a:rPr>
                <a:t>信息区与拆分器</a:t>
              </a:r>
            </a:p>
          </p:txBody>
        </p:sp>
        <p:sp>
          <p:nvSpPr>
            <p:cNvPr id="10" name="TextBox 10"/>
            <p:cNvSpPr txBox="1"/>
            <p:nvPr/>
          </p:nvSpPr>
          <p:spPr>
            <a:xfrm>
              <a:off x="7645908" y="4865370"/>
              <a:ext cx="30723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下方显示文件信息。</a:t>
              </a:r>
              <a:br/>
              <a:r>
                <a:rPr lang="zh-CN" sz="2400" dirty="0">
                  <a:solidFill>
                    <a:schemeClr val="dk1"/>
                  </a:solidFill>
                  <a:latin typeface="+mn-lt"/>
                  <a:ea typeface="+mn-ea"/>
                  <a:cs typeface="+mn-cs"/>
                </a:rPr>
                <a:t>拆分器调整区域大小；</a:t>
              </a:r>
              <a:br/>
              <a:r>
                <a:rPr lang="zh-CN" sz="2400" dirty="0">
                  <a:solidFill>
                    <a:schemeClr val="dk1"/>
                  </a:solidFill>
                  <a:latin typeface="+mn-lt"/>
                  <a:ea typeface="+mn-ea"/>
                  <a:cs typeface="+mn-cs"/>
                </a:rPr>
                <a:t>模型提供目录数据。</a:t>
              </a:r>
            </a:p>
          </p:txBody>
        </p:sp>
      </p:grpSp>
      <p:grpSp>
        <p:nvGrpSpPr>
          <p:cNvPr id="14" name="Group 14"/>
          <p:cNvGrpSpPr/>
          <p:nvPr/>
        </p:nvGrpSpPr>
        <p:grpSpPr>
          <a:xfrm>
            <a:off x="603504" y="6385560"/>
            <a:ext cx="10819790" cy="234696"/>
            <a:chOff x="603504" y="6385560"/>
            <a:chExt cx="10819790" cy="234696"/>
          </a:xfrm>
        </p:grpSpPr>
        <p:sp>
          <p:nvSpPr>
            <p:cNvPr id="12" name="TextBox 12"/>
            <p:cNvSpPr txBox="1"/>
            <p:nvPr/>
          </p:nvSpPr>
          <p:spPr>
            <a:xfrm>
              <a:off x="603504" y="6385560"/>
              <a:ext cx="456205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教材印刷200页 / PDF215 · samp5_4完整截图；F090, F092</a:t>
              </a:r>
            </a:p>
          </p:txBody>
        </p:sp>
        <p:sp>
          <p:nvSpPr>
            <p:cNvPr id="13" name="TextBox 13"/>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02</a:t>
              </a:r>
            </a:p>
          </p:txBody>
        </p:sp>
      </p:gr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5692140" cy="819150"/>
            <a:chOff x="590550" y="518160"/>
            <a:chExt cx="5692140" cy="819150"/>
          </a:xfrm>
        </p:grpSpPr>
        <p:sp>
          <p:nvSpPr>
            <p:cNvPr id="2" name="TextBox 2"/>
            <p:cNvSpPr txBox="1"/>
            <p:nvPr/>
          </p:nvSpPr>
          <p:spPr>
            <a:xfrm>
              <a:off x="590550" y="51816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文件系统模型缓存什么</a:t>
              </a:r>
            </a:p>
          </p:txBody>
        </p:sp>
      </p:grpSp>
      <p:grpSp>
        <p:nvGrpSpPr>
          <p:cNvPr id="6" name="Group 6"/>
          <p:cNvGrpSpPr/>
          <p:nvPr/>
        </p:nvGrpSpPr>
        <p:grpSpPr>
          <a:xfrm>
            <a:off x="595884" y="1956435"/>
            <a:ext cx="5679948" cy="1968627"/>
            <a:chOff x="595884" y="1956435"/>
            <a:chExt cx="5679948" cy="1968627"/>
          </a:xfrm>
        </p:grpSpPr>
        <p:sp>
          <p:nvSpPr>
            <p:cNvPr id="4" name="TextBox 4"/>
            <p:cNvSpPr txBox="1"/>
            <p:nvPr/>
          </p:nvSpPr>
          <p:spPr>
            <a:xfrm>
              <a:off x="595884" y="1956435"/>
              <a:ext cx="3662172" cy="528066"/>
            </a:xfrm>
            <a:prstGeom prst="rect">
              <a:avLst/>
            </a:prstGeom>
            <a:noFill/>
            <a:ln>
              <a:noFill/>
            </a:ln>
          </p:spPr>
          <p:txBody>
            <a:bodyPr wrap="none" lIns="0" tIns="0" rIns="0" bIns="0" anchor="t" anchorCtr="0">
              <a:spAutoFit/>
            </a:bodyPr>
            <a:lstStyle/>
            <a:p>
              <a:pPr algn="l"/>
              <a:r>
                <a:rPr lang="zh-CN" sz="2700" b="1" dirty="0">
                  <a:solidFill>
                    <a:schemeClr val="accent3"/>
                  </a:solidFill>
                  <a:latin typeface="+mn-lt"/>
                  <a:ea typeface="+mn-ea"/>
                  <a:cs typeface="+mn-cs"/>
                </a:rPr>
                <a:t>每个文件项有四列信息</a:t>
              </a:r>
            </a:p>
          </p:txBody>
        </p:sp>
        <p:sp>
          <p:nvSpPr>
            <p:cNvPr id="5" name="TextBox 5"/>
            <p:cNvSpPr txBox="1"/>
            <p:nvPr/>
          </p:nvSpPr>
          <p:spPr>
            <a:xfrm>
              <a:off x="597408" y="2617470"/>
              <a:ext cx="567842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第0列：名称，用它定位文件或展开目录。</a:t>
              </a:r>
              <a:br/>
              <a:r>
                <a:rPr lang="zh-CN" sz="2400" dirty="0">
                  <a:solidFill>
                    <a:schemeClr val="dk1"/>
                  </a:solidFill>
                  <a:latin typeface="+mn-lt"/>
                  <a:ea typeface="+mn-ea"/>
                  <a:cs typeface="+mn-cs"/>
                </a:rPr>
                <a:t>第1列：大小。第2列：类型说明。</a:t>
              </a:r>
              <a:br/>
              <a:r>
                <a:rPr lang="zh-CN" sz="2400" dirty="0">
                  <a:solidFill>
                    <a:schemeClr val="dk1"/>
                  </a:solidFill>
                  <a:latin typeface="+mn-lt"/>
                  <a:ea typeface="+mn-ea"/>
                  <a:cs typeface="+mn-cs"/>
                </a:rPr>
                <a:t>第3列：修改时间。</a:t>
              </a:r>
            </a:p>
          </p:txBody>
        </p:sp>
      </p:grpSp>
      <p:grpSp>
        <p:nvGrpSpPr>
          <p:cNvPr id="8" name="Group 8"/>
          <p:cNvGrpSpPr/>
          <p:nvPr/>
        </p:nvGrpSpPr>
        <p:grpSpPr>
          <a:xfrm>
            <a:off x="597408" y="4751070"/>
            <a:ext cx="7644384" cy="1307592"/>
            <a:chOff x="597408" y="4751070"/>
            <a:chExt cx="7644384" cy="1307592"/>
          </a:xfrm>
        </p:grpSpPr>
        <p:sp>
          <p:nvSpPr>
            <p:cNvPr id="7" name="TextBox 7"/>
            <p:cNvSpPr txBox="1"/>
            <p:nvPr/>
          </p:nvSpPr>
          <p:spPr>
            <a:xfrm>
              <a:off x="597408" y="4751070"/>
              <a:ext cx="76443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这些信息来自真实文件系统，由模型在后台收集并缓存。</a:t>
              </a:r>
              <a:br/>
              <a:r>
                <a:rPr lang="zh-CN" sz="2400" dirty="0">
                  <a:solidFill>
                    <a:schemeClr val="dk1"/>
                  </a:solidFill>
                  <a:latin typeface="+mn-lt"/>
                  <a:ea typeface="+mn-ea"/>
                  <a:cs typeface="+mn-cs"/>
                </a:rPr>
                <a:t>展开目录要使用第0列索引，其他列不作为目录父索引。</a:t>
              </a:r>
              <a:br/>
              <a:r>
                <a:rPr lang="zh-CN" sz="2400" dirty="0">
                  <a:solidFill>
                    <a:schemeClr val="dk1"/>
                  </a:solidFill>
                  <a:latin typeface="+mn-lt"/>
                  <a:ea typeface="+mn-ea"/>
                  <a:cs typeface="+mn-cs"/>
                </a:rPr>
                <a:t>数据尚未加载时，当前缓存并不代表目录的全部内容。</a:t>
              </a:r>
            </a:p>
          </p:txBody>
        </p:sp>
      </p:grpSp>
      <p:grpSp>
        <p:nvGrpSpPr>
          <p:cNvPr id="11" name="Group 11"/>
          <p:cNvGrpSpPr/>
          <p:nvPr/>
        </p:nvGrpSpPr>
        <p:grpSpPr>
          <a:xfrm>
            <a:off x="603504" y="6385560"/>
            <a:ext cx="10819790" cy="234696"/>
            <a:chOff x="603504" y="6385560"/>
            <a:chExt cx="10819790" cy="234696"/>
          </a:xfrm>
        </p:grpSpPr>
        <p:sp>
          <p:nvSpPr>
            <p:cNvPr id="9" name="TextBox 9"/>
            <p:cNvSpPr txBox="1"/>
            <p:nvPr/>
          </p:nvSpPr>
          <p:spPr>
            <a:xfrm>
              <a:off x="603504" y="6385560"/>
              <a:ext cx="357286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F001, F085, F090 · 文件信息模型与目录层次</a:t>
              </a:r>
            </a:p>
          </p:txBody>
        </p:sp>
        <p:sp>
          <p:nvSpPr>
            <p:cNvPr id="10" name="TextBox 10"/>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03</a:t>
              </a:r>
            </a:p>
          </p:txBody>
        </p:sp>
      </p:gr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5126736" cy="819150"/>
            <a:chOff x="590550" y="518160"/>
            <a:chExt cx="5126736" cy="819150"/>
          </a:xfrm>
        </p:grpSpPr>
        <p:sp>
          <p:nvSpPr>
            <p:cNvPr id="2" name="TextBox 2"/>
            <p:cNvSpPr txBox="1"/>
            <p:nvPr/>
          </p:nvSpPr>
          <p:spPr>
            <a:xfrm>
              <a:off x="590550" y="518160"/>
              <a:ext cx="512673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工作目录由进程决定</a:t>
              </a:r>
            </a:p>
          </p:txBody>
        </p:sp>
      </p:grpSp>
      <p:grpSp>
        <p:nvGrpSpPr>
          <p:cNvPr id="6" name="Group 6"/>
          <p:cNvGrpSpPr/>
          <p:nvPr/>
        </p:nvGrpSpPr>
        <p:grpSpPr>
          <a:xfrm>
            <a:off x="609600" y="1828800"/>
            <a:ext cx="10972800" cy="1447800"/>
            <a:chOff x="609600" y="1828800"/>
            <a:chExt cx="10972800" cy="1447800"/>
          </a:xfrm>
        </p:grpSpPr>
        <p:sp>
          <p:nvSpPr>
            <p:cNvPr id="4" name="Rectangle 4"/>
            <p:cNvSpPr/>
            <p:nvPr/>
          </p:nvSpPr>
          <p:spPr>
            <a:xfrm>
              <a:off x="609600" y="1828800"/>
              <a:ext cx="10972800" cy="1447800"/>
            </a:xfrm>
            <a:prstGeom prst="rect">
              <a:avLst/>
            </a:prstGeom>
            <a:solidFill>
              <a:schemeClr val="accent5"/>
            </a:solidFill>
            <a:ln>
              <a:noFill/>
            </a:ln>
          </p:spPr>
        </p:sp>
        <p:sp>
          <p:nvSpPr>
            <p:cNvPr id="5" name="TextBox 5"/>
            <p:cNvSpPr txBox="1"/>
            <p:nvPr/>
          </p:nvSpPr>
          <p:spPr>
            <a:xfrm>
              <a:off x="903732" y="2097405"/>
              <a:ext cx="7502271" cy="829818"/>
            </a:xfrm>
            <a:prstGeom prst="rect">
              <a:avLst/>
            </a:prstGeom>
            <a:noFill/>
            <a:ln>
              <a:noFill/>
            </a:ln>
          </p:spPr>
          <p:txBody>
            <a:bodyPr wrap="none" lIns="0" tIns="0" rIns="0" bIns="0" anchor="t" anchorCtr="0">
              <a:spAutoFit/>
            </a:bodyPr>
            <a:lstStyle/>
            <a:p>
              <a:pPr algn="l">
                <a:lnSpc>
                  <a:spcPts val="3300"/>
                </a:lnSpc>
              </a:pPr>
              <a:r>
                <a:rPr lang="zh-CN" sz="2100" dirty="0">
                  <a:solidFill>
                    <a:schemeClr val="accent1"/>
                  </a:solidFill>
                  <a:latin typeface="+mn-lt"/>
                  <a:ea typeface="+mn-ea"/>
                  <a:cs typeface="+mn-cs"/>
                </a:rPr>
                <a:t>qDebug() &lt;&lt; QDir::currentPath();</a:t>
              </a:r>
              <a:br/>
              <a:r>
                <a:rPr lang="zh-CN" sz="2100" dirty="0">
                  <a:solidFill>
                    <a:schemeClr val="accent1"/>
                  </a:solidFill>
                  <a:latin typeface="+mn-lt"/>
                  <a:ea typeface="+mn-ea"/>
                  <a:cs typeface="+mn-cs"/>
                </a:rPr>
                <a:t>qDebug() &lt;&lt; QCoreApplication::applicationDirPath();</a:t>
              </a:r>
            </a:p>
          </p:txBody>
        </p:sp>
      </p:grpSp>
      <p:grpSp>
        <p:nvGrpSpPr>
          <p:cNvPr id="8" name="Group 8"/>
          <p:cNvGrpSpPr/>
          <p:nvPr/>
        </p:nvGrpSpPr>
        <p:grpSpPr>
          <a:xfrm>
            <a:off x="597408" y="3855720"/>
            <a:ext cx="8558784" cy="2145792"/>
            <a:chOff x="597408" y="3855720"/>
            <a:chExt cx="8558784" cy="2145792"/>
          </a:xfrm>
        </p:grpSpPr>
        <p:sp>
          <p:nvSpPr>
            <p:cNvPr id="7" name="TextBox 7"/>
            <p:cNvSpPr txBox="1"/>
            <p:nvPr/>
          </p:nvSpPr>
          <p:spPr>
            <a:xfrm>
              <a:off x="597408" y="3855720"/>
              <a:ext cx="8558784" cy="21457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第一行读取进程当前工作目录；第二行读取程序文件所在目录。</a:t>
              </a:r>
              <a:br/>
              <a:r>
                <a:rPr lang="zh-CN" sz="2400" dirty="0">
                  <a:solidFill>
                    <a:schemeClr val="dk1"/>
                  </a:solidFill>
                  <a:latin typeface="+mn-lt"/>
                  <a:ea typeface="+mn-ea"/>
                  <a:cs typeface="+mn-cs"/>
                </a:rPr>
                <a:t>工作目录常由启动方式决定，也可能被程序修改。</a:t>
              </a:r>
              <a:br/>
              <a:r>
                <a:rPr lang="zh-CN" sz="2400" dirty="0">
                  <a:solidFill>
                    <a:schemeClr val="dk1"/>
                  </a:solidFill>
                  <a:latin typeface="+mn-lt"/>
                  <a:ea typeface="+mn-ea"/>
                  <a:cs typeface="+mn-cs"/>
                </a:rPr>
                <a:t>从Creator启动与双击程序启动，工作目录可能不同。</a:t>
              </a:r>
              <a:br/>
              <a:r>
                <a:rPr lang="zh-CN" sz="2400" dirty="0">
                  <a:solidFill>
                    <a:schemeClr val="dk1"/>
                  </a:solidFill>
                  <a:latin typeface="+mn-lt"/>
                  <a:ea typeface="+mn-ea"/>
                  <a:cs typeface="+mn-cs"/>
                </a:rPr>
                <a:t>因此，不能把currentPath()固定解释为磁盘根或程序目录。</a:t>
              </a:r>
              <a:br/>
              <a:r>
                <a:rPr lang="zh-CN" sz="2400" dirty="0">
                  <a:solidFill>
                    <a:schemeClr val="dk1"/>
                  </a:solidFill>
                  <a:latin typeface="+mn-lt"/>
                  <a:ea typeface="+mn-ea"/>
                  <a:cs typeface="+mn-cs"/>
                </a:rPr>
                <a:t>浏览器让用户选择目录，起点才清楚。</a:t>
              </a:r>
            </a:p>
          </p:txBody>
        </p:sp>
      </p:grpSp>
      <p:grpSp>
        <p:nvGrpSpPr>
          <p:cNvPr id="11" name="Group 11"/>
          <p:cNvGrpSpPr/>
          <p:nvPr/>
        </p:nvGrpSpPr>
        <p:grpSpPr>
          <a:xfrm>
            <a:off x="603504" y="6385560"/>
            <a:ext cx="10819790" cy="234696"/>
            <a:chOff x="603504" y="6385560"/>
            <a:chExt cx="10819790" cy="234696"/>
          </a:xfrm>
        </p:grpSpPr>
        <p:sp>
          <p:nvSpPr>
            <p:cNvPr id="9" name="TextBox 9"/>
            <p:cNvSpPr txBox="1"/>
            <p:nvPr/>
          </p:nvSpPr>
          <p:spPr>
            <a:xfrm>
              <a:off x="603504" y="6385560"/>
              <a:ext cx="3900221"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F087 · 工作目录、程序目录和文件系统根是不同概念</a:t>
              </a:r>
            </a:p>
          </p:txBody>
        </p:sp>
        <p:sp>
          <p:nvSpPr>
            <p:cNvPr id="10" name="TextBox 10"/>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04</a:t>
              </a:r>
            </a:p>
          </p:txBody>
        </p:sp>
      </p:gr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7056044" cy="819150"/>
            <a:chOff x="590550" y="518160"/>
            <a:chExt cx="7056044" cy="819150"/>
          </a:xfrm>
        </p:grpSpPr>
        <p:sp>
          <p:nvSpPr>
            <p:cNvPr id="2" name="TextBox 2"/>
            <p:cNvSpPr txBox="1"/>
            <p:nvPr/>
          </p:nvSpPr>
          <p:spPr>
            <a:xfrm>
              <a:off x="590550" y="518160"/>
              <a:ext cx="70560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rootPath与rootIndex分工</a:t>
              </a:r>
            </a:p>
          </p:txBody>
        </p:sp>
      </p:grpSp>
      <p:grpSp>
        <p:nvGrpSpPr>
          <p:cNvPr id="7" name="Group 7"/>
          <p:cNvGrpSpPr/>
          <p:nvPr/>
        </p:nvGrpSpPr>
        <p:grpSpPr>
          <a:xfrm>
            <a:off x="609600" y="1828800"/>
            <a:ext cx="5295900" cy="2286000"/>
            <a:chOff x="609600" y="1828800"/>
            <a:chExt cx="5295900" cy="2286000"/>
          </a:xfrm>
        </p:grpSpPr>
        <p:sp>
          <p:nvSpPr>
            <p:cNvPr id="4" name="Rectangle 4"/>
            <p:cNvSpPr/>
            <p:nvPr/>
          </p:nvSpPr>
          <p:spPr>
            <a:xfrm>
              <a:off x="609600" y="1828800"/>
              <a:ext cx="5295900" cy="2286000"/>
            </a:xfrm>
            <a:prstGeom prst="rect">
              <a:avLst/>
            </a:prstGeom>
            <a:solidFill>
              <a:schemeClr val="accent5"/>
            </a:solidFill>
            <a:ln>
              <a:noFill/>
            </a:ln>
          </p:spPr>
        </p:sp>
        <p:sp>
          <p:nvSpPr>
            <p:cNvPr id="5" name="TextBox 5"/>
            <p:cNvSpPr txBox="1"/>
            <p:nvPr/>
          </p:nvSpPr>
          <p:spPr>
            <a:xfrm>
              <a:off x="903732" y="2059305"/>
              <a:ext cx="3774125" cy="410718"/>
            </a:xfrm>
            <a:prstGeom prst="rect">
              <a:avLst/>
            </a:prstGeom>
            <a:noFill/>
            <a:ln>
              <a:noFill/>
            </a:ln>
          </p:spPr>
          <p:txBody>
            <a:bodyPr wrap="none" lIns="0" tIns="0" rIns="0" bIns="0" anchor="t" anchorCtr="0">
              <a:spAutoFit/>
            </a:bodyPr>
            <a:lstStyle/>
            <a:p>
              <a:pPr algn="l"/>
              <a:r>
                <a:rPr lang="zh-CN" sz="2100" dirty="0">
                  <a:solidFill>
                    <a:schemeClr val="accent2"/>
                  </a:solidFill>
                  <a:latin typeface="+mn-lt"/>
                  <a:ea typeface="+mn-ea"/>
                  <a:cs typeface="+mn-cs"/>
                </a:rPr>
                <a:t>model-&gt;setRootPath(path)</a:t>
              </a:r>
            </a:p>
          </p:txBody>
        </p:sp>
        <p:sp>
          <p:nvSpPr>
            <p:cNvPr id="6" name="TextBox 6"/>
            <p:cNvSpPr txBox="1"/>
            <p:nvPr/>
          </p:nvSpPr>
          <p:spPr>
            <a:xfrm>
              <a:off x="902208" y="2693670"/>
              <a:ext cx="36819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模型开始加载并监视目录。</a:t>
              </a:r>
              <a:br/>
              <a:r>
                <a:rPr lang="zh-CN" sz="2400" dirty="0">
                  <a:solidFill>
                    <a:schemeClr val="dk1"/>
                  </a:solidFill>
                  <a:latin typeface="+mn-lt"/>
                  <a:ea typeface="+mn-ea"/>
                  <a:cs typeface="+mn-cs"/>
                </a:rPr>
                <a:t>函数返回该目录的索引。</a:t>
              </a:r>
              <a:br/>
              <a:r>
                <a:rPr lang="zh-CN" sz="2400" dirty="0">
                  <a:solidFill>
                    <a:schemeClr val="dk1"/>
                  </a:solidFill>
                  <a:latin typeface="+mn-lt"/>
                  <a:ea typeface="+mn-ea"/>
                  <a:cs typeface="+mn-cs"/>
                </a:rPr>
                <a:t>模型仍可访问其他路径。</a:t>
              </a:r>
            </a:p>
          </p:txBody>
        </p:sp>
      </p:grpSp>
      <p:grpSp>
        <p:nvGrpSpPr>
          <p:cNvPr id="11" name="Group 11"/>
          <p:cNvGrpSpPr/>
          <p:nvPr/>
        </p:nvGrpSpPr>
        <p:grpSpPr>
          <a:xfrm>
            <a:off x="6286500" y="1828800"/>
            <a:ext cx="5295900" cy="2286000"/>
            <a:chOff x="6286500" y="1828800"/>
            <a:chExt cx="5295900" cy="2286000"/>
          </a:xfrm>
        </p:grpSpPr>
        <p:sp>
          <p:nvSpPr>
            <p:cNvPr id="8" name="Rectangle 8"/>
            <p:cNvSpPr/>
            <p:nvPr/>
          </p:nvSpPr>
          <p:spPr>
            <a:xfrm>
              <a:off x="6286500" y="1828800"/>
              <a:ext cx="5295900" cy="2286000"/>
            </a:xfrm>
            <a:prstGeom prst="rect">
              <a:avLst/>
            </a:prstGeom>
            <a:solidFill>
              <a:schemeClr val="accent5"/>
            </a:solidFill>
            <a:ln>
              <a:noFill/>
            </a:ln>
          </p:spPr>
        </p:sp>
        <p:sp>
          <p:nvSpPr>
            <p:cNvPr id="9" name="TextBox 9"/>
            <p:cNvSpPr txBox="1"/>
            <p:nvPr/>
          </p:nvSpPr>
          <p:spPr>
            <a:xfrm>
              <a:off x="6580632" y="2059305"/>
              <a:ext cx="3929444" cy="410718"/>
            </a:xfrm>
            <a:prstGeom prst="rect">
              <a:avLst/>
            </a:prstGeom>
            <a:noFill/>
            <a:ln>
              <a:noFill/>
            </a:ln>
          </p:spPr>
          <p:txBody>
            <a:bodyPr wrap="none" lIns="0" tIns="0" rIns="0" bIns="0" anchor="t" anchorCtr="0">
              <a:spAutoFit/>
            </a:bodyPr>
            <a:lstStyle/>
            <a:p>
              <a:pPr algn="l"/>
              <a:r>
                <a:rPr lang="zh-CN" sz="2100" dirty="0">
                  <a:solidFill>
                    <a:schemeClr val="accent3"/>
                  </a:solidFill>
                  <a:latin typeface="+mn-lt"/>
                  <a:ea typeface="+mn-ea"/>
                  <a:cs typeface="+mn-cs"/>
                </a:rPr>
                <a:t>view-&gt;setRootIndex(index)</a:t>
              </a:r>
            </a:p>
          </p:txBody>
        </p:sp>
        <p:sp>
          <p:nvSpPr>
            <p:cNvPr id="10" name="TextBox 10"/>
            <p:cNvSpPr txBox="1"/>
            <p:nvPr/>
          </p:nvSpPr>
          <p:spPr>
            <a:xfrm>
              <a:off x="6579108" y="2693670"/>
              <a:ext cx="36819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这个视图从该目录显示。</a:t>
              </a:r>
              <a:br/>
              <a:r>
                <a:rPr lang="zh-CN" sz="2400" dirty="0">
                  <a:solidFill>
                    <a:schemeClr val="dk1"/>
                  </a:solidFill>
                  <a:latin typeface="+mn-lt"/>
                  <a:ea typeface="+mn-ea"/>
                  <a:cs typeface="+mn-cs"/>
                </a:rPr>
                <a:t>只改变本视图的浏览起点。</a:t>
              </a:r>
              <a:br/>
              <a:r>
                <a:rPr lang="zh-CN" sz="2400" dirty="0">
                  <a:solidFill>
                    <a:schemeClr val="dk1"/>
                  </a:solidFill>
                  <a:latin typeface="+mn-lt"/>
                  <a:ea typeface="+mn-ea"/>
                  <a:cs typeface="+mn-cs"/>
                </a:rPr>
                <a:t>其他视图要分别设置。</a:t>
              </a:r>
            </a:p>
          </p:txBody>
        </p:sp>
      </p:grpSp>
      <p:grpSp>
        <p:nvGrpSpPr>
          <p:cNvPr id="13" name="Group 13"/>
          <p:cNvGrpSpPr/>
          <p:nvPr/>
        </p:nvGrpSpPr>
        <p:grpSpPr>
          <a:xfrm>
            <a:off x="597408" y="4617720"/>
            <a:ext cx="8970264" cy="1307592"/>
            <a:chOff x="597408" y="4617720"/>
            <a:chExt cx="8970264" cy="1307592"/>
          </a:xfrm>
        </p:grpSpPr>
        <p:sp>
          <p:nvSpPr>
            <p:cNvPr id="12" name="TextBox 12"/>
            <p:cNvSpPr txBox="1"/>
            <p:nvPr/>
          </p:nvSpPr>
          <p:spPr>
            <a:xfrm>
              <a:off x="597408" y="4617720"/>
              <a:ext cx="897026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先决定模型要加载什么，再决定每个视图从哪里显示。</a:t>
              </a:r>
              <a:br/>
              <a:r>
                <a:rPr lang="zh-CN" sz="2400" dirty="0">
                  <a:solidFill>
                    <a:schemeClr val="dk1"/>
                  </a:solidFill>
                  <a:latin typeface="+mn-lt"/>
                  <a:ea typeface="+mn-ea"/>
                  <a:cs typeface="+mn-cs"/>
                </a:rPr>
                <a:t>设置模型rootPath，不会自动给三个视图设置同一个rootIndex。</a:t>
              </a:r>
              <a:br/>
              <a:r>
                <a:rPr lang="zh-CN" sz="2400" dirty="0">
                  <a:solidFill>
                    <a:schemeClr val="dk1"/>
                  </a:solidFill>
                  <a:latin typeface="+mn-lt"/>
                  <a:ea typeface="+mn-ea"/>
                  <a:cs typeface="+mn-cs"/>
                </a:rPr>
                <a:t>这两个入口也不是限制文件访问范围的权限边界。</a:t>
              </a:r>
            </a:p>
          </p:txBody>
        </p:sp>
      </p:grpSp>
      <p:grpSp>
        <p:nvGrpSpPr>
          <p:cNvPr id="16" name="Group 16"/>
          <p:cNvGrpSpPr/>
          <p:nvPr/>
        </p:nvGrpSpPr>
        <p:grpSpPr>
          <a:xfrm>
            <a:off x="603504" y="6385560"/>
            <a:ext cx="10819790" cy="234696"/>
            <a:chOff x="603504" y="6385560"/>
            <a:chExt cx="10819790" cy="234696"/>
          </a:xfrm>
        </p:grpSpPr>
        <p:sp>
          <p:nvSpPr>
            <p:cNvPr id="14" name="TextBox 14"/>
            <p:cNvSpPr txBox="1"/>
            <p:nvPr/>
          </p:nvSpPr>
          <p:spPr>
            <a:xfrm>
              <a:off x="603504" y="6385560"/>
              <a:ext cx="3415589"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F084 · 模型加载起点与视图显示起点分别配置</a:t>
              </a:r>
            </a:p>
          </p:txBody>
        </p:sp>
        <p:sp>
          <p:nvSpPr>
            <p:cNvPr id="15" name="TextBox 15"/>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05</a:t>
              </a:r>
            </a:p>
          </p:txBody>
        </p:sp>
      </p:gr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6822948" cy="819150"/>
            <a:chOff x="590550" y="518160"/>
            <a:chExt cx="6822948" cy="819150"/>
          </a:xfrm>
        </p:grpSpPr>
        <p:sp>
          <p:nvSpPr>
            <p:cNvPr id="2" name="TextBox 2"/>
            <p:cNvSpPr txBox="1"/>
            <p:nvPr/>
          </p:nvSpPr>
          <p:spPr>
            <a:xfrm>
              <a:off x="590550" y="51816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先给三种视图安装同一模型</a:t>
              </a:r>
            </a:p>
          </p:txBody>
        </p:sp>
      </p:grpSp>
      <p:grpSp>
        <p:nvGrpSpPr>
          <p:cNvPr id="6" name="Group 6"/>
          <p:cNvGrpSpPr/>
          <p:nvPr/>
        </p:nvGrpSpPr>
        <p:grpSpPr>
          <a:xfrm>
            <a:off x="609600" y="1828800"/>
            <a:ext cx="10972800" cy="2743200"/>
            <a:chOff x="609600" y="1828800"/>
            <a:chExt cx="10972800" cy="2743200"/>
          </a:xfrm>
        </p:grpSpPr>
        <p:sp>
          <p:nvSpPr>
            <p:cNvPr id="4" name="Rectangle 4"/>
            <p:cNvSpPr/>
            <p:nvPr/>
          </p:nvSpPr>
          <p:spPr>
            <a:xfrm>
              <a:off x="609600" y="1828800"/>
              <a:ext cx="10972800" cy="2743200"/>
            </a:xfrm>
            <a:prstGeom prst="rect">
              <a:avLst/>
            </a:prstGeom>
            <a:solidFill>
              <a:schemeClr val="accent5"/>
            </a:solidFill>
            <a:ln>
              <a:noFill/>
            </a:ln>
          </p:spPr>
        </p:sp>
        <p:sp>
          <p:nvSpPr>
            <p:cNvPr id="5" name="TextBox 5"/>
            <p:cNvSpPr txBox="1"/>
            <p:nvPr/>
          </p:nvSpPr>
          <p:spPr>
            <a:xfrm>
              <a:off x="903732" y="2097405"/>
              <a:ext cx="7075551" cy="2315718"/>
            </a:xfrm>
            <a:prstGeom prst="rect">
              <a:avLst/>
            </a:prstGeom>
            <a:noFill/>
            <a:ln>
              <a:noFill/>
            </a:ln>
          </p:spPr>
          <p:txBody>
            <a:bodyPr wrap="none" lIns="0" tIns="0" rIns="0" bIns="0" anchor="t" anchorCtr="0">
              <a:spAutoFit/>
            </a:bodyPr>
            <a:lstStyle/>
            <a:p>
              <a:pPr algn="l">
                <a:lnSpc>
                  <a:spcPts val="3000"/>
                </a:lnSpc>
              </a:pPr>
              <a:r>
                <a:rPr lang="zh-CN" sz="2100" dirty="0">
                  <a:solidFill>
                    <a:schemeClr val="accent1"/>
                  </a:solidFill>
                  <a:latin typeface="+mn-lt"/>
                  <a:ea typeface="+mn-ea"/>
                  <a:cs typeface="+mn-cs"/>
                </a:rPr>
                <a:t>// 窗口成员：QFileSystemModel *m_model = nullptr;</a:t>
              </a:r>
              <a:br/>
              <a:r>
                <a:rPr lang="zh-CN" sz="2100" dirty="0">
                  <a:solidFill>
                    <a:schemeClr val="accent1"/>
                  </a:solidFill>
                  <a:latin typeface="+mn-lt"/>
                  <a:ea typeface="+mn-ea"/>
                  <a:cs typeface="+mn-cs"/>
                </a:rPr>
                <a:t>m_model = new QFileSystemModel(this);</a:t>
              </a:r>
              <a:br/>
              <a:r>
                <a:rPr lang="zh-CN" sz="2100" dirty="0">
                  <a:solidFill>
                    <a:schemeClr val="accent1"/>
                  </a:solidFill>
                  <a:latin typeface="+mn-lt"/>
                  <a:ea typeface="+mn-ea"/>
                  <a:cs typeface="+mn-cs"/>
                </a:rPr>
                <a:t>treeView-&gt;setModel(m_model);</a:t>
              </a:r>
              <a:br/>
              <a:r>
                <a:rPr lang="zh-CN" sz="2100" dirty="0">
                  <a:solidFill>
                    <a:schemeClr val="accent1"/>
                  </a:solidFill>
                  <a:latin typeface="+mn-lt"/>
                  <a:ea typeface="+mn-ea"/>
                  <a:cs typeface="+mn-cs"/>
                </a:rPr>
                <a:t>listView-&gt;setModel(m_model);</a:t>
              </a:r>
              <a:br/>
              <a:r>
                <a:rPr lang="zh-CN" sz="2100" dirty="0">
                  <a:solidFill>
                    <a:schemeClr val="accent1"/>
                  </a:solidFill>
                  <a:latin typeface="+mn-lt"/>
                  <a:ea typeface="+mn-ea"/>
                  <a:cs typeface="+mn-cs"/>
                </a:rPr>
                <a:t>tableView-&gt;setModel(m_model);</a:t>
              </a:r>
              <a:br/>
              <a:r>
                <a:rPr lang="zh-CN" sz="2100" dirty="0">
                  <a:solidFill>
                    <a:schemeClr val="accent1"/>
                  </a:solidFill>
                  <a:latin typeface="+mn-lt"/>
                  <a:ea typeface="+mn-ea"/>
                  <a:cs typeface="+mn-cs"/>
                </a:rPr>
                <a:t>listView-&gt;setModelColumn(0);</a:t>
              </a:r>
            </a:p>
          </p:txBody>
        </p:sp>
      </p:grpSp>
      <p:grpSp>
        <p:nvGrpSpPr>
          <p:cNvPr id="8" name="Group 8"/>
          <p:cNvGrpSpPr/>
          <p:nvPr/>
        </p:nvGrpSpPr>
        <p:grpSpPr>
          <a:xfrm>
            <a:off x="597408" y="5036820"/>
            <a:ext cx="7644384" cy="888492"/>
            <a:chOff x="597408" y="5036820"/>
            <a:chExt cx="7644384" cy="888492"/>
          </a:xfrm>
        </p:grpSpPr>
        <p:sp>
          <p:nvSpPr>
            <p:cNvPr id="7" name="TextBox 7"/>
            <p:cNvSpPr txBox="1"/>
            <p:nvPr/>
          </p:nvSpPr>
          <p:spPr>
            <a:xfrm>
              <a:off x="597408" y="5036820"/>
              <a:ext cx="76443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this管理模型寿命；三个视图读取同一个模型。</a:t>
              </a:r>
              <a:br/>
              <a:r>
                <a:rPr lang="zh-CN" sz="2400" dirty="0">
                  <a:solidFill>
                    <a:schemeClr val="dk1"/>
                  </a:solidFill>
                  <a:latin typeface="+mn-lt"/>
                  <a:ea typeface="+mn-ea"/>
                  <a:cs typeface="+mn-cs"/>
                </a:rPr>
                <a:t>列表只展示名称列；三个浏览根还要在下一步分别设置。</a:t>
              </a:r>
            </a:p>
          </p:txBody>
        </p:sp>
      </p:grpSp>
      <p:grpSp>
        <p:nvGrpSpPr>
          <p:cNvPr id="11" name="Group 11"/>
          <p:cNvGrpSpPr/>
          <p:nvPr/>
        </p:nvGrpSpPr>
        <p:grpSpPr>
          <a:xfrm>
            <a:off x="603504" y="6385560"/>
            <a:ext cx="10819790" cy="234696"/>
            <a:chOff x="603504" y="6385560"/>
            <a:chExt cx="10819790" cy="234696"/>
          </a:xfrm>
        </p:grpSpPr>
        <p:sp>
          <p:nvSpPr>
            <p:cNvPr id="9" name="TextBox 9"/>
            <p:cNvSpPr txBox="1"/>
            <p:nvPr/>
          </p:nvSpPr>
          <p:spPr>
            <a:xfrm>
              <a:off x="603504" y="6385560"/>
              <a:ext cx="5742584"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F068, F088, F090 · 窗口初始化片段；三个视图已在Designer或代码中创建</a:t>
              </a:r>
            </a:p>
          </p:txBody>
        </p:sp>
        <p:sp>
          <p:nvSpPr>
            <p:cNvPr id="10" name="TextBox 10"/>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06</a:t>
              </a:r>
            </a:p>
          </p:txBody>
        </p:sp>
      </p:gr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5126736" cy="819150"/>
            <a:chOff x="590550" y="518160"/>
            <a:chExt cx="5126736" cy="819150"/>
          </a:xfrm>
        </p:grpSpPr>
        <p:sp>
          <p:nvSpPr>
            <p:cNvPr id="2" name="TextBox 2"/>
            <p:cNvSpPr txBox="1"/>
            <p:nvPr/>
          </p:nvSpPr>
          <p:spPr>
            <a:xfrm>
              <a:off x="590550" y="518160"/>
              <a:ext cx="512673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用所选目录开始浏览</a:t>
              </a:r>
            </a:p>
          </p:txBody>
        </p:sp>
      </p:grpSp>
      <p:grpSp>
        <p:nvGrpSpPr>
          <p:cNvPr id="6" name="Group 6"/>
          <p:cNvGrpSpPr/>
          <p:nvPr/>
        </p:nvGrpSpPr>
        <p:grpSpPr>
          <a:xfrm>
            <a:off x="609600" y="1828800"/>
            <a:ext cx="10972800" cy="3327273"/>
            <a:chOff x="609600" y="1828800"/>
            <a:chExt cx="10972800" cy="3327273"/>
          </a:xfrm>
        </p:grpSpPr>
        <p:sp>
          <p:nvSpPr>
            <p:cNvPr id="4" name="Rectangle 4"/>
            <p:cNvSpPr/>
            <p:nvPr/>
          </p:nvSpPr>
          <p:spPr>
            <a:xfrm>
              <a:off x="609600" y="1828800"/>
              <a:ext cx="10972800" cy="3276600"/>
            </a:xfrm>
            <a:prstGeom prst="rect">
              <a:avLst/>
            </a:prstGeom>
            <a:solidFill>
              <a:schemeClr val="accent5"/>
            </a:solidFill>
            <a:ln>
              <a:noFill/>
            </a:ln>
          </p:spPr>
        </p:sp>
        <p:sp>
          <p:nvSpPr>
            <p:cNvPr id="5" name="TextBox 5"/>
            <p:cNvSpPr txBox="1"/>
            <p:nvPr/>
          </p:nvSpPr>
          <p:spPr>
            <a:xfrm>
              <a:off x="903732" y="2078355"/>
              <a:ext cx="8822436" cy="3077718"/>
            </a:xfrm>
            <a:prstGeom prst="rect">
              <a:avLst/>
            </a:prstGeom>
            <a:noFill/>
            <a:ln>
              <a:noFill/>
            </a:ln>
          </p:spPr>
          <p:txBody>
            <a:bodyPr wrap="none" lIns="0" tIns="0" rIns="0" bIns="0" anchor="t" anchorCtr="0">
              <a:spAutoFit/>
            </a:bodyPr>
            <a:lstStyle/>
            <a:p>
              <a:pPr algn="l">
                <a:lnSpc>
                  <a:spcPts val="3000"/>
                </a:lnSpc>
              </a:pPr>
              <a:r>
                <a:rPr lang="zh-CN" sz="2100" dirty="0">
                  <a:solidFill>
                    <a:schemeClr val="accent1"/>
                  </a:solidFill>
                  <a:latin typeface="+mn-lt"/>
                  <a:ea typeface="+mn-ea"/>
                  <a:cs typeface="+mn-cs"/>
                </a:rPr>
                <a:t>const QString dir = QFileDialog::getExistingDirectory(this);</a:t>
              </a:r>
              <a:br/>
              <a:r>
                <a:rPr lang="zh-CN" sz="2100" dirty="0">
                  <a:solidFill>
                    <a:schemeClr val="accent1"/>
                  </a:solidFill>
                  <a:latin typeface="+mn-lt"/>
                  <a:ea typeface="+mn-ea"/>
                  <a:cs typeface="+mn-cs"/>
                </a:rPr>
                <a:t>if (dir.isEmpty()) return;</a:t>
              </a:r>
              <a:br/>
              <a:r>
                <a:rPr lang="zh-CN" sz="2100" dirty="0">
                  <a:solidFill>
                    <a:schemeClr val="accent1"/>
                  </a:solidFill>
                  <a:latin typeface="+mn-lt"/>
                  <a:ea typeface="+mn-ea"/>
                  <a:cs typeface="+mn-cs"/>
                </a:rPr>
                <a:t>m_targetDir = QDir(dir).absolutePath();</a:t>
              </a:r>
              <a:br/>
              <a:r>
                <a:rPr lang="zh-CN" sz="2100" dirty="0">
                  <a:solidFill>
                    <a:schemeClr val="accent1"/>
                  </a:solidFill>
                  <a:latin typeface="+mn-lt"/>
                  <a:ea typeface="+mn-ea"/>
                  <a:cs typeface="+mn-cs"/>
                </a:rPr>
                <a:t>const QModelIndex root = m_model-&gt;setRootPath(m_targetDir);</a:t>
              </a:r>
              <a:br/>
              <a:r>
                <a:rPr lang="zh-CN" sz="2100" dirty="0">
                  <a:solidFill>
                    <a:schemeClr val="accent1"/>
                  </a:solidFill>
                  <a:latin typeface="+mn-lt"/>
                  <a:ea typeface="+mn-ea"/>
                  <a:cs typeface="+mn-cs"/>
                </a:rPr>
                <a:t>if (!root.isValid()) return;</a:t>
              </a:r>
              <a:br/>
              <a:r>
                <a:rPr lang="zh-CN" sz="2100" dirty="0">
                  <a:solidFill>
                    <a:schemeClr val="accent1"/>
                  </a:solidFill>
                  <a:latin typeface="+mn-lt"/>
                  <a:ea typeface="+mn-ea"/>
                  <a:cs typeface="+mn-cs"/>
                </a:rPr>
                <a:t>treeView-&gt;setRootIndex(root);</a:t>
              </a:r>
              <a:br/>
              <a:r>
                <a:rPr lang="zh-CN" sz="2100" dirty="0">
                  <a:solidFill>
                    <a:schemeClr val="accent1"/>
                  </a:solidFill>
                  <a:latin typeface="+mn-lt"/>
                  <a:ea typeface="+mn-ea"/>
                  <a:cs typeface="+mn-cs"/>
                </a:rPr>
                <a:t>listView-&gt;setRootIndex(root);</a:t>
              </a:r>
              <a:br/>
              <a:r>
                <a:rPr lang="zh-CN" sz="2100" dirty="0">
                  <a:solidFill>
                    <a:schemeClr val="accent1"/>
                  </a:solidFill>
                  <a:latin typeface="+mn-lt"/>
                  <a:ea typeface="+mn-ea"/>
                  <a:cs typeface="+mn-cs"/>
                </a:rPr>
                <a:t>tableView-&gt;setRootIndex(root);</a:t>
              </a:r>
            </a:p>
          </p:txBody>
        </p:sp>
      </p:grpSp>
      <p:grpSp>
        <p:nvGrpSpPr>
          <p:cNvPr id="8" name="Group 8"/>
          <p:cNvGrpSpPr/>
          <p:nvPr/>
        </p:nvGrpSpPr>
        <p:grpSpPr>
          <a:xfrm>
            <a:off x="597408" y="5455920"/>
            <a:ext cx="9098067" cy="469392"/>
            <a:chOff x="597408" y="5455920"/>
            <a:chExt cx="9098067" cy="469392"/>
          </a:xfrm>
        </p:grpSpPr>
        <p:sp>
          <p:nvSpPr>
            <p:cNvPr id="7" name="TextBox 7"/>
            <p:cNvSpPr txBox="1"/>
            <p:nvPr/>
          </p:nvSpPr>
          <p:spPr>
            <a:xfrm>
              <a:off x="597408" y="5455920"/>
              <a:ext cx="909806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取消选择就返回；m_targetDir保存本次浏览目标的绝对路径。</a:t>
              </a:r>
            </a:p>
          </p:txBody>
        </p:sp>
      </p:grpSp>
      <p:grpSp>
        <p:nvGrpSpPr>
          <p:cNvPr id="11" name="Group 11"/>
          <p:cNvGrpSpPr/>
          <p:nvPr/>
        </p:nvGrpSpPr>
        <p:grpSpPr>
          <a:xfrm>
            <a:off x="603504" y="6385560"/>
            <a:ext cx="10819790" cy="234696"/>
            <a:chOff x="603504" y="6385560"/>
            <a:chExt cx="10819790" cy="234696"/>
          </a:xfrm>
        </p:grpSpPr>
        <p:sp>
          <p:nvSpPr>
            <p:cNvPr id="9" name="TextBox 9"/>
            <p:cNvSpPr txBox="1"/>
            <p:nvPr/>
          </p:nvSpPr>
          <p:spPr>
            <a:xfrm>
              <a:off x="603504" y="6385560"/>
              <a:ext cx="7299297"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F084, F087 · 选择目录的槽函数体；QString m_targetDir为窗口成员；加载信号连接应提前完成</a:t>
              </a:r>
            </a:p>
          </p:txBody>
        </p:sp>
        <p:sp>
          <p:nvSpPr>
            <p:cNvPr id="10" name="TextBox 10"/>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07</a:t>
              </a:r>
            </a:p>
          </p:txBody>
        </p:sp>
      </p:gr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5437708" cy="819150"/>
            <a:chOff x="590550" y="518160"/>
            <a:chExt cx="5437708" cy="819150"/>
          </a:xfrm>
        </p:grpSpPr>
        <p:sp>
          <p:nvSpPr>
            <p:cNvPr id="2" name="TextBox 2"/>
            <p:cNvSpPr txBox="1"/>
            <p:nvPr/>
          </p:nvSpPr>
          <p:spPr>
            <a:xfrm>
              <a:off x="590550" y="518160"/>
              <a:ext cx="543770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为何刚加载时行数是0</a:t>
              </a:r>
            </a:p>
          </p:txBody>
        </p:sp>
      </p:grpSp>
      <p:grpSp>
        <p:nvGrpSpPr>
          <p:cNvPr id="17" name="Group 17"/>
          <p:cNvGrpSpPr/>
          <p:nvPr/>
        </p:nvGrpSpPr>
        <p:grpSpPr>
          <a:xfrm>
            <a:off x="609600" y="1828800"/>
            <a:ext cx="10972800" cy="2286000"/>
            <a:chOff x="609600" y="1828800"/>
            <a:chExt cx="10972800" cy="2286000"/>
          </a:xfrm>
        </p:grpSpPr>
        <p:sp>
          <p:nvSpPr>
            <p:cNvPr id="4" name="Rectangle 4"/>
            <p:cNvSpPr/>
            <p:nvPr/>
          </p:nvSpPr>
          <p:spPr>
            <a:xfrm>
              <a:off x="609600" y="1828800"/>
              <a:ext cx="3048000" cy="2286000"/>
            </a:xfrm>
            <a:prstGeom prst="rect">
              <a:avLst/>
            </a:prstGeom>
            <a:solidFill>
              <a:schemeClr val="accent5"/>
            </a:solidFill>
            <a:ln>
              <a:noFill/>
            </a:ln>
          </p:spPr>
        </p:sp>
        <p:sp>
          <p:nvSpPr>
            <p:cNvPr id="5" name="TextBox 5"/>
            <p:cNvSpPr txBox="1"/>
            <p:nvPr/>
          </p:nvSpPr>
          <p:spPr>
            <a:xfrm>
              <a:off x="900684" y="2032635"/>
              <a:ext cx="1481328" cy="528066"/>
            </a:xfrm>
            <a:prstGeom prst="rect">
              <a:avLst/>
            </a:prstGeom>
            <a:noFill/>
            <a:ln>
              <a:noFill/>
            </a:ln>
          </p:spPr>
          <p:txBody>
            <a:bodyPr wrap="none" lIns="0" tIns="0" rIns="0" bIns="0" anchor="t" anchorCtr="0">
              <a:spAutoFit/>
            </a:bodyPr>
            <a:lstStyle/>
            <a:p>
              <a:pPr algn="l"/>
              <a:r>
                <a:rPr lang="zh-CN" sz="2700" b="1" dirty="0">
                  <a:solidFill>
                    <a:schemeClr val="accent2"/>
                  </a:solidFill>
                  <a:latin typeface="+mn-lt"/>
                  <a:ea typeface="+mn-ea"/>
                  <a:cs typeface="+mn-cs"/>
                </a:rPr>
                <a:t>请求加载</a:t>
              </a:r>
            </a:p>
          </p:txBody>
        </p:sp>
        <p:sp>
          <p:nvSpPr>
            <p:cNvPr id="6" name="TextBox 6"/>
            <p:cNvSpPr txBox="1"/>
            <p:nvPr/>
          </p:nvSpPr>
          <p:spPr>
            <a:xfrm>
              <a:off x="903732" y="2726055"/>
              <a:ext cx="2684549"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setRootPath(path)</a:t>
              </a:r>
            </a:p>
          </p:txBody>
        </p:sp>
        <p:sp>
          <p:nvSpPr>
            <p:cNvPr id="7" name="TextBox 7"/>
            <p:cNvSpPr txBox="1"/>
            <p:nvPr/>
          </p:nvSpPr>
          <p:spPr>
            <a:xfrm>
              <a:off x="902208" y="3379470"/>
              <a:ext cx="228600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获得目录索引。</a:t>
              </a:r>
            </a:p>
          </p:txBody>
        </p:sp>
        <p:sp>
          <p:nvSpPr>
            <p:cNvPr id="8" name="Line 8"/>
            <p:cNvSpPr/>
            <p:nvPr/>
          </p:nvSpPr>
          <p:spPr>
            <a:xfrm>
              <a:off x="3714750" y="2971800"/>
              <a:ext cx="666750" cy="1"/>
            </a:xfrm>
            <a:prstGeom prst="line">
              <a:avLst/>
            </a:prstGeom>
            <a:noFill/>
            <a:ln w="19050">
              <a:solidFill>
                <a:schemeClr val="accent3"/>
              </a:solidFill>
              <a:tailEnd type="triangle" w="lg" len="lg"/>
            </a:ln>
          </p:spPr>
        </p:sp>
        <p:sp>
          <p:nvSpPr>
            <p:cNvPr id="9" name="Rectangle 9"/>
            <p:cNvSpPr/>
            <p:nvPr/>
          </p:nvSpPr>
          <p:spPr>
            <a:xfrm>
              <a:off x="4495800" y="1828800"/>
              <a:ext cx="3048000" cy="2286000"/>
            </a:xfrm>
            <a:prstGeom prst="rect">
              <a:avLst/>
            </a:prstGeom>
            <a:solidFill>
              <a:schemeClr val="accent5"/>
            </a:solidFill>
            <a:ln>
              <a:noFill/>
            </a:ln>
          </p:spPr>
        </p:sp>
        <p:sp>
          <p:nvSpPr>
            <p:cNvPr id="10" name="TextBox 10"/>
            <p:cNvSpPr txBox="1"/>
            <p:nvPr/>
          </p:nvSpPr>
          <p:spPr>
            <a:xfrm>
              <a:off x="4786884" y="2032635"/>
              <a:ext cx="1481328" cy="528066"/>
            </a:xfrm>
            <a:prstGeom prst="rect">
              <a:avLst/>
            </a:prstGeom>
            <a:noFill/>
            <a:ln>
              <a:noFill/>
            </a:ln>
          </p:spPr>
          <p:txBody>
            <a:bodyPr wrap="none" lIns="0" tIns="0" rIns="0" bIns="0" anchor="t" anchorCtr="0">
              <a:spAutoFit/>
            </a:bodyPr>
            <a:lstStyle/>
            <a:p>
              <a:pPr algn="l"/>
              <a:r>
                <a:rPr lang="zh-CN" sz="2700" b="1" dirty="0">
                  <a:solidFill>
                    <a:schemeClr val="accent3"/>
                  </a:solidFill>
                  <a:latin typeface="+mn-lt"/>
                  <a:ea typeface="+mn-ea"/>
                  <a:cs typeface="+mn-cs"/>
                </a:rPr>
                <a:t>后台收集</a:t>
              </a:r>
            </a:p>
          </p:txBody>
        </p:sp>
        <p:sp>
          <p:nvSpPr>
            <p:cNvPr id="11" name="TextBox 11"/>
            <p:cNvSpPr txBox="1"/>
            <p:nvPr/>
          </p:nvSpPr>
          <p:spPr>
            <a:xfrm>
              <a:off x="4788408" y="2693670"/>
              <a:ext cx="21579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读取文件信息。</a:t>
              </a:r>
              <a:br/>
              <a:r>
                <a:rPr lang="zh-CN" sz="2400" dirty="0">
                  <a:solidFill>
                    <a:schemeClr val="dk1"/>
                  </a:solidFill>
                  <a:latin typeface="+mn-lt"/>
                  <a:ea typeface="+mn-ea"/>
                  <a:cs typeface="+mn-cs"/>
                </a:rPr>
                <a:t>事件循环处理</a:t>
              </a:r>
              <a:br/>
              <a:r>
                <a:rPr lang="zh-CN" sz="2400" dirty="0">
                  <a:solidFill>
                    <a:schemeClr val="dk1"/>
                  </a:solidFill>
                  <a:latin typeface="+mn-lt"/>
                  <a:ea typeface="+mn-ea"/>
                  <a:cs typeface="+mn-cs"/>
                </a:rPr>
                <a:t>模型更新通知。</a:t>
              </a:r>
            </a:p>
          </p:txBody>
        </p:sp>
        <p:sp>
          <p:nvSpPr>
            <p:cNvPr id="12" name="Line 12"/>
            <p:cNvSpPr/>
            <p:nvPr/>
          </p:nvSpPr>
          <p:spPr>
            <a:xfrm>
              <a:off x="7600950" y="2971800"/>
              <a:ext cx="666750" cy="1"/>
            </a:xfrm>
            <a:prstGeom prst="line">
              <a:avLst/>
            </a:prstGeom>
            <a:noFill/>
            <a:ln w="19050">
              <a:solidFill>
                <a:schemeClr val="accent3"/>
              </a:solidFill>
              <a:tailEnd type="triangle" w="lg" len="lg"/>
            </a:ln>
          </p:spPr>
        </p:sp>
        <p:sp>
          <p:nvSpPr>
            <p:cNvPr id="13" name="Rectangle 13"/>
            <p:cNvSpPr/>
            <p:nvPr/>
          </p:nvSpPr>
          <p:spPr>
            <a:xfrm>
              <a:off x="8382000" y="1828800"/>
              <a:ext cx="3200400" cy="2286000"/>
            </a:xfrm>
            <a:prstGeom prst="rect">
              <a:avLst/>
            </a:prstGeom>
            <a:solidFill>
              <a:schemeClr val="accent5"/>
            </a:solidFill>
            <a:ln>
              <a:noFill/>
            </a:ln>
          </p:spPr>
        </p:sp>
        <p:sp>
          <p:nvSpPr>
            <p:cNvPr id="14" name="TextBox 14"/>
            <p:cNvSpPr txBox="1"/>
            <p:nvPr/>
          </p:nvSpPr>
          <p:spPr>
            <a:xfrm>
              <a:off x="8673084" y="2032635"/>
              <a:ext cx="1481328" cy="528066"/>
            </a:xfrm>
            <a:prstGeom prst="rect">
              <a:avLst/>
            </a:prstGeom>
            <a:noFill/>
            <a:ln>
              <a:noFill/>
            </a:ln>
          </p:spPr>
          <p:txBody>
            <a:bodyPr wrap="none" lIns="0" tIns="0" rIns="0" bIns="0" anchor="t" anchorCtr="0">
              <a:spAutoFit/>
            </a:bodyPr>
            <a:lstStyle/>
            <a:p>
              <a:pPr algn="l"/>
              <a:r>
                <a:rPr lang="zh-CN" sz="2700" b="1" dirty="0">
                  <a:solidFill>
                    <a:schemeClr val="accent3"/>
                  </a:solidFill>
                  <a:latin typeface="+mn-lt"/>
                  <a:ea typeface="+mn-ea"/>
                  <a:cs typeface="+mn-cs"/>
                </a:rPr>
                <a:t>完成通知</a:t>
              </a:r>
            </a:p>
          </p:txBody>
        </p:sp>
        <p:sp>
          <p:nvSpPr>
            <p:cNvPr id="15" name="TextBox 15"/>
            <p:cNvSpPr txBox="1"/>
            <p:nvPr/>
          </p:nvSpPr>
          <p:spPr>
            <a:xfrm>
              <a:off x="8676132" y="2726055"/>
              <a:ext cx="2362429" cy="410718"/>
            </a:xfrm>
            <a:prstGeom prst="rect">
              <a:avLst/>
            </a:prstGeom>
            <a:noFill/>
            <a:ln>
              <a:noFill/>
            </a:ln>
          </p:spPr>
          <p:txBody>
            <a:bodyPr wrap="none" lIns="0" tIns="0" rIns="0" bIns="0" anchor="t" anchorCtr="0">
              <a:spAutoFit/>
            </a:bodyPr>
            <a:lstStyle/>
            <a:p>
              <a:pPr algn="l"/>
              <a:r>
                <a:rPr lang="zh-CN" sz="2100" dirty="0">
                  <a:solidFill>
                    <a:schemeClr val="accent1"/>
                  </a:solidFill>
                  <a:latin typeface="+mn-lt"/>
                  <a:ea typeface="+mn-ea"/>
                  <a:cs typeface="+mn-cs"/>
                </a:rPr>
                <a:t>directoryLoaded</a:t>
              </a:r>
            </a:p>
          </p:txBody>
        </p:sp>
        <p:sp>
          <p:nvSpPr>
            <p:cNvPr id="16" name="TextBox 16"/>
            <p:cNvSpPr txBox="1"/>
            <p:nvPr/>
          </p:nvSpPr>
          <p:spPr>
            <a:xfrm>
              <a:off x="8674608" y="3379470"/>
              <a:ext cx="228600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参数指出路径。</a:t>
              </a:r>
            </a:p>
          </p:txBody>
        </p:sp>
      </p:grpSp>
      <p:grpSp>
        <p:nvGrpSpPr>
          <p:cNvPr id="19" name="Group 19"/>
          <p:cNvGrpSpPr/>
          <p:nvPr/>
        </p:nvGrpSpPr>
        <p:grpSpPr>
          <a:xfrm>
            <a:off x="597408" y="4579620"/>
            <a:ext cx="8634984" cy="1307592"/>
            <a:chOff x="597408" y="4579620"/>
            <a:chExt cx="8634984" cy="1307592"/>
          </a:xfrm>
        </p:grpSpPr>
        <p:sp>
          <p:nvSpPr>
            <p:cNvPr id="18" name="TextBox 18"/>
            <p:cNvSpPr txBox="1"/>
            <p:nvPr/>
          </p:nvSpPr>
          <p:spPr>
            <a:xfrm>
              <a:off x="597408" y="4579620"/>
              <a:ext cx="86349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刚请求后rowCount()可能为0，不能据此判断目录为空。</a:t>
              </a:r>
              <a:br/>
              <a:r>
                <a:rPr lang="zh-CN" sz="2400" dirty="0">
                  <a:solidFill>
                    <a:schemeClr val="dk1"/>
                  </a:solidFill>
                  <a:latin typeface="+mn-lt"/>
                  <a:ea typeface="+mn-ea"/>
                  <a:cs typeface="+mn-cs"/>
                </a:rPr>
                <a:t>模型所在的线程需要运行事件循环，才能接收后台加载结果。</a:t>
              </a:r>
              <a:br/>
              <a:r>
                <a:rPr lang="zh-CN" sz="2400" dirty="0">
                  <a:solidFill>
                    <a:schemeClr val="dk1"/>
                  </a:solidFill>
                  <a:latin typeface="+mn-lt"/>
                  <a:ea typeface="+mn-ea"/>
                  <a:cs typeface="+mn-cs"/>
                </a:rPr>
                <a:t>rootPathChanged只说明根路径改变，不表示文件信息已加载。</a:t>
              </a:r>
            </a:p>
          </p:txBody>
        </p:sp>
      </p:grpSp>
      <p:grpSp>
        <p:nvGrpSpPr>
          <p:cNvPr id="22" name="Group 22"/>
          <p:cNvGrpSpPr/>
          <p:nvPr/>
        </p:nvGrpSpPr>
        <p:grpSpPr>
          <a:xfrm>
            <a:off x="603504" y="6385560"/>
            <a:ext cx="10819790" cy="234696"/>
            <a:chOff x="603504" y="6385560"/>
            <a:chExt cx="10819790" cy="234696"/>
          </a:xfrm>
        </p:grpSpPr>
        <p:sp>
          <p:nvSpPr>
            <p:cNvPr id="20" name="TextBox 20"/>
            <p:cNvSpPr txBox="1"/>
            <p:nvPr/>
          </p:nvSpPr>
          <p:spPr>
            <a:xfrm>
              <a:off x="603504" y="6385560"/>
              <a:ext cx="4301947"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F085, F086 · 箭头表示加载与通知过程，长度不表示耗时</a:t>
              </a:r>
            </a:p>
          </p:txBody>
        </p:sp>
        <p:sp>
          <p:nvSpPr>
            <p:cNvPr id="21" name="TextBox 21"/>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08</a:t>
              </a:r>
            </a:p>
          </p:txBody>
        </p:sp>
      </p:gr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5692140" cy="819150"/>
            <a:chOff x="590550" y="518160"/>
            <a:chExt cx="5692140" cy="819150"/>
          </a:xfrm>
        </p:grpSpPr>
        <p:sp>
          <p:nvSpPr>
            <p:cNvPr id="2" name="TextBox 2"/>
            <p:cNvSpPr txBox="1"/>
            <p:nvPr/>
          </p:nvSpPr>
          <p:spPr>
            <a:xfrm>
              <a:off x="590550" y="51816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加载完成还要核对路径</a:t>
              </a:r>
            </a:p>
          </p:txBody>
        </p:sp>
      </p:grpSp>
      <p:grpSp>
        <p:nvGrpSpPr>
          <p:cNvPr id="6" name="Group 6"/>
          <p:cNvGrpSpPr/>
          <p:nvPr/>
        </p:nvGrpSpPr>
        <p:grpSpPr>
          <a:xfrm>
            <a:off x="609600" y="1828800"/>
            <a:ext cx="10972800" cy="3352800"/>
            <a:chOff x="609600" y="1828800"/>
            <a:chExt cx="10972800" cy="3352800"/>
          </a:xfrm>
        </p:grpSpPr>
        <p:sp>
          <p:nvSpPr>
            <p:cNvPr id="4" name="Rectangle 4"/>
            <p:cNvSpPr/>
            <p:nvPr/>
          </p:nvSpPr>
          <p:spPr>
            <a:xfrm>
              <a:off x="609600" y="1828800"/>
              <a:ext cx="10972800" cy="3352800"/>
            </a:xfrm>
            <a:prstGeom prst="rect">
              <a:avLst/>
            </a:prstGeom>
            <a:solidFill>
              <a:schemeClr val="accent5"/>
            </a:solidFill>
            <a:ln>
              <a:noFill/>
            </a:ln>
          </p:spPr>
        </p:sp>
        <p:sp>
          <p:nvSpPr>
            <p:cNvPr id="5" name="TextBox 5"/>
            <p:cNvSpPr txBox="1"/>
            <p:nvPr/>
          </p:nvSpPr>
          <p:spPr>
            <a:xfrm>
              <a:off x="903732" y="2059305"/>
              <a:ext cx="7648956" cy="2811018"/>
            </a:xfrm>
            <a:prstGeom prst="rect">
              <a:avLst/>
            </a:prstGeom>
            <a:noFill/>
            <a:ln>
              <a:noFill/>
            </a:ln>
          </p:spPr>
          <p:txBody>
            <a:bodyPr wrap="none" lIns="0" tIns="0" rIns="0" bIns="0" anchor="t" anchorCtr="0">
              <a:spAutoFit/>
            </a:bodyPr>
            <a:lstStyle/>
            <a:p>
              <a:pPr algn="l">
                <a:lnSpc>
                  <a:spcPts val="2700"/>
                </a:lnSpc>
              </a:pPr>
              <a:r>
                <a:rPr lang="zh-CN" sz="2100" dirty="0">
                  <a:solidFill>
                    <a:schemeClr val="accent1"/>
                  </a:solidFill>
                  <a:latin typeface="+mn-lt"/>
                  <a:ea typeface="+mn-ea"/>
                  <a:cs typeface="+mn-cs"/>
                </a:rPr>
                <a:t>connect(m_model, &amp;QFileSystemModel::directoryLoaded,</a:t>
              </a:r>
              <a:br/>
              <a:r>
                <a:rPr lang="zh-CN" sz="2100" dirty="0">
                  <a:solidFill>
                    <a:schemeClr val="accent1"/>
                  </a:solidFill>
                  <a:latin typeface="+mn-lt"/>
                  <a:ea typeface="+mn-ea"/>
                  <a:cs typeface="+mn-cs"/>
                </a:rPr>
                <a:t>this, [this](const QString &amp;path) {</a:t>
              </a:r>
              <a:br/>
              <a:r>
                <a:rPr lang="zh-CN" sz="2100" dirty="0">
                  <a:solidFill>
                    <a:schemeClr val="accent1"/>
                  </a:solidFill>
                  <a:latin typeface="+mn-lt"/>
                  <a:ea typeface="+mn-ea"/>
                  <a:cs typeface="+mn-cs"/>
                </a:rPr>
                <a:t>if (QDir::cleanPath(path) != m_targetDir) return;</a:t>
              </a:r>
              <a:br/>
              <a:r>
                <a:rPr lang="zh-CN" sz="2100" dirty="0">
                  <a:solidFill>
                    <a:schemeClr val="accent1"/>
                  </a:solidFill>
                  <a:latin typeface="+mn-lt"/>
                  <a:ea typeface="+mn-ea"/>
                  <a:cs typeface="+mn-cs"/>
                </a:rPr>
                <a:t>const QModelIndex root = m_model-&gt;index(path);</a:t>
              </a:r>
              <a:br/>
              <a:r>
                <a:rPr lang="zh-CN" sz="2100" dirty="0">
                  <a:solidFill>
                    <a:schemeClr val="accent1"/>
                  </a:solidFill>
                  <a:latin typeface="+mn-lt"/>
                  <a:ea typeface="+mn-ea"/>
                  <a:cs typeface="+mn-cs"/>
                </a:rPr>
                <a:t>if (!root.isValid()) return;</a:t>
              </a:r>
              <a:br/>
              <a:r>
                <a:rPr lang="zh-CN" sz="2100" dirty="0">
                  <a:solidFill>
                    <a:schemeClr val="accent1"/>
                  </a:solidFill>
                  <a:latin typeface="+mn-lt"/>
                  <a:ea typeface="+mn-ea"/>
                  <a:cs typeface="+mn-cs"/>
                </a:rPr>
                <a:t>statusLabel-&gt;setText(QString("已加载：%1项")</a:t>
              </a:r>
              <a:br/>
              <a:r>
                <a:rPr lang="zh-CN" sz="2100" dirty="0">
                  <a:solidFill>
                    <a:schemeClr val="accent1"/>
                  </a:solidFill>
                  <a:latin typeface="+mn-lt"/>
                  <a:ea typeface="+mn-ea"/>
                  <a:cs typeface="+mn-cs"/>
                </a:rPr>
                <a:t>.arg(m_model-&gt;rowCount(root)));</a:t>
              </a:r>
              <a:br/>
              <a:r>
                <a:rPr lang="zh-CN" sz="2100" dirty="0">
                  <a:solidFill>
                    <a:schemeClr val="accent1"/>
                  </a:solidFill>
                  <a:latin typeface="+mn-lt"/>
                  <a:ea typeface="+mn-ea"/>
                  <a:cs typeface="+mn-cs"/>
                </a:rPr>
                <a:t>});</a:t>
              </a:r>
            </a:p>
          </p:txBody>
        </p:sp>
      </p:grpSp>
      <p:grpSp>
        <p:nvGrpSpPr>
          <p:cNvPr id="8" name="Group 8"/>
          <p:cNvGrpSpPr/>
          <p:nvPr/>
        </p:nvGrpSpPr>
        <p:grpSpPr>
          <a:xfrm>
            <a:off x="597408" y="5455920"/>
            <a:ext cx="8747760" cy="469392"/>
            <a:chOff x="597408" y="5455920"/>
            <a:chExt cx="8747760" cy="469392"/>
          </a:xfrm>
        </p:grpSpPr>
        <p:sp>
          <p:nvSpPr>
            <p:cNvPr id="7" name="TextBox 7"/>
            <p:cNvSpPr txBox="1"/>
            <p:nvPr/>
          </p:nvSpPr>
          <p:spPr>
            <a:xfrm>
              <a:off x="597408" y="5455920"/>
              <a:ext cx="874776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快速切换目录后，旧路径通知不能覆盖当前目标的加载提示。</a:t>
              </a:r>
            </a:p>
          </p:txBody>
        </p:sp>
      </p:grpSp>
      <p:grpSp>
        <p:nvGrpSpPr>
          <p:cNvPr id="11" name="Group 11"/>
          <p:cNvGrpSpPr/>
          <p:nvPr/>
        </p:nvGrpSpPr>
        <p:grpSpPr>
          <a:xfrm>
            <a:off x="603504" y="6385560"/>
            <a:ext cx="10819790" cy="234696"/>
            <a:chOff x="603504" y="6385560"/>
            <a:chExt cx="10819790" cy="234696"/>
          </a:xfrm>
        </p:grpSpPr>
        <p:sp>
          <p:nvSpPr>
            <p:cNvPr id="9" name="TextBox 9"/>
            <p:cNvSpPr txBox="1"/>
            <p:nvPr/>
          </p:nvSpPr>
          <p:spPr>
            <a:xfrm>
              <a:off x="603504" y="6385560"/>
              <a:ext cx="6484925"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F086 · 在请求加载前连接；路径使用相同规范；计数是当前过滤条件下该目录的直接子项</a:t>
              </a:r>
            </a:p>
          </p:txBody>
        </p:sp>
        <p:sp>
          <p:nvSpPr>
            <p:cNvPr id="10" name="TextBox 10"/>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09</a:t>
              </a:r>
            </a:p>
          </p:txBody>
        </p:sp>
      </p:gr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6822948" cy="819150"/>
            <a:chOff x="590550" y="518160"/>
            <a:chExt cx="6822948" cy="819150"/>
          </a:xfrm>
        </p:grpSpPr>
        <p:sp>
          <p:nvSpPr>
            <p:cNvPr id="2" name="TextBox 2"/>
            <p:cNvSpPr txBox="1"/>
            <p:nvPr/>
          </p:nvSpPr>
          <p:spPr>
            <a:xfrm>
              <a:off x="590550" y="51816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点击目录后更新右侧根索引</a:t>
              </a:r>
            </a:p>
          </p:txBody>
        </p:sp>
      </p:grpSp>
      <p:grpSp>
        <p:nvGrpSpPr>
          <p:cNvPr id="6" name="Group 6"/>
          <p:cNvGrpSpPr/>
          <p:nvPr/>
        </p:nvGrpSpPr>
        <p:grpSpPr>
          <a:xfrm>
            <a:off x="609600" y="1828800"/>
            <a:ext cx="10972800" cy="3384423"/>
            <a:chOff x="609600" y="1828800"/>
            <a:chExt cx="10972800" cy="3384423"/>
          </a:xfrm>
        </p:grpSpPr>
        <p:sp>
          <p:nvSpPr>
            <p:cNvPr id="4" name="Rectangle 4"/>
            <p:cNvSpPr/>
            <p:nvPr/>
          </p:nvSpPr>
          <p:spPr>
            <a:xfrm>
              <a:off x="609600" y="1828800"/>
              <a:ext cx="10972800" cy="3352800"/>
            </a:xfrm>
            <a:prstGeom prst="rect">
              <a:avLst/>
            </a:prstGeom>
            <a:solidFill>
              <a:schemeClr val="accent5"/>
            </a:solidFill>
            <a:ln>
              <a:noFill/>
            </a:ln>
          </p:spPr>
        </p:sp>
        <p:sp>
          <p:nvSpPr>
            <p:cNvPr id="5" name="TextBox 5"/>
            <p:cNvSpPr txBox="1"/>
            <p:nvPr/>
          </p:nvSpPr>
          <p:spPr>
            <a:xfrm>
              <a:off x="903732" y="2059305"/>
              <a:ext cx="8969121" cy="3153918"/>
            </a:xfrm>
            <a:prstGeom prst="rect">
              <a:avLst/>
            </a:prstGeom>
            <a:noFill/>
            <a:ln>
              <a:noFill/>
            </a:ln>
          </p:spPr>
          <p:txBody>
            <a:bodyPr wrap="none" lIns="0" tIns="0" rIns="0" bIns="0" anchor="t" anchorCtr="0">
              <a:spAutoFit/>
            </a:bodyPr>
            <a:lstStyle/>
            <a:p>
              <a:pPr algn="l">
                <a:lnSpc>
                  <a:spcPts val="2700"/>
                </a:lnSpc>
              </a:pPr>
              <a:r>
                <a:rPr lang="zh-CN" sz="2100" dirty="0">
                  <a:solidFill>
                    <a:schemeClr val="accent1"/>
                  </a:solidFill>
                  <a:latin typeface="+mn-lt"/>
                  <a:ea typeface="+mn-ea"/>
                  <a:cs typeface="+mn-cs"/>
                </a:rPr>
                <a:t>if (!clicked.isValid() || clicked.model() != m_model) return;</a:t>
              </a:r>
              <a:br/>
              <a:r>
                <a:rPr lang="zh-CN" sz="2100" dirty="0">
                  <a:solidFill>
                    <a:schemeClr val="accent1"/>
                  </a:solidFill>
                  <a:latin typeface="+mn-lt"/>
                  <a:ea typeface="+mn-ea"/>
                  <a:cs typeface="+mn-cs"/>
                </a:rPr>
                <a:t>const QModelIndex item = clicked.siblingAtColumn(0);</a:t>
              </a:r>
              <a:br/>
              <a:r>
                <a:rPr lang="zh-CN" sz="2100" dirty="0">
                  <a:solidFill>
                    <a:schemeClr val="accent1"/>
                  </a:solidFill>
                  <a:latin typeface="+mn-lt"/>
                  <a:ea typeface="+mn-ea"/>
                  <a:cs typeface="+mn-cs"/>
                </a:rPr>
                <a:t>if (!item.isValid()) return;</a:t>
              </a:r>
              <a:br/>
              <a:r>
                <a:rPr lang="zh-CN" sz="2100" dirty="0">
                  <a:solidFill>
                    <a:schemeClr val="accent1"/>
                  </a:solidFill>
                  <a:latin typeface="+mn-lt"/>
                  <a:ea typeface="+mn-ea"/>
                  <a:cs typeface="+mn-cs"/>
                </a:rPr>
                <a:t>if (m_model-&gt;isDir(item)) {</a:t>
              </a:r>
              <a:br/>
              <a:r>
                <a:rPr lang="zh-CN" sz="2100" dirty="0">
                  <a:solidFill>
                    <a:schemeClr val="accent1"/>
                  </a:solidFill>
                  <a:latin typeface="+mn-lt"/>
                  <a:ea typeface="+mn-ea"/>
                  <a:cs typeface="+mn-cs"/>
                </a:rPr>
                <a:t>m_targetDir = m_model-&gt;filePath(item);</a:t>
              </a:r>
              <a:br/>
              <a:r>
                <a:rPr lang="zh-CN" sz="2100" dirty="0">
                  <a:solidFill>
                    <a:schemeClr val="accent1"/>
                  </a:solidFill>
                  <a:latin typeface="+mn-lt"/>
                  <a:ea typeface="+mn-ea"/>
                  <a:cs typeface="+mn-cs"/>
                </a:rPr>
                <a:t>listView-&gt;setRootIndex(item);</a:t>
              </a:r>
              <a:br/>
              <a:r>
                <a:rPr lang="zh-CN" sz="2100" dirty="0">
                  <a:solidFill>
                    <a:schemeClr val="accent1"/>
                  </a:solidFill>
                  <a:latin typeface="+mn-lt"/>
                  <a:ea typeface="+mn-ea"/>
                  <a:cs typeface="+mn-cs"/>
                </a:rPr>
                <a:t>tableView-&gt;setRootIndex(item);</a:t>
              </a:r>
              <a:br/>
              <a:r>
                <a:rPr lang="zh-CN" sz="2100" dirty="0">
                  <a:solidFill>
                    <a:schemeClr val="accent1"/>
                  </a:solidFill>
                  <a:latin typeface="+mn-lt"/>
                  <a:ea typeface="+mn-ea"/>
                  <a:cs typeface="+mn-cs"/>
                </a:rPr>
                <a:t>}</a:t>
              </a:r>
              <a:br/>
              <a:r>
                <a:rPr lang="zh-CN" sz="2100" dirty="0">
                  <a:solidFill>
                    <a:schemeClr val="accent1"/>
                  </a:solidFill>
                  <a:latin typeface="+mn-lt"/>
                  <a:ea typeface="+mn-ea"/>
                  <a:cs typeface="+mn-cs"/>
                </a:rPr>
                <a:t>pathLabel-&gt;setText(m_model-&gt;filePath(item));</a:t>
              </a:r>
            </a:p>
          </p:txBody>
        </p:sp>
      </p:grpSp>
      <p:grpSp>
        <p:nvGrpSpPr>
          <p:cNvPr id="8" name="Group 8"/>
          <p:cNvGrpSpPr/>
          <p:nvPr/>
        </p:nvGrpSpPr>
        <p:grpSpPr>
          <a:xfrm>
            <a:off x="597408" y="5455920"/>
            <a:ext cx="9070848" cy="469392"/>
            <a:chOff x="597408" y="5455920"/>
            <a:chExt cx="9070848" cy="469392"/>
          </a:xfrm>
        </p:grpSpPr>
        <p:sp>
          <p:nvSpPr>
            <p:cNvPr id="7" name="TextBox 7"/>
            <p:cNvSpPr txBox="1"/>
            <p:nvPr/>
          </p:nvSpPr>
          <p:spPr>
            <a:xfrm>
              <a:off x="597408" y="5455920"/>
              <a:ext cx="907084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目录改变右侧浏览根；文件只更新信息，左侧树保留原浏览根。</a:t>
              </a:r>
            </a:p>
          </p:txBody>
        </p:sp>
      </p:grpSp>
      <p:grpSp>
        <p:nvGrpSpPr>
          <p:cNvPr id="11" name="Group 11"/>
          <p:cNvGrpSpPr/>
          <p:nvPr/>
        </p:nvGrpSpPr>
        <p:grpSpPr>
          <a:xfrm>
            <a:off x="603504" y="6385560"/>
            <a:ext cx="10819790" cy="234696"/>
            <a:chOff x="603504" y="6385560"/>
            <a:chExt cx="10819790" cy="234696"/>
          </a:xfrm>
        </p:grpSpPr>
        <p:sp>
          <p:nvSpPr>
            <p:cNvPr id="9" name="TextBox 9"/>
            <p:cNvSpPr txBox="1"/>
            <p:nvPr/>
          </p:nvSpPr>
          <p:spPr>
            <a:xfrm>
              <a:off x="603504" y="6385560"/>
              <a:ext cx="5868924"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F089, F090 · 树的clicked槽函数体；clicked为槽参数；先确认索引所属模型</a:t>
              </a:r>
            </a:p>
          </p:txBody>
        </p:sp>
        <p:sp>
          <p:nvSpPr>
            <p:cNvPr id="10" name="TextBox 10"/>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10</a:t>
              </a:r>
            </a:p>
          </p:txBody>
        </p:sp>
      </p:gr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6257544" cy="819150"/>
            <a:chOff x="590550" y="518160"/>
            <a:chExt cx="6257544" cy="819150"/>
          </a:xfrm>
        </p:grpSpPr>
        <p:sp>
          <p:nvSpPr>
            <p:cNvPr id="2" name="TextBox 2"/>
            <p:cNvSpPr txBox="1"/>
            <p:nvPr/>
          </p:nvSpPr>
          <p:spPr>
            <a:xfrm>
              <a:off x="590550" y="51816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共享模型不自动共享选择</a:t>
              </a:r>
            </a:p>
          </p:txBody>
        </p:sp>
      </p:grpSp>
      <p:grpSp>
        <p:nvGrpSpPr>
          <p:cNvPr id="6" name="Group 6"/>
          <p:cNvGrpSpPr/>
          <p:nvPr/>
        </p:nvGrpSpPr>
        <p:grpSpPr>
          <a:xfrm>
            <a:off x="595884" y="1937385"/>
            <a:ext cx="8103108" cy="1111377"/>
            <a:chOff x="595884" y="1937385"/>
            <a:chExt cx="8103108" cy="1111377"/>
          </a:xfrm>
        </p:grpSpPr>
        <p:sp>
          <p:nvSpPr>
            <p:cNvPr id="4" name="TextBox 4"/>
            <p:cNvSpPr txBox="1"/>
            <p:nvPr/>
          </p:nvSpPr>
          <p:spPr>
            <a:xfrm>
              <a:off x="595884" y="1937385"/>
              <a:ext cx="1481328" cy="528066"/>
            </a:xfrm>
            <a:prstGeom prst="rect">
              <a:avLst/>
            </a:prstGeom>
            <a:noFill/>
            <a:ln>
              <a:noFill/>
            </a:ln>
          </p:spPr>
          <p:txBody>
            <a:bodyPr wrap="none" lIns="0" tIns="0" rIns="0" bIns="0" anchor="t" anchorCtr="0">
              <a:spAutoFit/>
            </a:bodyPr>
            <a:lstStyle/>
            <a:p>
              <a:pPr algn="l"/>
              <a:r>
                <a:rPr lang="zh-CN" sz="2700" b="1" dirty="0">
                  <a:solidFill>
                    <a:schemeClr val="accent3"/>
                  </a:solidFill>
                  <a:latin typeface="+mn-lt"/>
                  <a:ea typeface="+mn-ea"/>
                  <a:cs typeface="+mn-cs"/>
                </a:rPr>
                <a:t>数据相同</a:t>
              </a:r>
            </a:p>
          </p:txBody>
        </p:sp>
        <p:sp>
          <p:nvSpPr>
            <p:cNvPr id="5" name="TextBox 5"/>
            <p:cNvSpPr txBox="1"/>
            <p:nvPr/>
          </p:nvSpPr>
          <p:spPr>
            <a:xfrm>
              <a:off x="597408" y="257937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三个视图查询同一个模型，同一索引对应同一文件信息。</a:t>
              </a:r>
            </a:p>
          </p:txBody>
        </p:sp>
      </p:grpSp>
      <p:grpSp>
        <p:nvGrpSpPr>
          <p:cNvPr id="9" name="Group 9"/>
          <p:cNvGrpSpPr/>
          <p:nvPr/>
        </p:nvGrpSpPr>
        <p:grpSpPr>
          <a:xfrm>
            <a:off x="595884" y="3347085"/>
            <a:ext cx="8426196" cy="1111377"/>
            <a:chOff x="595884" y="3347085"/>
            <a:chExt cx="8426196" cy="1111377"/>
          </a:xfrm>
        </p:grpSpPr>
        <p:sp>
          <p:nvSpPr>
            <p:cNvPr id="7" name="TextBox 7"/>
            <p:cNvSpPr txBox="1"/>
            <p:nvPr/>
          </p:nvSpPr>
          <p:spPr>
            <a:xfrm>
              <a:off x="595884" y="3347085"/>
              <a:ext cx="2571750" cy="528066"/>
            </a:xfrm>
            <a:prstGeom prst="rect">
              <a:avLst/>
            </a:prstGeom>
            <a:noFill/>
            <a:ln>
              <a:noFill/>
            </a:ln>
          </p:spPr>
          <p:txBody>
            <a:bodyPr wrap="none" lIns="0" tIns="0" rIns="0" bIns="0" anchor="t" anchorCtr="0">
              <a:spAutoFit/>
            </a:bodyPr>
            <a:lstStyle/>
            <a:p>
              <a:pPr algn="l"/>
              <a:r>
                <a:rPr lang="zh-CN" sz="2700" b="1" dirty="0">
                  <a:solidFill>
                    <a:schemeClr val="accent2"/>
                  </a:solidFill>
                  <a:latin typeface="+mn-lt"/>
                  <a:ea typeface="+mn-ea"/>
                  <a:cs typeface="+mn-cs"/>
                </a:rPr>
                <a:t>浏览根分别设置</a:t>
              </a:r>
            </a:p>
          </p:txBody>
        </p:sp>
        <p:sp>
          <p:nvSpPr>
            <p:cNvPr id="8" name="TextBox 8"/>
            <p:cNvSpPr txBox="1"/>
            <p:nvPr/>
          </p:nvSpPr>
          <p:spPr>
            <a:xfrm>
              <a:off x="597408" y="3989070"/>
              <a:ext cx="842467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左侧保留目录树；点击子目录后，右侧从这个子目录显示。</a:t>
              </a:r>
            </a:p>
          </p:txBody>
        </p:sp>
      </p:grpSp>
      <p:grpSp>
        <p:nvGrpSpPr>
          <p:cNvPr id="12" name="Group 12"/>
          <p:cNvGrpSpPr/>
          <p:nvPr/>
        </p:nvGrpSpPr>
        <p:grpSpPr>
          <a:xfrm>
            <a:off x="595884" y="4871085"/>
            <a:ext cx="9257995" cy="1111377"/>
            <a:chOff x="595884" y="4871085"/>
            <a:chExt cx="9257995" cy="1111377"/>
          </a:xfrm>
        </p:grpSpPr>
        <p:sp>
          <p:nvSpPr>
            <p:cNvPr id="10" name="TextBox 10"/>
            <p:cNvSpPr txBox="1"/>
            <p:nvPr/>
          </p:nvSpPr>
          <p:spPr>
            <a:xfrm>
              <a:off x="595884" y="4871085"/>
              <a:ext cx="3662172" cy="528066"/>
            </a:xfrm>
            <a:prstGeom prst="rect">
              <a:avLst/>
            </a:prstGeom>
            <a:noFill/>
            <a:ln>
              <a:noFill/>
            </a:ln>
          </p:spPr>
          <p:txBody>
            <a:bodyPr wrap="none" lIns="0" tIns="0" rIns="0" bIns="0" anchor="t" anchorCtr="0">
              <a:spAutoFit/>
            </a:bodyPr>
            <a:lstStyle/>
            <a:p>
              <a:pPr algn="l"/>
              <a:r>
                <a:rPr lang="zh-CN" sz="2700" b="1" dirty="0">
                  <a:solidFill>
                    <a:schemeClr val="accent2"/>
                  </a:solidFill>
                  <a:latin typeface="+mn-lt"/>
                  <a:ea typeface="+mn-ea"/>
                  <a:cs typeface="+mn-cs"/>
                </a:rPr>
                <a:t>选择状态默认各自保存</a:t>
              </a:r>
            </a:p>
          </p:txBody>
        </p:sp>
        <p:sp>
          <p:nvSpPr>
            <p:cNvPr id="11" name="TextBox 11"/>
            <p:cNvSpPr txBox="1"/>
            <p:nvPr/>
          </p:nvSpPr>
          <p:spPr>
            <a:xfrm>
              <a:off x="597408" y="5513070"/>
              <a:ext cx="925647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若需要共用选择，另给视图安装同一个QItemSelectionModel。</a:t>
              </a:r>
            </a:p>
          </p:txBody>
        </p:sp>
      </p:grpSp>
      <p:grpSp>
        <p:nvGrpSpPr>
          <p:cNvPr id="15" name="Group 15"/>
          <p:cNvGrpSpPr/>
          <p:nvPr/>
        </p:nvGrpSpPr>
        <p:grpSpPr>
          <a:xfrm>
            <a:off x="603504" y="6385560"/>
            <a:ext cx="10819790" cy="234696"/>
            <a:chOff x="603504" y="6385560"/>
            <a:chExt cx="10819790" cy="234696"/>
          </a:xfrm>
        </p:grpSpPr>
        <p:sp>
          <p:nvSpPr>
            <p:cNvPr id="13" name="TextBox 13"/>
            <p:cNvSpPr txBox="1"/>
            <p:nvPr/>
          </p:nvSpPr>
          <p:spPr>
            <a:xfrm>
              <a:off x="603504" y="6385560"/>
              <a:ext cx="6886651"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F051, F088 · 共用选择模型要求视图使用同一个数据模型；不在当前根下的选中项可能不可见</a:t>
              </a:r>
            </a:p>
          </p:txBody>
        </p:sp>
        <p:sp>
          <p:nvSpPr>
            <p:cNvPr id="14" name="TextBox 14"/>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11</a:t>
              </a:r>
            </a:p>
          </p:txBody>
        </p:sp>
      </p:gr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5692140" cy="819150"/>
            <a:chOff x="590550" y="518160"/>
            <a:chExt cx="5692140" cy="819150"/>
          </a:xfrm>
        </p:grpSpPr>
        <p:sp>
          <p:nvSpPr>
            <p:cNvPr id="2" name="TextBox 2"/>
            <p:cNvSpPr txBox="1"/>
            <p:nvPr/>
          </p:nvSpPr>
          <p:spPr>
            <a:xfrm>
              <a:off x="590550" y="51816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从索引读取路径与名称</a:t>
              </a:r>
            </a:p>
          </p:txBody>
        </p:sp>
      </p:grpSp>
      <p:grpSp>
        <p:nvGrpSpPr>
          <p:cNvPr id="6" name="Group 6"/>
          <p:cNvGrpSpPr/>
          <p:nvPr/>
        </p:nvGrpSpPr>
        <p:grpSpPr>
          <a:xfrm>
            <a:off x="609600" y="1828800"/>
            <a:ext cx="10972800" cy="2209800"/>
            <a:chOff x="609600" y="1828800"/>
            <a:chExt cx="10972800" cy="2209800"/>
          </a:xfrm>
        </p:grpSpPr>
        <p:sp>
          <p:nvSpPr>
            <p:cNvPr id="4" name="Rectangle 4"/>
            <p:cNvSpPr/>
            <p:nvPr/>
          </p:nvSpPr>
          <p:spPr>
            <a:xfrm>
              <a:off x="609600" y="1828800"/>
              <a:ext cx="10972800" cy="2209800"/>
            </a:xfrm>
            <a:prstGeom prst="rect">
              <a:avLst/>
            </a:prstGeom>
            <a:solidFill>
              <a:schemeClr val="accent5"/>
            </a:solidFill>
            <a:ln>
              <a:noFill/>
            </a:ln>
          </p:spPr>
        </p:sp>
        <p:sp>
          <p:nvSpPr>
            <p:cNvPr id="5" name="TextBox 5"/>
            <p:cNvSpPr txBox="1"/>
            <p:nvPr/>
          </p:nvSpPr>
          <p:spPr>
            <a:xfrm>
              <a:off x="903732" y="2097405"/>
              <a:ext cx="6915531" cy="1668018"/>
            </a:xfrm>
            <a:prstGeom prst="rect">
              <a:avLst/>
            </a:prstGeom>
            <a:noFill/>
            <a:ln>
              <a:noFill/>
            </a:ln>
          </p:spPr>
          <p:txBody>
            <a:bodyPr wrap="none" lIns="0" tIns="0" rIns="0" bIns="0" anchor="t" anchorCtr="0">
              <a:spAutoFit/>
            </a:bodyPr>
            <a:lstStyle/>
            <a:p>
              <a:pPr algn="l">
                <a:lnSpc>
                  <a:spcPts val="3300"/>
                </a:lnSpc>
              </a:pPr>
              <a:r>
                <a:rPr lang="zh-CN" sz="2100" dirty="0">
                  <a:solidFill>
                    <a:schemeClr val="accent1"/>
                  </a:solidFill>
                  <a:latin typeface="+mn-lt"/>
                  <a:ea typeface="+mn-ea"/>
                  <a:cs typeface="+mn-cs"/>
                </a:rPr>
                <a:t>const QString path = m_model-&gt;filePath(item);</a:t>
              </a:r>
              <a:br/>
              <a:r>
                <a:rPr lang="zh-CN" sz="2100" dirty="0">
                  <a:solidFill>
                    <a:schemeClr val="accent1"/>
                  </a:solidFill>
                  <a:latin typeface="+mn-lt"/>
                  <a:ea typeface="+mn-ea"/>
                  <a:cs typeface="+mn-cs"/>
                </a:rPr>
                <a:t>const QString name = m_model-&gt;fileName(item);</a:t>
              </a:r>
              <a:br/>
              <a:r>
                <a:rPr lang="zh-CN" sz="2100" dirty="0">
                  <a:solidFill>
                    <a:schemeClr val="accent1"/>
                  </a:solidFill>
                  <a:latin typeface="+mn-lt"/>
                  <a:ea typeface="+mn-ea"/>
                  <a:cs typeface="+mn-cs"/>
                </a:rPr>
                <a:t>const QFileInfo info = m_model-&gt;fileInfo(item);</a:t>
              </a:r>
              <a:br/>
              <a:r>
                <a:rPr lang="zh-CN" sz="2100" dirty="0">
                  <a:solidFill>
                    <a:schemeClr val="accent1"/>
                  </a:solidFill>
                  <a:latin typeface="+mn-lt"/>
                  <a:ea typeface="+mn-ea"/>
                  <a:cs typeface="+mn-cs"/>
                </a:rPr>
                <a:t>const QString typeText = m_model-&gt;type(item);</a:t>
              </a:r>
            </a:p>
          </p:txBody>
        </p:sp>
      </p:grpSp>
      <p:grpSp>
        <p:nvGrpSpPr>
          <p:cNvPr id="8" name="Group 8"/>
          <p:cNvGrpSpPr/>
          <p:nvPr/>
        </p:nvGrpSpPr>
        <p:grpSpPr>
          <a:xfrm>
            <a:off x="597408" y="4541520"/>
            <a:ext cx="8970264" cy="1307592"/>
            <a:chOff x="597408" y="4541520"/>
            <a:chExt cx="8970264" cy="1307592"/>
          </a:xfrm>
        </p:grpSpPr>
        <p:sp>
          <p:nvSpPr>
            <p:cNvPr id="7" name="TextBox 7"/>
            <p:cNvSpPr txBox="1"/>
            <p:nvPr/>
          </p:nvSpPr>
          <p:spPr>
            <a:xfrm>
              <a:off x="597408" y="4541520"/>
              <a:ext cx="897026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filePath返回完整路径；fileName返回末级文件或目录名称。</a:t>
              </a:r>
              <a:br/>
              <a:r>
                <a:rPr lang="zh-CN" sz="2400" dirty="0">
                  <a:solidFill>
                    <a:schemeClr val="dk1"/>
                  </a:solidFill>
                  <a:latin typeface="+mn-lt"/>
                  <a:ea typeface="+mn-ea"/>
                  <a:cs typeface="+mn-cs"/>
                </a:rPr>
                <a:t>fileInfo提供日期、属性等信息，可继续调用QFileInfo的方法。</a:t>
              </a:r>
              <a:br/>
              <a:r>
                <a:rPr lang="zh-CN" sz="2400" dirty="0">
                  <a:solidFill>
                    <a:schemeClr val="dk1"/>
                  </a:solidFill>
                  <a:latin typeface="+mn-lt"/>
                  <a:ea typeface="+mn-ea"/>
                  <a:cs typeface="+mn-cs"/>
                </a:rPr>
                <a:t>type是类型说明文字；判断扩展名时可读取info.suffix()。</a:t>
              </a:r>
            </a:p>
          </p:txBody>
        </p:sp>
      </p:grpSp>
      <p:grpSp>
        <p:nvGrpSpPr>
          <p:cNvPr id="11" name="Group 11"/>
          <p:cNvGrpSpPr/>
          <p:nvPr/>
        </p:nvGrpSpPr>
        <p:grpSpPr>
          <a:xfrm>
            <a:off x="603504" y="6385560"/>
            <a:ext cx="10819790" cy="234696"/>
            <a:chOff x="603504" y="6385560"/>
            <a:chExt cx="10819790" cy="234696"/>
          </a:xfrm>
        </p:grpSpPr>
        <p:sp>
          <p:nvSpPr>
            <p:cNvPr id="9" name="TextBox 9"/>
            <p:cNvSpPr txBox="1"/>
            <p:nvPr/>
          </p:nvSpPr>
          <p:spPr>
            <a:xfrm>
              <a:off x="603504" y="6385560"/>
              <a:ext cx="6523177"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F092, F089 · 前提：item是本模型的有效第0列索引；类型说明不作为稳定的扩展名编号</a:t>
              </a:r>
            </a:p>
          </p:txBody>
        </p:sp>
        <p:sp>
          <p:nvSpPr>
            <p:cNvPr id="10" name="TextBox 10"/>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12</a:t>
              </a:r>
            </a:p>
          </p:txBody>
        </p:sp>
      </p:gr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5296357" cy="819150"/>
            <a:chOff x="590550" y="518160"/>
            <a:chExt cx="5296357" cy="819150"/>
          </a:xfrm>
        </p:grpSpPr>
        <p:sp>
          <p:nvSpPr>
            <p:cNvPr id="2" name="TextBox 2"/>
            <p:cNvSpPr txBox="1"/>
            <p:nvPr/>
          </p:nvSpPr>
          <p:spPr>
            <a:xfrm>
              <a:off x="590550" y="518160"/>
              <a:ext cx="5296357"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文件大小使用qint64</a:t>
              </a:r>
            </a:p>
          </p:txBody>
        </p:sp>
      </p:grpSp>
      <p:grpSp>
        <p:nvGrpSpPr>
          <p:cNvPr id="6" name="Group 6"/>
          <p:cNvGrpSpPr/>
          <p:nvPr/>
        </p:nvGrpSpPr>
        <p:grpSpPr>
          <a:xfrm>
            <a:off x="609600" y="1828800"/>
            <a:ext cx="10972800" cy="1524000"/>
            <a:chOff x="609600" y="1828800"/>
            <a:chExt cx="10972800" cy="1524000"/>
          </a:xfrm>
        </p:grpSpPr>
        <p:sp>
          <p:nvSpPr>
            <p:cNvPr id="4" name="Rectangle 4"/>
            <p:cNvSpPr/>
            <p:nvPr/>
          </p:nvSpPr>
          <p:spPr>
            <a:xfrm>
              <a:off x="609600" y="1828800"/>
              <a:ext cx="10972800" cy="1524000"/>
            </a:xfrm>
            <a:prstGeom prst="rect">
              <a:avLst/>
            </a:prstGeom>
            <a:solidFill>
              <a:schemeClr val="accent5"/>
            </a:solidFill>
            <a:ln>
              <a:noFill/>
            </a:ln>
          </p:spPr>
        </p:sp>
        <p:sp>
          <p:nvSpPr>
            <p:cNvPr id="5" name="TextBox 5"/>
            <p:cNvSpPr txBox="1"/>
            <p:nvPr/>
          </p:nvSpPr>
          <p:spPr>
            <a:xfrm>
              <a:off x="903732" y="2097405"/>
              <a:ext cx="6035421" cy="829818"/>
            </a:xfrm>
            <a:prstGeom prst="rect">
              <a:avLst/>
            </a:prstGeom>
            <a:noFill/>
            <a:ln>
              <a:noFill/>
            </a:ln>
          </p:spPr>
          <p:txBody>
            <a:bodyPr wrap="none" lIns="0" tIns="0" rIns="0" bIns="0" anchor="t" anchorCtr="0">
              <a:spAutoFit/>
            </a:bodyPr>
            <a:lstStyle/>
            <a:p>
              <a:pPr algn="l">
                <a:lnSpc>
                  <a:spcPts val="3300"/>
                </a:lnSpc>
              </a:pPr>
              <a:r>
                <a:rPr lang="zh-CN" sz="2100" dirty="0">
                  <a:solidFill>
                    <a:schemeClr val="accent1"/>
                  </a:solidFill>
                  <a:latin typeface="+mn-lt"/>
                  <a:ea typeface="+mn-ea"/>
                  <a:cs typeface="+mn-cs"/>
                </a:rPr>
                <a:t>const qint64 bytes = m_model-&gt;size(item);</a:t>
              </a:r>
              <a:br/>
              <a:r>
                <a:rPr lang="zh-CN" sz="2100" dirty="0">
                  <a:solidFill>
                    <a:schemeClr val="accent1"/>
                  </a:solidFill>
                  <a:latin typeface="+mn-lt"/>
                  <a:ea typeface="+mn-ea"/>
                  <a:cs typeface="+mn-cs"/>
                </a:rPr>
                <a:t>const double kib = bytes / 1024.0;</a:t>
              </a:r>
            </a:p>
          </p:txBody>
        </p:sp>
      </p:grpSp>
      <p:grpSp>
        <p:nvGrpSpPr>
          <p:cNvPr id="8" name="Group 8"/>
          <p:cNvGrpSpPr/>
          <p:nvPr/>
        </p:nvGrpSpPr>
        <p:grpSpPr>
          <a:xfrm>
            <a:off x="597408" y="3931920"/>
            <a:ext cx="8634984" cy="1726692"/>
            <a:chOff x="597408" y="3931920"/>
            <a:chExt cx="8634984" cy="1726692"/>
          </a:xfrm>
        </p:grpSpPr>
        <p:sp>
          <p:nvSpPr>
            <p:cNvPr id="7" name="TextBox 7"/>
            <p:cNvSpPr txBox="1"/>
            <p:nvPr/>
          </p:nvSpPr>
          <p:spPr>
            <a:xfrm>
              <a:off x="597408" y="3931920"/>
              <a:ext cx="863498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size()返回字节数；保留qint64，避免大文件数值被int截断。</a:t>
              </a:r>
              <a:br/>
              <a:r>
                <a:rPr lang="zh-CN" sz="2400" dirty="0">
                  <a:solidFill>
                    <a:schemeClr val="dk1"/>
                  </a:solidFill>
                  <a:latin typeface="+mn-lt"/>
                  <a:ea typeface="+mn-ea"/>
                  <a:cs typeface="+mn-cs"/>
                </a:rPr>
                <a:t>除以1024.0得到KiB，使用浮点除法保留不足一个KiB的部分。</a:t>
              </a:r>
              <a:br/>
              <a:r>
                <a:rPr lang="zh-CN" sz="2400" dirty="0">
                  <a:solidFill>
                    <a:schemeClr val="dk1"/>
                  </a:solidFill>
                  <a:latin typeface="+mn-lt"/>
                  <a:ea typeface="+mn-ea"/>
                  <a:cs typeface="+mn-cs"/>
                </a:rPr>
                <a:t>目录返回0，模型不会递归统计该目录下所有文件的总大小。</a:t>
              </a:r>
              <a:br/>
              <a:r>
                <a:rPr lang="zh-CN" sz="2400" dirty="0">
                  <a:solidFill>
                    <a:schemeClr val="dk1"/>
                  </a:solidFill>
                  <a:latin typeface="+mn-lt"/>
                  <a:ea typeface="+mn-ea"/>
                  <a:cs typeface="+mn-cs"/>
                </a:rPr>
                <a:t>先用isDir(item)区分目录，再决定信息区怎样解释这个0。</a:t>
              </a:r>
            </a:p>
          </p:txBody>
        </p:sp>
      </p:grpSp>
      <p:grpSp>
        <p:nvGrpSpPr>
          <p:cNvPr id="11" name="Group 11"/>
          <p:cNvGrpSpPr/>
          <p:nvPr/>
        </p:nvGrpSpPr>
        <p:grpSpPr>
          <a:xfrm>
            <a:off x="603504" y="6385560"/>
            <a:ext cx="10819790" cy="234696"/>
            <a:chOff x="603504" y="6385560"/>
            <a:chExt cx="10819790" cy="234696"/>
          </a:xfrm>
        </p:grpSpPr>
        <p:sp>
          <p:nvSpPr>
            <p:cNvPr id="9" name="TextBox 9"/>
            <p:cNvSpPr txBox="1"/>
            <p:nvPr/>
          </p:nvSpPr>
          <p:spPr>
            <a:xfrm>
              <a:off x="603504" y="6385560"/>
              <a:ext cx="3997239"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F091 · item沿用前页检查；目录大小0不表示目录为空</a:t>
              </a:r>
            </a:p>
          </p:txBody>
        </p:sp>
        <p:sp>
          <p:nvSpPr>
            <p:cNvPr id="10" name="TextBox 10"/>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13</a:t>
              </a:r>
            </a:p>
          </p:txBody>
        </p:sp>
      </p:gr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5692140" cy="819150"/>
            <a:chOff x="590550" y="518160"/>
            <a:chExt cx="5692140" cy="819150"/>
          </a:xfrm>
        </p:grpSpPr>
        <p:sp>
          <p:nvSpPr>
            <p:cNvPr id="2" name="TextBox 2"/>
            <p:cNvSpPr txBox="1"/>
            <p:nvPr/>
          </p:nvSpPr>
          <p:spPr>
            <a:xfrm>
              <a:off x="590550" y="51816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修改时间保留日期对象</a:t>
              </a:r>
            </a:p>
          </p:txBody>
        </p:sp>
      </p:grpSp>
      <p:grpSp>
        <p:nvGrpSpPr>
          <p:cNvPr id="6" name="Group 6"/>
          <p:cNvGrpSpPr/>
          <p:nvPr/>
        </p:nvGrpSpPr>
        <p:grpSpPr>
          <a:xfrm>
            <a:off x="609600" y="1828800"/>
            <a:ext cx="10972800" cy="2514600"/>
            <a:chOff x="609600" y="1828800"/>
            <a:chExt cx="10972800" cy="2514600"/>
          </a:xfrm>
        </p:grpSpPr>
        <p:sp>
          <p:nvSpPr>
            <p:cNvPr id="4" name="Rectangle 4"/>
            <p:cNvSpPr/>
            <p:nvPr/>
          </p:nvSpPr>
          <p:spPr>
            <a:xfrm>
              <a:off x="609600" y="1828800"/>
              <a:ext cx="10972800" cy="2514600"/>
            </a:xfrm>
            <a:prstGeom prst="rect">
              <a:avLst/>
            </a:prstGeom>
            <a:solidFill>
              <a:schemeClr val="accent5"/>
            </a:solidFill>
            <a:ln>
              <a:noFill/>
            </a:ln>
          </p:spPr>
        </p:sp>
        <p:sp>
          <p:nvSpPr>
            <p:cNvPr id="5" name="TextBox 5"/>
            <p:cNvSpPr txBox="1"/>
            <p:nvPr/>
          </p:nvSpPr>
          <p:spPr>
            <a:xfrm>
              <a:off x="903732" y="2097405"/>
              <a:ext cx="9702546" cy="1934718"/>
            </a:xfrm>
            <a:prstGeom prst="rect">
              <a:avLst/>
            </a:prstGeom>
            <a:noFill/>
            <a:ln>
              <a:noFill/>
            </a:ln>
          </p:spPr>
          <p:txBody>
            <a:bodyPr wrap="none" lIns="0" tIns="0" rIns="0" bIns="0" anchor="t" anchorCtr="0">
              <a:spAutoFit/>
            </a:bodyPr>
            <a:lstStyle/>
            <a:p>
              <a:pPr algn="l">
                <a:lnSpc>
                  <a:spcPts val="3000"/>
                </a:lnSpc>
              </a:pPr>
              <a:r>
                <a:rPr lang="zh-CN" sz="2100" dirty="0">
                  <a:solidFill>
                    <a:schemeClr val="accent1"/>
                  </a:solidFill>
                  <a:latin typeface="+mn-lt"/>
                  <a:ea typeface="+mn-ea"/>
                  <a:cs typeface="+mn-cs"/>
                </a:rPr>
                <a:t>const QDateTime modified = m_model-&gt;fileInfo(item).lastModified();</a:t>
              </a:r>
              <a:br/>
              <a:r>
                <a:rPr lang="zh-CN" sz="2100" dirty="0">
                  <a:solidFill>
                    <a:schemeClr val="accent1"/>
                  </a:solidFill>
                  <a:latin typeface="+mn-lt"/>
                  <a:ea typeface="+mn-ea"/>
                  <a:cs typeface="+mn-cs"/>
                </a:rPr>
                <a:t>const QString text = modified.isValid()</a:t>
              </a:r>
              <a:br/>
              <a:r>
                <a:rPr lang="zh-CN" sz="2100" dirty="0">
                  <a:solidFill>
                    <a:schemeClr val="accent1"/>
                  </a:solidFill>
                  <a:latin typeface="+mn-lt"/>
                  <a:ea typeface="+mn-ea"/>
                  <a:cs typeface="+mn-cs"/>
                </a:rPr>
                <a:t>? modified.toString("yyyy-MM-dd HH:mm:ss")</a:t>
              </a:r>
              <a:br/>
              <a:r>
                <a:rPr lang="zh-CN" sz="2100" dirty="0">
                  <a:solidFill>
                    <a:schemeClr val="accent1"/>
                  </a:solidFill>
                  <a:latin typeface="+mn-lt"/>
                  <a:ea typeface="+mn-ea"/>
                  <a:cs typeface="+mn-cs"/>
                </a:rPr>
                <a:t>: QString("无法读取修改时间");</a:t>
              </a:r>
              <a:br/>
              <a:r>
                <a:rPr lang="zh-CN" sz="2100" dirty="0">
                  <a:solidFill>
                    <a:schemeClr val="accent1"/>
                  </a:solidFill>
                  <a:latin typeface="+mn-lt"/>
                  <a:ea typeface="+mn-ea"/>
                  <a:cs typeface="+mn-cs"/>
                </a:rPr>
                <a:t>timeLabel-&gt;setText(text);</a:t>
              </a:r>
            </a:p>
          </p:txBody>
        </p:sp>
      </p:grpSp>
      <p:grpSp>
        <p:nvGrpSpPr>
          <p:cNvPr id="8" name="Group 8"/>
          <p:cNvGrpSpPr/>
          <p:nvPr/>
        </p:nvGrpSpPr>
        <p:grpSpPr>
          <a:xfrm>
            <a:off x="597408" y="4808220"/>
            <a:ext cx="8253984" cy="1307592"/>
            <a:chOff x="597408" y="4808220"/>
            <a:chExt cx="8253984" cy="1307592"/>
          </a:xfrm>
        </p:grpSpPr>
        <p:sp>
          <p:nvSpPr>
            <p:cNvPr id="7" name="TextBox 7"/>
            <p:cNvSpPr txBox="1"/>
            <p:nvPr/>
          </p:nvSpPr>
          <p:spPr>
            <a:xfrm>
              <a:off x="597408" y="4808220"/>
              <a:ext cx="82539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先检查QDateTime是否有效，再为信息区格式化。</a:t>
              </a:r>
              <a:br/>
              <a:r>
                <a:rPr lang="zh-CN" sz="2400" dirty="0">
                  <a:solidFill>
                    <a:schemeClr val="dk1"/>
                  </a:solidFill>
                  <a:latin typeface="+mn-lt"/>
                  <a:ea typeface="+mn-ea"/>
                  <a:cs typeface="+mn-cs"/>
                </a:rPr>
                <a:t>后续比较先后顺序时，使用日期对象，避免依赖显示字符串。</a:t>
              </a:r>
              <a:br/>
              <a:r>
                <a:rPr lang="zh-CN" sz="2400" dirty="0">
                  <a:solidFill>
                    <a:schemeClr val="dk1"/>
                  </a:solidFill>
                  <a:latin typeface="+mn-lt"/>
                  <a:ea typeface="+mn-ea"/>
                  <a:cs typeface="+mn-cs"/>
                </a:rPr>
                <a:t>格式可以更换，原始日期值仍保留在modified中。</a:t>
              </a:r>
            </a:p>
          </p:txBody>
        </p:sp>
      </p:grpSp>
      <p:grpSp>
        <p:nvGrpSpPr>
          <p:cNvPr id="11" name="Group 11"/>
          <p:cNvGrpSpPr/>
          <p:nvPr/>
        </p:nvGrpSpPr>
        <p:grpSpPr>
          <a:xfrm>
            <a:off x="603504" y="6385560"/>
            <a:ext cx="10819790" cy="234696"/>
            <a:chOff x="603504" y="6385560"/>
            <a:chExt cx="10819790" cy="234696"/>
          </a:xfrm>
        </p:grpSpPr>
        <p:sp>
          <p:nvSpPr>
            <p:cNvPr id="9" name="TextBox 9"/>
            <p:cNvSpPr txBox="1"/>
            <p:nvPr/>
          </p:nvSpPr>
          <p:spPr>
            <a:xfrm>
              <a:off x="603504" y="6385560"/>
              <a:ext cx="4874605"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F092 · item为本模型有效索引；timeLabel为已创建的信息区标签</a:t>
              </a:r>
            </a:p>
          </p:txBody>
        </p:sp>
        <p:sp>
          <p:nvSpPr>
            <p:cNvPr id="10" name="TextBox 10"/>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14</a:t>
              </a:r>
            </a:p>
          </p:txBody>
        </p:sp>
      </p:gr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6257544" cy="819150"/>
            <a:chOff x="590550" y="518160"/>
            <a:chExt cx="6257544" cy="819150"/>
          </a:xfrm>
        </p:grpSpPr>
        <p:sp>
          <p:nvSpPr>
            <p:cNvPr id="2" name="TextBox 2"/>
            <p:cNvSpPr txBox="1"/>
            <p:nvPr/>
          </p:nvSpPr>
          <p:spPr>
            <a:xfrm>
              <a:off x="590550" y="51816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类别过滤先保留目录导航</a:t>
              </a:r>
            </a:p>
          </p:txBody>
        </p:sp>
      </p:grpSp>
      <p:grpSp>
        <p:nvGrpSpPr>
          <p:cNvPr id="6" name="Group 6"/>
          <p:cNvGrpSpPr/>
          <p:nvPr/>
        </p:nvGrpSpPr>
        <p:grpSpPr>
          <a:xfrm>
            <a:off x="609600" y="1828800"/>
            <a:ext cx="10972800" cy="1524000"/>
            <a:chOff x="609600" y="1828800"/>
            <a:chExt cx="10972800" cy="1524000"/>
          </a:xfrm>
        </p:grpSpPr>
        <p:sp>
          <p:nvSpPr>
            <p:cNvPr id="4" name="Rectangle 4"/>
            <p:cNvSpPr/>
            <p:nvPr/>
          </p:nvSpPr>
          <p:spPr>
            <a:xfrm>
              <a:off x="609600" y="1828800"/>
              <a:ext cx="10972800" cy="1524000"/>
            </a:xfrm>
            <a:prstGeom prst="rect">
              <a:avLst/>
            </a:prstGeom>
            <a:solidFill>
              <a:schemeClr val="accent5"/>
            </a:solidFill>
            <a:ln>
              <a:noFill/>
            </a:ln>
          </p:spPr>
        </p:sp>
        <p:sp>
          <p:nvSpPr>
            <p:cNvPr id="5" name="TextBox 5"/>
            <p:cNvSpPr txBox="1"/>
            <p:nvPr/>
          </p:nvSpPr>
          <p:spPr>
            <a:xfrm>
              <a:off x="903732" y="2097405"/>
              <a:ext cx="6768846" cy="829818"/>
            </a:xfrm>
            <a:prstGeom prst="rect">
              <a:avLst/>
            </a:prstGeom>
            <a:noFill/>
            <a:ln>
              <a:noFill/>
            </a:ln>
          </p:spPr>
          <p:txBody>
            <a:bodyPr wrap="none" lIns="0" tIns="0" rIns="0" bIns="0" anchor="t" anchorCtr="0">
              <a:spAutoFit/>
            </a:bodyPr>
            <a:lstStyle/>
            <a:p>
              <a:pPr algn="l">
                <a:lnSpc>
                  <a:spcPts val="3300"/>
                </a:lnSpc>
              </a:pPr>
              <a:r>
                <a:rPr lang="zh-CN" sz="2100" dirty="0">
                  <a:solidFill>
                    <a:schemeClr val="accent1"/>
                  </a:solidFill>
                  <a:latin typeface="+mn-lt"/>
                  <a:ea typeface="+mn-ea"/>
                  <a:cs typeface="+mn-cs"/>
                </a:rPr>
                <a:t>m_model-&gt;setFilter(QDir::AllDirs | QDir::Files</a:t>
              </a:r>
              <a:br/>
              <a:r>
                <a:rPr lang="zh-CN" sz="2100" dirty="0">
                  <a:solidFill>
                    <a:schemeClr val="accent1"/>
                  </a:solidFill>
                  <a:latin typeface="+mn-lt"/>
                  <a:ea typeface="+mn-ea"/>
                  <a:cs typeface="+mn-cs"/>
                </a:rPr>
                <a:t>| QDir::NoDotAndDotDot);</a:t>
              </a:r>
            </a:p>
          </p:txBody>
        </p:sp>
      </p:grpSp>
      <p:grpSp>
        <p:nvGrpSpPr>
          <p:cNvPr id="8" name="Group 8"/>
          <p:cNvGrpSpPr/>
          <p:nvPr/>
        </p:nvGrpSpPr>
        <p:grpSpPr>
          <a:xfrm>
            <a:off x="597408" y="3931920"/>
            <a:ext cx="7735824" cy="1726692"/>
            <a:chOff x="597408" y="3931920"/>
            <a:chExt cx="7735824" cy="1726692"/>
          </a:xfrm>
        </p:grpSpPr>
        <p:sp>
          <p:nvSpPr>
            <p:cNvPr id="7" name="TextBox 7"/>
            <p:cNvSpPr txBox="1"/>
            <p:nvPr/>
          </p:nvSpPr>
          <p:spPr>
            <a:xfrm>
              <a:off x="597408" y="3931920"/>
              <a:ext cx="773582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AllDirs保留目录，并让目录通过接下来的名称过滤。</a:t>
              </a:r>
              <a:br/>
              <a:r>
                <a:rPr lang="zh-CN" sz="2400" dirty="0">
                  <a:solidFill>
                    <a:schemeClr val="dk1"/>
                  </a:solidFill>
                  <a:latin typeface="+mn-lt"/>
                  <a:ea typeface="+mn-ea"/>
                  <a:cs typeface="+mn-cs"/>
                </a:rPr>
                <a:t>Files显示文件；NoDotAndDotDot去掉“.”和“..”两项。</a:t>
              </a:r>
              <a:br/>
              <a:r>
                <a:rPr lang="zh-CN" sz="2400" dirty="0">
                  <a:solidFill>
                    <a:schemeClr val="dk1"/>
                  </a:solidFill>
                  <a:latin typeface="+mn-lt"/>
                  <a:ea typeface="+mn-ea"/>
                  <a:cs typeface="+mn-cs"/>
                </a:rPr>
                <a:t>只显示目录时去掉Files；需要隐藏项时加入Hidden。</a:t>
              </a:r>
              <a:br/>
              <a:r>
                <a:rPr lang="zh-CN" sz="2400" dirty="0">
                  <a:solidFill>
                    <a:schemeClr val="dk1"/>
                  </a:solidFill>
                  <a:latin typeface="+mn-lt"/>
                  <a:ea typeface="+mn-ea"/>
                  <a:cs typeface="+mn-cs"/>
                </a:rPr>
                <a:t>类别过滤先决定哪些项参与显示，名称模式再筛选文件。</a:t>
              </a:r>
            </a:p>
          </p:txBody>
        </p:sp>
      </p:grpSp>
      <p:grpSp>
        <p:nvGrpSpPr>
          <p:cNvPr id="11" name="Group 11"/>
          <p:cNvGrpSpPr/>
          <p:nvPr/>
        </p:nvGrpSpPr>
        <p:grpSpPr>
          <a:xfrm>
            <a:off x="603504" y="6385560"/>
            <a:ext cx="10819790" cy="234696"/>
            <a:chOff x="603504" y="6385560"/>
            <a:chExt cx="10819790" cy="234696"/>
          </a:xfrm>
        </p:grpSpPr>
        <p:sp>
          <p:nvSpPr>
            <p:cNvPr id="9" name="TextBox 9"/>
            <p:cNvSpPr txBox="1"/>
            <p:nvPr/>
          </p:nvSpPr>
          <p:spPr>
            <a:xfrm>
              <a:off x="603504" y="6385560"/>
              <a:ext cx="5512613"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F093 · 每次setFilter提供完整标志组合；多个视图共用模型时共同受影响</a:t>
              </a:r>
            </a:p>
          </p:txBody>
        </p:sp>
        <p:sp>
          <p:nvSpPr>
            <p:cNvPr id="10" name="TextBox 10"/>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15</a:t>
              </a:r>
            </a:p>
          </p:txBody>
        </p:sp>
      </p:gr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6257544" cy="819150"/>
            <a:chOff x="590550" y="518160"/>
            <a:chExt cx="6257544" cy="819150"/>
          </a:xfrm>
        </p:grpSpPr>
        <p:sp>
          <p:nvSpPr>
            <p:cNvPr id="2" name="TextBox 2"/>
            <p:cNvSpPr txBox="1"/>
            <p:nvPr/>
          </p:nvSpPr>
          <p:spPr>
            <a:xfrm>
              <a:off x="590550" y="51816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多个名称模式按任一匹配</a:t>
              </a:r>
            </a:p>
          </p:txBody>
        </p:sp>
      </p:grpSp>
      <p:grpSp>
        <p:nvGrpSpPr>
          <p:cNvPr id="6" name="Group 6"/>
          <p:cNvGrpSpPr/>
          <p:nvPr/>
        </p:nvGrpSpPr>
        <p:grpSpPr>
          <a:xfrm>
            <a:off x="609600" y="1828800"/>
            <a:ext cx="10972800" cy="2743200"/>
            <a:chOff x="609600" y="1828800"/>
            <a:chExt cx="10972800" cy="2743200"/>
          </a:xfrm>
        </p:grpSpPr>
        <p:sp>
          <p:nvSpPr>
            <p:cNvPr id="4" name="Rectangle 4"/>
            <p:cNvSpPr/>
            <p:nvPr/>
          </p:nvSpPr>
          <p:spPr>
            <a:xfrm>
              <a:off x="609600" y="1828800"/>
              <a:ext cx="10972800" cy="2743200"/>
            </a:xfrm>
            <a:prstGeom prst="rect">
              <a:avLst/>
            </a:prstGeom>
            <a:solidFill>
              <a:schemeClr val="accent5"/>
            </a:solidFill>
            <a:ln>
              <a:noFill/>
            </a:ln>
          </p:spPr>
        </p:sp>
        <p:sp>
          <p:nvSpPr>
            <p:cNvPr id="5" name="TextBox 5"/>
            <p:cNvSpPr txBox="1"/>
            <p:nvPr/>
          </p:nvSpPr>
          <p:spPr>
            <a:xfrm>
              <a:off x="903732" y="2097405"/>
              <a:ext cx="8675751" cy="2315718"/>
            </a:xfrm>
            <a:prstGeom prst="rect">
              <a:avLst/>
            </a:prstGeom>
            <a:noFill/>
            <a:ln>
              <a:noFill/>
            </a:ln>
          </p:spPr>
          <p:txBody>
            <a:bodyPr wrap="none" lIns="0" tIns="0" rIns="0" bIns="0" anchor="t" anchorCtr="0">
              <a:spAutoFit/>
            </a:bodyPr>
            <a:lstStyle/>
            <a:p>
              <a:pPr algn="l">
                <a:lnSpc>
                  <a:spcPts val="3000"/>
                </a:lnSpc>
              </a:pPr>
              <a:r>
                <a:rPr lang="zh-CN" sz="2100" dirty="0">
                  <a:solidFill>
                    <a:schemeClr val="accent1"/>
                  </a:solidFill>
                  <a:latin typeface="+mn-lt"/>
                  <a:ea typeface="+mn-ea"/>
                  <a:cs typeface="+mn-cs"/>
                </a:rPr>
                <a:t>QStringList patterns;</a:t>
              </a:r>
              <a:br/>
              <a:r>
                <a:rPr lang="zh-CN" sz="2100" dirty="0">
                  <a:solidFill>
                    <a:schemeClr val="accent1"/>
                  </a:solidFill>
                  <a:latin typeface="+mn-lt"/>
                  <a:ea typeface="+mn-ea"/>
                  <a:cs typeface="+mn-cs"/>
                </a:rPr>
                <a:t>for (const QString &amp;part : filterEdit-&gt;text().split(';')) {</a:t>
              </a:r>
              <a:br/>
              <a:r>
                <a:rPr lang="zh-CN" sz="2100" dirty="0">
                  <a:solidFill>
                    <a:schemeClr val="accent1"/>
                  </a:solidFill>
                  <a:latin typeface="+mn-lt"/>
                  <a:ea typeface="+mn-ea"/>
                  <a:cs typeface="+mn-cs"/>
                </a:rPr>
                <a:t>const QString p = part.trimmed();</a:t>
              </a:r>
              <a:br/>
              <a:r>
                <a:rPr lang="zh-CN" sz="2100" dirty="0">
                  <a:solidFill>
                    <a:schemeClr val="accent1"/>
                  </a:solidFill>
                  <a:latin typeface="+mn-lt"/>
                  <a:ea typeface="+mn-ea"/>
                  <a:cs typeface="+mn-cs"/>
                </a:rPr>
                <a:t>if (!p.isEmpty()) patterns &lt;&lt; p;</a:t>
              </a:r>
              <a:br/>
              <a:r>
                <a:rPr lang="zh-CN" sz="2100" dirty="0">
                  <a:solidFill>
                    <a:schemeClr val="accent1"/>
                  </a:solidFill>
                  <a:latin typeface="+mn-lt"/>
                  <a:ea typeface="+mn-ea"/>
                  <a:cs typeface="+mn-cs"/>
                </a:rPr>
                <a:t>}</a:t>
              </a:r>
              <a:br/>
              <a:r>
                <a:rPr lang="zh-CN" sz="2100" dirty="0">
                  <a:solidFill>
                    <a:schemeClr val="accent1"/>
                  </a:solidFill>
                  <a:latin typeface="+mn-lt"/>
                  <a:ea typeface="+mn-ea"/>
                  <a:cs typeface="+mn-cs"/>
                </a:rPr>
                <a:t>m_model-&gt;setNameFilters(patterns);</a:t>
              </a:r>
            </a:p>
          </p:txBody>
        </p:sp>
      </p:grpSp>
      <p:grpSp>
        <p:nvGrpSpPr>
          <p:cNvPr id="8" name="Group 8"/>
          <p:cNvGrpSpPr/>
          <p:nvPr/>
        </p:nvGrpSpPr>
        <p:grpSpPr>
          <a:xfrm>
            <a:off x="597408" y="5036820"/>
            <a:ext cx="8909304" cy="888492"/>
            <a:chOff x="597408" y="5036820"/>
            <a:chExt cx="8909304" cy="888492"/>
          </a:xfrm>
        </p:grpSpPr>
        <p:sp>
          <p:nvSpPr>
            <p:cNvPr id="7" name="TextBox 7"/>
            <p:cNvSpPr txBox="1"/>
            <p:nvPr/>
          </p:nvSpPr>
          <p:spPr>
            <a:xfrm>
              <a:off x="597408" y="5036820"/>
              <a:ext cx="89093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输入*.h;*.cpp;*.ui，匹配任一模式的文件都能通过。</a:t>
              </a:r>
              <a:br/>
              <a:r>
                <a:rPr lang="zh-CN" sz="2400" dirty="0">
                  <a:solidFill>
                    <a:schemeClr val="dk1"/>
                  </a:solidFill>
                  <a:latin typeface="+mn-lt"/>
                  <a:ea typeface="+mn-ea"/>
                  <a:cs typeface="+mn-cs"/>
                </a:rPr>
                <a:t>去掉前后空白与空模式；大小写是否敏感由CaseSensitive决定。</a:t>
              </a:r>
            </a:p>
          </p:txBody>
        </p:sp>
      </p:grpSp>
      <p:grpSp>
        <p:nvGrpSpPr>
          <p:cNvPr id="11" name="Group 11"/>
          <p:cNvGrpSpPr/>
          <p:nvPr/>
        </p:nvGrpSpPr>
        <p:grpSpPr>
          <a:xfrm>
            <a:off x="603504" y="6385560"/>
            <a:ext cx="10819790" cy="234696"/>
            <a:chOff x="603504" y="6385560"/>
            <a:chExt cx="10819790" cy="234696"/>
          </a:xfrm>
        </p:grpSpPr>
        <p:sp>
          <p:nvSpPr>
            <p:cNvPr id="9" name="TextBox 9"/>
            <p:cNvSpPr txBox="1"/>
            <p:nvPr/>
          </p:nvSpPr>
          <p:spPr>
            <a:xfrm>
              <a:off x="603504" y="6385560"/>
              <a:ext cx="549188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F094 · filterEdit为已创建的输入框；CaseSensitive属于QDir过滤标志</a:t>
              </a:r>
            </a:p>
          </p:txBody>
        </p:sp>
        <p:sp>
          <p:nvSpPr>
            <p:cNvPr id="10" name="TextBox 10"/>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16</a:t>
              </a:r>
            </a:p>
          </p:txBody>
        </p:sp>
      </p:gr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7388352" cy="819150"/>
            <a:chOff x="590550" y="518160"/>
            <a:chExt cx="7388352" cy="819150"/>
          </a:xfrm>
        </p:grpSpPr>
        <p:sp>
          <p:nvSpPr>
            <p:cNvPr id="2" name="TextBox 2"/>
            <p:cNvSpPr txBox="1"/>
            <p:nvPr/>
          </p:nvSpPr>
          <p:spPr>
            <a:xfrm>
              <a:off x="590550" y="51816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灰显、隐藏和清筛选各有入口</a:t>
              </a:r>
            </a:p>
          </p:txBody>
        </p:sp>
      </p:grpSp>
      <p:grpSp>
        <p:nvGrpSpPr>
          <p:cNvPr id="6" name="Group 6"/>
          <p:cNvGrpSpPr/>
          <p:nvPr/>
        </p:nvGrpSpPr>
        <p:grpSpPr>
          <a:xfrm>
            <a:off x="597408" y="2021205"/>
            <a:ext cx="8747760" cy="1027557"/>
            <a:chOff x="597408" y="2021205"/>
            <a:chExt cx="8747760" cy="1027557"/>
          </a:xfrm>
        </p:grpSpPr>
        <p:sp>
          <p:nvSpPr>
            <p:cNvPr id="4" name="TextBox 4"/>
            <p:cNvSpPr txBox="1"/>
            <p:nvPr/>
          </p:nvSpPr>
          <p:spPr>
            <a:xfrm>
              <a:off x="598932" y="2021205"/>
              <a:ext cx="5805835" cy="410718"/>
            </a:xfrm>
            <a:prstGeom prst="rect">
              <a:avLst/>
            </a:prstGeom>
            <a:noFill/>
            <a:ln>
              <a:noFill/>
            </a:ln>
          </p:spPr>
          <p:txBody>
            <a:bodyPr wrap="none" lIns="0" tIns="0" rIns="0" bIns="0" anchor="t" anchorCtr="0">
              <a:spAutoFit/>
            </a:bodyPr>
            <a:lstStyle/>
            <a:p>
              <a:pPr algn="l"/>
              <a:r>
                <a:rPr lang="zh-CN" sz="2100" dirty="0">
                  <a:solidFill>
                    <a:schemeClr val="accent2"/>
                  </a:solidFill>
                  <a:latin typeface="+mn-lt"/>
                  <a:ea typeface="+mn-ea"/>
                  <a:cs typeface="+mn-cs"/>
                </a:rPr>
                <a:t>m_model-&gt;setNameFilterDisables(true);</a:t>
              </a:r>
            </a:p>
          </p:txBody>
        </p:sp>
        <p:sp>
          <p:nvSpPr>
            <p:cNvPr id="5" name="TextBox 5"/>
            <p:cNvSpPr txBox="1"/>
            <p:nvPr/>
          </p:nvSpPr>
          <p:spPr>
            <a:xfrm>
              <a:off x="597408" y="2579370"/>
              <a:ext cx="874776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保留名称未匹配的项，但把它们禁用、灰显。这是默认方式。</a:t>
              </a:r>
            </a:p>
          </p:txBody>
        </p:sp>
      </p:grpSp>
      <p:grpSp>
        <p:nvGrpSpPr>
          <p:cNvPr id="9" name="Group 9"/>
          <p:cNvGrpSpPr/>
          <p:nvPr/>
        </p:nvGrpSpPr>
        <p:grpSpPr>
          <a:xfrm>
            <a:off x="597408" y="3507105"/>
            <a:ext cx="7750150" cy="1027557"/>
            <a:chOff x="597408" y="3507105"/>
            <a:chExt cx="7750150" cy="1027557"/>
          </a:xfrm>
        </p:grpSpPr>
        <p:sp>
          <p:nvSpPr>
            <p:cNvPr id="7" name="TextBox 7"/>
            <p:cNvSpPr txBox="1"/>
            <p:nvPr/>
          </p:nvSpPr>
          <p:spPr>
            <a:xfrm>
              <a:off x="598932" y="3507105"/>
              <a:ext cx="5961162" cy="410718"/>
            </a:xfrm>
            <a:prstGeom prst="rect">
              <a:avLst/>
            </a:prstGeom>
            <a:noFill/>
            <a:ln>
              <a:noFill/>
            </a:ln>
          </p:spPr>
          <p:txBody>
            <a:bodyPr wrap="none" lIns="0" tIns="0" rIns="0" bIns="0" anchor="t" anchorCtr="0">
              <a:spAutoFit/>
            </a:bodyPr>
            <a:lstStyle/>
            <a:p>
              <a:pPr algn="l"/>
              <a:r>
                <a:rPr lang="zh-CN" sz="2100" dirty="0">
                  <a:solidFill>
                    <a:schemeClr val="accent3"/>
                  </a:solidFill>
                  <a:latin typeface="+mn-lt"/>
                  <a:ea typeface="+mn-ea"/>
                  <a:cs typeface="+mn-cs"/>
                </a:rPr>
                <a:t>m_model-&gt;setNameFilterDisables(false);</a:t>
              </a:r>
            </a:p>
          </p:txBody>
        </p:sp>
        <p:sp>
          <p:nvSpPr>
            <p:cNvPr id="8" name="TextBox 8"/>
            <p:cNvSpPr txBox="1"/>
            <p:nvPr/>
          </p:nvSpPr>
          <p:spPr>
            <a:xfrm>
              <a:off x="597408" y="4065270"/>
              <a:ext cx="775015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隐藏名称未匹配的项；目录是否保留还要看AllDirs。</a:t>
              </a:r>
            </a:p>
          </p:txBody>
        </p:sp>
      </p:grpSp>
      <p:grpSp>
        <p:nvGrpSpPr>
          <p:cNvPr id="12" name="Group 12"/>
          <p:cNvGrpSpPr/>
          <p:nvPr/>
        </p:nvGrpSpPr>
        <p:grpSpPr>
          <a:xfrm>
            <a:off x="597408" y="4993005"/>
            <a:ext cx="7814767" cy="1027557"/>
            <a:chOff x="597408" y="4993005"/>
            <a:chExt cx="7814767" cy="1027557"/>
          </a:xfrm>
        </p:grpSpPr>
        <p:sp>
          <p:nvSpPr>
            <p:cNvPr id="10" name="TextBox 10"/>
            <p:cNvSpPr txBox="1"/>
            <p:nvPr/>
          </p:nvSpPr>
          <p:spPr>
            <a:xfrm>
              <a:off x="598932" y="4993005"/>
              <a:ext cx="4399590" cy="410718"/>
            </a:xfrm>
            <a:prstGeom prst="rect">
              <a:avLst/>
            </a:prstGeom>
            <a:noFill/>
            <a:ln>
              <a:noFill/>
            </a:ln>
          </p:spPr>
          <p:txBody>
            <a:bodyPr wrap="none" lIns="0" tIns="0" rIns="0" bIns="0" anchor="t" anchorCtr="0">
              <a:spAutoFit/>
            </a:bodyPr>
            <a:lstStyle/>
            <a:p>
              <a:pPr algn="l"/>
              <a:r>
                <a:rPr lang="zh-CN" sz="2100" dirty="0">
                  <a:solidFill>
                    <a:schemeClr val="accent3"/>
                  </a:solidFill>
                  <a:latin typeface="+mn-lt"/>
                  <a:ea typeface="+mn-ea"/>
                  <a:cs typeface="+mn-cs"/>
                </a:rPr>
                <a:t>m_model-&gt;setNameFilters({});</a:t>
              </a:r>
            </a:p>
          </p:txBody>
        </p:sp>
        <p:sp>
          <p:nvSpPr>
            <p:cNvPr id="11" name="TextBox 11"/>
            <p:cNvSpPr txBox="1"/>
            <p:nvPr/>
          </p:nvSpPr>
          <p:spPr>
            <a:xfrm>
              <a:off x="597408" y="5551170"/>
              <a:ext cx="781476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清除名称条件；Files、Hidden等类别过滤仍然有效。</a:t>
              </a:r>
            </a:p>
          </p:txBody>
        </p:sp>
      </p:grpSp>
      <p:grpSp>
        <p:nvGrpSpPr>
          <p:cNvPr id="15" name="Group 15"/>
          <p:cNvGrpSpPr/>
          <p:nvPr/>
        </p:nvGrpSpPr>
        <p:grpSpPr>
          <a:xfrm>
            <a:off x="603504" y="6385560"/>
            <a:ext cx="10819790" cy="234696"/>
            <a:chOff x="603504" y="6385560"/>
            <a:chExt cx="10819790" cy="234696"/>
          </a:xfrm>
        </p:grpSpPr>
        <p:sp>
          <p:nvSpPr>
            <p:cNvPr id="13" name="TextBox 13"/>
            <p:cNvSpPr txBox="1"/>
            <p:nvPr/>
          </p:nvSpPr>
          <p:spPr>
            <a:xfrm>
              <a:off x="603504" y="6385560"/>
              <a:ext cx="5594299"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F094, F095 · 灰显与隐藏是替代设置；清名称模式不等于恢复所有过滤设置</a:t>
              </a:r>
            </a:p>
          </p:txBody>
        </p:sp>
        <p:sp>
          <p:nvSpPr>
            <p:cNvPr id="14" name="TextBox 14"/>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17</a:t>
              </a:r>
            </a:p>
          </p:txBody>
        </p:sp>
      </p:gr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6257544" cy="819150"/>
            <a:chOff x="590550" y="518160"/>
            <a:chExt cx="6257544" cy="819150"/>
          </a:xfrm>
        </p:grpSpPr>
        <p:sp>
          <p:nvSpPr>
            <p:cNvPr id="2" name="TextBox 2"/>
            <p:cNvSpPr txBox="1"/>
            <p:nvPr/>
          </p:nvSpPr>
          <p:spPr>
            <a:xfrm>
              <a:off x="590550" y="51816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目录为什么不匹配也保留</a:t>
              </a:r>
            </a:p>
          </p:txBody>
        </p:sp>
      </p:grpSp>
      <p:grpSp>
        <p:nvGrpSpPr>
          <p:cNvPr id="9" name="Group 9"/>
          <p:cNvGrpSpPr/>
          <p:nvPr/>
        </p:nvGrpSpPr>
        <p:grpSpPr>
          <a:xfrm>
            <a:off x="592836" y="1948815"/>
            <a:ext cx="8075676" cy="1597914"/>
            <a:chOff x="592836" y="1948815"/>
            <a:chExt cx="8075676" cy="1597914"/>
          </a:xfrm>
        </p:grpSpPr>
        <p:sp>
          <p:nvSpPr>
            <p:cNvPr id="4" name="TextBox 4"/>
            <p:cNvSpPr txBox="1"/>
            <p:nvPr/>
          </p:nvSpPr>
          <p:spPr>
            <a:xfrm>
              <a:off x="592836" y="1948815"/>
              <a:ext cx="1655026" cy="645414"/>
            </a:xfrm>
            <a:prstGeom prst="rect">
              <a:avLst/>
            </a:prstGeom>
            <a:noFill/>
            <a:ln>
              <a:noFill/>
            </a:ln>
          </p:spPr>
          <p:txBody>
            <a:bodyPr wrap="none" lIns="0" tIns="0" rIns="0" bIns="0" anchor="t" anchorCtr="0">
              <a:spAutoFit/>
            </a:bodyPr>
            <a:lstStyle/>
            <a:p>
              <a:pPr algn="l"/>
              <a:r>
                <a:rPr lang="zh-CN" sz="3300" dirty="0">
                  <a:solidFill>
                    <a:schemeClr val="accent2"/>
                  </a:solidFill>
                  <a:latin typeface="+mn-lt"/>
                  <a:ea typeface="+mn-ea"/>
                  <a:cs typeface="+mn-cs"/>
                </a:rPr>
                <a:t>src目录</a:t>
              </a:r>
            </a:p>
          </p:txBody>
        </p:sp>
        <p:sp>
          <p:nvSpPr>
            <p:cNvPr id="5" name="Line 5"/>
            <p:cNvSpPr/>
            <p:nvPr/>
          </p:nvSpPr>
          <p:spPr>
            <a:xfrm>
              <a:off x="1219200" y="2514600"/>
              <a:ext cx="1" cy="342900"/>
            </a:xfrm>
            <a:prstGeom prst="line">
              <a:avLst/>
            </a:prstGeom>
            <a:noFill/>
            <a:ln w="19050">
              <a:solidFill>
                <a:schemeClr val="accent3"/>
              </a:solidFill>
              <a:tailEnd type="triangle" w="lg" len="lg"/>
            </a:ln>
          </p:spPr>
        </p:sp>
        <p:sp>
          <p:nvSpPr>
            <p:cNvPr id="6" name="TextBox 6"/>
            <p:cNvSpPr txBox="1"/>
            <p:nvPr/>
          </p:nvSpPr>
          <p:spPr>
            <a:xfrm>
              <a:off x="1659636" y="2901315"/>
              <a:ext cx="2876702" cy="645414"/>
            </a:xfrm>
            <a:prstGeom prst="rect">
              <a:avLst/>
            </a:prstGeom>
            <a:noFill/>
            <a:ln>
              <a:noFill/>
            </a:ln>
          </p:spPr>
          <p:txBody>
            <a:bodyPr wrap="none" lIns="0" tIns="0" rIns="0" bIns="0" anchor="t" anchorCtr="0">
              <a:spAutoFit/>
            </a:bodyPr>
            <a:lstStyle/>
            <a:p>
              <a:pPr algn="l"/>
              <a:r>
                <a:rPr lang="zh-CN" sz="3300" dirty="0">
                  <a:solidFill>
                    <a:schemeClr val="accent3"/>
                  </a:solidFill>
                  <a:latin typeface="+mn-lt"/>
                  <a:ea typeface="+mn-ea"/>
                  <a:cs typeface="+mn-cs"/>
                </a:rPr>
                <a:t>main.cpp文件</a:t>
              </a:r>
            </a:p>
          </p:txBody>
        </p:sp>
        <p:sp>
          <p:nvSpPr>
            <p:cNvPr id="7" name="TextBox 7"/>
            <p:cNvSpPr txBox="1"/>
            <p:nvPr/>
          </p:nvSpPr>
          <p:spPr>
            <a:xfrm>
              <a:off x="5702808" y="2045970"/>
              <a:ext cx="252831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名称模式：*.cpp</a:t>
              </a:r>
            </a:p>
          </p:txBody>
        </p:sp>
        <p:sp>
          <p:nvSpPr>
            <p:cNvPr id="8" name="TextBox 8"/>
            <p:cNvSpPr txBox="1"/>
            <p:nvPr/>
          </p:nvSpPr>
          <p:spPr>
            <a:xfrm>
              <a:off x="5702808" y="2617470"/>
              <a:ext cx="29657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先进入src，才能浏览</a:t>
              </a:r>
              <a:br/>
              <a:r>
                <a:rPr lang="zh-CN" sz="2400" dirty="0">
                  <a:solidFill>
                    <a:schemeClr val="dk1"/>
                  </a:solidFill>
                  <a:latin typeface="+mn-lt"/>
                  <a:ea typeface="+mn-ea"/>
                  <a:cs typeface="+mn-cs"/>
                </a:rPr>
                <a:t>里面的文件。</a:t>
              </a:r>
            </a:p>
          </p:txBody>
        </p:sp>
      </p:grpSp>
      <p:grpSp>
        <p:nvGrpSpPr>
          <p:cNvPr id="11" name="Group 11"/>
          <p:cNvGrpSpPr/>
          <p:nvPr/>
        </p:nvGrpSpPr>
        <p:grpSpPr>
          <a:xfrm>
            <a:off x="597408" y="4008120"/>
            <a:ext cx="7491984" cy="1726692"/>
            <a:chOff x="597408" y="4008120"/>
            <a:chExt cx="7491984" cy="1726692"/>
          </a:xfrm>
        </p:grpSpPr>
        <p:sp>
          <p:nvSpPr>
            <p:cNvPr id="10" name="TextBox 10"/>
            <p:cNvSpPr txBox="1"/>
            <p:nvPr/>
          </p:nvSpPr>
          <p:spPr>
            <a:xfrm>
              <a:off x="597408" y="4008120"/>
              <a:ext cx="749198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src名称不符合*.cpp，但它是找到main.cpp的路径。</a:t>
              </a:r>
              <a:br/>
              <a:r>
                <a:rPr lang="zh-CN" sz="2400" dirty="0">
                  <a:solidFill>
                    <a:schemeClr val="dk1"/>
                  </a:solidFill>
                  <a:latin typeface="+mn-lt"/>
                  <a:ea typeface="+mn-ea"/>
                  <a:cs typeface="+mn-cs"/>
                </a:rPr>
                <a:t>AllDirs让目录通过名称过滤，学生仍能进入子目录。</a:t>
              </a:r>
              <a:br/>
              <a:r>
                <a:rPr lang="zh-CN" sz="2400" dirty="0">
                  <a:solidFill>
                    <a:schemeClr val="dk1"/>
                  </a:solidFill>
                  <a:latin typeface="+mn-lt"/>
                  <a:ea typeface="+mn-ea"/>
                  <a:cs typeface="+mn-cs"/>
                </a:rPr>
                <a:t>若去掉AllDirs，并隐藏未匹配项，src也可能被筛掉。</a:t>
              </a:r>
              <a:br/>
              <a:r>
                <a:rPr lang="zh-CN" sz="2400" dirty="0">
                  <a:solidFill>
                    <a:schemeClr val="dk1"/>
                  </a:solidFill>
                  <a:latin typeface="+mn-lt"/>
                  <a:ea typeface="+mn-ea"/>
                  <a:cs typeface="+mn-cs"/>
                </a:rPr>
                <a:t>因此，文件名称筛选通常保留目录导航。</a:t>
              </a:r>
            </a:p>
          </p:txBody>
        </p:sp>
      </p:grpSp>
      <p:grpSp>
        <p:nvGrpSpPr>
          <p:cNvPr id="14" name="Group 14"/>
          <p:cNvGrpSpPr/>
          <p:nvPr/>
        </p:nvGrpSpPr>
        <p:grpSpPr>
          <a:xfrm>
            <a:off x="603504" y="6385560"/>
            <a:ext cx="10819790" cy="234696"/>
            <a:chOff x="603504" y="6385560"/>
            <a:chExt cx="10819790" cy="234696"/>
          </a:xfrm>
        </p:grpSpPr>
        <p:sp>
          <p:nvSpPr>
            <p:cNvPr id="12" name="TextBox 12"/>
            <p:cNvSpPr txBox="1"/>
            <p:nvPr/>
          </p:nvSpPr>
          <p:spPr>
            <a:xfrm>
              <a:off x="603504" y="6385560"/>
              <a:ext cx="5016856"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F093 · 情景目录用于说明父子层次；AllDirs不是递归展开所有目录</a:t>
              </a:r>
            </a:p>
          </p:txBody>
        </p:sp>
        <p:sp>
          <p:nvSpPr>
            <p:cNvPr id="13" name="TextBox 13"/>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18</a:t>
              </a:r>
            </a:p>
          </p:txBody>
        </p:sp>
      </p:grpSp>
    </p:spTree>
  </p:cSld>
  <p:clrMapOvr>
    <a:masterClrMapping/>
  </p:clrMapOvr>
  <p:transition xmlns:p14="http://schemas.microsoft.com/office/powerpoint/2010/main" p14:dur="400">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6257544" cy="819150"/>
            <a:chOff x="590550" y="518160"/>
            <a:chExt cx="6257544" cy="819150"/>
          </a:xfrm>
        </p:grpSpPr>
        <p:sp>
          <p:nvSpPr>
            <p:cNvPr id="2" name="TextBox 2"/>
            <p:cNvSpPr txBox="1"/>
            <p:nvPr/>
          </p:nvSpPr>
          <p:spPr>
            <a:xfrm>
              <a:off x="590550" y="51816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模型选项影响监视与图标</a:t>
              </a:r>
            </a:p>
          </p:txBody>
        </p:sp>
      </p:grpSp>
      <p:grpSp>
        <p:nvGrpSpPr>
          <p:cNvPr id="6" name="Group 6"/>
          <p:cNvGrpSpPr/>
          <p:nvPr/>
        </p:nvGrpSpPr>
        <p:grpSpPr>
          <a:xfrm>
            <a:off x="597408" y="2002155"/>
            <a:ext cx="8101584" cy="1027557"/>
            <a:chOff x="597408" y="2002155"/>
            <a:chExt cx="8101584" cy="1027557"/>
          </a:xfrm>
        </p:grpSpPr>
        <p:sp>
          <p:nvSpPr>
            <p:cNvPr id="4" name="TextBox 4"/>
            <p:cNvSpPr txBox="1"/>
            <p:nvPr/>
          </p:nvSpPr>
          <p:spPr>
            <a:xfrm>
              <a:off x="598932" y="2002155"/>
              <a:ext cx="5848754" cy="410718"/>
            </a:xfrm>
            <a:prstGeom prst="rect">
              <a:avLst/>
            </a:prstGeom>
            <a:noFill/>
            <a:ln>
              <a:noFill/>
            </a:ln>
          </p:spPr>
          <p:txBody>
            <a:bodyPr wrap="none" lIns="0" tIns="0" rIns="0" bIns="0" anchor="t" anchorCtr="0">
              <a:spAutoFit/>
            </a:bodyPr>
            <a:lstStyle/>
            <a:p>
              <a:pPr algn="l"/>
              <a:r>
                <a:rPr lang="zh-CN" sz="2100" dirty="0">
                  <a:solidFill>
                    <a:schemeClr val="accent2"/>
                  </a:solidFill>
                  <a:latin typeface="+mn-lt"/>
                  <a:ea typeface="+mn-ea"/>
                  <a:cs typeface="+mn-cs"/>
                </a:rPr>
                <a:t>QFileSystemModel::DontWatchForChanges</a:t>
              </a:r>
            </a:p>
          </p:txBody>
        </p:sp>
        <p:sp>
          <p:nvSpPr>
            <p:cNvPr id="5" name="TextBox 5"/>
            <p:cNvSpPr txBox="1"/>
            <p:nvPr/>
          </p:nvSpPr>
          <p:spPr>
            <a:xfrm>
              <a:off x="597408" y="256032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关闭文件变化监视；外部改动可能不能及时反映到界面。</a:t>
              </a:r>
            </a:p>
          </p:txBody>
        </p:sp>
      </p:grpSp>
      <p:grpSp>
        <p:nvGrpSpPr>
          <p:cNvPr id="9" name="Group 9"/>
          <p:cNvGrpSpPr/>
          <p:nvPr/>
        </p:nvGrpSpPr>
        <p:grpSpPr>
          <a:xfrm>
            <a:off x="597408" y="3488055"/>
            <a:ext cx="9446362" cy="1027557"/>
            <a:chOff x="597408" y="3488055"/>
            <a:chExt cx="9446362" cy="1027557"/>
          </a:xfrm>
        </p:grpSpPr>
        <p:sp>
          <p:nvSpPr>
            <p:cNvPr id="7" name="TextBox 7"/>
            <p:cNvSpPr txBox="1"/>
            <p:nvPr/>
          </p:nvSpPr>
          <p:spPr>
            <a:xfrm>
              <a:off x="598932" y="3488055"/>
              <a:ext cx="5839450" cy="410718"/>
            </a:xfrm>
            <a:prstGeom prst="rect">
              <a:avLst/>
            </a:prstGeom>
            <a:noFill/>
            <a:ln>
              <a:noFill/>
            </a:ln>
          </p:spPr>
          <p:txBody>
            <a:bodyPr wrap="none" lIns="0" tIns="0" rIns="0" bIns="0" anchor="t" anchorCtr="0">
              <a:spAutoFit/>
            </a:bodyPr>
            <a:lstStyle/>
            <a:p>
              <a:pPr algn="l"/>
              <a:r>
                <a:rPr lang="zh-CN" sz="2100" dirty="0">
                  <a:solidFill>
                    <a:schemeClr val="accent3"/>
                  </a:solidFill>
                  <a:latin typeface="+mn-lt"/>
                  <a:ea typeface="+mn-ea"/>
                  <a:cs typeface="+mn-cs"/>
                </a:rPr>
                <a:t>QFileSystemModel::DontResolveSymlinks</a:t>
              </a:r>
            </a:p>
          </p:txBody>
        </p:sp>
        <p:sp>
          <p:nvSpPr>
            <p:cNvPr id="8" name="TextBox 8"/>
            <p:cNvSpPr txBox="1"/>
            <p:nvPr/>
          </p:nvSpPr>
          <p:spPr>
            <a:xfrm>
              <a:off x="597408" y="4046220"/>
              <a:ext cx="944636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控制符号链接解析；resolveSymlinks属性主要适用于Windows。</a:t>
              </a:r>
            </a:p>
          </p:txBody>
        </p:sp>
      </p:grpSp>
      <p:grpSp>
        <p:nvGrpSpPr>
          <p:cNvPr id="12" name="Group 12"/>
          <p:cNvGrpSpPr/>
          <p:nvPr/>
        </p:nvGrpSpPr>
        <p:grpSpPr>
          <a:xfrm>
            <a:off x="597408" y="4973955"/>
            <a:ext cx="9070848" cy="1027557"/>
            <a:chOff x="597408" y="4973955"/>
            <a:chExt cx="9070848" cy="1027557"/>
          </a:xfrm>
        </p:grpSpPr>
        <p:sp>
          <p:nvSpPr>
            <p:cNvPr id="10" name="TextBox 10"/>
            <p:cNvSpPr txBox="1"/>
            <p:nvPr/>
          </p:nvSpPr>
          <p:spPr>
            <a:xfrm>
              <a:off x="598932" y="4973955"/>
              <a:ext cx="7101105" cy="410718"/>
            </a:xfrm>
            <a:prstGeom prst="rect">
              <a:avLst/>
            </a:prstGeom>
            <a:noFill/>
            <a:ln>
              <a:noFill/>
            </a:ln>
          </p:spPr>
          <p:txBody>
            <a:bodyPr wrap="none" lIns="0" tIns="0" rIns="0" bIns="0" anchor="t" anchorCtr="0">
              <a:spAutoFit/>
            </a:bodyPr>
            <a:lstStyle/>
            <a:p>
              <a:pPr algn="l"/>
              <a:r>
                <a:rPr lang="zh-CN" sz="2100" dirty="0">
                  <a:solidFill>
                    <a:schemeClr val="accent3"/>
                  </a:solidFill>
                  <a:latin typeface="+mn-lt"/>
                  <a:ea typeface="+mn-ea"/>
                  <a:cs typeface="+mn-cs"/>
                </a:rPr>
                <a:t>QFileSystemModel::DontUseCustomDirectoryIcons</a:t>
              </a:r>
            </a:p>
          </p:txBody>
        </p:sp>
        <p:sp>
          <p:nvSpPr>
            <p:cNvPr id="11" name="TextBox 11"/>
            <p:cNvSpPr txBox="1"/>
            <p:nvPr/>
          </p:nvSpPr>
          <p:spPr>
            <a:xfrm>
              <a:off x="597408" y="5532120"/>
              <a:ext cx="907084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减少目录自定义图标查询；在网络目录等场景可降低查询成本。</a:t>
              </a:r>
            </a:p>
          </p:txBody>
        </p:sp>
      </p:grpSp>
      <p:grpSp>
        <p:nvGrpSpPr>
          <p:cNvPr id="15" name="Group 15"/>
          <p:cNvGrpSpPr/>
          <p:nvPr/>
        </p:nvGrpSpPr>
        <p:grpSpPr>
          <a:xfrm>
            <a:off x="603504" y="6385560"/>
            <a:ext cx="10819790" cy="234696"/>
            <a:chOff x="603504" y="6385560"/>
            <a:chExt cx="10819790" cy="234696"/>
          </a:xfrm>
        </p:grpSpPr>
        <p:sp>
          <p:nvSpPr>
            <p:cNvPr id="13" name="TextBox 13"/>
            <p:cNvSpPr txBox="1"/>
            <p:nvPr/>
          </p:nvSpPr>
          <p:spPr>
            <a:xfrm>
              <a:off x="603504" y="6385560"/>
              <a:ext cx="7365898"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官方QFileSystemModel选项与属性 · 使用setOption(选项,true)；在setRootPath开始加载前配置</a:t>
              </a:r>
            </a:p>
          </p:txBody>
        </p:sp>
        <p:sp>
          <p:nvSpPr>
            <p:cNvPr id="14" name="TextBox 14"/>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19</a:t>
              </a:r>
            </a:p>
          </p:txBody>
        </p:sp>
      </p:grpSp>
    </p:spTree>
  </p:cSld>
  <p:clrMapOvr>
    <a:masterClrMapping/>
  </p:clrMapOvr>
  <p:transition xmlns:p14="http://schemas.microsoft.com/office/powerpoint/2010/main" p14:dur="400">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7066712" cy="819150"/>
            <a:chOff x="590550" y="518160"/>
            <a:chExt cx="7066712" cy="819150"/>
          </a:xfrm>
        </p:grpSpPr>
        <p:sp>
          <p:nvSpPr>
            <p:cNvPr id="2" name="TextBox 2"/>
            <p:cNvSpPr txBox="1"/>
            <p:nvPr/>
          </p:nvSpPr>
          <p:spPr>
            <a:xfrm>
              <a:off x="590550" y="518160"/>
              <a:ext cx="706671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readOnly约束的是编辑入口</a:t>
              </a:r>
            </a:p>
          </p:txBody>
        </p:sp>
      </p:grpSp>
      <p:grpSp>
        <p:nvGrpSpPr>
          <p:cNvPr id="6" name="Group 6"/>
          <p:cNvGrpSpPr/>
          <p:nvPr/>
        </p:nvGrpSpPr>
        <p:grpSpPr>
          <a:xfrm>
            <a:off x="609600" y="1828800"/>
            <a:ext cx="10972800" cy="2514600"/>
            <a:chOff x="609600" y="1828800"/>
            <a:chExt cx="10972800" cy="2514600"/>
          </a:xfrm>
        </p:grpSpPr>
        <p:sp>
          <p:nvSpPr>
            <p:cNvPr id="4" name="Rectangle 4"/>
            <p:cNvSpPr/>
            <p:nvPr/>
          </p:nvSpPr>
          <p:spPr>
            <a:xfrm>
              <a:off x="609600" y="1828800"/>
              <a:ext cx="10972800" cy="2514600"/>
            </a:xfrm>
            <a:prstGeom prst="rect">
              <a:avLst/>
            </a:prstGeom>
            <a:solidFill>
              <a:schemeClr val="accent5"/>
            </a:solidFill>
            <a:ln>
              <a:noFill/>
            </a:ln>
          </p:spPr>
        </p:sp>
        <p:sp>
          <p:nvSpPr>
            <p:cNvPr id="5" name="TextBox 5"/>
            <p:cNvSpPr txBox="1"/>
            <p:nvPr/>
          </p:nvSpPr>
          <p:spPr>
            <a:xfrm>
              <a:off x="903732" y="2097405"/>
              <a:ext cx="9849231" cy="1934718"/>
            </a:xfrm>
            <a:prstGeom prst="rect">
              <a:avLst/>
            </a:prstGeom>
            <a:noFill/>
            <a:ln>
              <a:noFill/>
            </a:ln>
          </p:spPr>
          <p:txBody>
            <a:bodyPr wrap="none" lIns="0" tIns="0" rIns="0" bIns="0" anchor="t" anchorCtr="0">
              <a:spAutoFit/>
            </a:bodyPr>
            <a:lstStyle/>
            <a:p>
              <a:pPr algn="l">
                <a:lnSpc>
                  <a:spcPts val="3000"/>
                </a:lnSpc>
              </a:pPr>
              <a:r>
                <a:rPr lang="zh-CN" sz="2100" dirty="0">
                  <a:solidFill>
                    <a:schemeClr val="accent1"/>
                  </a:solidFill>
                  <a:latin typeface="+mn-lt"/>
                  <a:ea typeface="+mn-ea"/>
                  <a:cs typeface="+mn-cs"/>
                </a:rPr>
                <a:t>if (!item.isValid() || item.model() != m_model) return;</a:t>
              </a:r>
              <a:br/>
              <a:r>
                <a:rPr lang="zh-CN" sz="2100" dirty="0">
                  <a:solidFill>
                    <a:schemeClr val="accent1"/>
                  </a:solidFill>
                  <a:latin typeface="+mn-lt"/>
                  <a:ea typeface="+mn-ea"/>
                  <a:cs typeface="+mn-cs"/>
                </a:rPr>
                <a:t>if (item.column() != 0 || m_model-&gt;isReadOnly()) return;</a:t>
              </a:r>
              <a:br/>
              <a:r>
                <a:rPr lang="zh-CN" sz="2100" dirty="0">
                  <a:solidFill>
                    <a:schemeClr val="accent1"/>
                  </a:solidFill>
                  <a:latin typeface="+mn-lt"/>
                  <a:ea typeface="+mn-ea"/>
                  <a:cs typeface="+mn-cs"/>
                </a:rPr>
                <a:t>const bool renamed = m_model-&gt;setData(item, newName, Qt::EditRole);</a:t>
              </a:r>
              <a:br/>
              <a:r>
                <a:rPr lang="zh-CN" sz="2100" dirty="0">
                  <a:solidFill>
                    <a:schemeClr val="accent1"/>
                  </a:solidFill>
                  <a:latin typeface="+mn-lt"/>
                  <a:ea typeface="+mn-ea"/>
                  <a:cs typeface="+mn-cs"/>
                </a:rPr>
                <a:t>if (!renamed)</a:t>
              </a:r>
              <a:br/>
              <a:r>
                <a:rPr lang="zh-CN" sz="2100" dirty="0">
                  <a:solidFill>
                    <a:schemeClr val="accent1"/>
                  </a:solidFill>
                  <a:latin typeface="+mn-lt"/>
                  <a:ea typeface="+mn-ea"/>
                  <a:cs typeface="+mn-cs"/>
                </a:rPr>
                <a:t>qWarning() &lt;&lt; "Rename failed";</a:t>
              </a:r>
            </a:p>
          </p:txBody>
        </p:sp>
      </p:grpSp>
      <p:grpSp>
        <p:nvGrpSpPr>
          <p:cNvPr id="8" name="Group 8"/>
          <p:cNvGrpSpPr/>
          <p:nvPr/>
        </p:nvGrpSpPr>
        <p:grpSpPr>
          <a:xfrm>
            <a:off x="597408" y="4808220"/>
            <a:ext cx="8421624" cy="1307592"/>
            <a:chOff x="597408" y="4808220"/>
            <a:chExt cx="8421624" cy="1307592"/>
          </a:xfrm>
        </p:grpSpPr>
        <p:sp>
          <p:nvSpPr>
            <p:cNvPr id="7" name="TextBox 7"/>
            <p:cNvSpPr txBox="1"/>
            <p:nvPr/>
          </p:nvSpPr>
          <p:spPr>
            <a:xfrm>
              <a:off x="597408" y="4808220"/>
              <a:ext cx="842162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默认readOnly=true，名称不可编辑，EditRole改名会失败。</a:t>
              </a:r>
              <a:br/>
              <a:r>
                <a:rPr lang="zh-CN" sz="2400" dirty="0">
                  <a:solidFill>
                    <a:schemeClr val="dk1"/>
                  </a:solidFill>
                  <a:latin typeface="+mn-lt"/>
                  <a:ea typeface="+mn-ea"/>
                  <a:cs typeface="+mn-cs"/>
                </a:rPr>
                <a:t>设为false后，仍须名称合法、目标不存在并具备磁盘权限。</a:t>
              </a:r>
              <a:br/>
              <a:r>
                <a:rPr lang="zh-CN" sz="2400" dirty="0">
                  <a:solidFill>
                    <a:schemeClr val="dk1"/>
                  </a:solidFill>
                  <a:latin typeface="+mn-lt"/>
                  <a:ea typeface="+mn-ea"/>
                  <a:cs typeface="+mn-cs"/>
                </a:rPr>
                <a:t>检查返回值；改名会改变实际文件系统。</a:t>
              </a:r>
            </a:p>
          </p:txBody>
        </p:sp>
      </p:grpSp>
      <p:grpSp>
        <p:nvGrpSpPr>
          <p:cNvPr id="11" name="Group 11"/>
          <p:cNvGrpSpPr/>
          <p:nvPr/>
        </p:nvGrpSpPr>
        <p:grpSpPr>
          <a:xfrm>
            <a:off x="603504" y="6385560"/>
            <a:ext cx="10819790" cy="234696"/>
            <a:chOff x="603504" y="6385560"/>
            <a:chExt cx="10819790" cy="234696"/>
          </a:xfrm>
        </p:grpSpPr>
        <p:sp>
          <p:nvSpPr>
            <p:cNvPr id="9" name="TextBox 9"/>
            <p:cNvSpPr txBox="1"/>
            <p:nvPr/>
          </p:nvSpPr>
          <p:spPr>
            <a:xfrm>
              <a:off x="603504" y="6385560"/>
              <a:ext cx="4989195"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F096 · newName先按平台名称规则检查；课堂仅在自建测试目录演示</a:t>
              </a:r>
            </a:p>
          </p:txBody>
        </p:sp>
        <p:sp>
          <p:nvSpPr>
            <p:cNvPr id="10" name="TextBox 10"/>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20</a:t>
              </a:r>
            </a:p>
          </p:txBody>
        </p:sp>
      </p:grpSp>
    </p:spTree>
  </p:cSld>
  <p:clrMapOvr>
    <a:masterClrMapping/>
  </p:clrMapOvr>
  <p:transition xmlns:p14="http://schemas.microsoft.com/office/powerpoint/2010/main" p14:dur="400">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1969770"/>
            <a:ext cx="4152900" cy="1943100"/>
            <a:chOff x="590550" y="1969770"/>
            <a:chExt cx="4152900" cy="1943100"/>
          </a:xfrm>
        </p:grpSpPr>
        <p:sp>
          <p:nvSpPr>
            <p:cNvPr id="2" name="TextBox 2"/>
            <p:cNvSpPr txBox="1"/>
            <p:nvPr/>
          </p:nvSpPr>
          <p:spPr>
            <a:xfrm>
              <a:off x="590550" y="1969770"/>
              <a:ext cx="4152900" cy="1943100"/>
            </a:xfrm>
            <a:prstGeom prst="rect">
              <a:avLst/>
            </a:prstGeom>
            <a:noFill/>
            <a:ln>
              <a:noFill/>
            </a:ln>
          </p:spPr>
          <p:txBody>
            <a:bodyPr wrap="none" lIns="0" tIns="0" rIns="0" bIns="0" anchor="t" anchorCtr="0">
              <a:spAutoFit/>
            </a:bodyPr>
            <a:lstStyle/>
            <a:p>
              <a:pPr algn="l">
                <a:lnSpc>
                  <a:spcPts val="7050"/>
                </a:lnSpc>
              </a:pPr>
              <a:r>
                <a:rPr lang="zh-CN" sz="5400" b="1" dirty="0">
                  <a:solidFill>
                    <a:srgbClr val="FAF7EF"/>
                  </a:solidFill>
                  <a:latin typeface="+mn-lt"/>
                  <a:ea typeface="+mn-ea"/>
                  <a:cs typeface="+mn-cs"/>
                </a:rPr>
                <a:t>程序文件命令</a:t>
              </a:r>
              <a:br/>
              <a:r>
                <a:rPr lang="zh-CN" sz="5400" b="1" dirty="0">
                  <a:solidFill>
                    <a:srgbClr val="FAF7EF"/>
                  </a:solidFill>
                  <a:latin typeface="+mn-lt"/>
                  <a:ea typeface="+mn-ea"/>
                  <a:cs typeface="+mn-cs"/>
                </a:rPr>
                <a:t>仍要单独控制</a:t>
              </a:r>
            </a:p>
          </p:txBody>
        </p:sp>
      </p:grpSp>
      <p:grpSp>
        <p:nvGrpSpPr>
          <p:cNvPr id="5" name="Group 5"/>
          <p:cNvGrpSpPr/>
          <p:nvPr/>
        </p:nvGrpSpPr>
        <p:grpSpPr>
          <a:xfrm>
            <a:off x="597408" y="4541520"/>
            <a:ext cx="7964424" cy="1307592"/>
            <a:chOff x="597408" y="4541520"/>
            <a:chExt cx="7964424" cy="1307592"/>
          </a:xfrm>
        </p:grpSpPr>
        <p:sp>
          <p:nvSpPr>
            <p:cNvPr id="4" name="TextBox 4"/>
            <p:cNvSpPr txBox="1"/>
            <p:nvPr/>
          </p:nvSpPr>
          <p:spPr>
            <a:xfrm>
              <a:off x="597408" y="4541520"/>
              <a:ext cx="7964424" cy="1307592"/>
            </a:xfrm>
            <a:prstGeom prst="rect">
              <a:avLst/>
            </a:prstGeom>
            <a:noFill/>
            <a:ln>
              <a:noFill/>
            </a:ln>
          </p:spPr>
          <p:txBody>
            <a:bodyPr wrap="none" lIns="0" tIns="0" rIns="0" bIns="0" anchor="t" anchorCtr="0">
              <a:spAutoFit/>
            </a:bodyPr>
            <a:lstStyle/>
            <a:p>
              <a:pPr algn="l">
                <a:lnSpc>
                  <a:spcPts val="3300"/>
                </a:lnSpc>
              </a:pPr>
              <a:r>
                <a:rPr lang="zh-CN" sz="2400" dirty="0">
                  <a:solidFill>
                    <a:srgbClr val="FAF7EF"/>
                  </a:solidFill>
                  <a:latin typeface="+mn-lt"/>
                  <a:ea typeface="+mn-ea"/>
                  <a:cs typeface="+mn-cs"/>
                </a:rPr>
                <a:t>Qt6.2.3的mkdir、rmdir、remove实现不检查readOnly。</a:t>
              </a:r>
              <a:br/>
              <a:r>
                <a:rPr lang="zh-CN" sz="2400" dirty="0">
                  <a:solidFill>
                    <a:srgbClr val="FAF7EF"/>
                  </a:solidFill>
                  <a:latin typeface="+mn-lt"/>
                  <a:ea typeface="+mn-ea"/>
                  <a:cs typeface="+mn-cs"/>
                </a:rPr>
                <a:t>应用必须检查命令是否允许、目标路径是否在操作范围内。</a:t>
              </a:r>
              <a:br/>
              <a:r>
                <a:rPr lang="zh-CN" sz="2400" dirty="0">
                  <a:solidFill>
                    <a:srgbClr val="FAF7EF"/>
                  </a:solidFill>
                  <a:latin typeface="+mn-lt"/>
                  <a:ea typeface="+mn-ea"/>
                  <a:cs typeface="+mn-cs"/>
                </a:rPr>
                <a:t>课堂只在自行建立的测试目录中讨论和演示这些命令。</a:t>
              </a:r>
            </a:p>
          </p:txBody>
        </p:sp>
      </p:grpSp>
      <p:grpSp>
        <p:nvGrpSpPr>
          <p:cNvPr id="8" name="Group 8"/>
          <p:cNvGrpSpPr/>
          <p:nvPr/>
        </p:nvGrpSpPr>
        <p:grpSpPr>
          <a:xfrm>
            <a:off x="603504" y="6385560"/>
            <a:ext cx="10819790" cy="234696"/>
            <a:chOff x="603504" y="6385560"/>
            <a:chExt cx="10819790" cy="234696"/>
          </a:xfrm>
        </p:grpSpPr>
        <p:sp>
          <p:nvSpPr>
            <p:cNvPr id="6" name="TextBox 6"/>
            <p:cNvSpPr txBox="1"/>
            <p:nvPr/>
          </p:nvSpPr>
          <p:spPr>
            <a:xfrm>
              <a:off x="603504" y="6385560"/>
              <a:ext cx="5993663" cy="234696"/>
            </a:xfrm>
            <a:prstGeom prst="rect">
              <a:avLst/>
            </a:prstGeom>
            <a:noFill/>
            <a:ln>
              <a:noFill/>
            </a:ln>
          </p:spPr>
          <p:txBody>
            <a:bodyPr wrap="none" lIns="0" tIns="0" rIns="0" bIns="0" anchor="t" anchorCtr="0">
              <a:spAutoFit/>
            </a:bodyPr>
            <a:lstStyle/>
            <a:p>
              <a:pPr algn="l"/>
              <a:r>
                <a:rPr lang="zh-CN" sz="1200" dirty="0">
                  <a:solidFill>
                    <a:srgbClr val="EEE8DC"/>
                  </a:solidFill>
                  <a:latin typeface="+mn-lt"/>
                  <a:ea typeface="+mn-ea"/>
                  <a:cs typeface="+mn-cs"/>
                </a:rPr>
                <a:t>F097 · 以Qt6.2.3源代码核对直接文件命令；只读编辑设置不能代替应用命令检查</a:t>
              </a:r>
            </a:p>
          </p:txBody>
        </p:sp>
        <p:sp>
          <p:nvSpPr>
            <p:cNvPr id="7" name="TextBox 7"/>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rgbClr val="EEE8DC"/>
                  </a:solidFill>
                  <a:latin typeface="+mn-lt"/>
                  <a:ea typeface="+mn-ea"/>
                  <a:cs typeface="+mn-cs"/>
                </a:rPr>
                <a:t>21</a:t>
              </a:r>
            </a:p>
          </p:txBody>
        </p:sp>
      </p:grpSp>
    </p:spTree>
  </p:cSld>
  <p:clrMapOvr>
    <a:masterClrMapping/>
  </p:clrMapOvr>
  <p:transition xmlns:p14="http://schemas.microsoft.com/office/powerpoint/2010/main" p14:dur="400">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5692140" cy="819150"/>
            <a:chOff x="590550" y="518160"/>
            <a:chExt cx="5692140" cy="819150"/>
          </a:xfrm>
        </p:grpSpPr>
        <p:sp>
          <p:nvSpPr>
            <p:cNvPr id="2" name="TextBox 2"/>
            <p:cNvSpPr txBox="1"/>
            <p:nvPr/>
          </p:nvSpPr>
          <p:spPr>
            <a:xfrm>
              <a:off x="590550" y="51816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创建目录检查返回索引</a:t>
              </a:r>
            </a:p>
          </p:txBody>
        </p:sp>
      </p:grpSp>
      <p:grpSp>
        <p:nvGrpSpPr>
          <p:cNvPr id="6" name="Group 6"/>
          <p:cNvGrpSpPr/>
          <p:nvPr/>
        </p:nvGrpSpPr>
        <p:grpSpPr>
          <a:xfrm>
            <a:off x="609600" y="1828800"/>
            <a:ext cx="10972800" cy="3124200"/>
            <a:chOff x="609600" y="1828800"/>
            <a:chExt cx="10972800" cy="3124200"/>
          </a:xfrm>
        </p:grpSpPr>
        <p:sp>
          <p:nvSpPr>
            <p:cNvPr id="4" name="Rectangle 4"/>
            <p:cNvSpPr/>
            <p:nvPr/>
          </p:nvSpPr>
          <p:spPr>
            <a:xfrm>
              <a:off x="609600" y="1828800"/>
              <a:ext cx="10972800" cy="3124200"/>
            </a:xfrm>
            <a:prstGeom prst="rect">
              <a:avLst/>
            </a:prstGeom>
            <a:solidFill>
              <a:schemeClr val="accent5"/>
            </a:solidFill>
            <a:ln>
              <a:noFill/>
            </a:ln>
          </p:spPr>
        </p:sp>
        <p:sp>
          <p:nvSpPr>
            <p:cNvPr id="5" name="TextBox 5"/>
            <p:cNvSpPr txBox="1"/>
            <p:nvPr/>
          </p:nvSpPr>
          <p:spPr>
            <a:xfrm>
              <a:off x="903732" y="2097405"/>
              <a:ext cx="8822436" cy="2696718"/>
            </a:xfrm>
            <a:prstGeom prst="rect">
              <a:avLst/>
            </a:prstGeom>
            <a:noFill/>
            <a:ln>
              <a:noFill/>
            </a:ln>
          </p:spPr>
          <p:txBody>
            <a:bodyPr wrap="none" lIns="0" tIns="0" rIns="0" bIns="0" anchor="t" anchorCtr="0">
              <a:spAutoFit/>
            </a:bodyPr>
            <a:lstStyle/>
            <a:p>
              <a:pPr algn="l">
                <a:lnSpc>
                  <a:spcPts val="3000"/>
                </a:lnSpc>
              </a:pPr>
              <a:r>
                <a:rPr lang="zh-CN" sz="2100" dirty="0">
                  <a:solidFill>
                    <a:schemeClr val="accent1"/>
                  </a:solidFill>
                  <a:latin typeface="+mn-lt"/>
                  <a:ea typeface="+mn-ea"/>
                  <a:cs typeface="+mn-cs"/>
                </a:rPr>
                <a:t>// 已核对命令授权、测试目录范围、newName单级名称规则</a:t>
              </a:r>
              <a:br/>
              <a:r>
                <a:rPr lang="zh-CN" sz="2100" dirty="0">
                  <a:solidFill>
                    <a:schemeClr val="accent1"/>
                  </a:solidFill>
                  <a:latin typeface="+mn-lt"/>
                  <a:ea typeface="+mn-ea"/>
                  <a:cs typeface="+mn-cs"/>
                </a:rPr>
                <a:t>if (!parent.isValid() || parent.model() != m_model) return;</a:t>
              </a:r>
              <a:br/>
              <a:r>
                <a:rPr lang="zh-CN" sz="2100" dirty="0">
                  <a:solidFill>
                    <a:schemeClr val="accent1"/>
                  </a:solidFill>
                  <a:latin typeface="+mn-lt"/>
                  <a:ea typeface="+mn-ea"/>
                  <a:cs typeface="+mn-cs"/>
                </a:rPr>
                <a:t>if (parent.column() != 0 || !m_model-&gt;isDir(parent)) return;</a:t>
              </a:r>
              <a:br/>
              <a:r>
                <a:rPr lang="zh-CN" sz="2100" dirty="0">
                  <a:solidFill>
                    <a:schemeClr val="accent1"/>
                  </a:solidFill>
                  <a:latin typeface="+mn-lt"/>
                  <a:ea typeface="+mn-ea"/>
                  <a:cs typeface="+mn-cs"/>
                </a:rPr>
                <a:t>const QModelIndex created = m_model-&gt;mkdir(parent, newName);</a:t>
              </a:r>
              <a:br/>
              <a:r>
                <a:rPr lang="zh-CN" sz="2100" dirty="0">
                  <a:solidFill>
                    <a:schemeClr val="accent1"/>
                  </a:solidFill>
                  <a:latin typeface="+mn-lt"/>
                  <a:ea typeface="+mn-ea"/>
                  <a:cs typeface="+mn-cs"/>
                </a:rPr>
                <a:t>if (!created.isValid()) {</a:t>
              </a:r>
              <a:br/>
              <a:r>
                <a:rPr lang="zh-CN" sz="2100" dirty="0">
                  <a:solidFill>
                    <a:schemeClr val="accent1"/>
                  </a:solidFill>
                  <a:latin typeface="+mn-lt"/>
                  <a:ea typeface="+mn-ea"/>
                  <a:cs typeface="+mn-cs"/>
                </a:rPr>
                <a:t>qWarning() &lt;&lt; "Create directory failed"; return;</a:t>
              </a:r>
              <a:br/>
              <a:r>
                <a:rPr lang="zh-CN" sz="2100" dirty="0">
                  <a:solidFill>
                    <a:schemeClr val="accent1"/>
                  </a:solidFill>
                  <a:latin typeface="+mn-lt"/>
                  <a:ea typeface="+mn-ea"/>
                  <a:cs typeface="+mn-cs"/>
                </a:rPr>
                <a:t>}</a:t>
              </a:r>
            </a:p>
          </p:txBody>
        </p:sp>
      </p:grpSp>
      <p:grpSp>
        <p:nvGrpSpPr>
          <p:cNvPr id="8" name="Group 8"/>
          <p:cNvGrpSpPr/>
          <p:nvPr/>
        </p:nvGrpSpPr>
        <p:grpSpPr>
          <a:xfrm>
            <a:off x="597408" y="5303520"/>
            <a:ext cx="8990076" cy="469392"/>
            <a:chOff x="597408" y="5303520"/>
            <a:chExt cx="8990076" cy="469392"/>
          </a:xfrm>
        </p:grpSpPr>
        <p:sp>
          <p:nvSpPr>
            <p:cNvPr id="7" name="TextBox 7"/>
            <p:cNvSpPr txBox="1"/>
            <p:nvPr/>
          </p:nvSpPr>
          <p:spPr>
            <a:xfrm>
              <a:off x="597408" y="5303520"/>
              <a:ext cx="899007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mkdir操作真实磁盘；创建后检查返回索引，失败时反馈原因。</a:t>
              </a:r>
            </a:p>
          </p:txBody>
        </p:sp>
      </p:grpSp>
      <p:grpSp>
        <p:nvGrpSpPr>
          <p:cNvPr id="11" name="Group 11"/>
          <p:cNvGrpSpPr/>
          <p:nvPr/>
        </p:nvGrpSpPr>
        <p:grpSpPr>
          <a:xfrm>
            <a:off x="603504" y="6385560"/>
            <a:ext cx="10819790" cy="234696"/>
            <a:chOff x="603504" y="6385560"/>
            <a:chExt cx="10819790" cy="234696"/>
          </a:xfrm>
        </p:grpSpPr>
        <p:sp>
          <p:nvSpPr>
            <p:cNvPr id="9" name="TextBox 9"/>
            <p:cNvSpPr txBox="1"/>
            <p:nvPr/>
          </p:nvSpPr>
          <p:spPr>
            <a:xfrm>
              <a:off x="603504" y="6385560"/>
              <a:ext cx="7035965"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F089, F097 · parent是目标目录索引；newName须合法且权限允许；不能仅凭调用完成宣告成功</a:t>
              </a:r>
            </a:p>
          </p:txBody>
        </p:sp>
        <p:sp>
          <p:nvSpPr>
            <p:cNvPr id="10" name="TextBox 10"/>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22</a:t>
              </a:r>
            </a:p>
          </p:txBody>
        </p:sp>
      </p:grpSp>
    </p:spTree>
  </p:cSld>
  <p:clrMapOvr>
    <a:masterClrMapping/>
  </p:clrMapOvr>
  <p:transition xmlns:p14="http://schemas.microsoft.com/office/powerpoint/2010/main" p14:dur="400">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4985385" cy="819150"/>
            <a:chOff x="590550" y="518160"/>
            <a:chExt cx="4985385" cy="819150"/>
          </a:xfrm>
        </p:grpSpPr>
        <p:sp>
          <p:nvSpPr>
            <p:cNvPr id="2" name="TextBox 2"/>
            <p:cNvSpPr txBox="1"/>
            <p:nvPr/>
          </p:nvSpPr>
          <p:spPr>
            <a:xfrm>
              <a:off x="590550" y="518160"/>
              <a:ext cx="4985385"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rmdir仅删除空目录</a:t>
              </a:r>
            </a:p>
          </p:txBody>
        </p:sp>
      </p:grpSp>
      <p:grpSp>
        <p:nvGrpSpPr>
          <p:cNvPr id="6" name="Group 6"/>
          <p:cNvGrpSpPr/>
          <p:nvPr/>
        </p:nvGrpSpPr>
        <p:grpSpPr>
          <a:xfrm>
            <a:off x="609600" y="1828800"/>
            <a:ext cx="10972800" cy="1524000"/>
            <a:chOff x="609600" y="1828800"/>
            <a:chExt cx="10972800" cy="1524000"/>
          </a:xfrm>
        </p:grpSpPr>
        <p:sp>
          <p:nvSpPr>
            <p:cNvPr id="4" name="Rectangle 4"/>
            <p:cNvSpPr/>
            <p:nvPr/>
          </p:nvSpPr>
          <p:spPr>
            <a:xfrm>
              <a:off x="609600" y="1828800"/>
              <a:ext cx="10972800" cy="1524000"/>
            </a:xfrm>
            <a:prstGeom prst="rect">
              <a:avLst/>
            </a:prstGeom>
            <a:solidFill>
              <a:schemeClr val="accent5"/>
            </a:solidFill>
            <a:ln>
              <a:noFill/>
            </a:ln>
          </p:spPr>
        </p:sp>
        <p:sp>
          <p:nvSpPr>
            <p:cNvPr id="5" name="TextBox 5"/>
            <p:cNvSpPr txBox="1"/>
            <p:nvPr/>
          </p:nvSpPr>
          <p:spPr>
            <a:xfrm>
              <a:off x="903732" y="2097405"/>
              <a:ext cx="8822436" cy="829818"/>
            </a:xfrm>
            <a:prstGeom prst="rect">
              <a:avLst/>
            </a:prstGeom>
            <a:noFill/>
            <a:ln>
              <a:noFill/>
            </a:ln>
          </p:spPr>
          <p:txBody>
            <a:bodyPr wrap="none" lIns="0" tIns="0" rIns="0" bIns="0" anchor="t" anchorCtr="0">
              <a:spAutoFit/>
            </a:bodyPr>
            <a:lstStyle/>
            <a:p>
              <a:pPr algn="l">
                <a:lnSpc>
                  <a:spcPts val="3300"/>
                </a:lnSpc>
              </a:pPr>
              <a:r>
                <a:rPr lang="zh-CN" sz="2100" dirty="0">
                  <a:solidFill>
                    <a:schemeClr val="accent1"/>
                  </a:solidFill>
                  <a:latin typeface="+mn-lt"/>
                  <a:ea typeface="+mn-ea"/>
                  <a:cs typeface="+mn-cs"/>
                </a:rPr>
                <a:t>const bool removed = m_model-&gt;rmdir(directoryIndex);</a:t>
              </a:r>
              <a:br/>
              <a:r>
                <a:rPr lang="zh-CN" sz="2100" dirty="0">
                  <a:solidFill>
                    <a:schemeClr val="accent1"/>
                  </a:solidFill>
                  <a:latin typeface="+mn-lt"/>
                  <a:ea typeface="+mn-ea"/>
                  <a:cs typeface="+mn-cs"/>
                </a:rPr>
                <a:t>if (!removed) qWarning() &lt;&lt; "Remove empty directory failed";</a:t>
              </a:r>
            </a:p>
          </p:txBody>
        </p:sp>
      </p:grpSp>
      <p:grpSp>
        <p:nvGrpSpPr>
          <p:cNvPr id="8" name="Group 8"/>
          <p:cNvGrpSpPr/>
          <p:nvPr/>
        </p:nvGrpSpPr>
        <p:grpSpPr>
          <a:xfrm>
            <a:off x="597408" y="3931920"/>
            <a:ext cx="7705344" cy="1726692"/>
            <a:chOff x="597408" y="3931920"/>
            <a:chExt cx="7705344" cy="1726692"/>
          </a:xfrm>
        </p:grpSpPr>
        <p:sp>
          <p:nvSpPr>
            <p:cNvPr id="7" name="TextBox 7"/>
            <p:cNvSpPr txBox="1"/>
            <p:nvPr/>
          </p:nvSpPr>
          <p:spPr>
            <a:xfrm>
              <a:off x="597408" y="3931920"/>
              <a:ext cx="7705344" cy="17266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前提：已核对目录索引、命令授权与测试目录范围。</a:t>
              </a:r>
              <a:br/>
              <a:r>
                <a:rPr lang="zh-CN" sz="2400" dirty="0">
                  <a:solidFill>
                    <a:schemeClr val="dk1"/>
                  </a:solidFill>
                  <a:latin typeface="+mn-lt"/>
                  <a:ea typeface="+mn-ea"/>
                  <a:cs typeface="+mn-cs"/>
                </a:rPr>
                <a:t>空目录且权限允许时可以删除；目录非空时会失败。</a:t>
              </a:r>
              <a:br/>
              <a:r>
                <a:rPr lang="zh-CN" sz="2400" dirty="0">
                  <a:solidFill>
                    <a:schemeClr val="dk1"/>
                  </a:solidFill>
                  <a:latin typeface="+mn-lt"/>
                  <a:ea typeface="+mn-ea"/>
                  <a:cs typeface="+mn-cs"/>
                </a:rPr>
                <a:t>还可能因权限或目录状态变化失败，因此必须检查bool。</a:t>
              </a:r>
              <a:br/>
              <a:r>
                <a:rPr lang="zh-CN" sz="2400" dirty="0">
                  <a:solidFill>
                    <a:schemeClr val="dk1"/>
                  </a:solidFill>
                  <a:latin typeface="+mn-lt"/>
                  <a:ea typeface="+mn-ea"/>
                  <a:cs typeface="+mn-cs"/>
                </a:rPr>
                <a:t>删除发生在真实磁盘，也不会把目录送入回收站。</a:t>
              </a:r>
            </a:p>
          </p:txBody>
        </p:sp>
      </p:grpSp>
      <p:grpSp>
        <p:nvGrpSpPr>
          <p:cNvPr id="11" name="Group 11"/>
          <p:cNvGrpSpPr/>
          <p:nvPr/>
        </p:nvGrpSpPr>
        <p:grpSpPr>
          <a:xfrm>
            <a:off x="603504" y="6385560"/>
            <a:ext cx="10819790" cy="234696"/>
            <a:chOff x="603504" y="6385560"/>
            <a:chExt cx="10819790" cy="234696"/>
          </a:xfrm>
        </p:grpSpPr>
        <p:sp>
          <p:nvSpPr>
            <p:cNvPr id="9" name="TextBox 9"/>
            <p:cNvSpPr txBox="1"/>
            <p:nvPr/>
          </p:nvSpPr>
          <p:spPr>
            <a:xfrm>
              <a:off x="603504" y="6385560"/>
              <a:ext cx="5696468"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F098 · directoryIndex为本模型有效第0列目录索引；不是只从界面移除一行</a:t>
              </a:r>
            </a:p>
          </p:txBody>
        </p:sp>
        <p:sp>
          <p:nvSpPr>
            <p:cNvPr id="10" name="TextBox 10"/>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23</a:t>
              </a:r>
            </a:p>
          </p:txBody>
        </p:sp>
      </p:grpSp>
    </p:spTree>
  </p:cSld>
  <p:clrMapOvr>
    <a:masterClrMapping/>
  </p:clrMapOvr>
  <p:transition xmlns:p14="http://schemas.microsoft.com/office/powerpoint/2010/main" p14:dur="400">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6427165" cy="819150"/>
            <a:chOff x="590550" y="518160"/>
            <a:chExt cx="6427165" cy="819150"/>
          </a:xfrm>
        </p:grpSpPr>
        <p:sp>
          <p:nvSpPr>
            <p:cNvPr id="2" name="TextBox 2"/>
            <p:cNvSpPr txBox="1"/>
            <p:nvPr/>
          </p:nvSpPr>
          <p:spPr>
            <a:xfrm>
              <a:off x="590550" y="518160"/>
              <a:ext cx="6427165"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remove可能递归删除目录</a:t>
              </a:r>
            </a:p>
          </p:txBody>
        </p:sp>
      </p:grpSp>
      <p:grpSp>
        <p:nvGrpSpPr>
          <p:cNvPr id="6" name="Group 6"/>
          <p:cNvGrpSpPr/>
          <p:nvPr/>
        </p:nvGrpSpPr>
        <p:grpSpPr>
          <a:xfrm>
            <a:off x="595884" y="1937385"/>
            <a:ext cx="8198053" cy="1111377"/>
            <a:chOff x="595884" y="1937385"/>
            <a:chExt cx="8198053" cy="1111377"/>
          </a:xfrm>
        </p:grpSpPr>
        <p:sp>
          <p:nvSpPr>
            <p:cNvPr id="4" name="TextBox 4"/>
            <p:cNvSpPr txBox="1"/>
            <p:nvPr/>
          </p:nvSpPr>
          <p:spPr>
            <a:xfrm>
              <a:off x="595884" y="1937385"/>
              <a:ext cx="2571750" cy="528066"/>
            </a:xfrm>
            <a:prstGeom prst="rect">
              <a:avLst/>
            </a:prstGeom>
            <a:noFill/>
            <a:ln>
              <a:noFill/>
            </a:ln>
          </p:spPr>
          <p:txBody>
            <a:bodyPr wrap="none" lIns="0" tIns="0" rIns="0" bIns="0" anchor="t" anchorCtr="0">
              <a:spAutoFit/>
            </a:bodyPr>
            <a:lstStyle/>
            <a:p>
              <a:pPr algn="l"/>
              <a:r>
                <a:rPr lang="zh-CN" sz="2700" b="1" dirty="0">
                  <a:solidFill>
                    <a:schemeClr val="accent3"/>
                  </a:solidFill>
                  <a:latin typeface="+mn-lt"/>
                  <a:ea typeface="+mn-ea"/>
                  <a:cs typeface="+mn-cs"/>
                </a:rPr>
                <a:t>文件或符号链接</a:t>
              </a:r>
            </a:p>
          </p:txBody>
        </p:sp>
        <p:sp>
          <p:nvSpPr>
            <p:cNvPr id="5" name="TextBox 5"/>
            <p:cNvSpPr txBox="1"/>
            <p:nvPr/>
          </p:nvSpPr>
          <p:spPr>
            <a:xfrm>
              <a:off x="597408" y="2579370"/>
              <a:ext cx="819652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Qt6.2.3使用QFile::remove()删除该文件或链接本身。</a:t>
              </a:r>
            </a:p>
          </p:txBody>
        </p:sp>
      </p:grpSp>
      <p:grpSp>
        <p:nvGrpSpPr>
          <p:cNvPr id="9" name="Group 9"/>
          <p:cNvGrpSpPr/>
          <p:nvPr/>
        </p:nvGrpSpPr>
        <p:grpSpPr>
          <a:xfrm>
            <a:off x="595884" y="3613785"/>
            <a:ext cx="9552091" cy="1111377"/>
            <a:chOff x="595884" y="3613785"/>
            <a:chExt cx="9552091" cy="1111377"/>
          </a:xfrm>
        </p:grpSpPr>
        <p:sp>
          <p:nvSpPr>
            <p:cNvPr id="7" name="TextBox 7"/>
            <p:cNvSpPr txBox="1"/>
            <p:nvPr/>
          </p:nvSpPr>
          <p:spPr>
            <a:xfrm>
              <a:off x="595884" y="3613785"/>
              <a:ext cx="1481328" cy="528066"/>
            </a:xfrm>
            <a:prstGeom prst="rect">
              <a:avLst/>
            </a:prstGeom>
            <a:noFill/>
            <a:ln>
              <a:noFill/>
            </a:ln>
          </p:spPr>
          <p:txBody>
            <a:bodyPr wrap="none" lIns="0" tIns="0" rIns="0" bIns="0" anchor="t" anchorCtr="0">
              <a:spAutoFit/>
            </a:bodyPr>
            <a:lstStyle/>
            <a:p>
              <a:pPr algn="l"/>
              <a:r>
                <a:rPr lang="zh-CN" sz="2700" b="1" dirty="0">
                  <a:solidFill>
                    <a:schemeClr val="accent2"/>
                  </a:solidFill>
                  <a:latin typeface="+mn-lt"/>
                  <a:ea typeface="+mn-ea"/>
                  <a:cs typeface="+mn-cs"/>
                </a:rPr>
                <a:t>其他目录</a:t>
              </a:r>
            </a:p>
          </p:txBody>
        </p:sp>
        <p:sp>
          <p:nvSpPr>
            <p:cNvPr id="8" name="TextBox 8"/>
            <p:cNvSpPr txBox="1"/>
            <p:nvPr/>
          </p:nvSpPr>
          <p:spPr>
            <a:xfrm>
              <a:off x="597408" y="4255770"/>
              <a:ext cx="955056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实现调用removeRecursively()，目录及其内容可能被一起删除。</a:t>
              </a:r>
            </a:p>
          </p:txBody>
        </p:sp>
      </p:grpSp>
      <p:grpSp>
        <p:nvGrpSpPr>
          <p:cNvPr id="11" name="Group 11"/>
          <p:cNvGrpSpPr/>
          <p:nvPr/>
        </p:nvGrpSpPr>
        <p:grpSpPr>
          <a:xfrm>
            <a:off x="597408" y="5246370"/>
            <a:ext cx="7568184" cy="888492"/>
            <a:chOff x="597408" y="5246370"/>
            <a:chExt cx="7568184" cy="888492"/>
          </a:xfrm>
        </p:grpSpPr>
        <p:sp>
          <p:nvSpPr>
            <p:cNvPr id="10" name="TextBox 10"/>
            <p:cNvSpPr txBox="1"/>
            <p:nvPr/>
          </p:nvSpPr>
          <p:spPr>
            <a:xfrm>
              <a:off x="597408" y="5246370"/>
              <a:ext cx="75681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它操作真实磁盘且不经过回收站，返回bool还要检查。</a:t>
              </a:r>
              <a:br/>
              <a:r>
                <a:rPr lang="zh-CN" sz="2400" dirty="0">
                  <a:solidFill>
                    <a:schemeClr val="dk1"/>
                  </a:solidFill>
                  <a:latin typeface="+mn-lt"/>
                  <a:ea typeface="+mn-ea"/>
                  <a:cs typeface="+mn-cs"/>
                </a:rPr>
                <a:t>只对自建测试目录讲解；需要仅删空目录时使用rmdir。</a:t>
              </a:r>
            </a:p>
          </p:txBody>
        </p:sp>
      </p:grpSp>
      <p:grpSp>
        <p:nvGrpSpPr>
          <p:cNvPr id="14" name="Group 14"/>
          <p:cNvGrpSpPr/>
          <p:nvPr/>
        </p:nvGrpSpPr>
        <p:grpSpPr>
          <a:xfrm>
            <a:off x="603504" y="6385560"/>
            <a:ext cx="10819790" cy="234696"/>
            <a:chOff x="603504" y="6385560"/>
            <a:chExt cx="10819790" cy="234696"/>
          </a:xfrm>
        </p:grpSpPr>
        <p:sp>
          <p:nvSpPr>
            <p:cNvPr id="12" name="TextBox 12"/>
            <p:cNvSpPr txBox="1"/>
            <p:nvPr/>
          </p:nvSpPr>
          <p:spPr>
            <a:xfrm>
              <a:off x="603504" y="6385560"/>
              <a:ext cx="6426403"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F099, F097 · “remove只删除文件”是不完整的接口解释；非空目录删除也可能部分失败</a:t>
              </a:r>
            </a:p>
          </p:txBody>
        </p:sp>
        <p:sp>
          <p:nvSpPr>
            <p:cNvPr id="13" name="TextBox 13"/>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24</a:t>
              </a:r>
            </a:p>
          </p:txBody>
        </p:sp>
      </p:grpSp>
    </p:spTree>
  </p:cSld>
  <p:clrMapOvr>
    <a:masterClrMapping/>
  </p:clrMapOvr>
  <p:transition xmlns:p14="http://schemas.microsoft.com/office/powerpoint/2010/main" p14:dur="400">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6822948" cy="819150"/>
            <a:chOff x="590550" y="518160"/>
            <a:chExt cx="6822948" cy="819150"/>
          </a:xfrm>
        </p:grpSpPr>
        <p:sp>
          <p:nvSpPr>
            <p:cNvPr id="2" name="TextBox 2"/>
            <p:cNvSpPr txBox="1"/>
            <p:nvPr/>
          </p:nvSpPr>
          <p:spPr>
            <a:xfrm>
              <a:off x="590550" y="51816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点击、展开与选择分别观察</a:t>
              </a:r>
            </a:p>
          </p:txBody>
        </p:sp>
      </p:grpSp>
      <p:grpSp>
        <p:nvGrpSpPr>
          <p:cNvPr id="6" name="Group 6"/>
          <p:cNvGrpSpPr/>
          <p:nvPr/>
        </p:nvGrpSpPr>
        <p:grpSpPr>
          <a:xfrm>
            <a:off x="595884" y="1937385"/>
            <a:ext cx="6487668" cy="1111377"/>
            <a:chOff x="595884" y="1937385"/>
            <a:chExt cx="6487668" cy="1111377"/>
          </a:xfrm>
        </p:grpSpPr>
        <p:sp>
          <p:nvSpPr>
            <p:cNvPr id="4" name="TextBox 4"/>
            <p:cNvSpPr txBox="1"/>
            <p:nvPr/>
          </p:nvSpPr>
          <p:spPr>
            <a:xfrm>
              <a:off x="595884" y="1937385"/>
              <a:ext cx="5733974" cy="528066"/>
            </a:xfrm>
            <a:prstGeom prst="rect">
              <a:avLst/>
            </a:prstGeom>
            <a:noFill/>
            <a:ln>
              <a:noFill/>
            </a:ln>
          </p:spPr>
          <p:txBody>
            <a:bodyPr wrap="none" lIns="0" tIns="0" rIns="0" bIns="0" anchor="t" anchorCtr="0">
              <a:spAutoFit/>
            </a:bodyPr>
            <a:lstStyle/>
            <a:p>
              <a:pPr algn="l"/>
              <a:r>
                <a:rPr lang="zh-CN" sz="2700" b="1" dirty="0">
                  <a:solidFill>
                    <a:schemeClr val="accent3"/>
                  </a:solidFill>
                  <a:latin typeface="+mn-lt"/>
                  <a:ea typeface="+mn-ea"/>
                  <a:cs typeface="+mn-cs"/>
                </a:rPr>
                <a:t>clicked(index)：一次点击的位置</a:t>
              </a:r>
            </a:p>
          </p:txBody>
        </p:sp>
        <p:sp>
          <p:nvSpPr>
            <p:cNvPr id="5" name="TextBox 5"/>
            <p:cNvSpPr txBox="1"/>
            <p:nvPr/>
          </p:nvSpPr>
          <p:spPr>
            <a:xfrm>
              <a:off x="597408" y="2579370"/>
              <a:ext cx="64861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这个索引可用于显示信息或改变右侧浏览根。</a:t>
              </a:r>
            </a:p>
          </p:txBody>
        </p:sp>
      </p:grpSp>
      <p:grpSp>
        <p:nvGrpSpPr>
          <p:cNvPr id="9" name="Group 9"/>
          <p:cNvGrpSpPr/>
          <p:nvPr/>
        </p:nvGrpSpPr>
        <p:grpSpPr>
          <a:xfrm>
            <a:off x="595884" y="3423285"/>
            <a:ext cx="7456932" cy="1111377"/>
            <a:chOff x="595884" y="3423285"/>
            <a:chExt cx="7456932" cy="1111377"/>
          </a:xfrm>
        </p:grpSpPr>
        <p:sp>
          <p:nvSpPr>
            <p:cNvPr id="7" name="TextBox 7"/>
            <p:cNvSpPr txBox="1"/>
            <p:nvPr/>
          </p:nvSpPr>
          <p:spPr>
            <a:xfrm>
              <a:off x="595884" y="3423285"/>
              <a:ext cx="6569964" cy="528066"/>
            </a:xfrm>
            <a:prstGeom prst="rect">
              <a:avLst/>
            </a:prstGeom>
            <a:noFill/>
            <a:ln>
              <a:noFill/>
            </a:ln>
          </p:spPr>
          <p:txBody>
            <a:bodyPr wrap="none" lIns="0" tIns="0" rIns="0" bIns="0" anchor="t" anchorCtr="0">
              <a:spAutoFit/>
            </a:bodyPr>
            <a:lstStyle/>
            <a:p>
              <a:pPr algn="l"/>
              <a:r>
                <a:rPr lang="zh-CN" sz="2700" b="1" dirty="0">
                  <a:solidFill>
                    <a:schemeClr val="accent2"/>
                  </a:solidFill>
                  <a:latin typeface="+mn-lt"/>
                  <a:ea typeface="+mn-ea"/>
                  <a:cs typeface="+mn-cs"/>
                </a:rPr>
                <a:t>expanded / collapsed：树的展开状态</a:t>
              </a:r>
            </a:p>
          </p:txBody>
        </p:sp>
        <p:sp>
          <p:nvSpPr>
            <p:cNvPr id="8" name="TextBox 8"/>
            <p:cNvSpPr txBox="1"/>
            <p:nvPr/>
          </p:nvSpPr>
          <p:spPr>
            <a:xfrm>
              <a:off x="597408" y="4065270"/>
              <a:ext cx="74554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它们说明哪个目录展开或收起，不等于目录被选中。</a:t>
              </a:r>
            </a:p>
          </p:txBody>
        </p:sp>
      </p:grpSp>
      <p:grpSp>
        <p:nvGrpSpPr>
          <p:cNvPr id="12" name="Group 12"/>
          <p:cNvGrpSpPr/>
          <p:nvPr/>
        </p:nvGrpSpPr>
        <p:grpSpPr>
          <a:xfrm>
            <a:off x="595884" y="4909185"/>
            <a:ext cx="8749284" cy="1111377"/>
            <a:chOff x="595884" y="4909185"/>
            <a:chExt cx="8749284" cy="1111377"/>
          </a:xfrm>
        </p:grpSpPr>
        <p:sp>
          <p:nvSpPr>
            <p:cNvPr id="10" name="TextBox 10"/>
            <p:cNvSpPr txBox="1"/>
            <p:nvPr/>
          </p:nvSpPr>
          <p:spPr>
            <a:xfrm>
              <a:off x="595884" y="4909185"/>
              <a:ext cx="5783253" cy="528066"/>
            </a:xfrm>
            <a:prstGeom prst="rect">
              <a:avLst/>
            </a:prstGeom>
            <a:noFill/>
            <a:ln>
              <a:noFill/>
            </a:ln>
          </p:spPr>
          <p:txBody>
            <a:bodyPr wrap="none" lIns="0" tIns="0" rIns="0" bIns="0" anchor="t" anchorCtr="0">
              <a:spAutoFit/>
            </a:bodyPr>
            <a:lstStyle/>
            <a:p>
              <a:pPr algn="l"/>
              <a:r>
                <a:rPr lang="zh-CN" sz="2700" b="1" dirty="0">
                  <a:solidFill>
                    <a:schemeClr val="accent2"/>
                  </a:solidFill>
                  <a:latin typeface="+mn-lt"/>
                  <a:ea typeface="+mn-ea"/>
                  <a:cs typeface="+mn-cs"/>
                </a:rPr>
                <a:t>selectionModel()：当前选择状态</a:t>
              </a:r>
            </a:p>
          </p:txBody>
        </p:sp>
        <p:sp>
          <p:nvSpPr>
            <p:cNvPr id="11" name="TextBox 11"/>
            <p:cNvSpPr txBox="1"/>
            <p:nvPr/>
          </p:nvSpPr>
          <p:spPr>
            <a:xfrm>
              <a:off x="597408" y="5551170"/>
              <a:ext cx="874776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读取多选范围要查询选择模型；一次点击不代表全部选中项。</a:t>
              </a:r>
            </a:p>
          </p:txBody>
        </p:sp>
      </p:grpSp>
      <p:grpSp>
        <p:nvGrpSpPr>
          <p:cNvPr id="15" name="Group 15"/>
          <p:cNvGrpSpPr/>
          <p:nvPr/>
        </p:nvGrpSpPr>
        <p:grpSpPr>
          <a:xfrm>
            <a:off x="603504" y="6385560"/>
            <a:ext cx="10819790" cy="234696"/>
            <a:chOff x="603504" y="6385560"/>
            <a:chExt cx="10819790" cy="234696"/>
          </a:xfrm>
        </p:grpSpPr>
        <p:sp>
          <p:nvSpPr>
            <p:cNvPr id="13" name="TextBox 13"/>
            <p:cNvSpPr txBox="1"/>
            <p:nvPr/>
          </p:nvSpPr>
          <p:spPr>
            <a:xfrm>
              <a:off x="603504" y="6385560"/>
              <a:ext cx="4948123"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F057, F046 · 显示内容、交互位置、展开状态和选择范围分别核对</a:t>
              </a:r>
            </a:p>
          </p:txBody>
        </p:sp>
        <p:sp>
          <p:nvSpPr>
            <p:cNvPr id="14" name="TextBox 14"/>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25</a:t>
              </a:r>
            </a:p>
          </p:txBody>
        </p:sp>
      </p:grpSp>
    </p:spTree>
  </p:cSld>
  <p:clrMapOvr>
    <a:masterClrMapping/>
  </p:clrMapOvr>
  <p:transition xmlns:p14="http://schemas.microsoft.com/office/powerpoint/2010/main" p14:dur="400">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6822948" cy="819150"/>
            <a:chOff x="590550" y="518160"/>
            <a:chExt cx="6822948" cy="819150"/>
          </a:xfrm>
        </p:grpSpPr>
        <p:sp>
          <p:nvSpPr>
            <p:cNvPr id="2" name="TextBox 2"/>
            <p:cNvSpPr txBox="1"/>
            <p:nvPr/>
          </p:nvSpPr>
          <p:spPr>
            <a:xfrm>
              <a:off x="590550" y="51816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课堂检验：根、筛选与只读</a:t>
              </a:r>
            </a:p>
          </p:txBody>
        </p:sp>
      </p:grpSp>
      <p:grpSp>
        <p:nvGrpSpPr>
          <p:cNvPr id="6" name="Group 6"/>
          <p:cNvGrpSpPr/>
          <p:nvPr/>
        </p:nvGrpSpPr>
        <p:grpSpPr>
          <a:xfrm>
            <a:off x="597408" y="1950720"/>
            <a:ext cx="9320479" cy="1059942"/>
            <a:chOff x="597408" y="1950720"/>
            <a:chExt cx="9320479" cy="1059942"/>
          </a:xfrm>
        </p:grpSpPr>
        <p:sp>
          <p:nvSpPr>
            <p:cNvPr id="4" name="TextBox 4"/>
            <p:cNvSpPr txBox="1"/>
            <p:nvPr/>
          </p:nvSpPr>
          <p:spPr>
            <a:xfrm>
              <a:off x="597408" y="1950720"/>
              <a:ext cx="8173822" cy="469392"/>
            </a:xfrm>
            <a:prstGeom prst="rect">
              <a:avLst/>
            </a:prstGeom>
            <a:noFill/>
            <a:ln>
              <a:noFill/>
            </a:ln>
          </p:spPr>
          <p:txBody>
            <a:bodyPr wrap="none" lIns="0" tIns="0" rIns="0" bIns="0" anchor="t" anchorCtr="0">
              <a:spAutoFit/>
            </a:bodyPr>
            <a:lstStyle/>
            <a:p>
              <a:pPr algn="l"/>
              <a:r>
                <a:rPr lang="zh-CN" sz="2400" b="1" dirty="0">
                  <a:solidFill>
                    <a:schemeClr val="accent2"/>
                  </a:solidFill>
                  <a:latin typeface="+mn-lt"/>
                  <a:ea typeface="+mn-ea"/>
                  <a:cs typeface="+mn-cs"/>
                </a:rPr>
                <a:t>问：setRootPath()会同时改变三个视图的浏览起点吗？</a:t>
              </a:r>
            </a:p>
          </p:txBody>
        </p:sp>
        <p:sp>
          <p:nvSpPr>
            <p:cNvPr id="5" name="TextBox 5"/>
            <p:cNvSpPr txBox="1"/>
            <p:nvPr/>
          </p:nvSpPr>
          <p:spPr>
            <a:xfrm>
              <a:off x="597408" y="2541270"/>
              <a:ext cx="932047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答：不会；各视图要分别setRootIndex()，模型负责加载目录。</a:t>
              </a:r>
            </a:p>
          </p:txBody>
        </p:sp>
      </p:grpSp>
      <p:grpSp>
        <p:nvGrpSpPr>
          <p:cNvPr id="9" name="Group 9"/>
          <p:cNvGrpSpPr/>
          <p:nvPr/>
        </p:nvGrpSpPr>
        <p:grpSpPr>
          <a:xfrm>
            <a:off x="597408" y="3436620"/>
            <a:ext cx="10819673" cy="1059942"/>
            <a:chOff x="597408" y="3436620"/>
            <a:chExt cx="10819673" cy="1059942"/>
          </a:xfrm>
        </p:grpSpPr>
        <p:sp>
          <p:nvSpPr>
            <p:cNvPr id="7" name="TextBox 7"/>
            <p:cNvSpPr txBox="1"/>
            <p:nvPr/>
          </p:nvSpPr>
          <p:spPr>
            <a:xfrm>
              <a:off x="597408" y="3436620"/>
              <a:ext cx="6163056" cy="469392"/>
            </a:xfrm>
            <a:prstGeom prst="rect">
              <a:avLst/>
            </a:prstGeom>
            <a:noFill/>
            <a:ln>
              <a:noFill/>
            </a:ln>
          </p:spPr>
          <p:txBody>
            <a:bodyPr wrap="none" lIns="0" tIns="0" rIns="0" bIns="0" anchor="t" anchorCtr="0">
              <a:spAutoFit/>
            </a:bodyPr>
            <a:lstStyle/>
            <a:p>
              <a:pPr algn="l"/>
              <a:r>
                <a:rPr lang="zh-CN" sz="2400" b="1" dirty="0">
                  <a:solidFill>
                    <a:schemeClr val="accent3"/>
                  </a:solidFill>
                  <a:latin typeface="+mn-lt"/>
                  <a:ea typeface="+mn-ea"/>
                  <a:cs typeface="+mn-cs"/>
                </a:rPr>
                <a:t>问：怎样把名称未匹配项从灰显改成隐藏？</a:t>
              </a:r>
            </a:p>
          </p:txBody>
        </p:sp>
        <p:sp>
          <p:nvSpPr>
            <p:cNvPr id="8" name="TextBox 8"/>
            <p:cNvSpPr txBox="1"/>
            <p:nvPr/>
          </p:nvSpPr>
          <p:spPr>
            <a:xfrm>
              <a:off x="597408" y="4027170"/>
              <a:ext cx="1081967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答：setNameFilterDisables(false)；AllDirs目录仍可通过名称过滤。</a:t>
              </a:r>
            </a:p>
          </p:txBody>
        </p:sp>
      </p:grpSp>
      <p:grpSp>
        <p:nvGrpSpPr>
          <p:cNvPr id="12" name="Group 12"/>
          <p:cNvGrpSpPr/>
          <p:nvPr/>
        </p:nvGrpSpPr>
        <p:grpSpPr>
          <a:xfrm>
            <a:off x="597408" y="4922520"/>
            <a:ext cx="8734501" cy="1059942"/>
            <a:chOff x="597408" y="4922520"/>
            <a:chExt cx="8734501" cy="1059942"/>
          </a:xfrm>
        </p:grpSpPr>
        <p:sp>
          <p:nvSpPr>
            <p:cNvPr id="10" name="TextBox 10"/>
            <p:cNvSpPr txBox="1"/>
            <p:nvPr/>
          </p:nvSpPr>
          <p:spPr>
            <a:xfrm>
              <a:off x="597408" y="4922520"/>
              <a:ext cx="7967091" cy="469392"/>
            </a:xfrm>
            <a:prstGeom prst="rect">
              <a:avLst/>
            </a:prstGeom>
            <a:noFill/>
            <a:ln>
              <a:noFill/>
            </a:ln>
          </p:spPr>
          <p:txBody>
            <a:bodyPr wrap="none" lIns="0" tIns="0" rIns="0" bIns="0" anchor="t" anchorCtr="0">
              <a:spAutoFit/>
            </a:bodyPr>
            <a:lstStyle/>
            <a:p>
              <a:pPr algn="l"/>
              <a:r>
                <a:rPr lang="zh-CN" sz="2400" b="1" dirty="0">
                  <a:solidFill>
                    <a:schemeClr val="accent3"/>
                  </a:solidFill>
                  <a:latin typeface="+mn-lt"/>
                  <a:ea typeface="+mn-ea"/>
                  <a:cs typeface="+mn-cs"/>
                </a:rPr>
                <a:t>问：readOnly=true会阻止程序直接调用remove()吗？</a:t>
              </a:r>
            </a:p>
          </p:txBody>
        </p:sp>
        <p:sp>
          <p:nvSpPr>
            <p:cNvPr id="11" name="TextBox 11"/>
            <p:cNvSpPr txBox="1"/>
            <p:nvPr/>
          </p:nvSpPr>
          <p:spPr>
            <a:xfrm>
              <a:off x="597408" y="5513070"/>
              <a:ext cx="873450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答：Qt6.2.3该实现不检查它；应用必须另行控制文件命令。</a:t>
              </a:r>
            </a:p>
          </p:txBody>
        </p:sp>
      </p:grpSp>
      <p:grpSp>
        <p:nvGrpSpPr>
          <p:cNvPr id="15" name="Group 15"/>
          <p:cNvGrpSpPr/>
          <p:nvPr/>
        </p:nvGrpSpPr>
        <p:grpSpPr>
          <a:xfrm>
            <a:off x="603504" y="6385560"/>
            <a:ext cx="10819790" cy="234696"/>
            <a:chOff x="603504" y="6385560"/>
            <a:chExt cx="10819790" cy="234696"/>
          </a:xfrm>
        </p:grpSpPr>
        <p:sp>
          <p:nvSpPr>
            <p:cNvPr id="13" name="TextBox 13"/>
            <p:cNvSpPr txBox="1"/>
            <p:nvPr/>
          </p:nvSpPr>
          <p:spPr>
            <a:xfrm>
              <a:off x="603504" y="6385560"/>
              <a:ext cx="5026762"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F084, F095, F097 · 每题的答案与作用范围作为一个单元依次揭示</a:t>
              </a:r>
            </a:p>
          </p:txBody>
        </p:sp>
        <p:sp>
          <p:nvSpPr>
            <p:cNvPr id="14" name="TextBox 14"/>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26</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xmlns:p="http://schemas.openxmlformats.org/presentationml/2006/mai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childTnLst>
                                </p:cTn>
                              </p:par>
                            </p:childTnLst>
                          </p:cTn>
                        </p:par>
                      </p:childTnLst>
                    </p:cTn>
                  </p:par>
                  <p:par>
                    <p:cTn id="8" fill="hold">
                      <p:stCondLst>
                        <p:cond delay="indefinite"/>
                      </p:stCondLst>
                      <p:childTnLst>
                        <p:par>
                          <p:cTn id="9" fill="hold">
                            <p:stCondLst>
                              <p:cond delay="0"/>
                            </p:stCondLst>
                            <p:childTnLst>
                              <p:par>
                                <p:cTn xmlns:p="http://schemas.openxmlformats.org/presentationml/2006/mai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50"/>
                                        <p:tgtEl>
                                          <p:spTgt spid="9"/>
                                        </p:tgtEl>
                                      </p:cBhvr>
                                    </p:animEffect>
                                  </p:childTnLst>
                                </p:cTn>
                              </p:par>
                            </p:childTnLst>
                          </p:cTn>
                        </p:par>
                      </p:childTnLst>
                    </p:cTn>
                  </p:par>
                  <p:par>
                    <p:cTn id="13" fill="hold">
                      <p:stCondLst>
                        <p:cond delay="indefinite"/>
                      </p:stCondLst>
                      <p:childTnLst>
                        <p:par>
                          <p:cTn id="14" fill="hold">
                            <p:stCondLst>
                              <p:cond delay="0"/>
                            </p:stCondLst>
                            <p:childTnLst>
                              <p:par>
                                <p:cTn xmlns:p="http://schemas.openxmlformats.org/presentationml/2006/mai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518160"/>
            <a:ext cx="6822948" cy="819150"/>
            <a:chOff x="590550" y="518160"/>
            <a:chExt cx="6822948" cy="819150"/>
          </a:xfrm>
        </p:grpSpPr>
        <p:sp>
          <p:nvSpPr>
            <p:cNvPr id="2" name="TextBox 2"/>
            <p:cNvSpPr txBox="1"/>
            <p:nvPr/>
          </p:nvSpPr>
          <p:spPr>
            <a:xfrm>
              <a:off x="590550" y="51816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课堂实践：验证浏览与加载</a:t>
              </a:r>
            </a:p>
          </p:txBody>
        </p:sp>
      </p:grpSp>
      <p:grpSp>
        <p:nvGrpSpPr>
          <p:cNvPr id="6" name="Group 6"/>
          <p:cNvGrpSpPr/>
          <p:nvPr/>
        </p:nvGrpSpPr>
        <p:grpSpPr>
          <a:xfrm>
            <a:off x="595884" y="1937385"/>
            <a:ext cx="8910828" cy="1587627"/>
            <a:chOff x="595884" y="1937385"/>
            <a:chExt cx="8910828" cy="1587627"/>
          </a:xfrm>
        </p:grpSpPr>
        <p:sp>
          <p:nvSpPr>
            <p:cNvPr id="4" name="TextBox 4"/>
            <p:cNvSpPr txBox="1"/>
            <p:nvPr/>
          </p:nvSpPr>
          <p:spPr>
            <a:xfrm>
              <a:off x="595884" y="1937385"/>
              <a:ext cx="5479542" cy="528066"/>
            </a:xfrm>
            <a:prstGeom prst="rect">
              <a:avLst/>
            </a:prstGeom>
            <a:noFill/>
            <a:ln>
              <a:noFill/>
            </a:ln>
          </p:spPr>
          <p:txBody>
            <a:bodyPr wrap="none" lIns="0" tIns="0" rIns="0" bIns="0" anchor="t" anchorCtr="0">
              <a:spAutoFit/>
            </a:bodyPr>
            <a:lstStyle/>
            <a:p>
              <a:pPr algn="l"/>
              <a:r>
                <a:rPr lang="zh-CN" sz="2700" b="1" dirty="0">
                  <a:solidFill>
                    <a:schemeClr val="accent3"/>
                  </a:solidFill>
                  <a:latin typeface="+mn-lt"/>
                  <a:ea typeface="+mn-ea"/>
                  <a:cs typeface="+mn-cs"/>
                </a:rPr>
                <a:t>建立测试目录，再观察加载与联动</a:t>
              </a:r>
            </a:p>
          </p:txBody>
        </p:sp>
        <p:sp>
          <p:nvSpPr>
            <p:cNvPr id="5" name="TextBox 5"/>
            <p:cNvSpPr txBox="1"/>
            <p:nvPr/>
          </p:nvSpPr>
          <p:spPr>
            <a:xfrm>
              <a:off x="597408" y="2636520"/>
              <a:ext cx="89093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准备子目录及.h、.cpp、.ui、.txt文件，选择它作为浏览起点。</a:t>
              </a:r>
              <a:br/>
              <a:r>
                <a:rPr lang="zh-CN" sz="2400" dirty="0">
                  <a:solidFill>
                    <a:schemeClr val="dk1"/>
                  </a:solidFill>
                  <a:latin typeface="+mn-lt"/>
                  <a:ea typeface="+mn-ea"/>
                  <a:cs typeface="+mn-cs"/>
                </a:rPr>
                <a:t>切换子目录，核对加载通知路径、右侧浏览根和左侧树的位置。</a:t>
              </a:r>
            </a:p>
          </p:txBody>
        </p:sp>
      </p:grpSp>
      <p:grpSp>
        <p:nvGrpSpPr>
          <p:cNvPr id="9" name="Group 9"/>
          <p:cNvGrpSpPr/>
          <p:nvPr/>
        </p:nvGrpSpPr>
        <p:grpSpPr>
          <a:xfrm>
            <a:off x="595884" y="4147185"/>
            <a:ext cx="7432548" cy="2006727"/>
            <a:chOff x="595884" y="4147185"/>
            <a:chExt cx="7432548" cy="2006727"/>
          </a:xfrm>
        </p:grpSpPr>
        <p:sp>
          <p:nvSpPr>
            <p:cNvPr id="7" name="TextBox 7"/>
            <p:cNvSpPr txBox="1"/>
            <p:nvPr/>
          </p:nvSpPr>
          <p:spPr>
            <a:xfrm>
              <a:off x="595884" y="4147185"/>
              <a:ext cx="4389120" cy="528066"/>
            </a:xfrm>
            <a:prstGeom prst="rect">
              <a:avLst/>
            </a:prstGeom>
            <a:noFill/>
            <a:ln>
              <a:noFill/>
            </a:ln>
          </p:spPr>
          <p:txBody>
            <a:bodyPr wrap="none" lIns="0" tIns="0" rIns="0" bIns="0" anchor="t" anchorCtr="0">
              <a:spAutoFit/>
            </a:bodyPr>
            <a:lstStyle/>
            <a:p>
              <a:pPr algn="l"/>
              <a:r>
                <a:rPr lang="zh-CN" sz="2700" b="1" dirty="0">
                  <a:solidFill>
                    <a:schemeClr val="accent2"/>
                  </a:solidFill>
                  <a:latin typeface="+mn-lt"/>
                  <a:ea typeface="+mn-ea"/>
                  <a:cs typeface="+mn-cs"/>
                </a:rPr>
                <a:t>改变过滤，再核对显示结果</a:t>
              </a:r>
            </a:p>
          </p:txBody>
        </p:sp>
        <p:sp>
          <p:nvSpPr>
            <p:cNvPr id="8" name="TextBox 8"/>
            <p:cNvSpPr txBox="1"/>
            <p:nvPr/>
          </p:nvSpPr>
          <p:spPr>
            <a:xfrm>
              <a:off x="597408" y="4846320"/>
              <a:ext cx="743102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输入*.cpp，比较灰显与隐藏，检查目录仍能进入。</a:t>
              </a:r>
              <a:br/>
              <a:r>
                <a:rPr lang="zh-CN" sz="2400" dirty="0">
                  <a:solidFill>
                    <a:schemeClr val="dk1"/>
                  </a:solidFill>
                  <a:latin typeface="+mn-lt"/>
                  <a:ea typeface="+mn-ea"/>
                  <a:cs typeface="+mn-cs"/>
                </a:rPr>
                <a:t>清除名称模式，观察类别过滤是否仍生效。</a:t>
              </a:r>
              <a:br/>
              <a:r>
                <a:rPr lang="zh-CN" sz="2400" dirty="0">
                  <a:solidFill>
                    <a:schemeClr val="dk1"/>
                  </a:solidFill>
                  <a:latin typeface="+mn-lt"/>
                  <a:ea typeface="+mn-ea"/>
                  <a:cs typeface="+mn-cs"/>
                </a:rPr>
                <a:t>点击文件，核对完整路径、qint64字节数和修改时间。</a:t>
              </a:r>
            </a:p>
          </p:txBody>
        </p:sp>
      </p:grpSp>
      <p:grpSp>
        <p:nvGrpSpPr>
          <p:cNvPr id="12" name="Group 12"/>
          <p:cNvGrpSpPr/>
          <p:nvPr/>
        </p:nvGrpSpPr>
        <p:grpSpPr>
          <a:xfrm>
            <a:off x="603504" y="6385560"/>
            <a:ext cx="10819790" cy="234696"/>
            <a:chOff x="603504" y="6385560"/>
            <a:chExt cx="10819790" cy="234696"/>
          </a:xfrm>
        </p:grpSpPr>
        <p:sp>
          <p:nvSpPr>
            <p:cNvPr id="10" name="TextBox 10"/>
            <p:cNvSpPr txBox="1"/>
            <p:nvPr/>
          </p:nvSpPr>
          <p:spPr>
            <a:xfrm>
              <a:off x="603504" y="6385560"/>
              <a:ext cx="6961022"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F085, F088, F091, F094, F097 · 文件命令只在自建测试目录中演示，并分别核对返回结果</a:t>
              </a:r>
            </a:p>
          </p:txBody>
        </p:sp>
        <p:sp>
          <p:nvSpPr>
            <p:cNvPr id="11" name="TextBox 11"/>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chemeClr val="accent6"/>
                  </a:solidFill>
                  <a:latin typeface="+mn-lt"/>
                  <a:ea typeface="+mn-ea"/>
                  <a:cs typeface="+mn-cs"/>
                </a:rPr>
                <a:t>27</a:t>
              </a:r>
            </a:p>
          </p:txBody>
        </p:sp>
      </p:grpSp>
    </p:spTree>
  </p:cSld>
  <p:clrMapOvr>
    <a:masterClrMapping/>
  </p:clrMapOvr>
  <p:transition xmlns:p14="http://schemas.microsoft.com/office/powerpoint/2010/main" p14:dur="400">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1962150"/>
            <a:ext cx="4610100" cy="2114550"/>
            <a:chOff x="590550" y="1962150"/>
            <a:chExt cx="4610100" cy="2114550"/>
          </a:xfrm>
        </p:grpSpPr>
        <p:sp>
          <p:nvSpPr>
            <p:cNvPr id="2" name="TextBox 2"/>
            <p:cNvSpPr txBox="1"/>
            <p:nvPr/>
          </p:nvSpPr>
          <p:spPr>
            <a:xfrm>
              <a:off x="590550" y="1962150"/>
              <a:ext cx="4610100" cy="2114550"/>
            </a:xfrm>
            <a:prstGeom prst="rect">
              <a:avLst/>
            </a:prstGeom>
            <a:noFill/>
            <a:ln>
              <a:noFill/>
            </a:ln>
          </p:spPr>
          <p:txBody>
            <a:bodyPr wrap="none" lIns="0" tIns="0" rIns="0" bIns="0" anchor="t" anchorCtr="0">
              <a:spAutoFit/>
            </a:bodyPr>
            <a:lstStyle/>
            <a:p>
              <a:pPr algn="l">
                <a:lnSpc>
                  <a:spcPts val="7500"/>
                </a:lnSpc>
              </a:pPr>
              <a:r>
                <a:rPr lang="zh-CN" sz="6000" b="1" dirty="0">
                  <a:solidFill>
                    <a:srgbClr val="FAF7EF"/>
                  </a:solidFill>
                  <a:latin typeface="+mn-lt"/>
                  <a:ea typeface="+mn-ea"/>
                  <a:cs typeface="+mn-cs"/>
                </a:rPr>
                <a:t>从数据变化</a:t>
              </a:r>
              <a:br/>
              <a:r>
                <a:rPr lang="zh-CN" sz="6000" b="1" dirty="0">
                  <a:solidFill>
                    <a:srgbClr val="FAF7EF"/>
                  </a:solidFill>
                  <a:latin typeface="+mn-lt"/>
                  <a:ea typeface="+mn-ea"/>
                  <a:cs typeface="+mn-cs"/>
                </a:rPr>
                <a:t>走向事件处理</a:t>
              </a:r>
            </a:p>
          </p:txBody>
        </p:sp>
      </p:grpSp>
      <p:grpSp>
        <p:nvGrpSpPr>
          <p:cNvPr id="5" name="Group 5"/>
          <p:cNvGrpSpPr/>
          <p:nvPr/>
        </p:nvGrpSpPr>
        <p:grpSpPr>
          <a:xfrm>
            <a:off x="597408" y="4446270"/>
            <a:ext cx="8253984" cy="1307592"/>
            <a:chOff x="597408" y="4446270"/>
            <a:chExt cx="8253984" cy="1307592"/>
          </a:xfrm>
        </p:grpSpPr>
        <p:sp>
          <p:nvSpPr>
            <p:cNvPr id="4" name="TextBox 4"/>
            <p:cNvSpPr txBox="1"/>
            <p:nvPr/>
          </p:nvSpPr>
          <p:spPr>
            <a:xfrm>
              <a:off x="597408" y="4446270"/>
              <a:ext cx="8253984" cy="1307592"/>
            </a:xfrm>
            <a:prstGeom prst="rect">
              <a:avLst/>
            </a:prstGeom>
            <a:noFill/>
            <a:ln>
              <a:noFill/>
            </a:ln>
          </p:spPr>
          <p:txBody>
            <a:bodyPr wrap="none" lIns="0" tIns="0" rIns="0" bIns="0" anchor="t" anchorCtr="0">
              <a:spAutoFit/>
            </a:bodyPr>
            <a:lstStyle/>
            <a:p>
              <a:pPr algn="l">
                <a:lnSpc>
                  <a:spcPts val="3300"/>
                </a:lnSpc>
              </a:pPr>
              <a:r>
                <a:rPr lang="zh-CN" sz="2400" dirty="0">
                  <a:solidFill>
                    <a:srgbClr val="FAF7EF"/>
                  </a:solidFill>
                  <a:latin typeface="+mn-lt"/>
                  <a:ea typeface="+mn-ea"/>
                  <a:cs typeface="+mn-cs"/>
                </a:rPr>
                <a:t>本章把模型、索引、角色、选择和代理连成完整的数据流程。</a:t>
              </a:r>
              <a:br/>
              <a:r>
                <a:rPr lang="zh-CN" sz="2400" dirty="0">
                  <a:solidFill>
                    <a:srgbClr val="FAF7EF"/>
                  </a:solidFill>
                  <a:latin typeface="+mn-lt"/>
                  <a:ea typeface="+mn-ea"/>
                  <a:cs typeface="+mn-cs"/>
                </a:rPr>
                <a:t>目录加载与编辑提交，通过信号把结果送到相应对象。</a:t>
              </a:r>
              <a:br/>
              <a:r>
                <a:rPr lang="zh-CN" sz="2400" dirty="0">
                  <a:solidFill>
                    <a:srgbClr val="FAF7EF"/>
                  </a:solidFill>
                  <a:latin typeface="+mn-lt"/>
                  <a:ea typeface="+mn-ea"/>
                  <a:cs typeface="+mn-cs"/>
                </a:rPr>
                <a:t>下一章继续学习事件与交互，解释应用怎样响应用户操作。</a:t>
              </a:r>
            </a:p>
          </p:txBody>
        </p:sp>
      </p:grpSp>
      <p:grpSp>
        <p:nvGrpSpPr>
          <p:cNvPr id="8" name="Group 8"/>
          <p:cNvGrpSpPr/>
          <p:nvPr/>
        </p:nvGrpSpPr>
        <p:grpSpPr>
          <a:xfrm>
            <a:off x="603504" y="6385560"/>
            <a:ext cx="10819790" cy="234696"/>
            <a:chOff x="603504" y="6385560"/>
            <a:chExt cx="10819790" cy="234696"/>
          </a:xfrm>
        </p:grpSpPr>
        <p:sp>
          <p:nvSpPr>
            <p:cNvPr id="6" name="TextBox 6"/>
            <p:cNvSpPr txBox="1"/>
            <p:nvPr/>
          </p:nvSpPr>
          <p:spPr>
            <a:xfrm>
              <a:off x="603504" y="6385560"/>
              <a:ext cx="4835080" cy="234696"/>
            </a:xfrm>
            <a:prstGeom prst="rect">
              <a:avLst/>
            </a:prstGeom>
            <a:noFill/>
            <a:ln>
              <a:noFill/>
            </a:ln>
          </p:spPr>
          <p:txBody>
            <a:bodyPr wrap="none" lIns="0" tIns="0" rIns="0" bIns="0" anchor="t" anchorCtr="0">
              <a:spAutoFit/>
            </a:bodyPr>
            <a:lstStyle/>
            <a:p>
              <a:pPr algn="l"/>
              <a:r>
                <a:rPr lang="zh-CN" sz="1200" dirty="0">
                  <a:solidFill>
                    <a:srgbClr val="EEE8DC"/>
                  </a:solidFill>
                  <a:latin typeface="+mn-lt"/>
                  <a:ea typeface="+mn-ea"/>
                  <a:cs typeface="+mn-cs"/>
                </a:rPr>
                <a:t>第05章 5.5 QFileSystemModel文件浏览 · F001, F074, F086</a:t>
              </a:r>
            </a:p>
          </p:txBody>
        </p:sp>
        <p:sp>
          <p:nvSpPr>
            <p:cNvPr id="7" name="TextBox 7"/>
            <p:cNvSpPr txBox="1"/>
            <p:nvPr/>
          </p:nvSpPr>
          <p:spPr>
            <a:xfrm>
              <a:off x="11233404" y="6385560"/>
              <a:ext cx="189890" cy="234696"/>
            </a:xfrm>
            <a:prstGeom prst="rect">
              <a:avLst/>
            </a:prstGeom>
            <a:noFill/>
            <a:ln>
              <a:noFill/>
            </a:ln>
          </p:spPr>
          <p:txBody>
            <a:bodyPr wrap="none" lIns="0" tIns="0" rIns="0" bIns="0" anchor="t" anchorCtr="0">
              <a:spAutoFit/>
            </a:bodyPr>
            <a:lstStyle/>
            <a:p>
              <a:pPr algn="l"/>
              <a:r>
                <a:rPr lang="zh-CN" sz="1200" dirty="0">
                  <a:solidFill>
                    <a:srgbClr val="EEE8DC"/>
                  </a:solidFill>
                  <a:latin typeface="+mn-lt"/>
                  <a:ea typeface="+mn-ea"/>
                  <a:cs typeface="+mn-cs"/>
                </a:rPr>
                <a:t>28</a:t>
              </a:r>
            </a:p>
          </p:txBody>
        </p:sp>
      </p:gr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qt6_ch05_e_file_system">
  <a:themeElements>
    <a:clrScheme name="qt6_ch05_e_file_system">
      <a:dk1>
        <a:srgbClr val="2B343A"/>
      </a:dk1>
      <a:lt1>
        <a:srgbClr val="FAF7EF"/>
      </a:lt1>
      <a:dk2>
        <a:srgbClr val="1F497D"/>
      </a:dk2>
      <a:lt2>
        <a:srgbClr val="FAF7EF"/>
      </a:lt2>
      <a:accent1>
        <a:srgbClr val="283D49"/>
      </a:accent1>
      <a:accent2>
        <a:srgbClr val="A8542F"/>
      </a:accent2>
      <a:accent3>
        <a:srgbClr val="587F76"/>
      </a:accent3>
      <a:accent4>
        <a:srgbClr val="283D49"/>
      </a:accent4>
      <a:accent5>
        <a:srgbClr val="EEE8DC"/>
      </a:accent5>
      <a:accent6>
        <a:srgbClr val="646B6B"/>
      </a:accent6>
      <a:hlink>
        <a:srgbClr val="A8542F"/>
      </a:hlink>
      <a:folHlink>
        <a:srgbClr val="587F76"/>
      </a:folHlink>
    </a:clrScheme>
    <a:fontScheme name="qt6_ch05_e_file_system">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05_e_file_syste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qt6_ch05_e_file_system">
  <a:themeElements>
    <a:clrScheme name="qt6_ch05_e_file_system">
      <a:dk1>
        <a:srgbClr val="2B343A"/>
      </a:dk1>
      <a:lt1>
        <a:srgbClr val="FAF7EF"/>
      </a:lt1>
      <a:dk2>
        <a:srgbClr val="1F497D"/>
      </a:dk2>
      <a:lt2>
        <a:srgbClr val="FAF7EF"/>
      </a:lt2>
      <a:accent1>
        <a:srgbClr val="283D49"/>
      </a:accent1>
      <a:accent2>
        <a:srgbClr val="A8542F"/>
      </a:accent2>
      <a:accent3>
        <a:srgbClr val="587F76"/>
      </a:accent3>
      <a:accent4>
        <a:srgbClr val="283D49"/>
      </a:accent4>
      <a:accent5>
        <a:srgbClr val="EEE8DC"/>
      </a:accent5>
      <a:accent6>
        <a:srgbClr val="646B6B"/>
      </a:accent6>
      <a:hlink>
        <a:srgbClr val="A8542F"/>
      </a:hlink>
      <a:folHlink>
        <a:srgbClr val="587F76"/>
      </a:folHlink>
    </a:clrScheme>
    <a:fontScheme name="qt6_ch05_e_file_system">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05_e_file_syste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28</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2026-10-06T07:10:27Z</dcterms:created>
  <dcterms:modified xsi:type="dcterms:W3CDTF">2026-10-06T07:10:27Z</dcterms:modified>
  <cp:category/>
  <cp:contentStatus/>
</cp:coreProperties>
</file>