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  <Relationship Id="rId39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五章主要通过组件属性和信号槽改变界面。这一节再往下一层看：鼠标点击、键盘按下、重绘和关闭请求怎样交给窗口。我们会先找接收对象，再选择具体的事件函数，最后用按钮位置、坐标标签和关闭结果检查代码。依据教材6.1，PDF第220至228页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按钮上按下左键时，事件对象保存了本次按钮和位置等信息。QMouseEvent继承QEvent，接收部件从对象中读取这些值，再执行自己的处理代码。按钮的按下状态和点击信号属于处理结果；事件对象本身只负责携带这次操作的信息。依据教材6.1.1，PDF第220页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事件来源分成系统产生、程序发布和程序同步发送三种情况。系统及Qt可以产生鼠标、键盘、绘制、大小变化和定时器事件；postEvent把事件排入队列，sendEvent完成当前同步派发后再返回。定时器要有事件循环，但不能因此认定所有定时器事件都通过postEvent提交，Qt六点二点三的Windows实现也使用sendEvent派发定时器事件。依据教材PDF第220页及Qt六点二点三事件派发实现：https://raw.githubusercontent.com/qt/qtbase/v6.2.3/src/corelib/kernel/qeventdispatcher_win.cpp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ain先创建QApplication和窗口，show显示窗口，随后app.exec进入事件循环。程序此时仍在运行，只是主要工作转为等待和派发事件。鼠标处理函数返回后，事件循环继续处理下一次操作；退出循环后，exec才返回并结束main。依据教材PDF第220至221页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两条日志分别记录发布调用前后的位置。“发布后”只能证明函数已经返回，接收对象可能还没有处理该事件。这里用new创建QEvent，因为Qt队列接管它的所有权并在派发后删除；提交后就不再读取或修改原指针。接收对象所属线程的事件循环还需要继续运行，才能送达排队事件。依据教材PDF第220页和Qt官方说明：https://doc.qt.io/qt-6/qcoreapplication.html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使用局部QEvent。调用sendEvent时先完成当前事件的派发，然后才执行“调用后”的日志，因此可以用日志顺序与上一页比较。sendEvent不会删除这个事件，局部对象在函数作用域中保持有效；调用应在接收对象所属线程执行。同步派发仍会经过过滤器和event，派发完成也不保证目标接受事件。依据Qt官方事件与线程说明：https://doc.qt.io/qt-6/qcoreapplication.html 和 https://doc.qt.io/qt-6/threads-qobject.html。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图中的箭头读一次：应用派发，应用级过滤器，对象过滤器，接收对象的event，最后是具体处理函数。图中假设过滤器没有消费事件；如果某个过滤器消费了它，后续位置就不会运行。sendEvent也走这个派发机制。现在先确定这些位置，6.3再写出对象过滤器的判断代码。依据教材6.1.1及6.3，Qt实现：https://raw.githubusercontent.com/qt/qtbase/v6.2.3/src/corelib/kernel/qcoreapplication.cpp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类名回答“对象里能读取哪些数据”，type回答“这一次发生了什么”。同一个QMouseEvent类可以表示按下、释放、移动和双击，程序需要按类型选择正确的分支。滚轮类是QWheelEvent，而事件枚举是QEvent::Wheel，不能把类名直接接到QEvent后当作枚举。依据教材PDF第221至224页及Qt事件枚举声明：https://raw.githubusercontent.com/qt/qtbase/v6.2.3/src/corelib/kernel/qcoreevent.h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Widget的event是共同入口，按类型调用鼠标按下、键盘按下、绘制、大小变化和关闭等具体函数。每个参数类型与它需要读取的信息对应，比如鼠标用QMouseEvent，关闭用QCloseEvent。把声明放在protected并加override，编译器才能帮助发现名称和参数写错。依据教材PDF第224至225页；正确签名见：https://raw.githubusercontent.com/qt/qtbase/v6.2.3/src/widgets/kernel/qwidget.h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先分清修改的位置。return把bool返回给调用方；accept和ignore修改的是事件对象内部的accepted标志。派发代码会按事件种类使用这些信息，不能把return true直接解释成accept。判断父部件是否继续收到输入、关闭请求是否生效时，还需要读具体规则。依据Qt事件对象与部件派发实现：https://raw.githubusercontent.com/qt/qtbase/v6.2.3/src/widgets/kernel/qapplication.cpp。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事件没有被接收部件接受时，可能继续查找父部件。鼠标路径还受到WA_NoMousePropagation等条件限制，因此不能只凭一个ignore就断言一定向上传播。关闭事件的规则不同：closeEvent中ignore阻止当前关闭，窗口保留。后面写关闭确认时，正是利用这条规则。依据教材PDF第224及228页；关闭说明见：https://doc.qt.io/qt-6/qcloseevent.html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如果GUI线程一直停在长循环中，它就不能及时回到事件派发位置。此时输入和重绘会等待，拖动窗口可能看到内容没有及时重画。事件入队与处理完成是两个时刻。下一页介绍processEvents怎样临时处理等待事件，但持续耗时任务还需要考虑移出GUI线程。依据教材PDF第221页及Qt线程说明：https://doc.qt.io/qt-6/threads-qobject.html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ocessEvents处理等待中的事件，返回后原任务继续执行。AllEvents处理各类事件，两个Exclude标志分别排除本次用户输入和套接字通知，WaitForMoreEvents表示没有待处理事件时等待；这里介绍的是QEventLoop标志的语义，使用带时间限制的重载时还需查看该重载说明。临时派发期间，其他事件函数和槽也可能运行，所以调用前应让它们会读取的对象数据处于一致状态。依据教材PDF第221页和QEventLoop官方文档：https://doc.qt.io/qt-6/qeventloop.html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ndPostedEvents处理先前发布到Qt队列中的事件。receiver限定接收对象，nullptr不限定对象；event_type限定类型，零不限定类型，默认调用处理本线程范围内的发布事件。系统输入不都属于这条posted队列，所以不能把它说成刷新所有输入。调用仍应在接收对象所属线程进行。依据教材PDF第221页和Qt官方说明：https://doc.qt.io/qt-6/qcoreapplication.html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图六之二给出了这节示例的操作区域。点击窗口空白处，坐标标签改变文字和位置；按W、S、A、D，按钮改变位置；调整窗口大小，背景重新绘制；关闭时出现确认。先实际完成这四种操作，再把各个结果对应到接下来编写的函数。依据教材图6-2，PDF第225页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窗口头文件声明绘制、鼠标按下、键盘按下和关闭函数，每个声明都加override。背景图片加入.qrc并纳入构建后，运行时才可以使用冒号开头的资源路径。实现包含对应事件类以及QPainter、QPixmap头文件，声明和实现的签名保持一致。教材或识别文本中的资源扩展名统一修正为.qrc。依据教材PDF第225至226页和Qt资源说明：https://doc.qt.io/qt-6/resources.html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Painter的构造参数this把绘制目标设成当前窗口。QPixmap从资源路径读取图片，drawPixmap将图片放到从零、零开始、宽高等于当前窗口的目标区域。窗口大小改变后，下一次绘制读取新的width和height；按钮和标签继续显示自己的内容。这个例子按目标区域填入图片，没有在这里讨论保留图片纵横比。依据教材PDF第226页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修改绘制会读取的数据后，通常调用update请求稍后重绘，Qt可以合并重复请求。repaint通常立即绘制，多次调用会造成重复工作，在绘制过程中递归调用还可能引起递归绘制。窗口隐藏或禁止更新时，两者都受到对应条件限制。选择函数时，先判断是否确实需要立刻绘制。依据教材PDF第226页和QWidget官方说明：https://doc.qt.io/qt-6/qwidget.html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sition相对接收事件的部件，scenePosition相对窗口，globalPosition相对屏幕。pos返回局部整数点，在Qt六点二点三仍可用。顶层窗口接收事件时，局部和窗口位置可能相同；换成子部件接收，它们的原点就可能不同。后面移动标签时必须先确认这个点与标签父部件的坐标系是否一致。依据教材PDF第226至227页及Qt说明：https://doc.qt.io/qt-6/qsinglepointevent.html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utton描述本次改变的按钮，适合判断一次按下或释放；移动事件通常没有按钮发生变化，因此button为NoButton。buttons描述当前仍按着哪些按钮，刚释放的按钮已不在释放事件的集合中。要实现按住左键移动，就在MouseMove中检查buttons的LeftButton标志；判断单次点击则读取button。依据教材PDF第226页和Qt单点事件说明：https://doc.qt.io/qt-6/qsinglepointevent.html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函数先判断本次按钮是否为左键。匹配后把position转换为整数点，将x和y填入labMove文字，再adjustSize保证新文字能显示，最后把标签移动到这个点并接受事件。这里鼠标事件由窗口接收，标签也是该窗口的子部件，因此使用窗口内位置完成移动。其他按钮交给QWidget基类处理，保留本例没有替换的行为。依据教材PDF第226页及Qt默认处理建议：https://doc.qt.io/qt-6/eventsandfilters.html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四条日志读取的是同一次鼠标事件，可以避免拿不同点击的位置作错误比较。先在空白处点击，再移动窗口并在窗口内近似同一位置点击，局部值可能接近而屏幕值发生变化。若把日志放到子部件处理函数，还要比较局部与窗口位置。每次解释数值，都先说清接收对象和坐标原点。依据教材PDF第227页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upUi先创建按钮。窗口设置StrongFocus并请求setFocus，移动按钮设置NoFocus，这组设置让窗口承担本例的键盘移动。focusPolicy描述取得焦点的方式，实际接收键盘事件还要看当前焦点在哪里。按钮的默认策略可能受样式影响，课堂观察不能用一个平台的默认值概括所有界面。依据教材PDF第227页，QWidget说明：https://doc.qt.io/qt-6/qwidget.html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取按钮当前位置保存为p，再读取按键值k。A与Left让x减少二十，D与Right让x增加二十，p.rx返回x的可修改引用。此页只展示同一函数的前半段，还没有移动按钮或关闭函数作用域。下一页沿用p和k继续判断上下方向，然后统一应用新位置。依据教材PDF第227页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接着上一页的else if，W与Up让y减少二十，S与Down让y增加二十。所有方向条件都不匹配时，调用QWidget::keyPressEvent并直接返回，避免把其他键误当成移动键接受。匹配的分支计算完p后，统一move并accept。两页代码需要按顺序拼成同一个函数。依据教材PDF第227页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方向键会产生KeyPress，窗口没有日志不能证明事件没产生。实际有焦点的按钮可能先处理方向键导航，而部分按键释放会被它忽略，因此父窗口观察到的按下和释放日志可能不同。给按钮NoFocus并让窗口实际取得焦点后再试，比较接收对象与两种事件。这里修正教材PDF第227页对现象的概括，依据Qt六点二点三按钮实现：https://raw.githubusercontent.com/qt/qtbase/v6.2.3/src/widgets/widgets/qabstractbutton.cpp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处理Ctrl加Q要同时判断key和修饰键。testFlag检查集合中包含Ctrl，允许其他修饰键同时存在；集合与ControlModifier相等则要求只有Ctrl。isAutoRepeat帮助区分持续按住时的自动重复，是否忽略它取决于程序要一次移动还是持续移动。这里的三个布尔值是对事件数据的读取，并没有自行执行退出动作。依据教材PDF第227页和QKeyEvent官方说明：https://doc.qt.io/qt-6/qkeyevent.html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闭请求到达窗口后，question返回用户选择。选择Yes就accept，其余No和Cancel都ignore，窗口保留。接受关闭通常让窗口隐藏；若要销毁对象，还要有WA_DeleteOnClose等对应设置，不能把关闭与删除对象混为一个动作。现场分别选择三个按钮，观察结果与分支一致。依据教材PDF第228页及QCloseEvent说明：https://doc.qt.io/qt-6/qcloseevent.html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显示和隐藏函数各写一条日志，然后调用基类函数保留相应默认处理。在头文件中声明正确的QShowEvent和QHideEvent签名，并包含需要的头文件。现场显示、最小化、恢复及关闭窗口，记录实际序列；系统和窗口状态会影响这些事件，观察时保留运行条件。依据教材PDF第228页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独立说明三个问题的理由。第一个追问发布后的事件由谁持有，第二个要求沿焦点和接收对象查找日志，第三个要求指出取消分支修改了哪份事件信息。讨论时让学生说出条件、动作和结果，再进入下一页逐项核对，避免只回答“可以”或“不可以”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个答案用所有权解释：Qt接管发布对象，派发后删除，所以原指针不再访问。第二个答案用接收对象解释：焦点按钮可能先处理方向键，调整焦点并比较按下、释放日志才能查明路径。第三个答案用关闭规则解释：ignore阻止当前关闭，窗口保留。课堂上按讨论进度逐项点击显示答案和理由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节先确定接收对象，再用具体事件函数读取底层数据、修改窗口内容。鼠标位置、键盘焦点和关闭标志都说明：写分支之前，需要知道数据来自哪里以及后续规则是什么。下一节把标签双击转成信号，让窗口通过连接响应，继续区分组件自己的事件处理与其他对象收到的通知。依据教材6.1至6.2，PDF第220至231页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6_a_event_system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6_a_event_system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08b0f6e53331e1f1.pn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737235"/>
            <a:ext cx="4621778" cy="528066"/>
            <a:chOff x="595884" y="737235"/>
            <a:chExt cx="4621778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737235"/>
              <a:ext cx="462177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第6章 · 6.1 Qt的事件系统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62150"/>
            <a:ext cx="3086100" cy="2114550"/>
            <a:chOff x="590550" y="1962150"/>
            <a:chExt cx="3086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62150"/>
              <a:ext cx="3086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事件如何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交给窗口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5510784" cy="1307592"/>
            <a:chOff x="597408" y="4541520"/>
            <a:chExt cx="55107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5510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点击、按键、重绘和关闭都会带来事件。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本节沿派发过程找到接收对象，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再用具体的事件函数改变窗口中的内容。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85560"/>
              <a:ext cx="36737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 C++ 开发指南 · 教材6.1 · PDF 220–228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界面操作与事件对象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120384" cy="888492"/>
            <a:chOff x="597408" y="1950720"/>
            <a:chExt cx="6120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用户在按钮上按下鼠标左键。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这次操作的按钮、位置等信息装入事件对象。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3105150"/>
            <a:ext cx="10972800" cy="1352550"/>
            <a:chOff x="609600" y="3105150"/>
            <a:chExt cx="10972800" cy="1352550"/>
          </a:xfrm>
        </p:grpSpPr>
        <p:sp>
          <p:nvSpPr>
            <p:cNvPr id="6" name="Rectangle 6"/>
            <p:cNvSpPr/>
            <p:nvPr/>
          </p:nvSpPr>
          <p:spPr>
            <a:xfrm>
              <a:off x="609600" y="3105150"/>
              <a:ext cx="10972800" cy="13525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2208" y="32651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QMouseEvent 继承自 QEvent。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接收部件读取事件中的数据，判断这次操作要做什么。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27270"/>
            <a:ext cx="7034784" cy="1307592"/>
            <a:chOff x="597408" y="4827270"/>
            <a:chExt cx="70347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2727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例如，按钮可以在处理过程中改变按下状态，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并在符合点击条件时发出信号。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事件对象携带信息，组件的处理代码决定界面动作。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1743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教材6.1.1 · PDF 220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3995928" cy="819150"/>
            <a:chOff x="590550" y="51816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事件的三种来源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7778496" cy="926592"/>
            <a:chOff x="597408" y="1950720"/>
            <a:chExt cx="7778496" cy="926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62071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窗口系统与Qt产生的事件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0792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例如鼠标、键盘、绘制、窗口大小变化和定时器事件。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03270"/>
            <a:ext cx="5839968" cy="926592"/>
            <a:chOff x="597408" y="3303270"/>
            <a:chExt cx="5839968" cy="926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03270"/>
              <a:ext cx="3462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程序调用 postEvent()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76047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把事件加入队列，接收对象稍后再处理。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655820"/>
            <a:ext cx="6163056" cy="926592"/>
            <a:chOff x="597408" y="4655820"/>
            <a:chExt cx="6163056" cy="9265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655820"/>
              <a:ext cx="3462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程序调用 sendEvent()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1130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当前调用完成一次同步派发，随后才返回。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0456" y="5844540"/>
            <a:ext cx="8061960" cy="352044"/>
            <a:chOff x="600456" y="5844540"/>
            <a:chExt cx="8061960" cy="352044"/>
          </a:xfrm>
        </p:grpSpPr>
        <p:sp>
          <p:nvSpPr>
            <p:cNvPr id="13" name="TextBox 13"/>
            <p:cNvSpPr txBox="1"/>
            <p:nvPr/>
          </p:nvSpPr>
          <p:spPr>
            <a:xfrm>
              <a:off x="600456" y="5844540"/>
              <a:ext cx="80619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定时器依赖事件循环；这不表示每个定时器事件都由 postEvent() 提交。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85560"/>
              <a:ext cx="43089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教材6.1.1 · PDF 220；Qt事件派发文档与6.2.3实现核对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041925" cy="819150"/>
            <a:chOff x="590550" y="518160"/>
            <a:chExt cx="504192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04192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main() 与事件循环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933700"/>
            <a:chOff x="609600" y="1828800"/>
            <a:chExt cx="10972800" cy="29337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933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486194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int main(int argc, char *argv[])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QApplication app(argc, argv);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Widget window;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window.show();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return app.exec();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093970"/>
            <a:ext cx="7034784" cy="888492"/>
            <a:chOff x="597408" y="5093970"/>
            <a:chExt cx="70347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0939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show() 让窗口显示；exec() 进入事件循环。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一次处理结束后，循环继续等待并派发下一次事件。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21189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教材6.1.1 · PDF 220–221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620256" cy="819150"/>
            <a:chOff x="590550" y="518160"/>
            <a:chExt cx="66202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6202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postEvent() 的排队过程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31823"/>
            <a:chOff x="609600" y="1828800"/>
            <a:chExt cx="10972800" cy="16318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562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544868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"发布前";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QCoreApplication::postEvent(receiver,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new QEvent(QEvent::User));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"发布后";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41420"/>
            <a:ext cx="5663184" cy="888492"/>
            <a:chOff x="597408" y="3741420"/>
            <a:chExt cx="5663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41420"/>
              <a:ext cx="566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“发布后”表示调用已经返回，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不能据此认定 receiver 已经完成处理。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6729984" cy="1307592"/>
            <a:chOff x="597408" y="4884420"/>
            <a:chExt cx="67299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Qt接管堆上的事件，派发后负责释放。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提交后不再访问这个事件指针。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接收对象所属线程的事件循环需要能够继续运行。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43256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教材6.1.1 · PDF 220；QCoreApplication::postEvent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620256" cy="819150"/>
            <a:chOff x="590550" y="518160"/>
            <a:chExt cx="66202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6202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sendEvent() 的同步过程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31823"/>
            <a:chOff x="609600" y="1828800"/>
            <a:chExt cx="10972800" cy="16318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562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676884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QEvent event(QEvent::User);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"调用前";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QCoreApplication::sendEvent(receiver, &amp;event);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"调用后";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41420"/>
            <a:ext cx="7491984" cy="888492"/>
            <a:chOff x="597408" y="3741420"/>
            <a:chExt cx="7491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41420"/>
              <a:ext cx="749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先打印“调用前”，再完成这一次事件的派发，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最后才打印“调用后”。派发仍经过过滤器与 event()。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7827264" cy="1307592"/>
            <a:chOff x="597408" y="4884420"/>
            <a:chExt cx="78272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7827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sendEvent() 不删除事件，因此本例可以使用局部对象。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调用应在接收对象所属线程执行。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同步完成派发，不代表接收对象一定接受了该事件。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432565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教材6.1.1 · PDF 220；QCoreApplication::sendEvent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事件派发经过哪些位置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38200" y="1931670"/>
            <a:ext cx="3947160" cy="2907792"/>
            <a:chOff x="838200" y="1931670"/>
            <a:chExt cx="3947160" cy="2907792"/>
          </a:xfrm>
        </p:grpSpPr>
        <p:sp>
          <p:nvSpPr>
            <p:cNvPr id="4" name="TextBox 4"/>
            <p:cNvSpPr txBox="1"/>
            <p:nvPr/>
          </p:nvSpPr>
          <p:spPr>
            <a:xfrm>
              <a:off x="1207008" y="193167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应用的派发过程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207008" y="2541270"/>
              <a:ext cx="26090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应用级事件过滤器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7008" y="315087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接收对象的事件过滤器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07008" y="3760470"/>
              <a:ext cx="30614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接收对象的 event()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7008" y="437007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按类型调用具体事件函数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838200" y="2266950"/>
              <a:ext cx="1" cy="28575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838200" y="2876550"/>
              <a:ext cx="1" cy="28575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838200" y="3486150"/>
              <a:ext cx="1" cy="28575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838200" y="4095750"/>
              <a:ext cx="1" cy="28575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tailEnd type="triangle" w="lg" len="lg"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597408" y="5303520"/>
            <a:ext cx="7949184" cy="888492"/>
            <a:chOff x="597408" y="5303520"/>
            <a:chExt cx="7949184" cy="8884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03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图中表示过滤器放行时的路径；消费事件会截断后续处理。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6.3将具体实现对象过滤器。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385560"/>
              <a:ext cx="43795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教学整理 · 教材6.1.1、6.3；Qt notify／事件过滤器文档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事件类与事件类型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638544" cy="888492"/>
            <a:chOff x="597408" y="1931670"/>
            <a:chExt cx="66385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638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事件类决定对象中有哪些数据。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event-&gt;type() 判断这一次发生的是哪种事件。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105150"/>
            <a:ext cx="10972800" cy="1581150"/>
            <a:chOff x="609600" y="3105150"/>
            <a:chExt cx="10972800" cy="1581150"/>
          </a:xfrm>
        </p:grpSpPr>
        <p:sp>
          <p:nvSpPr>
            <p:cNvPr id="6" name="Rectangle 6"/>
            <p:cNvSpPr/>
            <p:nvPr/>
          </p:nvSpPr>
          <p:spPr>
            <a:xfrm>
              <a:off x="609600" y="3105150"/>
              <a:ext cx="10972800" cy="15811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2208" y="3265170"/>
              <a:ext cx="20092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QMouseEvent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903732" y="3773805"/>
              <a:ext cx="662216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QEvent::MouseButtonPress / MouseButtonRelease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QEvent::MouseMove / MouseButtonDblClick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017770"/>
            <a:ext cx="5114544" cy="888492"/>
            <a:chOff x="597408" y="5017770"/>
            <a:chExt cx="511454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017770"/>
              <a:ext cx="5114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滚轮对象的类名是 QWheelEvent。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它的事件类型写作 QEvent::Wheel。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33648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教材6.1.2 · PDF 221–224；QEvent::Type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典型事件处理函数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4291584" cy="888492"/>
            <a:chOff x="597408" y="1931670"/>
            <a:chExt cx="4291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429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QWidget::event() 是入口，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它根据事件类型调用相应函数。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857500"/>
            <a:ext cx="10972800" cy="2362200"/>
            <a:chOff x="609600" y="2857500"/>
            <a:chExt cx="10972800" cy="2362200"/>
          </a:xfrm>
        </p:grpSpPr>
        <p:sp>
          <p:nvSpPr>
            <p:cNvPr id="6" name="Rectangle 6"/>
            <p:cNvSpPr/>
            <p:nvPr/>
          </p:nvSpPr>
          <p:spPr>
            <a:xfrm>
              <a:off x="609600" y="2857500"/>
              <a:ext cx="10972800" cy="236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3732" y="3049905"/>
              <a:ext cx="720890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protected: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mousePressEvent(QMouseEvent *)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keyPressEvent(QKeyEvent *)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paintEvent(QPaintEvent *)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resizeEvent(QResizeEvent *)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closeEvent(QCloseEvent *) override;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551170"/>
            <a:ext cx="7762342" cy="469392"/>
            <a:chOff x="597408" y="5551170"/>
            <a:chExt cx="7762342" cy="4693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551170"/>
              <a:ext cx="77623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override 让编译器检查名称和参数是否与基类一致。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35586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教材6.1.3 · PDF 224–225；QWidget事件函数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返回值与接受标志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891665"/>
            <a:ext cx="3214116" cy="2452497"/>
            <a:chOff x="592836" y="1891665"/>
            <a:chExt cx="3214116" cy="24524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891665"/>
              <a:ext cx="225475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函数返回值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17470"/>
              <a:ext cx="3209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event() 返回 bool。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true / false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把本次函数的处理结果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返回给派发过程。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269736" y="1891665"/>
            <a:ext cx="4143756" cy="2452497"/>
            <a:chOff x="6269736" y="1891665"/>
            <a:chExt cx="4143756" cy="2452497"/>
          </a:xfrm>
        </p:grpSpPr>
        <p:sp>
          <p:nvSpPr>
            <p:cNvPr id="7" name="TextBox 7"/>
            <p:cNvSpPr txBox="1"/>
            <p:nvPr/>
          </p:nvSpPr>
          <p:spPr>
            <a:xfrm>
              <a:off x="6269736" y="1891665"/>
              <a:ext cx="314325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事件对象的标志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74308" y="2617470"/>
              <a:ext cx="4139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accept() / ignore()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修改事件的 accepted 标志。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后续代码可以读取这个标志，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再按具体事件的规则行动。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132070"/>
            <a:ext cx="8253984" cy="888492"/>
            <a:chOff x="597408" y="5132070"/>
            <a:chExt cx="82539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1320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这两份信息不能互相代替。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要判断事件是否继续传播或窗口是否关闭，还需看事件规则。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38878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教材6.1.3 · PDF 224；QEvent、QWidget事件派发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事件传播的适用条件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50720"/>
            <a:ext cx="7842504" cy="1402842"/>
            <a:chOff x="597408" y="1950720"/>
            <a:chExt cx="7842504" cy="140284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鼠标与键盘输入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7842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接收部件没有接受时，事件可能沿父部件继续查找。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鼠标传播还受到 WA_NoMousePropagation 等条件限制。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31920"/>
            <a:ext cx="5510784" cy="1402842"/>
            <a:chOff x="597408" y="3931920"/>
            <a:chExt cx="5510784" cy="14028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319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关闭请求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446270"/>
              <a:ext cx="551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closeEvent() 中调用 ignore()，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会阻止这一次关闭，窗口可以继续保留。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665470"/>
            <a:ext cx="7132320" cy="469392"/>
            <a:chOff x="597408" y="5665470"/>
            <a:chExt cx="7132320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6654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判断后续结果时，先确定当前事件的类型与规则。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54557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教材6.1.3 · PDF 224、228；QMouseEvent／QKeyEvent／QCloseEvent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长时间计算与界面响应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318504" cy="1307592"/>
            <a:chOff x="597408" y="1950720"/>
            <a:chExt cx="631850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18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GUI线程进入长循环后，一直在执行计算代码。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它不能及时回到事件派发过程，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窗口的输入和重绘就可能等待。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41350" y="4008120"/>
            <a:ext cx="6990842" cy="888492"/>
            <a:chOff x="641350" y="4008120"/>
            <a:chExt cx="6990842" cy="888492"/>
          </a:xfrm>
        </p:grpSpPr>
        <p:sp>
          <p:nvSpPr>
            <p:cNvPr id="6" name="Freeform 6"/>
            <p:cNvSpPr/>
            <p:nvPr/>
          </p:nvSpPr>
          <p:spPr>
            <a:xfrm>
              <a:off x="641350" y="4064000"/>
              <a:ext cx="317501" cy="268574"/>
            </a:xfrm>
            <a:custGeom>
              <a:avLst/>
              <a:gdLst/>
              <a:ahLst/>
              <a:cxnLst/>
              <a:rect l="l" t="t" r="r" b="b"/>
              <a:pathLst>
                <a:path w="317501" h="268574">
                  <a:moveTo>
                    <a:pt x="158750" y="0"/>
                  </a:moveTo>
                  <a:cubicBezTo>
                    <a:pt x="192586" y="0"/>
                    <a:pt x="220479" y="26531"/>
                    <a:pt x="222171" y="60325"/>
                  </a:cubicBezTo>
                  <a:lnTo>
                    <a:pt x="222250" y="63500"/>
                  </a:lnTo>
                  <a:cubicBezTo>
                    <a:pt x="224600" y="63499"/>
                    <a:pt x="226921" y="64020"/>
                    <a:pt x="229045" y="65024"/>
                  </a:cubicBezTo>
                  <a:lnTo>
                    <a:pt x="277194" y="34258"/>
                  </a:lnTo>
                  <a:cubicBezTo>
                    <a:pt x="281971" y="31045"/>
                    <a:pt x="288114" y="30670"/>
                    <a:pt x="293247" y="33279"/>
                  </a:cubicBezTo>
                  <a:cubicBezTo>
                    <a:pt x="298379" y="35887"/>
                    <a:pt x="301697" y="41071"/>
                    <a:pt x="301917" y="46824"/>
                  </a:cubicBezTo>
                  <a:cubicBezTo>
                    <a:pt x="302138" y="52577"/>
                    <a:pt x="299225" y="57999"/>
                    <a:pt x="294307" y="60992"/>
                  </a:cubicBezTo>
                  <a:lnTo>
                    <a:pt x="246444" y="91647"/>
                  </a:lnTo>
                  <a:cubicBezTo>
                    <a:pt x="250830" y="102953"/>
                    <a:pt x="253381" y="114888"/>
                    <a:pt x="254001" y="127000"/>
                  </a:cubicBezTo>
                  <a:lnTo>
                    <a:pt x="301626" y="127000"/>
                  </a:lnTo>
                  <a:cubicBezTo>
                    <a:pt x="310393" y="127000"/>
                    <a:pt x="317501" y="134108"/>
                    <a:pt x="317501" y="142875"/>
                  </a:cubicBezTo>
                  <a:cubicBezTo>
                    <a:pt x="317501" y="151643"/>
                    <a:pt x="310393" y="158750"/>
                    <a:pt x="301626" y="158750"/>
                  </a:cubicBezTo>
                  <a:lnTo>
                    <a:pt x="254001" y="158750"/>
                  </a:lnTo>
                  <a:lnTo>
                    <a:pt x="254001" y="174625"/>
                  </a:lnTo>
                  <a:cubicBezTo>
                    <a:pt x="254009" y="182794"/>
                    <a:pt x="252969" y="190931"/>
                    <a:pt x="250905" y="198835"/>
                  </a:cubicBezTo>
                  <a:lnTo>
                    <a:pt x="293894" y="224489"/>
                  </a:lnTo>
                  <a:cubicBezTo>
                    <a:pt x="301426" y="228987"/>
                    <a:pt x="303885" y="238738"/>
                    <a:pt x="299387" y="246269"/>
                  </a:cubicBezTo>
                  <a:cubicBezTo>
                    <a:pt x="294889" y="253801"/>
                    <a:pt x="285138" y="256260"/>
                    <a:pt x="277607" y="251762"/>
                  </a:cubicBezTo>
                  <a:lnTo>
                    <a:pt x="237697" y="227934"/>
                  </a:lnTo>
                  <a:cubicBezTo>
                    <a:pt x="223116" y="249536"/>
                    <a:pt x="200323" y="264223"/>
                    <a:pt x="174625" y="268574"/>
                  </a:cubicBezTo>
                  <a:lnTo>
                    <a:pt x="174625" y="174625"/>
                  </a:lnTo>
                  <a:cubicBezTo>
                    <a:pt x="174625" y="165858"/>
                    <a:pt x="167518" y="158750"/>
                    <a:pt x="158750" y="158750"/>
                  </a:cubicBezTo>
                  <a:cubicBezTo>
                    <a:pt x="149983" y="158750"/>
                    <a:pt x="142875" y="165858"/>
                    <a:pt x="142875" y="174625"/>
                  </a:cubicBezTo>
                  <a:lnTo>
                    <a:pt x="142875" y="268558"/>
                  </a:lnTo>
                  <a:cubicBezTo>
                    <a:pt x="117178" y="264207"/>
                    <a:pt x="94385" y="249521"/>
                    <a:pt x="79804" y="227918"/>
                  </a:cubicBezTo>
                  <a:lnTo>
                    <a:pt x="39894" y="251778"/>
                  </a:lnTo>
                  <a:cubicBezTo>
                    <a:pt x="32363" y="256276"/>
                    <a:pt x="22611" y="253817"/>
                    <a:pt x="18113" y="246285"/>
                  </a:cubicBezTo>
                  <a:cubicBezTo>
                    <a:pt x="13616" y="238754"/>
                    <a:pt x="16075" y="229002"/>
                    <a:pt x="23606" y="224505"/>
                  </a:cubicBezTo>
                  <a:lnTo>
                    <a:pt x="66596" y="198851"/>
                  </a:lnTo>
                  <a:cubicBezTo>
                    <a:pt x="64530" y="190942"/>
                    <a:pt x="63490" y="182800"/>
                    <a:pt x="63500" y="174625"/>
                  </a:cubicBezTo>
                  <a:lnTo>
                    <a:pt x="63500" y="158750"/>
                  </a:lnTo>
                  <a:lnTo>
                    <a:pt x="15875" y="158750"/>
                  </a:lnTo>
                  <a:cubicBezTo>
                    <a:pt x="7107" y="158750"/>
                    <a:pt x="0" y="151643"/>
                    <a:pt x="0" y="142875"/>
                  </a:cubicBezTo>
                  <a:cubicBezTo>
                    <a:pt x="0" y="134108"/>
                    <a:pt x="7107" y="127000"/>
                    <a:pt x="15875" y="127000"/>
                  </a:cubicBezTo>
                  <a:lnTo>
                    <a:pt x="63516" y="127000"/>
                  </a:lnTo>
                  <a:lnTo>
                    <a:pt x="63516" y="126127"/>
                  </a:lnTo>
                  <a:cubicBezTo>
                    <a:pt x="64170" y="114301"/>
                    <a:pt x="66710" y="102655"/>
                    <a:pt x="71041" y="91631"/>
                  </a:cubicBezTo>
                  <a:lnTo>
                    <a:pt x="23193" y="60992"/>
                  </a:lnTo>
                  <a:cubicBezTo>
                    <a:pt x="18275" y="57999"/>
                    <a:pt x="15363" y="52577"/>
                    <a:pt x="15583" y="46824"/>
                  </a:cubicBezTo>
                  <a:cubicBezTo>
                    <a:pt x="15803" y="41071"/>
                    <a:pt x="19121" y="35887"/>
                    <a:pt x="24254" y="33279"/>
                  </a:cubicBezTo>
                  <a:cubicBezTo>
                    <a:pt x="29387" y="30670"/>
                    <a:pt x="35529" y="31045"/>
                    <a:pt x="40307" y="34258"/>
                  </a:cubicBezTo>
                  <a:lnTo>
                    <a:pt x="88440" y="65040"/>
                  </a:lnTo>
                  <a:lnTo>
                    <a:pt x="88821" y="64850"/>
                  </a:lnTo>
                  <a:lnTo>
                    <a:pt x="89900" y="64421"/>
                  </a:lnTo>
                  <a:lnTo>
                    <a:pt x="90202" y="64342"/>
                  </a:lnTo>
                  <a:lnTo>
                    <a:pt x="90456" y="64246"/>
                  </a:lnTo>
                  <a:lnTo>
                    <a:pt x="90964" y="64119"/>
                  </a:lnTo>
                  <a:lnTo>
                    <a:pt x="91599" y="63913"/>
                  </a:lnTo>
                  <a:lnTo>
                    <a:pt x="92139" y="63802"/>
                  </a:lnTo>
                  <a:lnTo>
                    <a:pt x="92678" y="63738"/>
                  </a:lnTo>
                  <a:lnTo>
                    <a:pt x="93393" y="63611"/>
                  </a:lnTo>
                  <a:lnTo>
                    <a:pt x="93631" y="63595"/>
                  </a:lnTo>
                  <a:lnTo>
                    <a:pt x="93869" y="63564"/>
                  </a:lnTo>
                  <a:lnTo>
                    <a:pt x="95250" y="63500"/>
                  </a:lnTo>
                  <a:cubicBezTo>
                    <a:pt x="95250" y="28430"/>
                    <a:pt x="123680" y="0"/>
                    <a:pt x="158750" y="0"/>
                  </a:cubicBezTo>
                  <a:close/>
                  <a:moveTo>
                    <a:pt x="158750" y="31750"/>
                  </a:moveTo>
                  <a:cubicBezTo>
                    <a:pt x="141215" y="31750"/>
                    <a:pt x="127000" y="45965"/>
                    <a:pt x="127000" y="63500"/>
                  </a:cubicBezTo>
                  <a:lnTo>
                    <a:pt x="190500" y="63500"/>
                  </a:lnTo>
                  <a:cubicBezTo>
                    <a:pt x="190500" y="45965"/>
                    <a:pt x="176285" y="31750"/>
                    <a:pt x="158750" y="317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207008" y="40081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观察：计算期间拖动窗口，内容不能及时重画。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事件已经到达或入队，并不表示已经处理完成。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46370"/>
            <a:ext cx="7141464" cy="888492"/>
            <a:chOff x="597408" y="5246370"/>
            <a:chExt cx="71414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46370"/>
              <a:ext cx="7141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下一页用 processEvents() 理解临时派发的作用。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持续耗时的任务，还需要考虑移出GUI线程。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32185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教材6.1.1 · PDF 221；Qt线程与事件循环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731531" cy="819150"/>
            <a:chOff x="590550" y="518160"/>
            <a:chExt cx="673153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73153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processEvents() 的作用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486144" cy="469392"/>
            <a:chOff x="597408" y="1931670"/>
            <a:chExt cx="6486144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派发等待中的事件，返回后继续原来的任务。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2693670"/>
            <a:ext cx="7517892" cy="2069592"/>
            <a:chOff x="597408" y="2693670"/>
            <a:chExt cx="7517892" cy="2069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693670"/>
              <a:ext cx="42284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AllEvents：处理各类事件。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3227070"/>
              <a:ext cx="72048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ExcludeUserInputEvents：本次排除用户输入。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760470"/>
              <a:ext cx="75178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ExcludeSocketNotifiers：本次排除套接字通知。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293870"/>
              <a:ext cx="66394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WaitForMoreEvents：无可处理事件时等待。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246370"/>
            <a:ext cx="7034784" cy="888492"/>
            <a:chOff x="597408" y="5246370"/>
            <a:chExt cx="70347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2463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处理其他事件时，相应事件函数和槽可能运行。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调用前，先让这些函数会读取的对象数据保持一致。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85560"/>
              <a:ext cx="45140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教材6.1.1 · PDF 221；QEventLoop::ProcessEventsFlag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7684589" cy="819150"/>
            <a:chOff x="590550" y="518160"/>
            <a:chExt cx="768458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768458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sendPostedEvents() 的范围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047750"/>
            <a:chOff x="609600" y="1828800"/>
            <a:chExt cx="10972800" cy="104775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04775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515531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QCoreApplication::sendPostedEvents(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receiver, event_type);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08020"/>
            <a:ext cx="6836664" cy="1307592"/>
            <a:chOff x="597408" y="3208020"/>
            <a:chExt cx="68366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08020"/>
              <a:ext cx="6836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receiver 指定接收对象；nullptr 不限定对象。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event_type 指定事件类型；0 不限定类型。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不传参数时，派发本线程范围内先前发布的事件。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093970"/>
            <a:ext cx="8711184" cy="888492"/>
            <a:chOff x="597408" y="5093970"/>
            <a:chExt cx="87111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093970"/>
              <a:ext cx="8711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它处理Qt的 posted 事件队列，不能概括为刷新所有系统输入。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调用应在接收对象所属线程进行。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49525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教材6.1.1 · PDF 221；QCoreApplication::sendPostedEvents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918302" cy="819150"/>
            <a:chOff x="590550" y="518160"/>
            <a:chExt cx="591830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91830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samp6_1 的可观察结果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885950"/>
            <a:ext cx="5715000" cy="4167378"/>
            <a:chOff x="609600" y="1885950"/>
            <a:chExt cx="5715000" cy="4167378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85950"/>
              <a:ext cx="5715000" cy="4167378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6693408" y="1988820"/>
            <a:ext cx="3255264" cy="3784092"/>
            <a:chOff x="6693408" y="1988820"/>
            <a:chExt cx="3255264" cy="3784092"/>
          </a:xfrm>
        </p:grpSpPr>
        <p:sp>
          <p:nvSpPr>
            <p:cNvPr id="6" name="TextBox 6"/>
            <p:cNvSpPr txBox="1"/>
            <p:nvPr/>
          </p:nvSpPr>
          <p:spPr>
            <a:xfrm>
              <a:off x="6693408" y="19888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点击窗口空白处，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标签显示鼠标坐标。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693408" y="3093720"/>
              <a:ext cx="2386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 W／S／A／D，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按钮改变位置。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693408" y="419862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调整窗口大小，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背景重新绘制。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693408" y="530352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关闭时询问是否退出。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26450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教材图6-2 · PDF 225 · 完整原图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窗口声明与图片资源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74723"/>
            <a:chOff x="609600" y="1828800"/>
            <a:chExt cx="10972800" cy="19747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05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protected: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paintEvent(QPaintEvent *)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mousePressEvent(QMouseEvent *)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keyPressEvent(QKeyEvent *) override;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void closeEvent(QCloseEvent *) override;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65270"/>
            <a:ext cx="8055864" cy="1726692"/>
            <a:chOff x="597408" y="4065270"/>
            <a:chExt cx="805586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65270"/>
              <a:ext cx="80558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将背景图片加入 .qrc 资源文件，并纳入项目构建。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本例路径为 :/pics/images/background.jpg。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实现中包含 QPainter、QPixmap 及对应事件类的头文件。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函数声明和实现都要与基类的名称、参数类型一致。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9282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225–226；资源扩展名修正为.qrc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365237" cy="819150"/>
            <a:chOff x="590550" y="518160"/>
            <a:chExt cx="636523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36523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paintEvent() 绘制背景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17623"/>
            <a:chOff x="609600" y="1828800"/>
            <a:chExt cx="10972800" cy="23176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2479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77956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Widget::paintEvent(QPaintEvent *)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QPainter painter(this);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QPixmap pic(":/pics/images/background.jpg");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painter.drawPixmap(0, 0, width(), height(), pic);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08170"/>
            <a:ext cx="7034784" cy="1726692"/>
            <a:chOff x="597408" y="4408170"/>
            <a:chExt cx="703478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08170"/>
              <a:ext cx="7034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painter 的绘制目标是当前窗口。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目标区域从左上角开始，使用当前窗口的宽和高。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图片填入这个区域；按钮和标签仍显示自己的内容。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窗口大小改变后，后续绘制会读取新的宽高。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174345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226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511976" cy="819150"/>
            <a:chOff x="590550" y="518160"/>
            <a:chExt cx="651197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5119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update() 与 repaint()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891665"/>
            <a:ext cx="3412236" cy="2452497"/>
            <a:chOff x="592836" y="1891665"/>
            <a:chExt cx="3412236" cy="24524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891665"/>
              <a:ext cx="198821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update()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617470"/>
              <a:ext cx="34076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请求稍后重绘。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Qt通常会合并多次请求，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减少重复绘制。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普通状态变化后常用它。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269736" y="1891665"/>
            <a:ext cx="3381756" cy="2452497"/>
            <a:chOff x="6269736" y="1891665"/>
            <a:chExt cx="3381756" cy="2452497"/>
          </a:xfrm>
        </p:grpSpPr>
        <p:sp>
          <p:nvSpPr>
            <p:cNvPr id="7" name="TextBox 7"/>
            <p:cNvSpPr txBox="1"/>
            <p:nvPr/>
          </p:nvSpPr>
          <p:spPr>
            <a:xfrm>
              <a:off x="6269736" y="1891665"/>
              <a:ext cx="223254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repaint()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274308" y="2617470"/>
              <a:ext cx="3377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通常立即调用绘制。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多次调用可能重复工作。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绘制处理中递归调用它，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可能引起递归绘制。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017770"/>
            <a:ext cx="6729984" cy="888492"/>
            <a:chOff x="597408" y="5017770"/>
            <a:chExt cx="67299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0177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窗口隐藏或禁止更新时，请求受到相应条件限制。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先修改绘制所读取的数据，再请求重绘。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40328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226；QWidget::update／repaint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鼠标位置属于哪个坐标系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50720"/>
            <a:ext cx="7780673" cy="2412492"/>
            <a:chOff x="597408" y="1950720"/>
            <a:chExt cx="7780673" cy="2412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7806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position()：相对接收事件的部件，返回 QPointF。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98420"/>
              <a:ext cx="52861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scenePosition()：相对所在窗口。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246120"/>
              <a:ext cx="48175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globalPosition()：相对屏幕。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3893820"/>
              <a:ext cx="74037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pos()：局部位置的整数点，Qt 6.2.3 中仍可用。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674870"/>
            <a:ext cx="7339584" cy="1307592"/>
            <a:chOff x="597408" y="4674870"/>
            <a:chExt cx="73395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67487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顶层窗口接收事件时，局部位置和窗口位置可能相同。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接收对象变成子部件后，两个坐标系的原点可能不同。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使用位置前，先确认事件交给了哪个部件。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56901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226–227；QSinglePointEvent、Qt6.2.3 QMouseEvent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511976" cy="819150"/>
            <a:chOff x="590550" y="518160"/>
            <a:chExt cx="651197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5119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button() 与 buttons()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31670"/>
            <a:ext cx="6425184" cy="1840992"/>
            <a:chOff x="597408" y="1931670"/>
            <a:chExt cx="6425184" cy="1840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409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button() 指出本次按下或释放的是哪个按钮。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MouseMove 中它通常是 Qt::NoButton。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8841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buttons() 是当前仍按着的按钮集合。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释放事件中，刚释放的按钮已不在这个集合中。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810000"/>
            <a:ext cx="10972800" cy="1098423"/>
            <a:chOff x="609600" y="3810000"/>
            <a:chExt cx="10972800" cy="1098423"/>
          </a:xfrm>
        </p:grpSpPr>
        <p:sp>
          <p:nvSpPr>
            <p:cNvPr id="7" name="Rectangle 7"/>
            <p:cNvSpPr/>
            <p:nvPr/>
          </p:nvSpPr>
          <p:spPr>
            <a:xfrm>
              <a:off x="609600" y="3810000"/>
              <a:ext cx="10972800" cy="1066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03732" y="3888105"/>
              <a:ext cx="7062216" cy="1020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(event-&gt;buttons().testFlag(Qt::LeftButton))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// 鼠标移动时仍按着左键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08270"/>
            <a:ext cx="7659624" cy="888492"/>
            <a:chOff x="597408" y="5208270"/>
            <a:chExt cx="765962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08270"/>
              <a:ext cx="7659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判断一次左键点击，用 button()。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判断移动时是否按住左键，用 buttons() 的标志集合。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85560"/>
              <a:ext cx="28974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226；QMouseEvent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692140" cy="819150"/>
            <a:chOff x="590550" y="51816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左键点击后的标签移动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4267200"/>
            <a:chOff x="609600" y="1828800"/>
            <a:chExt cx="10972800" cy="4267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426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25955"/>
              <a:ext cx="7795641" cy="4068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Widget::mousePressEvent(QMouseEvent *event)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(event-&gt;button() == Qt::LeftButton)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const QPoint p = event-&gt;position().toPoint();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ui-&gt;labMove-&gt;setText(QString("x=%1, y=%2")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    .arg(p.x()).arg(p.y()));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ui-&gt;labMove-&gt;adjustSize();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ui-&gt;labMove-&gt;move(p);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event-&gt;accept();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} else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QWidget::mousePressEvent(event);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85560"/>
              <a:ext cx="56205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226；先写坐标文字，再调尺寸和位置；其余按钮交给基类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3995928" cy="819150"/>
            <a:chOff x="590550" y="51816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坐标日志的对照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90700"/>
            <a:chOff x="609600" y="1828800"/>
            <a:chExt cx="10972800" cy="17907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90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706221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"pos" &lt;&lt; event-&gt;pos();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"local" &lt;&lt; event-&gt;position();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"window" &lt;&lt; event-&gt;scenePosition();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qDebug() &lt;&lt; "screen" &lt;&lt; event-&gt;globalPosition();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50970"/>
            <a:ext cx="7778496" cy="1917192"/>
            <a:chOff x="597408" y="3950970"/>
            <a:chExt cx="7778496" cy="19171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5097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把日志加入窗口的鼠标处理函数，在空白处点击。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移动窗口后，再点击窗口内近似相同的位置。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比较局部坐标与屏幕坐标，说明它们各自的原点。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98770"/>
              <a:ext cx="7778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若日志写在子部件中，还要比较局部坐标与窗口坐标。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58952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227；QMouseEvent、QSinglePointEvent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3995928" cy="819150"/>
            <a:chOff x="590550" y="51816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键盘焦点的设置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631823"/>
            <a:chOff x="609600" y="1828800"/>
            <a:chExt cx="10972800" cy="16318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5621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603542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ui-&gt;setupUi(this);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setFocusPolicy(Qt::StrongFocus);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ui-&gt;btnMove-&gt;setFocusPolicy(Qt::NoFocus);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setFocus();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22370"/>
            <a:ext cx="6425184" cy="2374392"/>
            <a:chOff x="597408" y="3722370"/>
            <a:chExt cx="6425184" cy="2374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22370"/>
              <a:ext cx="5998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键盘事件先交给实际有焦点的部件。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focusPolicy 规定部件可以怎样取得焦点；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setFocus() 请求把焦点交给当前窗口。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2082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本例由窗口移动按钮，因此让按钮不取得焦点。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按钮默认的焦点策略还可能受到当前样式影响。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3073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227；QWidget焦点、Qt6.2.3按钮实现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5126736" cy="819150"/>
            <a:chOff x="590550" y="51816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按键移动：水平方向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003423"/>
            <a:chOff x="609600" y="1828800"/>
            <a:chExt cx="10972800" cy="30034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933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735558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Widget::keyPressEvent(QKeyEvent *event)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QPoint p = ui-&gt;btnMove-&gt;pos();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const int k = event-&gt;key();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(k == Qt::Key_A || k == Qt::Key_Left)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p.rx() -= 20;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else if (k == Qt::Key_D || k == Qt::Key_Right)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p.rx() += 20;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093970"/>
            <a:ext cx="7034784" cy="888492"/>
            <a:chOff x="597408" y="5093970"/>
            <a:chExt cx="70347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0939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A／Left 让 x 减20；D／Right 让 x 加20。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这是同一函数的前半段，下一页继续判断垂直方向。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9992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227 · keyPressEvent() 代码1/2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按键移动：垂直与默认处理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886200"/>
            <a:chOff x="609600" y="1828800"/>
            <a:chExt cx="10972800" cy="3886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886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25955"/>
              <a:ext cx="7208901" cy="3458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else if (k == Qt::Key_W || k == Qt::Key_Up)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p.ry() -= 20;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else if (k == Qt::Key_S || k == Qt::Key_Down)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p.ry() += 20;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else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QWidget::keyPressEvent(event);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ui-&gt;btnMove-&gt;move(p);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event-&gt;accept();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0456" y="5806440"/>
            <a:ext cx="8063179" cy="352044"/>
            <a:chOff x="600456" y="5806440"/>
            <a:chExt cx="8063179" cy="352044"/>
          </a:xfrm>
        </p:grpSpPr>
        <p:sp>
          <p:nvSpPr>
            <p:cNvPr id="7" name="TextBox 7"/>
            <p:cNvSpPr txBox="1"/>
            <p:nvPr/>
          </p:nvSpPr>
          <p:spPr>
            <a:xfrm>
              <a:off x="600456" y="5806440"/>
              <a:ext cx="806317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接上页：上移减 y，下移加 y；只接受已识别的移动键，其余键交给基类。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399922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227 · keyPressEvent() 代码2/2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822948" cy="819150"/>
            <a:chOff x="590550" y="51816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方向键事件为什么没到窗口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25184" cy="888492"/>
            <a:chOff x="597408" y="1950720"/>
            <a:chExt cx="64251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方向键会产生 KeyPress。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窗口日志没有出现，先检查实际有焦点的部件。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60420"/>
            <a:ext cx="7644384" cy="1307592"/>
            <a:chOff x="597408" y="3360420"/>
            <a:chExt cx="7644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604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按钮有焦点时，可能用方向键完成焦点导航。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它对按下和释放的处理并不完全相同：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部分释放事件会被忽略，因此父窗口可能只记录到释放。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70170"/>
            <a:ext cx="7339584" cy="888492"/>
            <a:chOff x="597408" y="5170170"/>
            <a:chExt cx="73395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17017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给按钮设置 NoFocus，再让窗口实际取得焦点。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重复按方向键，比较接收对象及按下、释放两种日志。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47871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教材PDF 227的现象解释修正 · Qt6.2.3 QAbstractButton实现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4561332" cy="819150"/>
            <a:chOff x="590550" y="51816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修饰键与自动重复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974723"/>
            <a:chOff x="609600" y="1828800"/>
            <a:chExt cx="10972800" cy="197472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905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2021205"/>
              <a:ext cx="72089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bool hasCtrl =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event-&gt;modifiers().testFlag(Qt::ControlModifier);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bool ctrlOnly =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event-&gt;modifiers() == Qt::ControlModifier;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const bool repeated = event-&gt;isAutoRepeat();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65270"/>
            <a:ext cx="8421624" cy="888492"/>
            <a:chOff x="597408" y="4065270"/>
            <a:chExt cx="84216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65270"/>
              <a:ext cx="8421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处理 Ctrl+Q 时，还要检查 key() 是否等于 Qt::Key_Q。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hasCtrl 允许同时按其他修饰键；ctrlOnly 要求仅有Ctrl。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08270"/>
            <a:ext cx="8253984" cy="888492"/>
            <a:chOff x="597408" y="5208270"/>
            <a:chExt cx="82539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082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按住移动键可能连续产生自动重复事件。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是否忽略重复，要按程序希望一次移动还是持续移动来决定。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85560"/>
              <a:ext cx="27197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227；QKeyEvent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930641" cy="819150"/>
            <a:chOff x="590550" y="518160"/>
            <a:chExt cx="693064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93064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closeEvent() 的关闭确认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555873"/>
            <a:chOff x="609600" y="1828800"/>
            <a:chExt cx="10972800" cy="35558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543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25955"/>
              <a:ext cx="7502271" cy="3458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Widget::closeEvent(QCloseEvent *event)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const auto answer = QMessageBox::question(this,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"退出", "确定关闭窗口吗？",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QMessageBox::Yes | QMessageBox::No |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QMessageBox::Cancel);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(answer == QMessageBox::Yes)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event-&gt;accept();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else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    event-&gt;ignore();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665470"/>
            <a:ext cx="8101584" cy="469392"/>
            <a:chOff x="597408" y="5665470"/>
            <a:chExt cx="8101584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665470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接受关闭通常使窗口隐藏；删除对象还取决于其他设置。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8714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228；QCloseEvent、Qt::WA_DeleteOnClose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8113776" cy="819150"/>
            <a:chOff x="590550" y="518160"/>
            <a:chExt cx="811377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81137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showEvent() 与 hideEvent()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238500"/>
            <a:chOff x="609600" y="1828800"/>
            <a:chExt cx="10972800" cy="3238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2385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903732" y="1925955"/>
              <a:ext cx="6035421" cy="29824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Widget::showEvent(QShowEvent *event)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"窗口显示";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QWidget::showEvent(event);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void Widget::hideEvent(QHideEvent *event)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qDebug() &lt;&lt; "窗口隐藏";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QWidget::hideEvent(event);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303520"/>
            <a:ext cx="6120384" cy="888492"/>
            <a:chOff x="597408" y="5303520"/>
            <a:chExt cx="6120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303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显示、最小化、恢复和关闭窗口时观察日志。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具体事件序列受到操作系统和窗口状态影响。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45128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教材6.1.4 · PDF 228 · 在头文件中声明相应override函数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6257544" cy="819150"/>
            <a:chOff x="590550" y="51816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课堂判断：谁收到了事件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2103120"/>
            <a:ext cx="5815584" cy="888492"/>
            <a:chOff x="597408" y="2103120"/>
            <a:chExt cx="5815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210312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postEvent() 返回后，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能否继续使用发布时的事件指针？为什么？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512820"/>
            <a:ext cx="6318504" cy="888492"/>
            <a:chOff x="597408" y="3512820"/>
            <a:chExt cx="63185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512820"/>
              <a:ext cx="6318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按钮有焦点，窗口没有记录到方向键按下。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如何查明事件到达了哪里？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3575304" cy="888492"/>
            <a:chOff x="597408" y="4922520"/>
            <a:chExt cx="357530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3575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关闭确认中选择取消，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为什么窗口仍然保留？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38327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课堂讨论 · 从所有权、接收对象、事件标志给出理由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3995928" cy="819150"/>
            <a:chOff x="590550" y="51816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课堂判断的解释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2103120"/>
            <a:ext cx="6120384" cy="888492"/>
            <a:chOff x="597408" y="2103120"/>
            <a:chExt cx="6120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21031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Qt已接管发布的事件，稍后还会释放它。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提交后不再通过原指针读取或修改这个事件。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512820"/>
            <a:ext cx="7034784" cy="888492"/>
            <a:chOff x="597408" y="3512820"/>
            <a:chExt cx="7034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5128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先检查焦点部件。按钮可能先用方向键导航。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改变焦点设置后重做操作，比较按下和释放的日志。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22520"/>
            <a:ext cx="6303264" cy="888492"/>
            <a:chOff x="597408" y="4922520"/>
            <a:chExt cx="63032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22520"/>
              <a:ext cx="6303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取消分支调用 ignore()，阻止本次关闭。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事件标志控制这个关闭请求的结果。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85560"/>
              <a:ext cx="23788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参考解释 · 按点击顺序逐项显示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18160"/>
            <a:ext cx="3995928" cy="819150"/>
            <a:chOff x="590550" y="51816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1816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本节的处理位置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5884" y="2280285"/>
            <a:ext cx="4485132" cy="1042416"/>
            <a:chOff x="595884" y="2280285"/>
            <a:chExt cx="4485132" cy="1042416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2280285"/>
              <a:ext cx="4485132" cy="104241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先确认接收对象，</a:t>
              </a:r>
              <a:br/>
              <a:r>
                <a:rPr lang="zh-CN" sz="27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再选择已有的具体事件函数。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103370"/>
            <a:ext cx="6425184" cy="1936242"/>
            <a:chOff x="597408" y="4103370"/>
            <a:chExt cx="6425184" cy="193624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103370"/>
              <a:ext cx="6425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窗口已经能读取鼠标、键盘和关闭请求的信息。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如果一次操作需要通知其他对象，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可以在事件函数中发出自定义信号。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570220"/>
              <a:ext cx="56729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下一节：让 QLabel 的双击通知窗口。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85560"/>
            <a:ext cx="10819790" cy="234696"/>
            <a:chOff x="603504" y="6385560"/>
            <a:chExt cx="10819790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85560"/>
              <a:ext cx="27099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第06章 · 6.1完成 → 6.2事件与信号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33404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6_a_event_system">
  <a:themeElements>
    <a:clrScheme name="qt6_ch06_a_event_system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6_a_event_system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6_a_event_syste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6_a_event_system">
  <a:themeElements>
    <a:clrScheme name="qt6_ch06_a_event_system">
      <a:dk1>
        <a:srgbClr val="2B343A"/>
      </a:dk1>
      <a:lt1>
        <a:srgbClr val="FAF7EF"/>
      </a:lt1>
      <a:dk2>
        <a:srgbClr val="1F497D"/>
      </a:dk2>
      <a:lt2>
        <a:srgbClr val="FAF7EF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EEE8DC"/>
      </a:accent5>
      <a:accent6>
        <a:srgbClr val="646B6B"/>
      </a:accent6>
      <a:hlink>
        <a:srgbClr val="A8542F"/>
      </a:hlink>
      <a:folHlink>
        <a:srgbClr val="587F76"/>
      </a:folHlink>
    </a:clrScheme>
    <a:fontScheme name="qt6_ch06_a_event_system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6_a_event_system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2026-10-06T11:23:07Z</dcterms:created>
  <dcterms:modified xsi:type="dcterms:W3CDTF">2026-10-06T11:23:07Z</dcterms:modified>
  <cp:category/>
  <cp:contentStatus/>
</cp:coreProperties>
</file>