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  <Relationship Id="rId2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上一节在窗口类中处理输入，本节把识别标签双击的代码放进 TMyLabel。标签识别双击后发出自定义信号，窗口通过连接运行槽函数，决定显示哪段文字。鼠标进入和离开标签时，标签仍负责改变自己的文字颜色。教材第六章第二节，PDF 第二百二十八至二百三十一页，使用 samp6_2 展开这个过程。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按钮提供 clicked 信号，所以窗口连接这个信号就能响应按钮点击。标签的双击通知是本例增加的需求，必须先在标签类中识别双击，再发出 doubleClicked。窗口连接新信号后，才有对应的通知可以接收。写 connect 之前先检查组件是否已经提供所需信号，可以帮助我们判断是否需要派生新类。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沿着图中的路径看一次左键双击。TMyLabel 收到事件，双击处理函数发出 doubleClicked，已有连接随后调用 Widget 的槽函数。槽函数修改 lab 的文字，并调整标签大小。标签识别事件，窗口决定收到通知后显示什么；本例两个对象在同一线程，默认连接在发出信号时调用槽函数。成员函数指针连接语法见 Qt 官方文档 https://doc.qt.io/qt-6/signalsandslots-syntaxes.html 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TMyLabel 公开继承 QLabel，所以原标签的功能仍可使用。Q_OBJECT 支持新增信号，构造函数允许传入父部件；protected 中声明 event 和 mouseDoubleClickEvent，signals 中声明 doubleClicked。两个重写函数都写 override，让编译器检查是否与基类签名匹配。头文件要包含 QLabel，事件参数类型也要有声明或相应头文件。双击签名按 Qt 六点二点三的 qwidget.h 核对，https://raw.githubusercontent.com/qt/qtbase/v6.2.3/src/widgets/kernel/qwidget.h 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构造函数把调用者传入的 parent 原样交给 QLabel，建立父子部件关系。parent 为 nullptr 也是合法的；UI 生成代码创建标签时可以传入父部件。setAttribute 开启 WA_Hover，为后续 HoverEnter 和 HoverLeave 建立接收条件。mouseTracking 控制未按鼠标按钮时的移动通知，两种设置不能互相替代。官方说明见 https://doc.qt.io/qt-6/qlabel.html 和 https://doc.qt.io/qt-6/qhoverevent.html 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event 先读取事件类型，只在进入或离开的悬停事件中修改颜色。palette 取出标签当前的调色板，代码保留其他颜色，只把 WindowText 改为进入时的红色或离开时的黑色，再调用 setPalette。颜色是本例规定的显示规则。函数最后调用 QLabel 的 event，并返回它的处理结果，使基类继续完成原有处理。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新类目前只增加两种悬停事件的颜色规则，并没有重新实现标签的绘制、大小变化和其他输入处理。把事件继续交给 QLabel，才能保留这些默认逻辑。如果只写悬停分支，却在函数末尾对所有事件返回 true，其他事件就不会进入基类 event。代码应根据自己替换了哪些行为来决定是否继续处理。Qt 官方事件说明见 https://doc.qt.io/qt-6/eventsandfilters.html 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mouseDoubleClickEvent 用 button 判断引发双击的按钮。左键分支发出 doubleClicked，再接受事件；本例用这段代码替换标签的左键双击行为。其他按钮交给 QLabel 原来的双击处理函数。事件对象提供输入数据，信号把标签识别后的通知交给窗口，这两个作用不要混在一起。实现文件需要包含 QMouseEvent。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先选中界面上的 lab，再打开提升设置。基类填 QLabel，提升类填 TMyLabel，头文件填 tmylabel.h，添加后完成提升。还要把头文件和实现文件加入构建目标，因为提升只告诉 uic 应当创建哪个类，不会代替我们编译类实现。课堂上可以现场完成这些操作。官方步骤见 https://doc.qt.io/qt-6/designer-using-custom-widgets.html 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完成提升后，检查生成文件中的 lab 类型和创建语句。指针类型应当是 TMyLabel，创建时调用它的构造函数并传入父部件。只有实际对象属于新类，运行时才会进入它重写的事件函数。生成文件可能再次生成，所以修改应回到界面文件或新类源文件；找不到类实现时，检查头文件路径和构建目标的源文件列表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setupUi 必须先创建界面对象，随后才能用 ui-&gt;lab 建立连接。connect 的四个参数依次指定发送对象、信号、接收对象和槽函数：lab 发出 TMyLabel 的 doubleClicked，当前 Widget 接收，并调用 do_doubleClick。成员函数指针语法在编译时检查类型，声明或类名写错时可以尽早发现。对应官方说明为 https://doc.qt.io/qt-6/signalsandslots-syntaxes.html 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收到通知后，窗口的 do_doubleClick 把 lab 文字改成“标签被双击了”。文字长度变化后，再调用 adjustSize，让标签重新计算能容纳文字的大小。这个槽函数需要在窗口类中声明。现场重复双击几次，观察每次通知是否都能到达槽函数，避免把文字没有继续变化误判成信号没有发送。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窗口自己也可以重写 mouseDoubleClickEvent。左键双击窗口空白处时，这个函数直接把 lab 文字改成“窗口被双击了”，调整大小并接受事件；其他按钮仍委托 QWidget。双击标签时，先由 TMyLabel 接收并发信号，本例标签已经接受左键双击。输入事件是否继续向父部件传播，还受到处理结果和相关属性影响，不能把两处双击解释成同一个接收过程。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按四个操作逐步验证，不要一次完成后只看最后结果。移入标签时观察文字变红，左键双击标签时观察窗口槽写入“标签被双击了”。移出标签时观察文字变黑，再双击空白处，观察 Widget 写入“窗口被双击了”。每次先说接收对象和事件类型，再解释文字或颜色变化，学生才能把界面结果对应到代码位置。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声明和实现都必须写 mouseDoubleClickEvent，返回值为 void，参数为 QMouseEvent 指针。实现前面的 TMyLabel 表示它属于哪个类，并不会改变基类要求的函数名。教材中的 doubleDoubleClickEvent 已按 Qt 基类签名修正。写 override 后，名称或参数类型不匹配会报错，因此遇到错误先对照基类声明，而不是删掉 override 绕过检查。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先让学生说明每个故障发生在哪一步。第一种情况只写了新类，界面仍创建 QLabel；第二种情况连接代码先于 setupUi，发送对象尚未创建；第三种情况打开 mouseTracking，却期待悬停事件。分别追问实际对象是什么、连接时对象是否存在，以及请求的事件需要哪个属性。下一页按这个顺序给出修正理由。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第一项要完成提升，并把新类加入构建，这样运行时创建的才是 TMyLabel。第二项要先 setupUi，再 connect，让连接使用有效的 lab 对象。第三项要设置 WA_Hover，mouseTracking 只控制未按按钮时的移动通知，不能代替悬停属性。三项分别对应对象类型、连接前提和事件条件，排查时可以沿着这条顺序观察。依据 Qt Designer、自定义连接与 QHoverEvent 的官方文档。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标签把自己识别的双击转成通知后，同一个 TMyLabel 可以在多个窗口中使用。各个窗口连接自己的槽函数，决定收到通知后采取什么行为。如果只是想监视现有组件的事件，还可以让另一个对象安装事件过滤器。下一节保留普通 QLabel，由窗口先检查标签的事件，再决定允许标签继续处理还是消费事件。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6_b_events_signal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6_b_events_signal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718185"/>
            <a:ext cx="4171036" cy="528066"/>
            <a:chOff x="595884" y="718185"/>
            <a:chExt cx="4171036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718185"/>
              <a:ext cx="417103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第6章 · 6.2 事件与信号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962150"/>
            <a:ext cx="4610100" cy="2114550"/>
            <a:chOff x="590550" y="1962150"/>
            <a:chExt cx="4610100" cy="21145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962150"/>
              <a:ext cx="4610100" cy="2114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5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标签双击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如何通知窗口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00550"/>
            <a:ext cx="5815584" cy="1600962"/>
            <a:chOff x="597408" y="4400550"/>
            <a:chExt cx="5815584" cy="1600962"/>
          </a:xfrm>
        </p:grpSpPr>
        <p:sp>
          <p:nvSpPr>
            <p:cNvPr id="6" name="Line 6"/>
            <p:cNvSpPr/>
            <p:nvPr/>
          </p:nvSpPr>
          <p:spPr>
            <a:xfrm>
              <a:off x="609600" y="4400550"/>
              <a:ext cx="1562100" cy="9525"/>
            </a:xfrm>
            <a:custGeom>
              <a:avLst/>
              <a:gdLst/>
              <a:ahLst/>
              <a:cxnLst/>
              <a:rect l="l" t="t" r="r" b="b"/>
              <a:pathLst>
                <a:path w="1562100" h="9525">
                  <a:moveTo>
                    <a:pt x="0" y="0"/>
                  </a:moveTo>
                  <a:lnTo>
                    <a:pt x="1562100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597408" y="4693920"/>
              <a:ext cx="5815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TMyLabel 识别双击，发出自定义信号。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窗口通过连接调用槽函数，修改标签文字。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同时保留鼠标进入、离开时的颜色变化。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3657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6 C++ 开发指南 · 6.2 · PDF 228–231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已有信号与新增需求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1828800"/>
            <a:ext cx="5295900" cy="2933700"/>
            <a:chOff x="609600" y="1828800"/>
            <a:chExt cx="5295900" cy="29337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295900" cy="2933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0684" y="201358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按钮已有点击通知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3732" y="2687955"/>
              <a:ext cx="316039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QPushButton::clicked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02208" y="3246120"/>
              <a:ext cx="39715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clicked 连接到槽函数，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窗口就能响应按钮点击。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组件已定义这个信号。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286500" y="1828800"/>
            <a:ext cx="5295900" cy="2933700"/>
            <a:chOff x="6286500" y="1828800"/>
            <a:chExt cx="5295900" cy="2933700"/>
          </a:xfrm>
        </p:grpSpPr>
        <p:sp>
          <p:nvSpPr>
            <p:cNvPr id="9" name="Rectangle 9"/>
            <p:cNvSpPr/>
            <p:nvPr/>
          </p:nvSpPr>
          <p:spPr>
            <a:xfrm>
              <a:off x="6286500" y="1828800"/>
              <a:ext cx="5295900" cy="2933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577584" y="201358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标签需要双击通知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580632" y="2687955"/>
              <a:ext cx="363607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TMyLabel::doubleClicked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579108" y="3246120"/>
              <a:ext cx="3681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本例派生一个标签类，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在双击处理函数中发信号。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窗口再连接这个新信号。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265420"/>
            <a:ext cx="7339584" cy="888492"/>
            <a:chOff x="597408" y="5265420"/>
            <a:chExt cx="7339584" cy="8884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2654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组件的信号只覆盖它定义好的通知。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所需通知尚未提供时，要先明确在哪个事件中发出它。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385560"/>
              <a:ext cx="157916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 6.2 · samp6_2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352898" cy="819150"/>
            <a:chOff x="590550" y="518160"/>
            <a:chExt cx="535289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35289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samp6_2 的对象关系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3352800" cy="2400300"/>
            <a:chOff x="609600" y="2057400"/>
            <a:chExt cx="3352800" cy="2400300"/>
          </a:xfrm>
        </p:grpSpPr>
        <p:sp>
          <p:nvSpPr>
            <p:cNvPr id="4" name="Rectangle 4"/>
            <p:cNvSpPr/>
            <p:nvPr/>
          </p:nvSpPr>
          <p:spPr>
            <a:xfrm>
              <a:off x="609600" y="2057400"/>
              <a:ext cx="3352800" cy="2400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4484" y="2318385"/>
              <a:ext cx="166066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TMyLabel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3036570"/>
              <a:ext cx="1853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收到左键双击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在事件函数中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发出通知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000500" y="3067050"/>
            <a:ext cx="285750" cy="1"/>
            <a:chOff x="4000500" y="3067050"/>
            <a:chExt cx="285750" cy="1"/>
          </a:xfrm>
        </p:grpSpPr>
        <p:sp>
          <p:nvSpPr>
            <p:cNvPr id="8" name="Line 8"/>
            <p:cNvSpPr/>
            <p:nvPr/>
          </p:nvSpPr>
          <p:spPr>
            <a:xfrm>
              <a:off x="4000500" y="3067050"/>
              <a:ext cx="28575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4381500" y="2057400"/>
            <a:ext cx="3352800" cy="2400300"/>
            <a:chOff x="4381500" y="2057400"/>
            <a:chExt cx="3352800" cy="2400300"/>
          </a:xfrm>
        </p:grpSpPr>
        <p:sp>
          <p:nvSpPr>
            <p:cNvPr id="10" name="Rectangle 10"/>
            <p:cNvSpPr/>
            <p:nvPr/>
          </p:nvSpPr>
          <p:spPr>
            <a:xfrm>
              <a:off x="4381500" y="2057400"/>
              <a:ext cx="3352800" cy="2400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596384" y="231838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自定义信号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599432" y="3068955"/>
              <a:ext cx="23637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doubleClicked()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597908" y="3665220"/>
              <a:ext cx="29160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由 connect 关联槽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772400" y="3067050"/>
            <a:ext cx="285750" cy="1"/>
            <a:chOff x="7772400" y="3067050"/>
            <a:chExt cx="285750" cy="1"/>
          </a:xfrm>
        </p:grpSpPr>
        <p:sp>
          <p:nvSpPr>
            <p:cNvPr id="15" name="Line 15"/>
            <p:cNvSpPr/>
            <p:nvPr/>
          </p:nvSpPr>
          <p:spPr>
            <a:xfrm>
              <a:off x="7772400" y="3067050"/>
              <a:ext cx="28575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8153400" y="2057400"/>
            <a:ext cx="3429000" cy="2400300"/>
            <a:chOff x="8153400" y="2057400"/>
            <a:chExt cx="3429000" cy="2400300"/>
          </a:xfrm>
        </p:grpSpPr>
        <p:sp>
          <p:nvSpPr>
            <p:cNvPr id="17" name="Rectangle 17"/>
            <p:cNvSpPr/>
            <p:nvPr/>
          </p:nvSpPr>
          <p:spPr>
            <a:xfrm>
              <a:off x="8153400" y="2057400"/>
              <a:ext cx="3429000" cy="2400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368284" y="2318385"/>
              <a:ext cx="12382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Widget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369808" y="3036570"/>
              <a:ext cx="2386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运行槽函数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 lab 的文字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调整标签大小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97408" y="5227320"/>
            <a:ext cx="7949184" cy="888492"/>
            <a:chOff x="597408" y="5227320"/>
            <a:chExt cx="7949184" cy="888492"/>
          </a:xfrm>
        </p:grpSpPr>
        <p:sp>
          <p:nvSpPr>
            <p:cNvPr id="21" name="TextBox 21"/>
            <p:cNvSpPr txBox="1"/>
            <p:nvPr/>
          </p:nvSpPr>
          <p:spPr>
            <a:xfrm>
              <a:off x="597408" y="52273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标签识别自己的事件；窗口决定收到通知后显示什么。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本例对象在同一线程，默认连接会在发信号时调用槽函数。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23" name="TextBox 23"/>
            <p:cNvSpPr txBox="1"/>
            <p:nvPr/>
          </p:nvSpPr>
          <p:spPr>
            <a:xfrm>
              <a:off x="603504" y="6385560"/>
              <a:ext cx="36492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 6.2 · Qt Signals &amp; Slots · doc.qt.io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592469" cy="819150"/>
            <a:chOff x="590550" y="518160"/>
            <a:chExt cx="459246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59246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TMyLabel 的声明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657600"/>
            <a:chOff x="609600" y="1828800"/>
            <a:chExt cx="10972800" cy="3657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657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83105"/>
              <a:ext cx="7355586" cy="3268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class TMyLabel : public QLabel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Q_OBJECT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public: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explicit TMyLabel(QWidget *parent = nullptr);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protected: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bool event(QEvent *event) override;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void mouseDoubleClickEvent(QMouseEvent *event)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override;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signals: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void doubleClicked();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684520"/>
            <a:ext cx="8805977" cy="469392"/>
            <a:chOff x="597408" y="5684520"/>
            <a:chExt cx="8805977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684520"/>
              <a:ext cx="880597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Q_OBJECT 支持新增信号；override 检查重写函数的签名。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1530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tmylabel.h · 还需包含 QLabel 并声明或包含事件类型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构造函数与悬停条件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21205"/>
              <a:ext cx="764895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TMyLabel::TMyLabel(QWidget *parent) : QLabel(parent)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setAttribute(Qt::WA_Hover, 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36720"/>
            <a:ext cx="7964424" cy="888492"/>
            <a:chOff x="597408" y="4236720"/>
            <a:chExt cx="79644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36720"/>
              <a:ext cx="7964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parent 原样传给 QLabel，建立父子部件关系。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单独创建标签时可传 nullptr；UI 创建时可传入父部件。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8878824" cy="888492"/>
            <a:chOff x="597408" y="5303520"/>
            <a:chExt cx="887882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8878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WA_Hover 使标签接收 HoverEnter、HoverLeave 等悬停事件。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下一页读取事件类型，再决定使用哪一种文字颜色。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607574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QLabel / QHoverEvent · doc.qt.io · WA_Hover 与 mouseTracking 不同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918302" cy="819150"/>
            <a:chOff x="590550" y="518160"/>
            <a:chExt cx="591830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91830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event() 中的颜色修改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752850"/>
            <a:chOff x="609600" y="1828800"/>
            <a:chExt cx="10972800" cy="37528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7528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83105"/>
              <a:ext cx="9115806" cy="35539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TMyLabel::event(QEvent *event)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(event-&gt;type() == QEvent::HoverEnter ||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event-&gt;type() == QEvent::HoverLeave)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QPalette p = palette();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const auto color = event-&gt;type() == QEvent::HoverEnter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? Qt::red : Qt::black;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p.setColor(QPalette::WindowText, color);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setPalette(p);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QLabel::event(event);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722620"/>
            <a:ext cx="8424672" cy="469392"/>
            <a:chOff x="597408" y="5722620"/>
            <a:chExt cx="8424672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7226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读取原调色板，只改文字颜色：进入为红色，离开为黑色。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90830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tmylabel.cpp · 包含 QEvent、QPalette · 教材逻辑的清楚写法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7360082" cy="819150"/>
            <a:chOff x="590550" y="518160"/>
            <a:chExt cx="736008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736008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基类 event() 保留哪些处理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37385"/>
            <a:ext cx="7856586" cy="1054227"/>
            <a:chOff x="595884" y="1937385"/>
            <a:chExt cx="7856586" cy="105422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3738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新类增加颜色规则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22220"/>
              <a:ext cx="78550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只在 HoverEnter、HoverLeave 分支修改文字颜色。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5884" y="3295650"/>
            <a:ext cx="10986516" cy="1219962"/>
            <a:chOff x="595884" y="3295650"/>
            <a:chExt cx="10986516" cy="1219962"/>
          </a:xfrm>
        </p:grpSpPr>
        <p:sp>
          <p:nvSpPr>
            <p:cNvPr id="7" name="Line 7"/>
            <p:cNvSpPr/>
            <p:nvPr/>
          </p:nvSpPr>
          <p:spPr>
            <a:xfrm>
              <a:off x="609600" y="32956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6CFC2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95884" y="3461385"/>
              <a:ext cx="39975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其余处理仍交给 QLabel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0462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绘制、大小变化和其他输入继续使用基类已有逻辑。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9600" y="4953000"/>
            <a:ext cx="10972800" cy="1143000"/>
            <a:chOff x="609600" y="4953000"/>
            <a:chExt cx="10972800" cy="1143000"/>
          </a:xfrm>
        </p:grpSpPr>
        <p:sp>
          <p:nvSpPr>
            <p:cNvPr id="11" name="Rectangle 11"/>
            <p:cNvSpPr/>
            <p:nvPr/>
          </p:nvSpPr>
          <p:spPr>
            <a:xfrm>
              <a:off x="609600" y="4953000"/>
              <a:ext cx="10972800" cy="1143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03732" y="5088255"/>
              <a:ext cx="43973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return QLabel::event(event);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02208" y="5551170"/>
              <a:ext cx="866698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若对所有事件返回 true，尚未实现的默认处理也会被截断。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85560"/>
              <a:ext cx="42017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Events and Filters · doc.qt.io · 按需委托基类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561332" cy="819150"/>
            <a:chOff x="590550" y="51816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双击处理发出信号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429000"/>
            <a:chOff x="609600" y="1828800"/>
            <a:chExt cx="10972800" cy="3429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429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83105"/>
              <a:ext cx="8235696" cy="2696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TMyLabel::mouseDoubleClickEvent(QMouseEvent *event)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(event-&gt;button() == Qt::LeftButton)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emit doubleClicked();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event-&gt;accept();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 else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QLabel::mouseDoubleClickEvent(event);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79720"/>
            <a:ext cx="8543544" cy="812292"/>
            <a:chOff x="597408" y="5379720"/>
            <a:chExt cx="8543544" cy="812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79720"/>
              <a:ext cx="8543544" cy="812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button() 判断引发这次双击的按钮。左键分支替换默认行为；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发出通知后接受事件。其他按钮仍交给 QLabel 处理。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7273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tmylabel.cpp · 包含 QMouseEvent · Qt QWidget / QSinglePointEvent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83672" cy="819150"/>
            <a:chOff x="590550" y="518160"/>
            <a:chExt cx="568367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8367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Designer 的提升设置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75485"/>
            <a:ext cx="7998866" cy="528066"/>
            <a:chOff x="595884" y="1975485"/>
            <a:chExt cx="7998866" cy="528066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7548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45108" y="2007870"/>
              <a:ext cx="73496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选择界面中的 QLabel：lab。右键打开“提升为”。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5884" y="2971800"/>
            <a:ext cx="10986516" cy="1048512"/>
            <a:chOff x="595884" y="2971800"/>
            <a:chExt cx="10986516" cy="1048512"/>
          </a:xfrm>
        </p:grpSpPr>
        <p:sp>
          <p:nvSpPr>
            <p:cNvPr id="7" name="Line 7"/>
            <p:cNvSpPr/>
            <p:nvPr/>
          </p:nvSpPr>
          <p:spPr>
            <a:xfrm>
              <a:off x="609600" y="29718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6CFC2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95884" y="309943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45108" y="3131820"/>
              <a:ext cx="7415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基类填 QLabel，提升的类名填 TMyLabel。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头文件填 tmylabel.h。点击“添加”，再点击“提升”。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5884" y="4648200"/>
            <a:ext cx="10986516" cy="1048512"/>
            <a:chOff x="595884" y="4648200"/>
            <a:chExt cx="10986516" cy="1048512"/>
          </a:xfrm>
        </p:grpSpPr>
        <p:sp>
          <p:nvSpPr>
            <p:cNvPr id="11" name="Line 11"/>
            <p:cNvSpPr/>
            <p:nvPr/>
          </p:nvSpPr>
          <p:spPr>
            <a:xfrm>
              <a:off x="609600" y="46482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6CFC2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95884" y="477583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45108" y="4808220"/>
              <a:ext cx="7263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tmylabel.h 和 tmylabel.cpp 加入项目构建。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提升告诉 uic 使用哪个类；类的实现仍需参与编译。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85560"/>
              <a:ext cx="53702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Designer · Using Custom Widgets · doc.qt.io · 教师现场演示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561332" cy="819150"/>
            <a:chOff x="590550" y="51816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提升后的对象类型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10972800" cy="1809750"/>
            <a:chOff x="609600" y="1828800"/>
            <a:chExt cx="10972800" cy="18097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097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5256" y="2053590"/>
              <a:ext cx="43193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观察 uic 生成代码中的类型与创建语句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3732" y="2592705"/>
              <a:ext cx="398183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TMyLabel *lab;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lab = new TMyLabel(Widget);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008120"/>
            <a:ext cx="7994904" cy="888492"/>
            <a:chOff x="597408" y="4008120"/>
            <a:chExt cx="799490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008120"/>
              <a:ext cx="7994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提升后，lab 指向 TMyLabel，父部件作为构造参数传入。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这样运行时才会调用新类的事件处理函数。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265420"/>
            <a:ext cx="8253984" cy="888492"/>
            <a:chOff x="597408" y="5265420"/>
            <a:chExt cx="82539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2654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生成文件可能在下次构建时重写，修改应回到 .ui 或新类。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若提示找不到类实现，检查头文件路径和构建目标的源文件。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85560"/>
              <a:ext cx="569335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Designer · Using Custom Widgets · doc.qt.io · 生成文件只作检查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3995928" cy="819150"/>
            <a:chOff x="590550" y="51816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连接自定义信号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43100"/>
            <a:chOff x="609600" y="1828800"/>
            <a:chExt cx="10972800" cy="1943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9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83105"/>
              <a:ext cx="618210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ui-&gt;setupUi(this);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connect(ui-&gt;lab, &amp;TMyLabel::doubleClicked,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&amp;Widget::do_doubleClick);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84320"/>
            <a:ext cx="8665464" cy="1726692"/>
            <a:chOff x="597408" y="4084320"/>
            <a:chExt cx="866546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84320"/>
              <a:ext cx="86654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ui-&gt;lab：发送通知的标签对象，必须先由 setupUi 创建。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&amp;TMyLabel::doubleClicked：这个对象发出的信号。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this：接收通知的 Widget 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　&amp;Widget::do_doubleClick：收到通知后调用的槽函数。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8181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widget.cpp · 成员函数指针语法在编译时检查类型 · doc.qt.io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槽函数修改标签文字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24100"/>
            <a:chOff x="609600" y="1828800"/>
            <a:chExt cx="10972800" cy="2324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24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21205"/>
              <a:ext cx="763562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Widget::do_doubleClick()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ui-&gt;lab-&gt;setText(QStringLiteral("标签被双击了"));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ui-&gt;lab-&gt;adjustSize();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03420"/>
            <a:ext cx="7385304" cy="888492"/>
            <a:chOff x="597408" y="4503420"/>
            <a:chExt cx="73853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03420"/>
              <a:ext cx="7385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槽函数属于窗口类，由窗口决定提示文字。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文字长度改变后，adjustSize() 重新调整标签大小。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684520"/>
            <a:ext cx="8101584" cy="469392"/>
            <a:chOff x="597408" y="5684520"/>
            <a:chExt cx="8101584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6845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连续双击几次，观察每次通知是否都能进入这个槽函数。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375967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widget.h 中声明 do_doubleClick() · 教材 6.2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561332" cy="819150"/>
            <a:chOff x="590550" y="51816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窗口空白处的双击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38500"/>
            <a:chOff x="609600" y="1828800"/>
            <a:chExt cx="10972800" cy="3238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38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83105"/>
              <a:ext cx="8222361" cy="29824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Widget::mouseDoubleClickEvent(QMouseEvent *event)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(event-&gt;button() == Qt::LeftButton)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ui-&gt;lab-&gt;setText(QStringLiteral("窗口被双击了"));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ui-&gt;lab-&gt;adjustSize();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event-&gt;accept();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 else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QWidget::mouseDoubleClickEvent(event);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8406384" cy="888492"/>
            <a:chOff x="597408" y="5303520"/>
            <a:chExt cx="8406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8406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双击标签时，由 TMyLabel 发信号；本例标签接受左键双击。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双击窗口空白处时，由 Widget 的事件函数直接修改文字。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09861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Widget 也需声明正确的 override · 鼠标传播受处理结果和属性影响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悬停与双击的完整观察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37385"/>
            <a:ext cx="8483796" cy="528066"/>
            <a:chOff x="595884" y="1937385"/>
            <a:chExt cx="8483796" cy="528066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3738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45108" y="1969770"/>
              <a:ext cx="78345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移入标签：TMyLabel 处理 HoverEnter，文字变红。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5884" y="2971800"/>
            <a:ext cx="10986516" cy="617601"/>
            <a:chOff x="595884" y="2971800"/>
            <a:chExt cx="10986516" cy="617601"/>
          </a:xfrm>
        </p:grpSpPr>
        <p:sp>
          <p:nvSpPr>
            <p:cNvPr id="7" name="Line 7"/>
            <p:cNvSpPr/>
            <p:nvPr/>
          </p:nvSpPr>
          <p:spPr>
            <a:xfrm>
              <a:off x="609600" y="29718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6CFC2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95884" y="306133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45108" y="3093720"/>
              <a:ext cx="81338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左键双击标签：信号调用窗口槽，显示“标签被双击了”。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5884" y="4095750"/>
            <a:ext cx="10986516" cy="617601"/>
            <a:chOff x="595884" y="4095750"/>
            <a:chExt cx="10986516" cy="617601"/>
          </a:xfrm>
        </p:grpSpPr>
        <p:sp>
          <p:nvSpPr>
            <p:cNvPr id="11" name="Line 11"/>
            <p:cNvSpPr/>
            <p:nvPr/>
          </p:nvSpPr>
          <p:spPr>
            <a:xfrm>
              <a:off x="609600" y="40957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6CFC2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95884" y="418528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45108" y="4217670"/>
              <a:ext cx="78345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移出标签：TMyLabel 处理 HoverLeave，文字变黑。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95884" y="5219700"/>
            <a:ext cx="10986516" cy="617601"/>
            <a:chOff x="595884" y="5219700"/>
            <a:chExt cx="10986516" cy="617601"/>
          </a:xfrm>
        </p:grpSpPr>
        <p:sp>
          <p:nvSpPr>
            <p:cNvPr id="15" name="Line 15"/>
            <p:cNvSpPr/>
            <p:nvPr/>
          </p:nvSpPr>
          <p:spPr>
            <a:xfrm>
              <a:off x="609600" y="52197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6CFC2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95884" y="530923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45108" y="5341620"/>
              <a:ext cx="71279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左键双击空白处：Widget 显示“窗口被双击了”。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9" name="TextBox 19"/>
            <p:cNvSpPr txBox="1"/>
            <p:nvPr/>
          </p:nvSpPr>
          <p:spPr>
            <a:xfrm>
              <a:off x="603504" y="6385560"/>
              <a:ext cx="36711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课堂观察 · 每一步都先说接收对象，再说显示变化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函数签名的编译检查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10972800" cy="1352550"/>
            <a:chOff x="609600" y="1828800"/>
            <a:chExt cx="10972800" cy="13525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525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5256" y="199644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类声明中的重写函数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3732" y="2440305"/>
              <a:ext cx="87889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mouseDoubleClickEvent(QMouseEvent *event) override;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600" y="3409950"/>
            <a:ext cx="10972800" cy="1352550"/>
            <a:chOff x="609600" y="3409950"/>
            <a:chExt cx="10972800" cy="1352550"/>
          </a:xfrm>
        </p:grpSpPr>
        <p:sp>
          <p:nvSpPr>
            <p:cNvPr id="8" name="Rectangle 8"/>
            <p:cNvSpPr/>
            <p:nvPr/>
          </p:nvSpPr>
          <p:spPr>
            <a:xfrm>
              <a:off x="609600" y="3409950"/>
              <a:ext cx="10972800" cy="13525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05256" y="357759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类外实现的函数名与参数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3732" y="4021455"/>
              <a:ext cx="88190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TMyLabel::mouseDoubleClickEvent(QMouseEvent *event)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5151120"/>
            <a:ext cx="8604504" cy="888492"/>
            <a:chOff x="597408" y="5151120"/>
            <a:chExt cx="8604504" cy="8884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5151120"/>
              <a:ext cx="8604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函数名、返回值和参数类型必须与基类声明匹配。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名称写成 doubleDoubleClickEvent 时，override 会报错。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85560"/>
              <a:ext cx="43117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6.2.3 qwidget.h · 教材中的函数名已按基类签名修正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课堂练习：通知没有到达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147304" cy="888492"/>
            <a:chOff x="597408" y="1950720"/>
            <a:chExt cx="81473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147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TMyLabel 已写好，界面中的 lab 仍按 QLabel 创建。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双击标签时，为什么不会执行新类的双击处理函数？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455670"/>
            <a:ext cx="7019544" cy="888492"/>
            <a:chOff x="597408" y="3455670"/>
            <a:chExt cx="70195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455670"/>
              <a:ext cx="7019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把 connect 写在 ui-&gt;setupUi(this) 前面。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连接中使用的 ui-&gt;lab 此时是否已经创建？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60620"/>
            <a:ext cx="8147304" cy="888492"/>
            <a:chOff x="597408" y="4960620"/>
            <a:chExt cx="814730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60620"/>
              <a:ext cx="8147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只打开 mouseTracking，没有设置 WA_Hover。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这是否已为 HoverEnter、HoverLeave 建立接收条件？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43173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先检查实际对象，再检查连接和事件条件 · 下一页逐项解释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练习解释与排查顺序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8300847" cy="983742"/>
            <a:chOff x="597408" y="1950720"/>
            <a:chExt cx="8300847" cy="9837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0484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　完成提升，并把新类加入构建。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65070"/>
              <a:ext cx="830084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只有创建 TMyLabel 对象，双击才会进入它的重写函数。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436620"/>
            <a:ext cx="6550762" cy="983742"/>
            <a:chOff x="597408" y="3436620"/>
            <a:chExt cx="6550762" cy="98374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436620"/>
              <a:ext cx="46721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　先 setupUi，再 connect。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950970"/>
              <a:ext cx="65507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先创建 lab，连接才有一个有效的发送对象。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922520"/>
            <a:ext cx="8661666" cy="983742"/>
            <a:chOff x="597408" y="4922520"/>
            <a:chExt cx="8661666" cy="98374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922520"/>
              <a:ext cx="386262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　设置 Qt::WA_Hover。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436870"/>
              <a:ext cx="86616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mouseTracking 控制未按键移动通知，不能替代悬停属性。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49473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Designer / Signals &amp; Slots / QHoverEvent · doc.qt.io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718185"/>
            <a:ext cx="4861636" cy="528066"/>
            <a:chOff x="595884" y="718185"/>
            <a:chExt cx="4861636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718185"/>
              <a:ext cx="486163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6.2 · 从标签事件到窗口通知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45970"/>
            <a:ext cx="5524500" cy="1962150"/>
            <a:chOff x="590550" y="2045970"/>
            <a:chExt cx="5524500" cy="19621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45970"/>
              <a:ext cx="5524500" cy="1962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标签定义通知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窗口连接所需行为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255770"/>
            <a:ext cx="7949184" cy="888492"/>
            <a:chOff x="597408" y="4255770"/>
            <a:chExt cx="79491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25577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 TMyLabel 可用于多个窗口。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每个窗口连接自己的槽函数，决定收到双击通知后做什么。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8253984" cy="888492"/>
            <a:chOff x="597408" y="5303520"/>
            <a:chExt cx="82539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若只想监视已有组件的事件，可以让另一个对象安装过滤器。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下一节保留普通 QLabel，观察事件如何先经过窗口。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17649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衔接 6.3 · 事件过滤器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6_b_events_signals">
  <a:themeElements>
    <a:clrScheme name="qt6_ch06_b_events_signals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6_b_events_signal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6_b_events_signal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6_b_events_signals">
  <a:themeElements>
    <a:clrScheme name="qt6_ch06_b_events_signals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6_b_events_signal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6_b_events_signal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2026-10-06T11:34:43Z</dcterms:created>
  <dcterms:modified xsi:type="dcterms:W3CDTF">2026-10-06T11:34:43Z</dcterms:modified>
  <cp:category/>
  <cp:contentStatus/>
</cp:coreProperties>
</file>