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7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  <Relationship Id="rId27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上一节把标签行为写进派生类，本节保留普通 QLabel，由窗口监视标签的事件。窗口的 eventFilter 在目标接收之前运行，可以观察，也可以决定停止后续派发。教材 samp6_3 使用两个标签，分别显示进入、离开、按下、释放和双击的结果。对应教材第六章第三节，PDF 第二百三十一至二百三十三页。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labHover 在按下和释放时写入不同提示，labDBClick 主要显示双击提示。两个标签进入时改变背景，离开时恢复背景和初始文字。它们都安装同一个窗口作为过滤器，所以窗口必须先区分事件原本属于哪个标签，再读取事件类型。后面的代码会把这两层判断分别写出来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读这条调用时，先看箭头左边的对象。labHover 把窗口 this 安装为自己的过滤器，因此被监视的是标签，负责过滤的是窗口。标签仍是原本的事件接收对象，窗口只是先看到事件。调用方向写反，就会监视另一个对象。Qt 六点二点三的实现见 https://raw.githubusercontent.com/qt/qtbase/v6.2.3/src/corelib/kernel/qobject.cpp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watched 指向本次事件原本要交给的对象，可能是 labHover，也可能是 labDBClick。event 指向本次事件，用 type 读取类型；过滤器所属的窗口并不是 watched 的固定含义。页面条件同时检查目标为 labHover、类型为 Enter，两个条件都满足才执行该分支。这样其他标签的进入事件不会误改 labHover。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图中整理的是本例标签的对象过滤路径。Qt 派发标签事件时，先运行窗口过滤器；允许继续后，事件到达标签的 event，再按类型进入具体函数。过滤器返回 false 才能继续这条路径，返回 true 会在过滤位置停止。过滤器的作用见 Qt 官方说明 https://doc.qt.io/qt-6/eventsandfilters.html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返回 false 表示允许派发继续，后续过滤器和接收对象还可以处理事件。只记录日志时通常这样返回。返回 true 表示消费本次事件，例如已经识别并拦截某个键，就不再让组件执行默认动作。accept 修改事件接受标志，过滤器是否截断后续派发仍由返回值决定，不能只调用 accept 就认为过滤完成。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窗口类在 protected 中声明 eventFilter，参数和返回值必须匹配基类，保留 override 进行编译检查。构造函数先 setupUi 创建两个标签，再分别安装窗口作为过滤器。它们保持 QLabel 类型，无须提升。过滤器的默认实现最终返回 false，后续代码只有明确消费事件时才应返回 true。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这段代码放在窗口 eventFilter 内，先检查 watched 是否为 labHover。进入事件给标签设置浅蓝背景，离开事件把本例写入的样式清空，并恢复“标签 labHover”的初始文字。空字符串去掉的是当前部件这次设置的样式，不能据此推断整个程序的主题也被清除。按下和释放分支要接在 Leave 分支后，函数末尾的返回值在后页统一说明。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在前页同一个 labHover 判断内，接上 MouseButtonPress 和 MouseButtonRelease 两个分支。按下显示“鼠标按下了”，松开显示“鼠标释放了”，本例没有进一步限定按钮种类。这样学生可以用两个可见文字检查按下、释放是否分别到达。修改文字之后仍允许标签继续处理，包括完成实际显示所需的 Paint 事件。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第二个目标先判断 watched 为 labDBClick。进入时设置背景，离开时清空本例背景并恢复“双击标签”，双击时写入“标签被双击了”。这些动作都由窗口过滤器直接修改普通标签。两个目标分支结束后，函数返回 QWidget 的 eventFilter 结果，保留后续过滤和标签处理。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前面的代码只增加文字和背景变化，没有重新实现标签的全部事件。基类默认过滤器最终返回 false，标签才能继续处理 Paint、Resize 等事件。setText 改变保存的文字，实际绘制仍由标签完成，所以改过文字不等于已经完成显示。保留函数末尾的基类返回，可以避免把尚未实现的处理一并截断。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考虑一次 Paint 事件：窗口过滤器收到它后返回 true，事件在这里被消费，无法继续进入标签绘制。文字即使已经被修改，也可能无法正常显示。这个现象说明过滤范围过大，而不是说明 setText 必然无效。只在确定需要拦截的目标事件分支返回 true，其他事件继续派发。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 Enter 和 Leave 描述指针进入、离开部件，无须开启鼠标跟踪。HoverEnter、HoverLeave 和 HoverMove 属于悬停事件，需要 WA_Hover。若希望没有按下鼠标按钮时也收到 MouseMove，应在相应部件上开启 mouseTracking。三种观察目标不同，设置不能互相替代，教材末段容易混淆的条件在这里分别说明。依据 https://doc.qt.io/qt-6/qhoverevent.html 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示意标签先安装 logger，再安装 limiter，调用顺序却先 limiter、后 logger，最后才到标签。如果 limiter 返回 true，后面的日志过滤器和标签都不会收到该次事件。因此日志没有出现时，也要检查更早调用的过滤器是否消费了事件。最后安装的最先调用，重新安装已有过滤器会把它移到最前，具体实现见 Qt 六点二点三的 qobject.cpp。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过滤器与目标必须属于同一线程，本例的窗口和标签都在 GUI 线程，Widgets 的操作也应在这里完成。若某个分支确实删除了 watched，返回 true 才能阻止派发继续访问已经失效的对象。页面删除代码只用于这个特定条件，不是让过滤器默认删除所有目标。删除视图中的项目和删除视图部件属于不同对象，后续删除示例会再区分。官方要求见 https://doc.qt.io/qt-6/qobject.html 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要增加可复用组件行为，可以派生新类，单种事件重写具体函数，需要按类型分派时也可重写 event。只想集中监视已有对象，可以安装过滤器，由 eventFilter 判断对象、类型和是否继续派发。组件需要通知窗口时，可以在事件函数里发信号，让窗口连接自己的槽。这些方法可以组合，选择时仍要明确自己替换了哪些行为，并保留必要默认处理。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这段调试函数把 watched 的 objectName 和 event 类型一起输出，末尾仍返回基类结果。先点击 labHover，再双击 labDBClick，对照日志中的对象名和事件类型，才能知道输入到达了哪个目标。仅看到“有事件”不足以判断两个标签的路径是否正确。为组件设置明确的 objectName，并包含 QDebug、QEvent；这个示例观察事件而不消费事件。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第一题让学生沿 Paint 的派发路径解释，为什么 setText 执行后文字仍可能显示异常。第二题要求读出调用左侧和参数的对象身份，避免凭函数名猜安装方向。第三题把观察目标限定为未按按钮时的 MouseMove，再选择对应部件和设置。回答时都应说明对象、类型和允许继续还是消费，而不是只报一个函数名称。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第一题的 Paint 也被消费，标签无法得到本次绘制事件，所以要保留未实现事件的后续处理。第二题窗口是被监视对象，lab 是过滤器；若要监视标签，应由 lab 安装 this。第三题在需要接收移动的部件上调用 setMouseTracking(true)，允许没有按下按钮时收到 MouseMove。三个答案分别落实到过滤范围、目标身份和启用条件。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本节已经能在窗口中按目标对象和类型选择处理分支。返回 false 保留后续处理，返回 true 消费已识别的事件。接下来把文件拖入窗口，事件不仅带有类型，还携带待放下的数据和动作。是否接受放下，需要检查这些拖放数据并遵守相关事件的规则，不能只用过滤器返回值代替判断。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6_c_event_filter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6_c_event_filter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4171036" cy="528066"/>
            <a:chOff x="595884" y="718185"/>
            <a:chExt cx="4171036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417103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第6章 · 6.3 事件过滤器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5372100" cy="2114550"/>
            <a:chOff x="590550" y="1962150"/>
            <a:chExt cx="5372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5372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保留普通标签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由窗口监视事件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00550"/>
            <a:ext cx="7690104" cy="1600962"/>
            <a:chOff x="597408" y="4400550"/>
            <a:chExt cx="7690104" cy="1600962"/>
          </a:xfrm>
        </p:grpSpPr>
        <p:sp>
          <p:nvSpPr>
            <p:cNvPr id="6" name="Line 6"/>
            <p:cNvSpPr/>
            <p:nvPr/>
          </p:nvSpPr>
          <p:spPr>
            <a:xfrm>
              <a:off x="609600" y="4400550"/>
              <a:ext cx="1562100" cy="9525"/>
            </a:xfrm>
            <a:custGeom>
              <a:avLst/>
              <a:gdLst/>
              <a:ahLst/>
              <a:cxnLst/>
              <a:rect l="l" t="t" r="r" b="b"/>
              <a:pathLst>
                <a:path w="1562100" h="9525">
                  <a:moveTo>
                    <a:pt x="0" y="0"/>
                  </a:moveTo>
                  <a:lnTo>
                    <a:pt x="15621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597408" y="4693920"/>
              <a:ext cx="7690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窗口先检查标签的事件，再决定是否让标签继续处理。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用两个 QLabel 观察进入、离开、按下、释放和双击。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本例通过 eventFilter 处理，无须为每个标签新增类。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3657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6.3 · PDF 231–233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352898" cy="819150"/>
            <a:chOff x="590550" y="51816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samp6_3 的两个标签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95900" cy="3086100"/>
            <a:chOff x="609600" y="1828800"/>
            <a:chExt cx="5295900" cy="3086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3086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0684" y="2032635"/>
              <a:ext cx="163803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labHover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750820"/>
              <a:ext cx="3377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按下时显示按下提示，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释放时显示释放提示。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进入时改变背景；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离开时恢复背景和文字。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86500" y="1828800"/>
            <a:ext cx="5295900" cy="3086100"/>
            <a:chOff x="6286500" y="1828800"/>
            <a:chExt cx="5295900" cy="3086100"/>
          </a:xfrm>
        </p:grpSpPr>
        <p:sp>
          <p:nvSpPr>
            <p:cNvPr id="8" name="Rectangle 8"/>
            <p:cNvSpPr/>
            <p:nvPr/>
          </p:nvSpPr>
          <p:spPr>
            <a:xfrm>
              <a:off x="6286500" y="1828800"/>
              <a:ext cx="5295900" cy="3086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577584" y="2032635"/>
              <a:ext cx="20604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labDBClick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79108" y="2750820"/>
              <a:ext cx="3072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双击时显示双击提示。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进入时改变背景；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离开时恢复背景，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并恢复初始文字。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284470"/>
            <a:ext cx="7385304" cy="888492"/>
            <a:chOff x="597408" y="5284470"/>
            <a:chExt cx="738530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284470"/>
              <a:ext cx="738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两个标签都安装窗口作为过滤器。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 eventFilter 先分清标签，再判断当前事件。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2802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 6.3 · samp6_3 · 普通 QLabel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9436608" cy="819150"/>
            <a:chOff x="590550" y="518160"/>
            <a:chExt cx="943660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943660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installEventFilter() 的调用方向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95400"/>
            <a:chOff x="609600" y="1828800"/>
            <a:chExt cx="10972800" cy="1295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95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287905"/>
              <a:ext cx="61174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ui-&gt;labHover-&gt;installEventFilter(this);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93770"/>
            <a:ext cx="8747760" cy="964692"/>
            <a:chOff x="597408" y="3493770"/>
            <a:chExt cx="8747760" cy="964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93770"/>
              <a:ext cx="557841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左侧 ui-&gt;labHover：被监视的标签。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8907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标签把过滤器安装到自己身上，它仍是事件原本的接收对象。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808220"/>
            <a:ext cx="9454286" cy="964692"/>
            <a:chOff x="597408" y="4808220"/>
            <a:chExt cx="9454286" cy="9646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08220"/>
              <a:ext cx="44668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参数 this：负责过滤的窗口。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303520"/>
              <a:ext cx="94542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窗口的 eventFilter 会先看到标签事件；写反会监视另一对象。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53752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QObject · watched-&gt;installEventFilter(filter) · doc.qt.io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615989" cy="819150"/>
            <a:chOff x="590550" y="518160"/>
            <a:chExt cx="661598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6159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eventFilter 的两个参数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990600"/>
            <a:chOff x="609600" y="1828800"/>
            <a:chExt cx="10972800" cy="990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990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192655"/>
              <a:ext cx="894947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Widget::eventFilter(QObject *watched, QEvent *event)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69920"/>
            <a:ext cx="8375904" cy="1307592"/>
            <a:chOff x="597408" y="3169920"/>
            <a:chExt cx="83759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69920"/>
              <a:ext cx="8375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watched 指向事件原本要交给的对象，本例是其中一个标签。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 携带这一次事件，event-&gt;type() 读取事件类型。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窗口是过滤器；watched 并不表示窗口自己。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4857750"/>
            <a:ext cx="10972800" cy="1238250"/>
            <a:chOff x="609600" y="4857750"/>
            <a:chExt cx="10972800" cy="1238250"/>
          </a:xfrm>
        </p:grpSpPr>
        <p:sp>
          <p:nvSpPr>
            <p:cNvPr id="9" name="Rectangle 9"/>
            <p:cNvSpPr/>
            <p:nvPr/>
          </p:nvSpPr>
          <p:spPr>
            <a:xfrm>
              <a:off x="609600" y="4857750"/>
              <a:ext cx="10972800" cy="12382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03732" y="5012055"/>
              <a:ext cx="862241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(watched == ui-&gt;labHover &amp;&amp;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event-&gt;type() == QEvent::Enter) { /* 进入 labHover */ 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36121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对象身份与事件类型共同选择分支 · Qt QObject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过滤器在派发中的位置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209800"/>
            <a:ext cx="2286000" cy="1866900"/>
            <a:chOff x="609600" y="2209800"/>
            <a:chExt cx="2286000" cy="1866900"/>
          </a:xfrm>
        </p:grpSpPr>
        <p:sp>
          <p:nvSpPr>
            <p:cNvPr id="4" name="Rectangle 4"/>
            <p:cNvSpPr/>
            <p:nvPr/>
          </p:nvSpPr>
          <p:spPr>
            <a:xfrm>
              <a:off x="609600" y="2209800"/>
              <a:ext cx="2286000" cy="1866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541270"/>
              <a:ext cx="124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派发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标签事件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33700" y="3086100"/>
            <a:ext cx="228600" cy="1"/>
            <a:chOff x="2933700" y="3086100"/>
            <a:chExt cx="228600" cy="1"/>
          </a:xfrm>
        </p:grpSpPr>
        <p:sp>
          <p:nvSpPr>
            <p:cNvPr id="7" name="Line 7"/>
            <p:cNvSpPr/>
            <p:nvPr/>
          </p:nvSpPr>
          <p:spPr>
            <a:xfrm>
              <a:off x="2933700" y="308610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3257550" y="2209800"/>
            <a:ext cx="2533650" cy="1866900"/>
            <a:chOff x="3257550" y="2209800"/>
            <a:chExt cx="2533650" cy="1866900"/>
          </a:xfrm>
        </p:grpSpPr>
        <p:sp>
          <p:nvSpPr>
            <p:cNvPr id="9" name="Rectangle 9"/>
            <p:cNvSpPr/>
            <p:nvPr/>
          </p:nvSpPr>
          <p:spPr>
            <a:xfrm>
              <a:off x="3257550" y="2209800"/>
              <a:ext cx="2533650" cy="1866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473958" y="254127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窗口过滤器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75482" y="3164205"/>
              <a:ext cx="205305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eventFilter()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29300" y="3086100"/>
            <a:ext cx="228600" cy="1"/>
            <a:chOff x="5829300" y="3086100"/>
            <a:chExt cx="228600" cy="1"/>
          </a:xfrm>
        </p:grpSpPr>
        <p:sp>
          <p:nvSpPr>
            <p:cNvPr id="13" name="Line 13"/>
            <p:cNvSpPr/>
            <p:nvPr/>
          </p:nvSpPr>
          <p:spPr>
            <a:xfrm>
              <a:off x="5829300" y="308610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6153150" y="2209800"/>
            <a:ext cx="2286000" cy="1866900"/>
            <a:chOff x="6153150" y="2209800"/>
            <a:chExt cx="2286000" cy="1866900"/>
          </a:xfrm>
        </p:grpSpPr>
        <p:sp>
          <p:nvSpPr>
            <p:cNvPr id="15" name="Rectangle 15"/>
            <p:cNvSpPr/>
            <p:nvPr/>
          </p:nvSpPr>
          <p:spPr>
            <a:xfrm>
              <a:off x="6153150" y="2209800"/>
              <a:ext cx="2286000" cy="1866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369558" y="2541270"/>
              <a:ext cx="6705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标签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371082" y="3164205"/>
              <a:ext cx="110973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event()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477250" y="3086100"/>
            <a:ext cx="228600" cy="1"/>
            <a:chOff x="8477250" y="3086100"/>
            <a:chExt cx="228600" cy="1"/>
          </a:xfrm>
        </p:grpSpPr>
        <p:sp>
          <p:nvSpPr>
            <p:cNvPr id="19" name="Line 19"/>
            <p:cNvSpPr/>
            <p:nvPr/>
          </p:nvSpPr>
          <p:spPr>
            <a:xfrm>
              <a:off x="8477250" y="3086100"/>
              <a:ext cx="228600" cy="1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8801100" y="2209800"/>
            <a:ext cx="2781300" cy="1866900"/>
            <a:chOff x="8801100" y="2209800"/>
            <a:chExt cx="2781300" cy="1866900"/>
          </a:xfrm>
        </p:grpSpPr>
        <p:sp>
          <p:nvSpPr>
            <p:cNvPr id="21" name="Rectangle 21"/>
            <p:cNvSpPr/>
            <p:nvPr/>
          </p:nvSpPr>
          <p:spPr>
            <a:xfrm>
              <a:off x="8801100" y="2209800"/>
              <a:ext cx="2781300" cy="1866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017508" y="254127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具体事件函数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按类型调用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97408" y="4808220"/>
            <a:ext cx="8574024" cy="1307592"/>
            <a:chOff x="597408" y="4808220"/>
            <a:chExt cx="8574024" cy="1307592"/>
          </a:xfrm>
        </p:grpSpPr>
        <p:sp>
          <p:nvSpPr>
            <p:cNvPr id="24" name="TextBox 24"/>
            <p:cNvSpPr txBox="1"/>
            <p:nvPr/>
          </p:nvSpPr>
          <p:spPr>
            <a:xfrm>
              <a:off x="597408" y="4808220"/>
              <a:ext cx="8574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图示整理了本例标签的对象过滤路径。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过滤器返回 false，派发才继续；返回 true，则在这里停止。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下一页分别看两种返回值允许哪些后续动作。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26" name="TextBox 26"/>
            <p:cNvSpPr txBox="1"/>
            <p:nvPr/>
          </p:nvSpPr>
          <p:spPr>
            <a:xfrm>
              <a:off x="603504" y="6385560"/>
              <a:ext cx="44997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The Event System / QCoreApplication · doc.qt.io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162190" cy="819150"/>
            <a:chOff x="590550" y="518160"/>
            <a:chExt cx="716219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16219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true 与 false 的后续结果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5295900" cy="3009900"/>
            <a:chOff x="609600" y="1828800"/>
            <a:chExt cx="5295900" cy="30099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5295900" cy="300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97636" y="1967865"/>
              <a:ext cx="3209887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return false;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2208" y="2788920"/>
              <a:ext cx="3377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允许后续过滤器，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以及接收对象继续处理。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例如只记录日志，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仍让标签正常接收事件。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86500" y="1828800"/>
            <a:ext cx="5295900" cy="3009900"/>
            <a:chOff x="6286500" y="1828800"/>
            <a:chExt cx="5295900" cy="3009900"/>
          </a:xfrm>
        </p:grpSpPr>
        <p:sp>
          <p:nvSpPr>
            <p:cNvPr id="8" name="Rectangle 8"/>
            <p:cNvSpPr/>
            <p:nvPr/>
          </p:nvSpPr>
          <p:spPr>
            <a:xfrm>
              <a:off x="6286500" y="1828800"/>
              <a:ext cx="5295900" cy="300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574536" y="1967865"/>
              <a:ext cx="296555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return true;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79108" y="2788920"/>
              <a:ext cx="398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消费本次事件，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后续过滤器和目标不再处理。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例如拦截已经识别的键，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阻止组件再次执行默认动作。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5284470"/>
            <a:ext cx="8253984" cy="888492"/>
            <a:chOff x="597408" y="5284470"/>
            <a:chExt cx="8253984" cy="8884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52844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event-&gt;accept() 修改事件的接受标志。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是否截断过滤器派发由返回值决定，两个作用不能互相代替。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85560"/>
              <a:ext cx="360778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The Event System / QEvent · doc.qt.io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窗口声明与安装代码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92624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bool eventFilter(QObject *watched, QEvent *event) override;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333750"/>
            <a:ext cx="10972800" cy="2038350"/>
            <a:chOff x="609600" y="3333750"/>
            <a:chExt cx="10972800" cy="2038350"/>
          </a:xfrm>
        </p:grpSpPr>
        <p:sp>
          <p:nvSpPr>
            <p:cNvPr id="7" name="Rectangle 7"/>
            <p:cNvSpPr/>
            <p:nvPr/>
          </p:nvSpPr>
          <p:spPr>
            <a:xfrm>
              <a:off x="609600" y="3333750"/>
              <a:ext cx="10972800" cy="20383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03732" y="350710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Widget 构造函数中，先创建标签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ui-&gt;labHover-&gt;installEventFilter(this);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ui-&gt;labDBClick-&gt;installEventFilter(this);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684520"/>
            <a:ext cx="8903818" cy="469392"/>
            <a:chOff x="597408" y="5684520"/>
            <a:chExt cx="8903818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684520"/>
              <a:ext cx="89038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两个组件保留 QLabel 类型，由窗口实现过滤器，无须提升。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54832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widget.h / widget.cpp · Qt QObject 默认 eventFilter 返回 false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49076" cy="819150"/>
            <a:chOff x="590550" y="518160"/>
            <a:chExt cx="62490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490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labHover 的进入与离开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448050"/>
            <a:chOff x="609600" y="1828800"/>
            <a:chExt cx="10972800" cy="34480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4480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83105"/>
              <a:ext cx="9209151" cy="29824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(watched == ui-&gt;labHover)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(event-&gt;type() == QEvent::Enter)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ui-&gt;labHover-&gt;setStyleSheet(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"background-color: lightblue;");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 else if (event-&gt;type() == QEvent::Leave)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ui-&gt;labHover-&gt;setStyleSheet("");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ui-&gt;labHover-&gt;setText(QStringLiteral("标签 labHover"));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按下、释放分支接在 Leave 分支之后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8543544" cy="888492"/>
            <a:chOff x="597408" y="5303520"/>
            <a:chExt cx="85435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先确认是 labHover，再读类型。空样式移除本例设置的背景；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离开时还恢复初始文字。下面继续补上按下和释放分支。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7897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eventFilter 内的分支片段 · 末尾返回值见第11页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49076" cy="819150"/>
            <a:chOff x="590550" y="518160"/>
            <a:chExt cx="62490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490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labHover 的按下与释放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93570"/>
            <a:ext cx="8887496" cy="469392"/>
            <a:chOff x="597408" y="1893570"/>
            <a:chExt cx="8887496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93570"/>
              <a:ext cx="8887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在同一个 labHover 判断中，把这两个分支接到 Leave 后。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781300"/>
            <a:ext cx="10972800" cy="2286000"/>
            <a:chOff x="609600" y="2781300"/>
            <a:chExt cx="10972800" cy="2286000"/>
          </a:xfrm>
        </p:grpSpPr>
        <p:sp>
          <p:nvSpPr>
            <p:cNvPr id="6" name="Rectangle 6"/>
            <p:cNvSpPr/>
            <p:nvPr/>
          </p:nvSpPr>
          <p:spPr>
            <a:xfrm>
              <a:off x="609600" y="2781300"/>
              <a:ext cx="10972800" cy="2286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3732" y="2954655"/>
              <a:ext cx="83823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 if (event-&gt;type() == QEvent::MouseButtonPress)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ui-&gt;labHover-&gt;setText(QStringLiteral("鼠标按下了"));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if (event-&gt;type() == QEvent::MouseButtonRelease)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ui-&gt;labHover-&gt;setText(QStringLiteral("鼠标释放了"));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8040624" cy="888492"/>
            <a:chOff x="597408" y="5303520"/>
            <a:chExt cx="80406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两种事件分别写入不同提示，松开按钮后能看到释放文字。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修改文字后仍允许后续处理；Paint 等事件也要留给标签。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935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eventFilter 的连续片段 · 本例未限定鼠标按钮种类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343901" cy="819150"/>
            <a:chOff x="590550" y="518160"/>
            <a:chExt cx="634390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34390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labDBClick 的双击分支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4019550"/>
            <a:chOff x="609600" y="1828800"/>
            <a:chExt cx="10972800" cy="40195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4019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64055"/>
              <a:ext cx="9249156" cy="35539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(watched == ui-&gt;labDBClick)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(event-&gt;type() == QEvent::Enter)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ui-&gt;labDBClick-&gt;setStyleSheet(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"background-color: lightblue;");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 else if (event-&gt;type() == QEvent::Leave)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ui-&gt;labDBClick-&gt;setStyleSheet("");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ui-&gt;labDBClick-&gt;setText(QStringLiteral("双击标签"));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 else if (event-&gt;type() == QEvent::MouseButtonDblClick)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ui-&gt;labDBClick-&gt;setText(QStringLiteral("标签被双击了"));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QWidget::eventFilter(watched, event);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85560"/>
              <a:ext cx="5628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eventFilter 内第二个目标分支与函数末尾 · 普通 QLabel 由窗口修改文字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默认分支保留后续处理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287905"/>
              <a:ext cx="689499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return QWidget::eventFilter(watched, event);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93770"/>
            <a:ext cx="7644384" cy="888492"/>
            <a:chOff x="597408" y="3493770"/>
            <a:chExt cx="7644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937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本例只修改少数事件的文字和背景，没有消费这些事件。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基类默认过滤器最终返回 false，允许派发继续。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70120"/>
            <a:ext cx="8253984" cy="1307592"/>
            <a:chOff x="597408" y="4770120"/>
            <a:chExt cx="8253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701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标签还需要处理 Paint、Resize 等事件。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 改变文字后，实际绘制仍由标签完成。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如果把绘制事件也截断，窗口修改了文字也未必能正常显示。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653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6.2.3 QObject 默认 eventFilter / The Event System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557973" cy="819150"/>
            <a:chOff x="590550" y="518160"/>
            <a:chExt cx="755797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55797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所有事件都返回 true 的结果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133600"/>
            <a:ext cx="4800600" cy="2247900"/>
            <a:chOff x="609600" y="2133600"/>
            <a:chExt cx="4800600" cy="2247900"/>
          </a:xfrm>
        </p:grpSpPr>
        <p:sp>
          <p:nvSpPr>
            <p:cNvPr id="4" name="Rectangle 4"/>
            <p:cNvSpPr/>
            <p:nvPr/>
          </p:nvSpPr>
          <p:spPr>
            <a:xfrm>
              <a:off x="609600" y="2133600"/>
              <a:ext cx="4800600" cy="2247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0684" y="2356485"/>
              <a:ext cx="3057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过滤器收到 Paint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3732" y="31451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return true;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902208" y="372237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本次绘制事件被消费。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619750" y="2914650"/>
            <a:ext cx="895350" cy="723900"/>
            <a:chOff x="5619750" y="2914650"/>
            <a:chExt cx="895350" cy="723900"/>
          </a:xfrm>
        </p:grpSpPr>
        <p:sp>
          <p:nvSpPr>
            <p:cNvPr id="9" name="Line 9"/>
            <p:cNvSpPr/>
            <p:nvPr/>
          </p:nvSpPr>
          <p:spPr>
            <a:xfrm>
              <a:off x="5619750" y="3276600"/>
              <a:ext cx="895350" cy="9525"/>
            </a:xfrm>
            <a:custGeom>
              <a:avLst/>
              <a:gdLst/>
              <a:ahLst/>
              <a:cxnLst/>
              <a:rect l="l" t="t" r="r" b="b"/>
              <a:pathLst>
                <a:path w="895350" h="9525">
                  <a:moveTo>
                    <a:pt x="0" y="0"/>
                  </a:moveTo>
                  <a:lnTo>
                    <a:pt x="895350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5867400" y="2914650"/>
              <a:ext cx="400050" cy="723900"/>
            </a:xfrm>
            <a:custGeom>
              <a:avLst/>
              <a:gdLst/>
              <a:ahLst/>
              <a:cxnLst/>
              <a:rect l="l" t="t" r="r" b="b"/>
              <a:pathLst>
                <a:path w="400050" h="723900">
                  <a:moveTo>
                    <a:pt x="0" y="0"/>
                  </a:moveTo>
                  <a:lnTo>
                    <a:pt x="400050" y="7239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867400" y="2914650"/>
              <a:ext cx="400050" cy="723900"/>
            </a:xfrm>
            <a:custGeom>
              <a:avLst/>
              <a:gdLst/>
              <a:ahLst/>
              <a:cxnLst/>
              <a:rect l="l" t="t" r="r" b="b"/>
              <a:pathLst>
                <a:path w="400050" h="723900">
                  <a:moveTo>
                    <a:pt x="400050" y="0"/>
                  </a:moveTo>
                  <a:lnTo>
                    <a:pt x="0" y="72390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6724650" y="2133600"/>
            <a:ext cx="4857750" cy="2247900"/>
            <a:chOff x="6724650" y="2133600"/>
            <a:chExt cx="4857750" cy="2247900"/>
          </a:xfrm>
        </p:grpSpPr>
        <p:sp>
          <p:nvSpPr>
            <p:cNvPr id="13" name="Rectangle 13"/>
            <p:cNvSpPr/>
            <p:nvPr/>
          </p:nvSpPr>
          <p:spPr>
            <a:xfrm>
              <a:off x="6724650" y="2133600"/>
              <a:ext cx="4857750" cy="2247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015734" y="235648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标签的绘制处理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17258" y="3112770"/>
              <a:ext cx="337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本次无法到达这里，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文字可能无法正常显示。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5036820"/>
            <a:ext cx="8177784" cy="888492"/>
            <a:chOff x="597408" y="5036820"/>
            <a:chExt cx="8177784" cy="8884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036820"/>
              <a:ext cx="8177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绘制被截断，是过滤范围过大造成的结果。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只在确定要消费的目标事件分支返回 true，其余继续派发。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603504" y="6385560"/>
              <a:ext cx="45166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教材现象的派发解释 · Qt The Event System · doc.qt.io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9000894" cy="819150"/>
            <a:chOff x="590550" y="518160"/>
            <a:chExt cx="900089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900089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Enter、Hover 与 mouseTracking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046226" cy="983742"/>
            <a:chOff x="597408" y="1950720"/>
            <a:chExt cx="7046226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9145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Enter / Leave：指针进入或离开部件。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70462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普通进入、离开事件无须开启 mouseTracking。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333750"/>
            <a:ext cx="10984992" cy="1086612"/>
            <a:chOff x="597408" y="3333750"/>
            <a:chExt cx="10984992" cy="1086612"/>
          </a:xfrm>
        </p:grpSpPr>
        <p:sp>
          <p:nvSpPr>
            <p:cNvPr id="7" name="Line 7"/>
            <p:cNvSpPr/>
            <p:nvPr/>
          </p:nvSpPr>
          <p:spPr>
            <a:xfrm>
              <a:off x="609600" y="3333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7408" y="3436620"/>
              <a:ext cx="82551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HoverEnter / HoverLeave / HoverMove：悬停事件。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3950970"/>
              <a:ext cx="59465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接收悬停事件需要设置 Qt::WA_Hover。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819650"/>
            <a:ext cx="10984992" cy="1086612"/>
            <a:chOff x="597408" y="4819650"/>
            <a:chExt cx="10984992" cy="1086612"/>
          </a:xfrm>
        </p:grpSpPr>
        <p:sp>
          <p:nvSpPr>
            <p:cNvPr id="11" name="Line 11"/>
            <p:cNvSpPr/>
            <p:nvPr/>
          </p:nvSpPr>
          <p:spPr>
            <a:xfrm>
              <a:off x="609600" y="4819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97408" y="4922520"/>
              <a:ext cx="64901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MouseMove：没有按键时也要观察指针移动。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5436870"/>
              <a:ext cx="96270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对相应部件调用 setMouseTracking(true)，建立这个接收条件。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51363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QHoverEvent / QWidget · doc.qt.io · 三种条件不能互相替代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多个过滤器的顺序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52550"/>
            <a:chOff x="609600" y="1828800"/>
            <a:chExt cx="10972800" cy="13525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52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72896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lab-&gt;installEventFilter(logger);   // 先安装日志过滤器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lab-&gt;installEventFilter(limiter);  // 后安装输入限制器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9122664" cy="888492"/>
            <a:chOff x="597408" y="3569970"/>
            <a:chExt cx="91226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9122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调用时先运行 limiter，再运行 logger，最后交给 lab。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 limiter 返回 true，后面的 logger 和 lab 都不会收到。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08270"/>
            <a:ext cx="7034784" cy="888492"/>
            <a:chOff x="597408" y="5208270"/>
            <a:chExt cx="7034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082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同一对象上，最后安装的过滤器最先调用。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重新安装已有过滤器，会把它移到最先调用的位置。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61537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6.2.3 QObject::installEventFilter · logger / limiter 为本页示意对象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线程与对象寿命的条件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909304" cy="888492"/>
            <a:chOff x="597408" y="1950720"/>
            <a:chExt cx="89093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909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过滤器与被监视对象必须属于同一线程。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本例窗口和标签都在 GUI 线程，Widgets 的操作也在这里进行。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46120"/>
            <a:ext cx="8375904" cy="888492"/>
            <a:chOff x="597408" y="3246120"/>
            <a:chExt cx="83759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46120"/>
              <a:ext cx="8375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若过滤器确实删除了 watched，后续就不能再把事件交给它。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这种分支必须返回 true，停止继续派发。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" y="4362450"/>
            <a:ext cx="10972800" cy="1066800"/>
            <a:chOff x="609600" y="4362450"/>
            <a:chExt cx="10972800" cy="1066800"/>
          </a:xfrm>
        </p:grpSpPr>
        <p:sp>
          <p:nvSpPr>
            <p:cNvPr id="8" name="Rectangle 8"/>
            <p:cNvSpPr/>
            <p:nvPr/>
          </p:nvSpPr>
          <p:spPr>
            <a:xfrm>
              <a:off x="609600" y="4362450"/>
              <a:ext cx="1097280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03732" y="4516755"/>
              <a:ext cx="710222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delete watched;   // 仅用于确实删除被监视对象的分支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true;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684520"/>
            <a:ext cx="8424672" cy="469392"/>
            <a:chOff x="597408" y="5684520"/>
            <a:chExt cx="8424672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68452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删除视图中的项目，与删除被监视的视图部件，是两件事。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0503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QObject / Threads and QObjects · doc.qt.io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三种处理位置的选择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553907" cy="983742"/>
            <a:chOff x="597408" y="1950720"/>
            <a:chExt cx="8553907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新增可复用组件行为：写派生类。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5539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单种事件重写具体函数；需按类型分派时可重写 event()。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333750"/>
            <a:ext cx="10984992" cy="1086612"/>
            <a:chOff x="597408" y="3333750"/>
            <a:chExt cx="10984992" cy="1086612"/>
          </a:xfrm>
        </p:grpSpPr>
        <p:sp>
          <p:nvSpPr>
            <p:cNvPr id="7" name="Line 7"/>
            <p:cNvSpPr/>
            <p:nvPr/>
          </p:nvSpPr>
          <p:spPr>
            <a:xfrm>
              <a:off x="609600" y="33337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97408" y="3436620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集中监视已有对象：安装事件过滤器。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3950970"/>
              <a:ext cx="89525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eventFilter 按对象和类型处理，返回值决定是否继续派发。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819650"/>
            <a:ext cx="10984992" cy="1086612"/>
            <a:chOff x="597408" y="4819650"/>
            <a:chExt cx="10984992" cy="1086612"/>
          </a:xfrm>
        </p:grpSpPr>
        <p:sp>
          <p:nvSpPr>
            <p:cNvPr id="11" name="Line 11"/>
            <p:cNvSpPr/>
            <p:nvPr/>
          </p:nvSpPr>
          <p:spPr>
            <a:xfrm>
              <a:off x="609600" y="481965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rgbClr val="D6CFC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97408" y="49225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把组件行为通知窗口：发信号并连接槽。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7408" y="5436870"/>
              <a:ext cx="9393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可以在事件函数中发信号；各方法组合时仍要保留必要默认处理。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33480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本章方法整理 · 先确定职责，再选择处理位置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事件日志的检查方法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724150"/>
            <a:chOff x="609600" y="1828800"/>
            <a:chExt cx="10972800" cy="27241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7241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02155"/>
              <a:ext cx="83823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Widget::eventFilter(QObject *watched, QEvent *event)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qDebug() &lt;&lt; watched-&gt;objectName() &lt;&lt; event-&gt;type();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QWidget::eventFilter(watched, event);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84420"/>
            <a:ext cx="9168384" cy="1307592"/>
            <a:chOff x="597408" y="4884420"/>
            <a:chExt cx="91683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84420"/>
              <a:ext cx="9168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先点击 labHover，再双击 labDBClick，对照对象名与事件类型。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日志能说明事件到达了哪个目标，而不只是“有事件发生”。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返回基类结果保留后续处理，这段代码只负责观察。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531423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调试示例 · 包含 QDebug 和 QEvent · 先给组件设置明确 objectName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课堂练习：过滤范围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29144" cy="888492"/>
            <a:chOff x="597408" y="1950720"/>
            <a:chExt cx="76291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标签的过滤器对所有事件都返回 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setText 已执行，为什么文字仍可能无法正常显示？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455670"/>
            <a:ext cx="7050024" cy="888492"/>
            <a:chOff x="597408" y="3455670"/>
            <a:chExt cx="70500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455670"/>
              <a:ext cx="7050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窗口调用 this-&gt;installEventFilter(lab)。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被监视对象是谁，负责过滤的对象又是谁？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6745224" cy="888492"/>
            <a:chOff x="597408" y="4960620"/>
            <a:chExt cx="67452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6745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希望没有按下鼠标按钮时也收到 MouseMove。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应为哪个部件设置什么条件？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4950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按“目标对象、事件类型、继续或消费”解释 · 下一页显示答案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2299716" cy="819150"/>
            <a:chOff x="590550" y="518160"/>
            <a:chExt cx="229971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练习解释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8424672" cy="983742"/>
            <a:chOff x="597408" y="1950720"/>
            <a:chExt cx="8424672" cy="9837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959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　Paint 也被消费，标签未获得本次绘制事件。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842467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保留未实现事件的后续处理，只消费确实需要拦截的分支。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436620"/>
            <a:ext cx="9579620" cy="983742"/>
            <a:chOff x="597408" y="3436620"/>
            <a:chExt cx="9579620" cy="9837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36620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　窗口被监视，lab 被安装为过滤器。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50970"/>
              <a:ext cx="95796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要监视标签，调用方向应为 lab-&gt;installEventFilter(this)。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922520"/>
            <a:ext cx="8841710" cy="983742"/>
            <a:chOff x="597408" y="4922520"/>
            <a:chExt cx="8841710" cy="98374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922520"/>
              <a:ext cx="72239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为需要接收移动的部件开启 mouseTracking。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36870"/>
              <a:ext cx="88417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setMouseTracking(true) 允许未按键时收到 MouseMove。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1536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QObject / QWidget / QHoverEvent · doc.qt.io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18185"/>
            <a:ext cx="5588584" cy="528066"/>
            <a:chOff x="595884" y="718185"/>
            <a:chExt cx="5588584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18185"/>
              <a:ext cx="558858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6.3 · 按对象和类型选择处理分支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45970"/>
            <a:ext cx="4838700" cy="1962150"/>
            <a:chOff x="590550" y="2045970"/>
            <a:chExt cx="4838700" cy="19621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45970"/>
              <a:ext cx="48387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知道事件交给谁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再决定是否继续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255770"/>
            <a:ext cx="8604504" cy="888492"/>
            <a:chOff x="597408" y="4255770"/>
            <a:chExt cx="86045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255770"/>
              <a:ext cx="8604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过滤器能集中监视已有组件，按目标对象和类型选择分支。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 false 保留后续处理，返回 true 消费已经处理的事件。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644384" cy="888492"/>
            <a:chOff x="597408" y="5303520"/>
            <a:chExt cx="7644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下一节把文件拖入窗口，还要检查拖放事件携带的数据。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是否接受放下，要按拖放事件的数据和动作规则判断。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2411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衔接 6.4 · 拖放事件与拖放操作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6_c_event_filters">
  <a:themeElements>
    <a:clrScheme name="qt6_ch06_c_event_filter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c_event_filte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c_event_filt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6_c_event_filters">
  <a:themeElements>
    <a:clrScheme name="qt6_ch06_c_event_filters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c_event_filter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c_event_filter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2026-10-06T11:43:24Z</dcterms:created>
  <dcterms:modified xsi:type="dcterms:W3CDTF">2026-10-06T11:43:24Z</dcterms:modified>
  <cp:category/>
  <cp:contentStatus/>
</cp:coreProperties>
</file>