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  <Relationship Id="rId3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把文件拖入窗口时，目标先判断是否愿意接收，放下后才读取文件。本节保留教材只接收一个 JPG 后缀文件的任务，并明确使用 Copy 接收策略。进入阶段检查数据和动作，实际读图成功后才报告预览完成。教材第六章第四节，PDF 第二百三十三至二百三十七页，用 samp6_4 展开这个过程。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教材图六杠八完整显示文件管理器和接收窗口。左侧文件管理器提供文件 URL，右侧窗口上方记录数据格式和 URL，下方显示图片。课堂演示时可以先指明这三个区域，让学生知道日志与图片分别由哪段代码修改。本课预览器从本次允许动作中选择 Copy，读取成功后更新显示，动作规则见 https://doc.qt.io/qt-6/qdropevent.html 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拖动源准备 MIME 数据并启动拖动，放置点检查数据和允许动作，决定接不接收。本例源是文件管理器，窗口只需要实现目标，放下后根据 URL 读取图片。普通 QWidget 也能通过 QDrag 实现拖动源，便利视图则提供现成机制。拖动源不限于列表或表格，相关说明见 https://doc.qt.io/qt-6/dnd.html 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进入接收区域时触发 dragEnterEvent，目标检查数据；接受进入只是愿意继续处理。区域内移动时触发 dragMoveEvent，目标可以根据位置判断是否允许放下。在允许位置放下进入 dropEvent，目标处理提交的数据；未放下而离开进入 dragLeaveEvent，可以清理拖入提示。Drop 和 Leave 是两种终点，接受进入不等于已经完成文件读取。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纯文本用 hasText 和 text，HTML 用 hasHtml 和 html，URL 列表用 hasUrls 和 urls，图片数据用 hasImage 和 imageData。先检查相应数据是否提供，再使用匹配的读取接口。formats 列出当前提供的格式，Windows 还可能包含平台专用格式，不能只看一个名称猜实际内容。本例选择 URL 列表，官方接口见 https://doc.qt.io/qt-6/qmimedata.html 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urls 返回 QList&lt;QUrl&gt;，它是一份列表，列表的一项才是 QUrl。示例先确认列表不空且首项使用文件方案，再把单项转换成 QString 路径。toLocalFile 负责文件 URL 转换，不能把 URL 对象、列表和路径字符串混成同一种数据。文件方案也可以包含共享路径，是否可读、是否能解码还需要后续检查，说明见 https://doc.qt.io/qt-6/qurl.html 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先检查存在 URL 列表，数量恰好一个，这一项使用文件方案且转换路径非空。再检查路径指向可读文件、后缀为 jpg，并确认本次允许动作中包含 Copy。两个文件、目录、其他后缀或非文件 URL 都不符合本例策略。后缀只是文件名规则，放下时还要实际读图，成功后才能替换预览。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窗口 Widget 声明 dragEnterEvent、dropEvent 和 resizeEvent，分别使用 QDragEnterEvent、QDropEvent、QResizeEvent 指针。声明与实现必须保持名称、参数和返回值一致，保留 override 让编译器检查重写是否成立。可以包含相应事件头文件，窗口仍是 QWidget 的派生类。这三类事件都由同一接收窗口处理。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先创建界面，再开启窗口 acceptDrops。日志区 plainTextEdit 和图片区 labPic 关闭各自的独立接收，本例由窗口统一解释外部文件。这样日志区不会把拖入数据当成自己的文本插入，也避免两个子组件各自成为不同接收目标。acceptDrops 只建立接收条件，后面的事件函数仍需决定数据和动作是否符合策略。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从当前事件取得 mimeData，清空本轮日志，再遍历 formats，把每个字符串写入 plainTextEdit。如果数据包含 URL，再遍历 urls，每项类型为 QUrl，用 toString 记录 URL 表示。日志帮助我们观察来源提供了什么，不是接收判断本身。真正是否接受仍要进入下面的数量、路径和动作检查。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singleJpgPath 接收本次 MIME 数据，失败就返回空 QString。先排除空指针和没有 URL 列表的情况，再检查数量恰好一个；短路判断保证数量不满足时不会访问首项。单项必须使用文件方案，toLocalFile 转换后也不能为空。通过这些条件才得到候选 path，下一页继续检查它对应的文件；辅助函数放在事件函数之前。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接着用 QFileInfo 检查 path 是否指向文件，以及可读性检查是否通过，再比较 suffix 与 jpg。只比较后缀时忽略大小写，整条路径保持原样。成功返回候选路径，仍不能保证读图成功；Windows 的权限检查配置也可能影响 isReadable 的判断能力。最终以 QPixmap 的实际 load 结果为准，依据 https://doc.qt.io/qt-6/qfileinfo.html 和 https://doc.qt.io/qt-6/qpixmap.html 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path 取得 URL 的路径组成，toLocalFile 则按文件 URL 规则生成平台文件路径，两者用途不同。磁盘路径、空格编码和服务器共享路径应交给转换接口处理，不要取得 path 后无条件删除首字符。先确认文件方案，非文件 URL 的 toLocalFile 返回空字符串。规则见 https://doc.qt.io/qt-6/qurl.html 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dragEnterEvent 调用同一个 singleJpgPath 获取候选路径，并检查 possibleActions 是否包含 Copy。任一条件失败，就 ignore 并返回；成功后先设置 Copy，再 accept。第十页的日志代码可以放在这组检查之前，用于观察输入。这里只接受进入，真正读取仍留到 dropEvent。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proposedAction 是本次建议动作，possibleActions 是允许集合，dropAction 是事件当前选择的动作。acceptProposedAction 同时选择建议动作并接受事件。本预览器需要 Copy，因此先确认它被允许，再 setDropAction 和 accept。之后若调用 acceptProposedAction，会重新选回建议动作；对应官方规则见 https://doc.qt.io/qt-6/qdropevent.html 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进入阶段允许接收之后，放下仍要检查这一次 dropEvent 的 MIME 数据和动作。重新调用 singleJpgPath，不沿用上一次拖入保存的路径。如果路径为空或 Copy 不在允许集合，就 ignore 并退出。此时尚未调用 setPixmap，标签中的当前预览保持不变，后续读取接在下一页。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先用临时 QPixmap next 尝试 load。失败时写入“图片读取失败，保留原图”，ignore 并返回；因为还没有修改标签，所以旧图保留。成功后才把 next 交给 labPic 的 setPixmap，写“预览成功”，选择 Copy 并接受事件。读取与替换之间的先后顺序让失败结果有明确的界面表现。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jpg 后缀说明文件名符合本例规则，并不证明里面已经有可解码的图片。文件可能损坏，也可能没有图片内容，只有 load 返回 true 才能显示读取结果。返回 false 时不替换旧图，日志明确记录失败。允许进入和预览成功是两个阶段，报告完成应依据实际读取，QPixmap 接口见 https://doc.qt.io/qt-6/qpixmap.html 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没有使用布局，所以窗口大小改变时需要手工调整子组件。先读取日志区当前尺寸，保留它的高度，把宽度设为窗口宽度减十；图片区宽度也减十，高度减去日志区高度和二十。组件位置仍由原界面设计确定。应设置合理最小尺寸，避免减去日志高度后没有剩余空间，函数最后按教材接受大小变化事件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布局管理负责组件的位置和大小，可用垂直布局安排日志区与图片区，让它们随窗口调整。scaledContents 处理的是图片在标签内部的填充方式，设为 true 时缩放到内容区域。图片和区域纵横比不同会拉伸，不能因为用了布局就认为图片比例也会自动保留。保留比例的显示方式留到后续绘图内容继续讨论。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普通拖动源先在左键按下时记录局部起点，dragStart 是 QPoint 成员。移动时读取 buttons，确认左键仍按着，再计算当前位置与起点差值的曼哈顿长度。距离小于 QApplication 的系统拖动阈值就退出，达到阈值再启动，避免轻微移动触发拖动。页面分别标出按下与移动处理函数中的代码片段，官方示例见 https://doc.qt.io/qt-6/dnd.html 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达到启动条件后，在堆上创建 QDrag，并传入 this 作为 QObject 父对象。创建 QMimeData，写入示例文本，setMimeData 把数据所有权交给 QDrag，之后不再单独删除 mime。exec 以 Copy 为允许动作启动拖动。这是普通组件的文字拖动源补充示例，与前面的文件管理器来源区分开，所有权说明见 https://doc.qt.io/qt-6/qdrag.html 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文件管理器提供 URL，窗口进入阶段检查路径和 Copy，放下阶段重新检查并读图，成功后标签显示新图并记录成功。路径或动作检查失败，处理停在检查处；读取失败停在 load。所有失败分支都不修改已有预览。只有读取成功，dropEvent 才 setPixmap 并接受 Copy，这条路径把读取对象和修改位置一一对应起来。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主示例使用 QWidget、三种事件类、QMimeData、QUrl、QFileInfo 和 QPixmap，相应源文件包含所用头文件。普通拖动源补充代码还使用 QApplication、QMouseEvent 和 QDrag。项目需要 Qt Widgets，窗口类与辅助函数进入同一构建目标。外部图片通过文件路径读取，构建前检查函数声明与实现一致。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依次拖入一个正常 jpg、两个 jpg、其他后缀文件和损坏的 jpg。每次分别记录是否允许进入、load 是否成功，以及旧图是否保留，用实际日志对应接收条件。还要确认源允许 Copy，否则动作条件会先拒绝，不能据此判断文件条件。最后调整窗口大小，检查日志区与图片区的宽高变化。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第一题检查 hasUrls 能说明什么，以及还缺少哪些数量和路径条件。第二题要求区分进入接受与实际读图，说明报告预览成功还需要哪一步。第三题在已经选择 Copy 的条件下，再调用 acceptProposedAction，检查 API 会重新选择哪个动作。让学生按照数据、阶段和动作分别解释，不把三种判断合成一个成功标志。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hasUrls 只说明有 URL 列表，还要检查数量、文件方案、路径、可读性和后缀。进入已接受仍没有实际读图，load 返回 true 后才能报告预览成功。acceptProposedAction 会选择建议动作，所以显式选择 Copy 时应确认允许，再 setDropAction 和 accept。三个答案分别补足数据条件、完成条件和动作顺序。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拖放交付约定格式的数据，目标决定如何使用。文件预览器读取 URL、检查路径和动作，成功读图后修改标签；每一步依据本次事件，失败保留当前预览。下一节列表、树和表格处理的是项目角色数据，仍需检查拖放模式、动作和可放下位置。数据格式不同，目标的检查职责仍然要说清楚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6_d_external_drop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6_d_external_drop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055020cd5fc9f179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718185"/>
            <a:ext cx="5624932" cy="528066"/>
            <a:chOff x="595884" y="718185"/>
            <a:chExt cx="5624932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718185"/>
              <a:ext cx="562493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第6章 · 6.4 拖放事件与拖放操作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962150"/>
            <a:ext cx="6134100" cy="2114550"/>
            <a:chOff x="590550" y="1962150"/>
            <a:chExt cx="6134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962150"/>
              <a:ext cx="6134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文件拖入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怎样变成图片预览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00550"/>
            <a:ext cx="6729984" cy="1600962"/>
            <a:chOff x="597408" y="4400550"/>
            <a:chExt cx="6729984" cy="1600962"/>
          </a:xfrm>
        </p:grpSpPr>
        <p:sp>
          <p:nvSpPr>
            <p:cNvPr id="6" name="Line 6"/>
            <p:cNvSpPr/>
            <p:nvPr/>
          </p:nvSpPr>
          <p:spPr>
            <a:xfrm>
              <a:off x="609600" y="4400550"/>
              <a:ext cx="1562100" cy="9525"/>
            </a:xfrm>
            <a:custGeom>
              <a:avLst/>
              <a:gdLst/>
              <a:ahLst/>
              <a:cxnLst/>
              <a:rect l="l" t="t" r="r" b="b"/>
              <a:pathLst>
                <a:path w="1562100" h="9525">
                  <a:moveTo>
                    <a:pt x="0" y="0"/>
                  </a:moveTo>
                  <a:lnTo>
                    <a:pt x="1562100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97408" y="46939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本例只接收一个 JPG 后缀文件。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进入时检查数据与动作；放下时才尝试读取图片。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允许进入，仍不能说明图片已经读取成功。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3657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 C++ 开发指南 · 6.4 · PDF 233–237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352898" cy="819150"/>
            <a:chOff x="590550" y="518160"/>
            <a:chExt cx="535289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35289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samp6_4 的运行界面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1981200"/>
            <a:ext cx="6667500" cy="3939445"/>
            <a:chOff x="609600" y="1981200"/>
            <a:chExt cx="6667500" cy="393944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81200"/>
              <a:ext cx="6667500" cy="393944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7644384" y="1937385"/>
            <a:ext cx="3073908" cy="3549777"/>
            <a:chOff x="7644384" y="1937385"/>
            <a:chExt cx="3073908" cy="3549777"/>
          </a:xfrm>
        </p:grpSpPr>
        <p:sp>
          <p:nvSpPr>
            <p:cNvPr id="6" name="TextBox 6"/>
            <p:cNvSpPr txBox="1"/>
            <p:nvPr/>
          </p:nvSpPr>
          <p:spPr>
            <a:xfrm>
              <a:off x="7644384" y="193738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从文件管理器拖入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45908" y="2579370"/>
              <a:ext cx="3072384" cy="2907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左侧提供文件 URL。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窗口上方记录数据格式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和拖入的 URL。</a:t>
              </a:r>
            </a:p>
            <a:p>
              <a:pPr algn="l">
                <a:lnSpc>
                  <a:spcPts val="3300"/>
                </a:lnSpc>
                <a:spcBef>
                  <a:spcPts val="13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窗口下方显示图片。</a:t>
              </a:r>
            </a:p>
            <a:p>
              <a:pPr algn="l">
                <a:lnSpc>
                  <a:spcPts val="3300"/>
                </a:lnSpc>
                <a:spcBef>
                  <a:spcPts val="13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本预览器选 Copy，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读取后更新显示。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2602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教材图6-8 · 完整截图 · 接收动作按本课 Copy 策略说明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3995928" cy="819150"/>
            <a:chOff x="590550" y="51816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拖动源与放置点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4572000" cy="2400300"/>
            <a:chOff x="609600" y="2057400"/>
            <a:chExt cx="4572000" cy="2400300"/>
          </a:xfrm>
        </p:grpSpPr>
        <p:sp>
          <p:nvSpPr>
            <p:cNvPr id="4" name="Rectangle 4"/>
            <p:cNvSpPr/>
            <p:nvPr/>
          </p:nvSpPr>
          <p:spPr>
            <a:xfrm>
              <a:off x="609600" y="2057400"/>
              <a:ext cx="4572000" cy="240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0684" y="231838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拖动源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3017520"/>
              <a:ext cx="3072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准备数据并启动拖动。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本例由文件管理器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提供文件 URL。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362956" y="2796540"/>
            <a:ext cx="1207008" cy="1075944"/>
            <a:chOff x="5362956" y="2796540"/>
            <a:chExt cx="1207008" cy="1075944"/>
          </a:xfrm>
        </p:grpSpPr>
        <p:sp>
          <p:nvSpPr>
            <p:cNvPr id="8" name="Line 8"/>
            <p:cNvSpPr/>
            <p:nvPr/>
          </p:nvSpPr>
          <p:spPr>
            <a:xfrm>
              <a:off x="5391150" y="3295650"/>
              <a:ext cx="108585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362956" y="2796540"/>
              <a:ext cx="12070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MIME 数据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10606" y="35204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动作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3700" y="2057400"/>
            <a:ext cx="4838700" cy="2400300"/>
            <a:chOff x="6743700" y="2057400"/>
            <a:chExt cx="4838700" cy="2400300"/>
          </a:xfrm>
        </p:grpSpPr>
        <p:sp>
          <p:nvSpPr>
            <p:cNvPr id="12" name="Rectangle 12"/>
            <p:cNvSpPr/>
            <p:nvPr/>
          </p:nvSpPr>
          <p:spPr>
            <a:xfrm>
              <a:off x="6743700" y="2057400"/>
              <a:ext cx="4838700" cy="240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034784" y="231838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放置点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036308" y="3017520"/>
              <a:ext cx="3377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检查数据与允许动作。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本例窗口决定接不接收，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放下后读取图片。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5151120"/>
            <a:ext cx="8802624" cy="888492"/>
            <a:chOff x="597408" y="5151120"/>
            <a:chExt cx="8802624" cy="8884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5151120"/>
              <a:ext cx="8802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本例只需实现接收目标；源已经由文件管理器提供。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 QWidget 可通过 QDrag 实现源，便利视图也有现成机制。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85560"/>
              <a:ext cx="25210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Drag and Drop · doc.qt.io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拖放相关事件的顺序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8273796" cy="945642"/>
            <a:chOff x="597408" y="1950720"/>
            <a:chExt cx="8273796" cy="9456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9101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　dragEnterEvent：拖动数据进入接收区域。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92708" y="242697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目标检查数据。接受进入，只表示愿意处理后续放下。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227070"/>
            <a:ext cx="7378598" cy="945642"/>
            <a:chOff x="597408" y="3227070"/>
            <a:chExt cx="7378598" cy="9456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27070"/>
              <a:ext cx="73785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　dragMoveEvent：数据在接收区域内继续移动。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92708" y="37033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目标可按当前位置决定是否仍允许放下。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9600" y="4381500"/>
            <a:ext cx="5295900" cy="1714500"/>
            <a:chOff x="609600" y="4381500"/>
            <a:chExt cx="5295900" cy="1714500"/>
          </a:xfrm>
        </p:grpSpPr>
        <p:sp>
          <p:nvSpPr>
            <p:cNvPr id="10" name="Rectangle 10"/>
            <p:cNvSpPr/>
            <p:nvPr/>
          </p:nvSpPr>
          <p:spPr>
            <a:xfrm>
              <a:off x="609600" y="4381500"/>
              <a:ext cx="5295900" cy="171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03732" y="4592955"/>
              <a:ext cx="14295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dropEvent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2208" y="5074920"/>
              <a:ext cx="368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在允许位置放下，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目标读取这次提交的数据。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286500" y="4381500"/>
            <a:ext cx="5295900" cy="1714500"/>
            <a:chOff x="6286500" y="4381500"/>
            <a:chExt cx="5295900" cy="1714500"/>
          </a:xfrm>
        </p:grpSpPr>
        <p:sp>
          <p:nvSpPr>
            <p:cNvPr id="14" name="Rectangle 14"/>
            <p:cNvSpPr/>
            <p:nvPr/>
          </p:nvSpPr>
          <p:spPr>
            <a:xfrm>
              <a:off x="6286500" y="4381500"/>
              <a:ext cx="5295900" cy="171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80632" y="4592955"/>
              <a:ext cx="22157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dragLeaveEvent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79108" y="5074920"/>
              <a:ext cx="368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未放下而离开接收区域，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目标可清理拖入时的提示。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85560"/>
              <a:ext cx="54814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QWidget / QDropEvent · doc.qt.io · Drop 与 Leave 是不同终点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598920" cy="819150"/>
            <a:chOff x="590550" y="518160"/>
            <a:chExt cx="659892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59892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QMimeData 的格式与数据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9107424" cy="2069592"/>
            <a:chOff x="597408" y="1950720"/>
            <a:chExt cx="9107424" cy="2069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9107424" cy="2069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纯文本 text/plain：用 hasText() 判断，text() 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HTML text/html：用 hasHtml() 判断，html() 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URL 列表 text/uri-list：用 hasUrls() 判断，urls() 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图片数据：用 hasImage() 判断，imageData() 读取。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884420"/>
            <a:ext cx="8711184" cy="1307592"/>
            <a:chOff x="597408" y="4884420"/>
            <a:chExt cx="8711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884420"/>
              <a:ext cx="8711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formats() 列出当前数据提供的格式，判断接口对应读取接口。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Windows 还可能提供平台专用格式，不能只看一项名称猜内容。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本例读取 URL 列表，下一页先分清列表与其中一个 URL。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85560"/>
              <a:ext cx="21713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QMimeData · doc.qt.io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463987" cy="819150"/>
            <a:chOff x="590550" y="518160"/>
            <a:chExt cx="446398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46398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QUrl 与文件路径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743200"/>
            <a:chOff x="609600" y="1828800"/>
            <a:chExt cx="10972800" cy="2743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743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02155"/>
              <a:ext cx="798233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const QList&lt;QUrl&gt; urls = mime-&gt;urls();  // 列表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(!urls.isEmpty() &amp;&amp; urls.first().isLocalFile())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QUrl url = urls.first();        // 单项 URL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QString path = url.toLocalFile(); // 文件路径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// 使用 path 继续做文件检查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8436864" cy="1307592"/>
            <a:chOff x="597408" y="4884420"/>
            <a:chExt cx="84368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8436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urls() 返回列表；列表的一项才是 QUrl，不能把两者混写。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先判断文件方案，再用 toLocalFile() 转换。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文件方案也可包含共享路径，不保证文件可读或可解码。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81629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QMimeData / QUrl · doc.qt.io · 读取片段，mime 已取得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3995928" cy="819150"/>
            <a:chOff x="590550" y="51816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本例的接收条件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568184" cy="2069592"/>
            <a:chOff x="597408" y="1950720"/>
            <a:chExt cx="7568184" cy="2069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568184" cy="2069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数据包含 URL 列表，而且数量恰好等于一。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这一项使用文件方案，转换后的路径非空。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路径指向文件，通过可读性检查，文件后缀为 jpg。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　目标所选的 Copy 动作必须在本次允许动作中。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808220"/>
            <a:ext cx="8482584" cy="1307592"/>
            <a:chOff x="597408" y="4808220"/>
            <a:chExt cx="84825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808220"/>
              <a:ext cx="8482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两个文件、目录、其他后缀和非文件 URL 都不满足本例条件。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jpg 后缀只是文件名规则，还没有验证图片内容。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放下后检查实际读取结果，成功才能替换现有预览。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85560"/>
              <a:ext cx="61638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教材任务与本课明确的 Copy 接收策略 · Qt QMimeData / QFileInfo / QPixmap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窗口类的事件声明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24200"/>
            <a:chOff x="609600" y="1828800"/>
            <a:chExt cx="10972800" cy="3124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24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02155"/>
              <a:ext cx="838238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&lt;QDragEnterEvent&gt;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&lt;QDropEvent&gt;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&lt;QResizeEvent&gt;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Widget 类的声明片段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protected: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void dragEnterEvent(QDragEnterEvent *event) override;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void dropEvent(QDropEvent *event) override;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void resizeEvent(QResizeEvent *event) override;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238744" cy="888492"/>
            <a:chOff x="597408" y="5303520"/>
            <a:chExt cx="82387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238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这些函数属于接收窗口 Widget，声明与实现要一致。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 override，编译器才能检查是否正确重写了基类函数。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2365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widget.h · QWidget 的派生类 · Qt 6.2.3 qwidget.h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746797" cy="819150"/>
            <a:chOff x="590550" y="518160"/>
            <a:chExt cx="774679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74679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窗口与子组件的 acceptDrops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24100"/>
            <a:chOff x="609600" y="1828800"/>
            <a:chExt cx="10972800" cy="2324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24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02155"/>
              <a:ext cx="603542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ui-&gt;setupUi(this);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setAcceptDrops(true);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ui-&gt;plainTextEdit-&gt;setAcceptDrops(false);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ui-&gt;labPic-&gt;setAcceptDrops(false);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7339584" cy="1726692"/>
            <a:chOff x="597408" y="4427220"/>
            <a:chExt cx="733958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7339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窗口开启接收，由窗口统一检查外部文件。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日志区和图片区关闭各自的独立接收，避免目标分散。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这样日志区不会把拖入数据作为自己的文本插入。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设置完成后，还需要在拖放函数中判断数据和动作。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8873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Widget 构造函数 · acceptDrops 允许接收，不代表接受任意数据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拖入阶段的格式观察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71850"/>
            <a:chOff x="609600" y="1828800"/>
            <a:chExt cx="10972800" cy="33718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718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8675751" cy="2544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QMimeData *mime = event-&gt;mimeData();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ui-&gt;plainTextEdit-&gt;clear();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(const QString &amp;format : mime-&gt;formats())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ui-&gt;plainTextEdit-&gt;appendPlainText(format);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(mime-&gt;hasUrls())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for (const QUrl &amp;url : mime-&gt;urls())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ui-&gt;plainTextEdit-&gt;appendPlainText(url.toString());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7949184" cy="888492"/>
            <a:chOff x="597408" y="5303520"/>
            <a:chExt cx="7949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formats() 的每项是字符串，urls() 的每项是 QUrl。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日志用于观察来源；是否接收仍由下一步的明确条件决定。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7540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dragEnterEvent 内的观察片段 · Qt QMimeData · doc.qt.io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文件检查函数：数量与路径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52800"/>
            <a:chOff x="609600" y="1828800"/>
            <a:chExt cx="10972800" cy="3352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52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8235696" cy="2849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singleJpgPath(const QMimeData *mime)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(!mime || !mime-&gt;hasUrls()) return {};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QList&lt;QUrl&gt; urls = mime-&gt;urls();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(urls.size() != 1 || !urls.first().isLocalFile())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return {};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QString path = urls.first().toLocalFile();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(path.isEmpty()) return {};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// 接下一页的文件与后缀检查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253984" cy="888492"/>
            <a:chOff x="597408" y="5303520"/>
            <a:chExt cx="8253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任一步失败就返回空字符串；数量不等于一时，不访问首项。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通过后才取得候选 path，下一页继续检查它指向的文件。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60174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辅助函数第1部分 · 放在 widget.cpp 的事件函数之前 · Qt QMimeData / QUrl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文件检查函数：文件与后缀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86050"/>
            <a:chOff x="609600" y="1828800"/>
            <a:chExt cx="10972800" cy="26860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860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823569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QFileInfo info(path);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(!info.isFile() || !info.isReadable()) return {};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(info.suffix().compare(QStringLiteral("jpg"),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       Qt::CaseInsensitive) != 0)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return {};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path;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8634984" cy="1307592"/>
            <a:chOff x="597408" y="4884420"/>
            <a:chExt cx="86349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8634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接上页继续检查：排除目录，检查可读性和 jpg 后缀。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只对后缀忽略大小写，整条路径保持原样。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返回的是可尝试读取的路径；最终仍以 QPixmap::load 为准。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609655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辅助函数第2部分 · Qt QFileInfo / QPixmap · Windows 可读性判断有配置限制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路径转换的可移植性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8394192" cy="983742"/>
            <a:chOff x="597408" y="1950720"/>
            <a:chExt cx="8394192" cy="9837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5025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url.path() 取得 URL 的路径部分。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83941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它的用途是读取 URL 组成，不是替代平台文件路径转换。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200400"/>
            <a:ext cx="10984992" cy="1086612"/>
            <a:chOff x="597408" y="3200400"/>
            <a:chExt cx="10984992" cy="1086612"/>
          </a:xfrm>
        </p:grpSpPr>
        <p:sp>
          <p:nvSpPr>
            <p:cNvPr id="7" name="Line 7"/>
            <p:cNvSpPr/>
            <p:nvPr/>
          </p:nvSpPr>
          <p:spPr>
            <a:xfrm>
              <a:off x="609600" y="32004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97408" y="3303270"/>
              <a:ext cx="80646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url.toLocalFile() 按文件 URL 规则生成文件路径。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38176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磁盘路径、空格编码和服务器共享路径由转换规则处理。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9600" y="4857750"/>
            <a:ext cx="10972800" cy="1238250"/>
            <a:chOff x="609600" y="4857750"/>
            <a:chExt cx="10972800" cy="1238250"/>
          </a:xfrm>
        </p:grpSpPr>
        <p:sp>
          <p:nvSpPr>
            <p:cNvPr id="11" name="Rectangle 11"/>
            <p:cNvSpPr/>
            <p:nvPr/>
          </p:nvSpPr>
          <p:spPr>
            <a:xfrm>
              <a:off x="609600" y="4857750"/>
              <a:ext cx="10972800" cy="12382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03732" y="5012055"/>
              <a:ext cx="61310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path = url.toLocalFile();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2208" y="5513070"/>
              <a:ext cx="92000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先确认文件方案；不要取得 path() 后无条件删除第一个字符。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85560"/>
              <a:ext cx="52441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QUrl · doc.qt.io · 非文件 URL 的 toLocalFile 返回空字符串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8194396" cy="819150"/>
            <a:chOff x="590550" y="518160"/>
            <a:chExt cx="819439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819439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dragEnterEvent() 的接收判断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429000"/>
            <a:chOff x="609600" y="1828800"/>
            <a:chExt cx="10972800" cy="3429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429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8969121" cy="3268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Widget::dragEnterEvent(QDragEnterEvent *event)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QString path = singleJpgPath(event-&gt;mimeData());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(path.isEmpty()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!event-&gt;possibleActions().testFlag(Qt::CopyAction))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event-&gt;ignore();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event-&gt;setDropAction(Qt::CopyAction);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event-&gt;accept();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436864" cy="888492"/>
            <a:chOff x="597408" y="5303520"/>
            <a:chExt cx="84368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436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路径检查通过，并且本次动作集合允许 Copy，才接受进入。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第10页的格式日志可放在检查前；真正读取留到 dropEvent。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6054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QDropEvent · doc.qt.io · 显式设置动作后调用 accept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建议动作与目标动作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836664" cy="1536192"/>
            <a:chOff x="597408" y="1950720"/>
            <a:chExt cx="6836664" cy="1536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836664" cy="1536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proposedAction()：本次拖放提供的建议动作。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possibleActions()：本次允许选择的动作集合。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dropAction()：事件当前选择的动作。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931920"/>
            <a:ext cx="9427464" cy="1307592"/>
            <a:chOff x="597408" y="3931920"/>
            <a:chExt cx="94274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31920"/>
              <a:ext cx="9427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acceptProposedAction() 选择建议动作，并接受事件。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本预览器从允许集合中选择 Copy，再 setDropAction 和 accept。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随后调用 acceptProposedAction，会把动作重新设为建议动作。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9600" y="5429250"/>
            <a:ext cx="10972800" cy="666750"/>
            <a:chOff x="609600" y="5429250"/>
            <a:chExt cx="10972800" cy="666750"/>
          </a:xfrm>
        </p:grpSpPr>
        <p:sp>
          <p:nvSpPr>
            <p:cNvPr id="8" name="Rectangle 8"/>
            <p:cNvSpPr/>
            <p:nvPr/>
          </p:nvSpPr>
          <p:spPr>
            <a:xfrm>
              <a:off x="609600" y="5429250"/>
              <a:ext cx="10972800" cy="6667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3732" y="5602605"/>
              <a:ext cx="84755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event-&gt;setDropAction(Qt::CopyAction); event-&gt;accept();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49968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QDropEvent / Qt 6.2.3 qevent.h · Copy 是本例的接收策略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438136" cy="819150"/>
            <a:chOff x="590550" y="518160"/>
            <a:chExt cx="74381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4381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dropEvent()：检查本次放下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52800"/>
            <a:chOff x="609600" y="1828800"/>
            <a:chExt cx="10972800" cy="3352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52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8969121" cy="2849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Widget::dropEvent(QDropEvent *event)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QString path = singleJpgPath(event-&gt;mimeData());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(path.isEmpty()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!event-&gt;possibleActions().testFlag(Qt::CopyAction))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event-&gt;ignore();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// 接下一页：读取成功后才替换图片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574024" cy="888492"/>
            <a:chOff x="597408" y="5303520"/>
            <a:chExt cx="8574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574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重新读取这次 dropEvent 的数据，不沿用上一次拖入的路径。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路径或动作检查失败就退出，当前标签中的预览保持不变。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5445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dropEvent 第1部分 · 使用同一个 singleJpgPath 辅助函数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8003540" cy="819150"/>
            <a:chOff x="590550" y="518160"/>
            <a:chExt cx="80035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80035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dropEvent()：读取并替换图片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752850"/>
            <a:chOff x="609600" y="1828800"/>
            <a:chExt cx="10972800" cy="37528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7528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9742551" cy="35539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QPixmap next;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(!next.load(path))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ui-&gt;plainTextEdit-&gt;appendPlainText(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QStringLiteral("图片读取失败，保留原图"));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event-&gt;ignore();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ui-&gt;labPic-&gt;setPixmap(next);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ui-&gt;plainTextEdit-&gt;appendPlainText(QStringLiteral("预览成功"));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event-&gt;setDropAction(Qt::CopyAction);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event-&gt;accept();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722620"/>
            <a:ext cx="9395794" cy="469392"/>
            <a:chOff x="597408" y="5722620"/>
            <a:chExt cx="9395794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722620"/>
              <a:ext cx="93957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先读临时 QPixmap；成功才 setPixmap，失败不替换标签旧图。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9001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dropEvent 第2部分 · Qt QPixmap / QDropEvent · doc.qt.io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扩展名与解码成功的区别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295900" cy="2800350"/>
            <a:chOff x="609600" y="1828800"/>
            <a:chExt cx="5295900" cy="28003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295900" cy="28003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0684" y="205168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文件名满足条件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2788920"/>
              <a:ext cx="33771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后缀为 jpg，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说明名称符合本例规则。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文件仍可能损坏，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或根本没有图片内容。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86500" y="1828800"/>
            <a:ext cx="5295900" cy="2800350"/>
            <a:chOff x="6286500" y="1828800"/>
            <a:chExt cx="5295900" cy="2800350"/>
          </a:xfrm>
        </p:grpSpPr>
        <p:sp>
          <p:nvSpPr>
            <p:cNvPr id="8" name="Rectangle 8"/>
            <p:cNvSpPr/>
            <p:nvPr/>
          </p:nvSpPr>
          <p:spPr>
            <a:xfrm>
              <a:off x="6286500" y="1828800"/>
              <a:ext cx="5295900" cy="28003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577584" y="205168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实际读取成功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579108" y="2788920"/>
              <a:ext cx="41239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QPixmap::load 返回 true，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才得到可显示的图片。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 false 时不替换旧图，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并记录读取失败。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227320"/>
            <a:ext cx="8253984" cy="888492"/>
            <a:chOff x="597408" y="5227320"/>
            <a:chExt cx="825398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2273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日志分别写“图片读取失败，保留原图”或“预览成功”。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用实际读取结果报告完成，不能只因为允许进入就报告成功。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85560"/>
              <a:ext cx="45503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QPixmap · doc.qt.io · jpg 后缀不等于已验证图片编码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241134" cy="819150"/>
            <a:chOff x="590550" y="518160"/>
            <a:chExt cx="724113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24113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resizeEvent() 的手工调整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98623"/>
            <a:chOff x="609600" y="1828800"/>
            <a:chExt cx="10972800" cy="26986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479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8382381" cy="2544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Widget::resizeEvent(QResizeEvent *event)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QSize sz = ui-&gt;plainTextEdit-&gt;size();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ui-&gt;plainTextEdit-&gt;resize(width() - 10, sz.height());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ui-&gt;labPic-&gt;resize(width() - 10,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height() - sz.height() - 20);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event-&gt;accept();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7949184" cy="1307592"/>
            <a:chOff x="597408" y="4884420"/>
            <a:chExt cx="79491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本例未使用布局，保留日志区高度，只改它的宽度。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图片区按窗口宽高调整；组件位置仍由原界面设计确定。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设置合理最小尺寸，避免减去日志高度后已没有可用空间。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1815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 6.4 · resizeEvent · 保留教材10、20的边距计算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布局管理与图片显示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7778496" cy="983742"/>
            <a:chOff x="597408" y="1950720"/>
            <a:chExt cx="7778496" cy="9837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布局管理安排组件的位置和大小。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可用垂直布局安排日志区与图片区，随窗口调整几何。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333750"/>
            <a:ext cx="10984992" cy="1086612"/>
            <a:chOff x="597408" y="3333750"/>
            <a:chExt cx="10984992" cy="1086612"/>
          </a:xfrm>
        </p:grpSpPr>
        <p:sp>
          <p:nvSpPr>
            <p:cNvPr id="7" name="Line 7"/>
            <p:cNvSpPr/>
            <p:nvPr/>
          </p:nvSpPr>
          <p:spPr>
            <a:xfrm>
              <a:off x="609600" y="33337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97408" y="3436620"/>
              <a:ext cx="62546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scaledContents 控制图片怎样填充标签。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3950970"/>
              <a:ext cx="88446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设为 true 时缩放到标签内容区域，纵横比不同会产生拉伸。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9600" y="4991100"/>
            <a:ext cx="10972800" cy="1104900"/>
            <a:chOff x="609600" y="4991100"/>
            <a:chExt cx="10972800" cy="1104900"/>
          </a:xfrm>
        </p:grpSpPr>
        <p:sp>
          <p:nvSpPr>
            <p:cNvPr id="11" name="Rectangle 11"/>
            <p:cNvSpPr/>
            <p:nvPr/>
          </p:nvSpPr>
          <p:spPr>
            <a:xfrm>
              <a:off x="609600" y="4991100"/>
              <a:ext cx="10972800" cy="1104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03732" y="5126355"/>
              <a:ext cx="56516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ui-&gt;labPic-&gt;setScaledContents(true);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2208" y="56083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保留图片比例的显示方式，留到后续绘图内容继续讨论。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85560"/>
              <a:ext cx="52600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组件几何与图片缩放分别处理 · 教材构造函数的 scaledContents 设置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普通组件启动拖动的条件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52800"/>
            <a:chOff x="609600" y="1828800"/>
            <a:chExt cx="10972800" cy="3352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52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9409176" cy="2849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mousePressEvent 内：dragStart 是 QPoint 成员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(event-&gt;button() == Qt::LeftButton)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dragStart = event-&gt;position().toPoint();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mouseMoveEvent 内：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(!(event-&gt;buttons() &amp; Qt::LeftButton))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QPoint delta = event-&gt;position().toPoint() - dragStart;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(delta.manhattanLength() &lt; QApplication::startDragDistance())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达到阈值后执行下一页的拖动代码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7949184" cy="888492"/>
            <a:chOff x="597408" y="5303520"/>
            <a:chExt cx="7949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左键按下先记起点；移动时检查左键仍按着，再比较距离。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小于系统阈值时退出，避免一次轻微移动就启动拖动。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2179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普通 QWidget 拖动源的补充示例 · Qt Drag and Drop · doc.qt.io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744645" cy="819150"/>
            <a:chOff x="590550" y="518160"/>
            <a:chExt cx="674464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74464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QDrag 与 MIME 的所有权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400300"/>
            <a:chOff x="609600" y="1828800"/>
            <a:chExt cx="10972800" cy="2400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40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02155"/>
              <a:ext cx="714222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*drag = new QDrag(this);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*mime = new QMimeData;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mime-&gt;setText(QStringLiteral("来自本组件的文字"));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drag-&gt;setMimeData(mime);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drag-&gt;exec(Qt::CopyAction);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55820"/>
            <a:ext cx="8756904" cy="1307592"/>
            <a:chOff x="597408" y="4655820"/>
            <a:chExt cx="87569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55820"/>
              <a:ext cx="8756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QDrag 在堆上创建，并传入 QObject 父对象。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setMimeData 把数据所有权交给 QDrag，不再单独删除 mime。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exec 启动允许 Copy 的拖动；这是文字拖动源的补充示例。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9250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QDrag · doc.qt.io · 包含 QDrag、QMimeData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一次拖入的完整路径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209800"/>
            <a:ext cx="2476500" cy="2019300"/>
            <a:chOff x="609600" y="2209800"/>
            <a:chExt cx="2476500" cy="2019300"/>
          </a:xfrm>
        </p:grpSpPr>
        <p:sp>
          <p:nvSpPr>
            <p:cNvPr id="4" name="Rectangle 4"/>
            <p:cNvSpPr/>
            <p:nvPr/>
          </p:nvSpPr>
          <p:spPr>
            <a:xfrm>
              <a:off x="609600" y="2209800"/>
              <a:ext cx="2476500" cy="2019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2522220"/>
              <a:ext cx="1548384" cy="10599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65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文件管理器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提供 URL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124200" y="3143250"/>
            <a:ext cx="228600" cy="1"/>
            <a:chOff x="3124200" y="3143250"/>
            <a:chExt cx="228600" cy="1"/>
          </a:xfrm>
        </p:grpSpPr>
        <p:sp>
          <p:nvSpPr>
            <p:cNvPr id="7" name="Line 7"/>
            <p:cNvSpPr/>
            <p:nvPr/>
          </p:nvSpPr>
          <p:spPr>
            <a:xfrm>
              <a:off x="3124200" y="3143250"/>
              <a:ext cx="22860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3448050" y="2209800"/>
            <a:ext cx="2476500" cy="2019300"/>
            <a:chOff x="3448050" y="2209800"/>
            <a:chExt cx="2476500" cy="2019300"/>
          </a:xfrm>
        </p:grpSpPr>
        <p:sp>
          <p:nvSpPr>
            <p:cNvPr id="9" name="Rectangle 9"/>
            <p:cNvSpPr/>
            <p:nvPr/>
          </p:nvSpPr>
          <p:spPr>
            <a:xfrm>
              <a:off x="3448050" y="2209800"/>
              <a:ext cx="2476500" cy="2019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664458" y="2522220"/>
              <a:ext cx="1243584" cy="14790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窗口拖入</a:t>
              </a:r>
            </a:p>
            <a:p>
              <a:pPr algn="l">
                <a:lnSpc>
                  <a:spcPts val="3300"/>
                </a:lnSpc>
                <a:spcBef>
                  <a:spcPts val="1350"/>
                </a:spcBef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检查路径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和 Copy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62650" y="3143250"/>
            <a:ext cx="228600" cy="1"/>
            <a:chOff x="5962650" y="3143250"/>
            <a:chExt cx="228600" cy="1"/>
          </a:xfrm>
        </p:grpSpPr>
        <p:sp>
          <p:nvSpPr>
            <p:cNvPr id="12" name="Line 12"/>
            <p:cNvSpPr/>
            <p:nvPr/>
          </p:nvSpPr>
          <p:spPr>
            <a:xfrm>
              <a:off x="5962650" y="3143250"/>
              <a:ext cx="22860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6286500" y="2209800"/>
            <a:ext cx="2476500" cy="2019300"/>
            <a:chOff x="6286500" y="2209800"/>
            <a:chExt cx="2476500" cy="2019300"/>
          </a:xfrm>
        </p:grpSpPr>
        <p:sp>
          <p:nvSpPr>
            <p:cNvPr id="14" name="Rectangle 14"/>
            <p:cNvSpPr/>
            <p:nvPr/>
          </p:nvSpPr>
          <p:spPr>
            <a:xfrm>
              <a:off x="6286500" y="2209800"/>
              <a:ext cx="2476500" cy="2019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02908" y="2522220"/>
              <a:ext cx="1243584" cy="14790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窗口放下</a:t>
              </a:r>
            </a:p>
            <a:p>
              <a:pPr algn="l">
                <a:lnSpc>
                  <a:spcPts val="3300"/>
                </a:lnSpc>
                <a:spcBef>
                  <a:spcPts val="1350"/>
                </a:spcBef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重查数据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读取图片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801100" y="3143250"/>
            <a:ext cx="228600" cy="1"/>
            <a:chOff x="8801100" y="3143250"/>
            <a:chExt cx="228600" cy="1"/>
          </a:xfrm>
        </p:grpSpPr>
        <p:sp>
          <p:nvSpPr>
            <p:cNvPr id="17" name="Line 17"/>
            <p:cNvSpPr/>
            <p:nvPr/>
          </p:nvSpPr>
          <p:spPr>
            <a:xfrm>
              <a:off x="8801100" y="3143250"/>
              <a:ext cx="22860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9124950" y="2209800"/>
            <a:ext cx="2457450" cy="2019300"/>
            <a:chOff x="9124950" y="2209800"/>
            <a:chExt cx="2457450" cy="2019300"/>
          </a:xfrm>
        </p:grpSpPr>
        <p:sp>
          <p:nvSpPr>
            <p:cNvPr id="19" name="Rectangle 19"/>
            <p:cNvSpPr/>
            <p:nvPr/>
          </p:nvSpPr>
          <p:spPr>
            <a:xfrm>
              <a:off x="9124950" y="2209800"/>
              <a:ext cx="2457450" cy="2019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41358" y="2522220"/>
              <a:ext cx="1243584" cy="14790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标签显示</a:t>
              </a:r>
            </a:p>
            <a:p>
              <a:pPr algn="l">
                <a:lnSpc>
                  <a:spcPts val="3300"/>
                </a:lnSpc>
                <a:spcBef>
                  <a:spcPts val="1350"/>
                </a:spcBef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替换图片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记录成功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97408" y="4846320"/>
            <a:ext cx="9092184" cy="1307592"/>
            <a:chOff x="597408" y="4846320"/>
            <a:chExt cx="9092184" cy="1307592"/>
          </a:xfrm>
        </p:grpSpPr>
        <p:sp>
          <p:nvSpPr>
            <p:cNvPr id="22" name="TextBox 22"/>
            <p:cNvSpPr txBox="1"/>
            <p:nvPr/>
          </p:nvSpPr>
          <p:spPr>
            <a:xfrm>
              <a:off x="597408" y="4846320"/>
              <a:ext cx="9092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路径或动作检查失败，就停在检查处；图片读取失败就停在 load。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所有失败分支都不修改现有预览。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只有读取成功后，dropEvent 才 setPixmap，并接受 Copy。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24" name="TextBox 24"/>
            <p:cNvSpPr txBox="1"/>
            <p:nvPr/>
          </p:nvSpPr>
          <p:spPr>
            <a:xfrm>
              <a:off x="603504" y="6385560"/>
              <a:ext cx="438195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samp6_4 的处理路径整理 · 每一步指出读取对象和修改位置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构建所需的类与头文件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448050"/>
            <a:chOff x="609600" y="1828800"/>
            <a:chExt cx="10972800" cy="34480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4480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795516" cy="3268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&lt;QWidget&gt;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&lt;QDragEnterEvent&gt;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&lt;QDropEvent&gt;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&lt;QResizeEvent&gt;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&lt;QMimeData&gt;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&lt;QUrl&gt;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&lt;QFileInfo&gt;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&lt;QPixmap&gt;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#include &lt;QApplication&gt;  // 普通拖动源的补充代码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&lt;QMouseEvent&gt;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&lt;QDrag&gt;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574024" cy="888492"/>
            <a:chOff x="597408" y="5303520"/>
            <a:chExt cx="8574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574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项目使用 Qt Widgets；窗口类和辅助函数进入同一构建目标。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外部图片按文件路径读取，构建前检查函数声明与实现一致。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9942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按各源文件所用类型包含头文件 · 本页集中列出所需类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课堂操作与结果记录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64424" cy="2069592"/>
            <a:chOff x="597408" y="1950720"/>
            <a:chExt cx="7964424" cy="2069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64424" cy="2069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拖入一个正常 jpg，检查预览与成功日志。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同时拖入两个 jpg，检查数量条件是否阻止进入。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拖入其他后缀文件，检查后缀条件的拒绝结果。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　拖入损坏的 jpg，对照实际 load 返回值和失败日志。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789170"/>
            <a:ext cx="8177784" cy="1307592"/>
            <a:chOff x="597408" y="4789170"/>
            <a:chExt cx="8177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789170"/>
              <a:ext cx="8177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每次记录：是否允许进入、是否读取成功、旧图是否保留。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还要确认本次源允许 Copy，才能检验本预览器的接收策略。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最后改变窗口大小，观察日志区和图片区的尺寸变化。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85560"/>
              <a:ext cx="47454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教师现场操作 · 使用可读测试文件 · 以实际日志和界面结果记录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课堂练习：判断接收结果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516624" cy="888492"/>
            <a:chOff x="597408" y="1950720"/>
            <a:chExt cx="651662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16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mime-&gt;hasUrls() 返回 true。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能否因此断定只拖入了一个本地 jpg 文件？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455670"/>
            <a:ext cx="7232904" cy="888492"/>
            <a:chOff x="597408" y="3455670"/>
            <a:chExt cx="72329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455670"/>
              <a:ext cx="7232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dragEnterEvent 已接受进入。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能否立即在日志中写“预览成功”？还缺少哪一步？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60620"/>
            <a:ext cx="8894064" cy="888492"/>
            <a:chOff x="597408" y="4960620"/>
            <a:chExt cx="88940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60620"/>
              <a:ext cx="8894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已经 setDropAction(Qt::CopyAction)。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随后又调用 acceptProposedAction，当前动作会怎样选择？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36711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分别检查数据、阶段、动作 · 下一页逐项显示解释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2299716" cy="819150"/>
            <a:chOff x="590550" y="518160"/>
            <a:chExt cx="22997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练习解释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7051548" cy="983742"/>
            <a:chOff x="597408" y="1950720"/>
            <a:chExt cx="7051548" cy="9837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333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　有 URL 列表，不说明数量、方案和后缀。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70515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还要检查数量、文件路径、可读性和 jpg 后缀。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436620"/>
            <a:ext cx="6179210" cy="983742"/>
            <a:chOff x="597408" y="3436620"/>
            <a:chExt cx="6179210" cy="9837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36620"/>
              <a:ext cx="56945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　允许进入时，还没有实际读取图片。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950970"/>
              <a:ext cx="61792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load 返回 true 后，才能报告预览成功。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922520"/>
            <a:ext cx="8592206" cy="983742"/>
            <a:chOff x="597408" y="4922520"/>
            <a:chExt cx="8592206" cy="98374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922520"/>
              <a:ext cx="68626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　acceptProposedAction 会选择建议动作。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436870"/>
              <a:ext cx="85922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 Copy 时先确认允许，再 setDropAction 和 accept。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42488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QMimeData / QPixmap / QDropEvent · doc.qt.io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718185"/>
            <a:ext cx="4498162" cy="528066"/>
            <a:chOff x="595884" y="718185"/>
            <a:chExt cx="4498162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718185"/>
              <a:ext cx="44981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6.4 · 按约定格式接收数据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45970"/>
            <a:ext cx="5524500" cy="1962150"/>
            <a:chOff x="590550" y="2045970"/>
            <a:chExt cx="5524500" cy="19621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45970"/>
              <a:ext cx="5524500" cy="1962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拖放交付数据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目标决定怎样使用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255770"/>
            <a:ext cx="8619744" cy="888492"/>
            <a:chOff x="597408" y="4255770"/>
            <a:chExt cx="86197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255770"/>
              <a:ext cx="8619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文件预览器读取 URL，检查路径和动作，成功读图后修改标签。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每一步都依据本次事件的数据，失败时保留已有预览。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6425184" cy="888492"/>
            <a:chOff x="597408" y="5303520"/>
            <a:chExt cx="64251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下一节的列表、树和表格接收项目角色数据。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同样要检查拖放模式、动作和允许放下的位置。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24111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衔接 6.5 · 具有拖放功能的组件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6_d_external_drop">
  <a:themeElements>
    <a:clrScheme name="qt6_ch06_d_external_drop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6_d_external_drop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6_d_external_dro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6_d_external_drop">
  <a:themeElements>
    <a:clrScheme name="qt6_ch06_d_external_drop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6_d_external_drop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6_d_external_dro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2026-10-06T11:57:04Z</dcterms:created>
  <dcterms:modified xsi:type="dcterms:W3CDTF">2026-10-06T11:57:04Z</dcterms:modified>
  <cp:category/>
  <cp:contentStatus/>
</cp:coreProperties>
</file>