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41"/>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  <Relationship Id="rId41"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前一节处理从外部拖入的文件，这一节处理列表、树和表格中的项数据。教材 samp6_5 把四个视图与共用属性面板放在一个窗口中，既能观察拖放，也能用 Delete 删除当前项目。先分清组件是否允许发起和接收，再检查模型怎样解释数据、当前位置是否允许放下，最后比较源端与目标端的实际变化。教材依据为第六章第五节，PDF 第二百三十七至二百四十二页。</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教材图六杠九完整展示了 samp6_5 的运行窗口。listSource 与 listWidget 是两个列表，treeWidget 是树，tableWidget 是表格；四个视图共用默认动作、拖放模式、是否接收和是否允许拖出这四项设置。单选按钮决定属性面板正在读取哪个视图。Delete 则作用于当前接收键盘事件的视图，两种选择可能不同，稍后要通过 watched 区分。</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QListWidget、QTreeWidget、QTableWidget 都继承了 QAbstractItemView 的接口，因此可以用一个基类指针读取和修改共同拖放属性。m_itemView 指向窗口中已经存在的某个视图，切换单选按钮只改变指针的指向，不创建新视图。学生可以把它理解为属性面板本次操作的目标。共同接口见 [QAbstractItemView 官方文档](https://doc.qt.io/qt-6/qabstractitemview.html)。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setupUi 创建控件后，四个视图才能加入 QAbstractItemView 指针数组。循环在每个视图上安装 this 作为事件过滤器，随后把初始设置目标指向源列表。头文件中应把 m_itemView 初始化为 nullptr；本课的构造函数在它仍为空时，先完成后面介绍的两个下拉框项目数据初始化，再执行这里的视图设置，并在下一页属性设置结束后首次刷新面板。这页与下一页是同一个构造函数的节选，过滤器安装的接收对象就是数组中的四个视图。</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沿用上页已经建立的 views 数组，先把四个视图都设为 DragDrop，并把发起拖动时的默认动作设为 Copy。循环结束后再覆盖表格的默认动作，按教材改成 Move，所以个别设置必须放在共同设置之后。最后调用 refreshToUI，把当前设置对象的实际属性读到面板。默认动作是源视图发起拖动的偏好，目标接收时仍需协商，不能把表格设置 Move 解释成所有拖入表格的数据都强制移动，见 [QAbstractItemView 官方文档](https://doc.qt.io/qt-6/qabstractitemview.html)。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NoDragDrop 同时关闭 dragEnabled 和 acceptDrops；DragOnly 允许发起但不接收；DropOnly 允许接收但不发起。先让学生读取两个布尔属性，再把源列表设为 DragOnly、目标列表设为 DropOnly，尝试把一项拖到目标间隙。模式只提供两端操作许可，成功与否还要继续检查模型和位置。这里的属性联动依据 [Qt 六点二点三的视图实现](https://raw.githubusercontent.com/qt/qtbase/v6.2.3/src/widgets/itemviews/qabstractitemview.cpp)。</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DragDrop 同时允许发起与接收，可以参与跨视图传输，但动作、模型和目标位置仍要符合规则。InternalMove 的范围更窄：源和目标必须是同一个视图，并采用 Move；它不接收其他视图拖来的数据，也不做 Copy。演示时把同一列表中的项目拖到另一间隙，观察顺序变化，再尝试跨列表，说明两种操作范围不同。内部重排也不是无条件成功，见 [QAbstractItemView 官方文档](https://doc.qt.io/qt-6/qabstractitemview.html)。</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将模式设为 DragOnly 后，读回 dragEnabled 为 true、acceptDrops 为 false，可以看到模式会改变这两个属性。反过来修改布尔值后，dragDropMode 的读数也可能改变，因此面板不能只改某个勾选框就停止刷新。在 Qt 六点二点三中，两项都为 true 时，原保存模式为 InternalMove 才保留它，否则 getter 返回 DragDrop。每次修改后重新读取实际属性，让面板显示视图当前状态，依据 [该版本的视图源码](https://raw.githubusercontent.com/qt/qtbase/v6.2.3/src/widgets/itemviews/qabstractitemview.cpp)。</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Copy 成功后目标取得数据，源数据保留；Move 表示移动语义，成功后源端按移动规则处理原数据。同一视图移动可能是重排，不能一概说成跨视图创建后再删除。Link 需要模型实现链接含义，枚举存在并不能证明便利模型已支持它；Ignore 表示不执行本次放下。演示时同时观察源项和目标项，说明动作造成的数据变化，模型默认支持范围见 [Qt 六点二点三的模型源码](https://raw.githubusercontent.com/qt/qtbase/v6.2.3/src/corelib/itemmodels/qabstractitemmodel.cpp)。</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先看源视图的发起偏好，再看模型允许哪些动作，最后看目标是否接受格式、动作和放下位置，这三部分共同约束最终结果。defaultDropAction 作用于源视图发起拖动，不能替代目标的接受规则。Ctrl、Shift 等修饰键可能改变偏好，但平台拖放协议和支持集合仍有限制，所以不能承诺按住 Ctrl 就在任何情况下复制。基础平台选择逻辑见 [Qt 六点二点三拖放实现](https://raw.githubusercontent.com/qt/qtbase/v6.2.3/src/gui/kernel/qplatformdrag.cpp)。</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开启 acceptDrops 后，还要检查模型许可与具体落点。默认 QListWidgetItem 可拖出，却没有允许放到项目上的标志，所以演示列表接收时先选项间隙或空白位置；默认树项目同时允许拖出和放到项上。表格已有行列中的空单元格也能放下，无须为每格先建立 item。自定义模型不能照搬便利组件的结论：QAbstractItemModel 默认有效索引只有可选、可用标志，可拖与可放需由模型提供，见 [该版本模型实现](https://raw.githubusercontent.com/qt/qtbase/v6.2.3/src/corelib/itemmodels/qabstractitemmodel.cpp)。</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默认便利模型使用 application/x-qabstractitemmodeldatalist，编码项目的行、列和角色值，显示文字与图标就是不同角色的例子。目标解码这些记录，再建立或修改自身的数据，所以拖放传递的不是同一个 item 对象的身份。这个格式也不承诺把树的所有层级完整复制到另一个视图。先理解数据记录，下一页才容易解释不同便利视图为什么能互通，又在哪些内容上不能自动保证，编码依据 [Qt 六点二点三模型源码](https://raw.githubusercontent.com/qt/qtbase/v6.2.3/src/corelib/itemmodels/qabstractitemmodel.cpp)。</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源列表把角色数据编码成默认 MIME 记录，目标树或表格解码并在落点重建数据；兼容的默认格式是教材示例互通的前提。目标仍要接受相应动作，并允许该位置放下。请观察显示文字、项目数量和目标位置如何变化，而不是只看鼠标能否拖动。树层级、定制角色和自定义格式仍需模型正确解释，仅打开 DragDrop 无法保证自动适配。便利组件处理可对照 [列表实现](https://raw.githubusercontent.com/qt/qtbase/v6.2.3/src/widgets/itemviews/qlistwidget.cpp)、[树实现](https://raw.githubusercontent.com/qt/qtbase/v6.2.3/src/widgets/itemviews/qtreewidget.cpp)与[表格实现](https://raw.githubusercontent.com/qt/qtbase/v6.2.3/src/widgets/itemviews/qtablewidget.cpp)。</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本页把落点接到实际解码路径。已有行列中的空单元格不必先创建 item，走 OnItem 路径时可以覆盖格数据；其他插入路径可以增加行，并在需要时增加列。因此，零列不能被写成所有拖放都失败的通用前提。课堂先设置行列是为了方便学生辨认落点，再对比格内与空白落点的覆盖和行数变化；具体行为依据 [Qt 六点二点三模型解码实现](https://raw.githubusercontent.com/qt/qtbase/v6.2.3/src/corelib/itemmodels/qabstractitemmodel.cpp)，还需满足视图与目标模型的接收规则。</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点击源列表单选按钮后，槽函数把 m_itemView 指向 listSource，再刷新共用面板。另三个槽以同样方式分别指向 listWidget、treeWidget、tableWidget，读取所选视图的四项属性。教材还会加粗对应分组标题，帮助用户确认当前设置对象；本课把这个视觉提示与属性读取分开，因此 refreshToUI 使用无参数形式，只负责属性。控件名沿用教材，后面各段代码都接续这套命名。</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这四个选项的显示索引可以是零、一、二、三，但 Copy、Move、Link、Ignore 的枚举值分别是一、二、四、零。把索引零强转成 DropAction 得到 Ignore，而不是显示文字为 Copy 的动作，说明位置不能当作枚举。把真实枚举保存到项目数据，槽函数读取数据再转换类型，调整选项顺序也不会改错动作。项目数据接口见 [QComboBox 官方文档](https://doc.qt.io/qt-6/qcombobox.html)。</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comboAction 只是 ui 中 combo_DefaultAction 的局部别名，仍然操作教材同一个控件。清空原选项后，addItem 把文字用于显示，把明确的枚举整数存入 UserRole，后续 itemData 使用默认角色就能读到真实动作。两个下拉框应在 m_itemView 仍为 nullptr 时完成初始化，并在首次刷新之前准备好项目数据；自动连接的槽遇到空指针会安全结束。接口依据 [QComboBox 官方文档](https://doc.qt.io/qt-6/qcombobox.html)。</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模式下拉框也使用项目数据。View 是 QAbstractItemView 的类型别名，comboMode 指向教材 combo_Mode；五次 addItem 分别把显示名称与明确的模式值放在同一选项中。随后槽函数读 itemData，而不假设索引等于模式枚举值，这样删除或调换选项也不会破坏映射。和动作下拉框一样，在首次 refreshToUI 之前、m_itemView 尚为空时初始化，接口见 [QComboBox 官方文档](https://doc.qt.io/qt-6/qcombobox.html)。</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槽函数先检查当前设置对象和索引，再读取所选项的数据，并用 toInt 的 ok 参数检查是否可转成整数。负索引或无效项目数据使函数结束，不把未知选择冒充有效动作。本例项目数据只由前面四种明确枚举建立，所以有效整数可以转换为 DropAction，再修改 m_itemView 的默认动作并刷新。索引超范围时 itemData 无效，转换检查也会挡住它；接口依据 [QComboBox 官方文档](https://doc.qt.io/qt-6/qcombobox.html)。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上半段放在模式下拉框槽中，index 表示所选索引；检查指针、索引和项目数据后，将本例预先存入的模式整数转换为 DragDropMode，再调用 setter 和 refreshToUI。下半段是接收复选框的另一个槽，checked 是新的勾选值，修改 acceptDrops 后同样刷新。拖出复选框改用 setDragEnabled，仍需刷新实际模式。两段属于不同槽函数，不能把它们直接粘成一个函数；联动依据 [Qt 六点二点三视图实现](https://raw.githubusercontent.com/qt/qtbase/v6.2.3/src/widgets/itemviews/qabstractitemview.cpp)。</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刷新原本只想读视图属性，再把读数写到面板。但 setCurrentIndex 改变索引也会发出 currentIndexChanged，如果这个信号连接了 setter，就会多走一次写回视图的路径。切换设置对象时，控件原先显示另一视图的状态，更容易出现这种多余调用。下一页在刷新作用域阻塞四个面板控件，保证这一段只读视图状态；用户与程序都会触发该信号，见 [QComboBox 官方文档](https://doc.qt.io/qt-6/qcombobox.html)。</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进入 refreshToUI 后先保护空指针，a 与 b 分别指向接收和拖出复选框。四个局部 QSignalBlocker 同时阻塞两个复选框和两个下拉框，所以 setChecked、setCurrentIndex 不会在这次刷新中触发写回槽。随后读取 acceptDrops 与 dragEnabled，再按 dragDropMode 的真实枚举数据用 findData 查找模式索引。函数此处尚未结束，四个 blocker 仍然存活，下一页继续读取默认动作；需要包含 QSignalBlocker 头文件，作用域行为见 [官方文档](https://doc.qt.io/qt-6/qsignalblocker.html)。</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在同一个函数中，读取 defaultDropAction 的真实值，用 findData 查到动作索引，再设置下拉框。找不到时返回负一，空选择保留了“当前值未知”的事实；若擅自改成第零项，就会显示一个并不真实的动作。函数最后的花括号结束作用域，四个 QSignalBlocker 析构并恢复各控件原先的阻塞状态，因此原来未阻塞的控件随后仍可响应用户操作。查找见 [QComboBox 文档](https://doc.qt.io/qt-6/qcombobox.html)，恢复见 [QSignalBlocker 文档](https://doc.qt.io/qt-6/qsignalblocker.html)。</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假设属性面板选的是源列表，m_itemView 指向 listSource，但学生把键盘焦点移到树视图再按 Delete，这个键的 watched 是 treeWidget。删除必须根据接收事件的对象处理树的当前项，不能跟随面板指针去删除源列表。过滤器只识别四个目标视图的 KeyPress，未知对象与其他事件留给基类。这个具体情景解释了为什么设置路径与删除路径要用不同的对象依据。</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这页开始一个 eventFilter 函数，后面几页接续同一函数。先比较 watched 是否为四个视图之一，再检查事件类型；不满足条件就从基类出口继续处理。只有确认 KeyPress 后才能把事件指针转换为 QKeyEvent，随后检查是不是 Delete，其他按键仍交回基类。到页面末尾时，已经确认目标和按键，后面的删除分支不再重复类型判断，也不会影响普通编辑按键。</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接前页守卫，两个列表共用同一分支，watched 已确认是其中一个列表，所以转换成 QListWidget 后可安全读取 currentRow。没有当前行就跳过删除；有当前行时，takeItem 把该行项目移出列表并把所有权交给调用者，delete 才销毁这个项目对象。takeItem 本身不能被讲成已经销毁项目，非法行返回 nullptr。分支之后还会走到函数最后统一消费已识别的 Delete，依据 [该版本列表实现](https://raw.githubusercontent.com/qt/qtbase/v6.2.3/src/widgets/itemviews/qlistwidget.cpp)。</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接列表分支，树分支先读取 currentItem。空树或没有当前项时会得到 nullptr，必须先返回 true，结束已经识别的 Delete，不能直接调用 curItem 的 parent。这补上了教材示例缺少的空指针检查；该检查保护的是项目访问，不是阻止其他普通事件。当前项存在后才读取父项，下一页据此区分子节点与顶层节点，所有权依据 [该版本树实现](https://raw.githubusercontent.com/qt/qtbase/v6.2.3/src/widgets/itemviews/qtreewidget.cpp)。</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继续上一页仍未闭合的树分支。有父项时，用父项的 indexOfChild 得到子项索引，再调用 takeChild；没有父项时，由树用 indexOfTopLevelItem 找到顶层索引，再调用 takeTopLevelItem。两种 take 都把项目移出并交给调用者，随后统一 delete，销毁该项及其所有子项。removeChild 只移出，不会销毁对象，因此不能代替本例删除；方法行为见 [Qt 六点二点三树源码](https://raw.githubusercontent.com/qt/qtbase/v6.2.3/src/widgets/itemviews/qtreewidget.cpp)。</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表格分支读取当前行列，并检查它们在现有行列范围内，再取出当前格的项目并销毁。格子原来为空时 takeItem 返回 nullptr，delete nullptr 是安全操作；无有效当前位置则跳过删除。取走项目只清空当前格，行数、列数与其他格子保留；removeRow 删除整行及该行项目，会改变结构，所以属于另一种需求。行为依据 [Qt 六点二点三表格实现](https://raw.githubusercontent.com/qt/qtbase/v6.2.3/src/widgets/itemviews/qtablewidget.cpp)。</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三个删除分支之后，return true 结束同一个 eventFilter，原视图不再重复处理这次 Delete。目标、类型或按键不符的事件，已经在前面的守卫返回基类过滤器，保留正常派发。这段代码销毁的是列表、树或表格的项目，watched 指向的视图仍存在；不要把 item 所有权与监视对象的寿命混在一起。没有当前项时也按本例规则消费目标 Delete，避免后续默认处理改变这项约定。</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先在允许接收的列表间隙完成 Copy，同时确认源项仍在、目标新增数据；再在同一列表用 InternalMove 观察重排。表格分别试格内与空白落点，记录目标格是否覆盖、行数是否增加，避免只凭光标判断结果。树选择一个父节点后按 Delete，观察它和子树一同消失。最后连续按 Delete，并测试无当前项的情况，检查程序能否安全结束该次删除并继续响应；把每次操作的模式、动作、落点和结果一起记录下来。</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三个问题分别检查动作协商、刷新信号和删除对象范围。回答第一个时，除了默认 Move，还需说明源端支持集合与目标接受条件。第二个要指出 setCurrentIndex 改变索引也会发信号，并解释 blocker 应放在刷新函数中。第三个不要只说可以或不可以，要分别比较当前格项目、行数和同一行其他单元格的变化。学生先解释原因，再对照下一页答案。</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默认 Move 只是源端偏好，双方支持且目标接受格式、动作和位置，才可能执行 Move。程序改变索引也会触发 currentIndexChanged，局部 QSignalBlocker 在 refreshToUI 中暂时阻塞四个面板控件，读完后恢复原状态。removeRow 删除整行及该行项目，会改变结构；takeItem 后 delete 只清空当前格，保留行列与其他单元格。三个答案各保留完整理由，课堂按讨论顺序逐项显示，行为依据 [QComboBox 文档](https://doc.qt.io/qt-6/qcombobox.html)、[QSignalBlocker 文档](https://doc.qt.io/qt-6/qsignalblocker.html)和[该版本表格实现](https://raw.githubusercontent.com/qt/qtbase/v6.2.3/src/widgets/itemviews/qtablewidget.cpp)。</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回到全章的方法：先找接收对象和事件类型，再选择处理位置，明确后续动作，最后观察界面验证预期。事件函数负责本类行为，未接管的情况保留必要基类处理；信号通知其他对象执行连接的槽。过滤器按 watched 限定范围，决定是否消费；拖放还需检查数据格式、动作和位置，才处理传入数据。以后遇到新事件，先把操作对象、允许条件和可观察结果说清楚，再决定在哪个函数写代码。</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qt6_ch06_e_item_drag_drop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qt6_ch06_e_item_drag_drop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1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9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5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3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2250" kern="1200">
          <a:solidFill>
            <a:schemeClr val="tx1"/>
          </a:solidFill>
          <a:latin typeface="+mn-lt"/>
          <a:ea typeface="+mn-ea"/>
          <a:cs typeface="+mn-cs"/>
        </a:defRPr>
      </a:lvl2pPr>
      <a:lvl3pPr marL="914400" algn="l" defTabSz="457200" rtl="0" eaLnBrk="1" latinLnBrk="0" hangingPunct="1">
        <a:defRPr sz="2100" kern="1200">
          <a:solidFill>
            <a:schemeClr val="tx1"/>
          </a:solidFill>
          <a:latin typeface="+mn-lt"/>
          <a:ea typeface="+mn-ea"/>
          <a:cs typeface="+mn-cs"/>
        </a:defRPr>
      </a:lvl3pPr>
      <a:lvl4pPr marL="1371600" algn="l" defTabSz="457200" rtl="0" eaLnBrk="1" latinLnBrk="0" hangingPunct="1">
        <a:defRPr sz="195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650" kern="1200">
          <a:solidFill>
            <a:schemeClr val="tx1"/>
          </a:solidFill>
          <a:latin typeface="+mn-lt"/>
          <a:ea typeface="+mn-ea"/>
          <a:cs typeface="+mn-cs"/>
        </a:defRPr>
      </a:lvl6pPr>
      <a:lvl7pPr marL="2743200" algn="l" defTabSz="457200" rtl="0" eaLnBrk="1" latinLnBrk="0" hangingPunct="1">
        <a:defRPr sz="1500" kern="1200">
          <a:solidFill>
            <a:schemeClr val="tx1"/>
          </a:solidFill>
          <a:latin typeface="+mn-lt"/>
          <a:ea typeface="+mn-ea"/>
          <a:cs typeface="+mn-cs"/>
        </a:defRPr>
      </a:lvl7pPr>
      <a:lvl8pPr marL="3200400" algn="l" defTabSz="457200" rtl="0" eaLnBrk="1" latinLnBrk="0" hangingPunct="1">
        <a:defRPr sz="135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6fa24b44c90f7809.png"/>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7408" y="636270"/>
            <a:ext cx="4999939" cy="469392"/>
            <a:chOff x="597408" y="636270"/>
            <a:chExt cx="4999939" cy="469392"/>
          </a:xfrm>
        </p:grpSpPr>
        <p:sp>
          <p:nvSpPr>
            <p:cNvPr id="2" name="TextBox 2"/>
            <p:cNvSpPr txBox="1"/>
            <p:nvPr/>
          </p:nvSpPr>
          <p:spPr>
            <a:xfrm>
              <a:off x="597408" y="636270"/>
              <a:ext cx="4999939" cy="469392"/>
            </a:xfrm>
            <a:prstGeom prst="rect">
              <a:avLst/>
            </a:prstGeom>
            <a:noFill/>
            <a:ln>
              <a:noFill/>
            </a:ln>
          </p:spPr>
          <p:txBody>
            <a:bodyPr wrap="none" lIns="0" tIns="0" rIns="0" bIns="0" anchor="t" anchorCtr="0">
              <a:spAutoFit/>
            </a:bodyPr>
            <a:lstStyle/>
            <a:p>
              <a:pPr algn="l"/>
              <a:r>
                <a:rPr lang="zh-CN" sz="2400" dirty="0">
                  <a:solidFill>
                    <a:schemeClr val="accent2"/>
                  </a:solidFill>
                  <a:latin typeface="+mn-lt"/>
                  <a:ea typeface="+mn-ea"/>
                  <a:cs typeface="+mn-cs"/>
                </a:rPr>
                <a:t>第6章 · 6.5 具有拖放功能的组件</a:t>
              </a:r>
            </a:p>
          </p:txBody>
        </p:sp>
      </p:grpSp>
      <p:grpSp>
        <p:nvGrpSpPr>
          <p:cNvPr id="6" name="Group 6"/>
          <p:cNvGrpSpPr/>
          <p:nvPr/>
        </p:nvGrpSpPr>
        <p:grpSpPr>
          <a:xfrm>
            <a:off x="590550" y="1962150"/>
            <a:ext cx="5692140" cy="2114550"/>
            <a:chOff x="590550" y="1962150"/>
            <a:chExt cx="5692140" cy="2114550"/>
          </a:xfrm>
        </p:grpSpPr>
        <p:sp>
          <p:nvSpPr>
            <p:cNvPr id="4" name="TextBox 4"/>
            <p:cNvSpPr txBox="1"/>
            <p:nvPr/>
          </p:nvSpPr>
          <p:spPr>
            <a:xfrm>
              <a:off x="590550" y="1962150"/>
              <a:ext cx="5692140" cy="1162050"/>
            </a:xfrm>
            <a:prstGeom prst="rect">
              <a:avLst/>
            </a:prstGeom>
            <a:noFill/>
            <a:ln>
              <a:noFill/>
            </a:ln>
          </p:spPr>
          <p:txBody>
            <a:bodyPr wrap="none" lIns="0" tIns="0" rIns="0" bIns="0" anchor="t" anchorCtr="0">
              <a:spAutoFit/>
            </a:bodyPr>
            <a:lstStyle/>
            <a:p>
              <a:pPr algn="l"/>
              <a:r>
                <a:rPr lang="zh-CN" sz="6000" b="1" dirty="0">
                  <a:solidFill>
                    <a:schemeClr val="accent1"/>
                  </a:solidFill>
                  <a:latin typeface="+mn-lt"/>
                  <a:ea typeface="+mn-ea"/>
                  <a:cs typeface="+mn-cs"/>
                </a:rPr>
                <a:t>列表、树与表格</a:t>
              </a:r>
            </a:p>
          </p:txBody>
        </p:sp>
        <p:sp>
          <p:nvSpPr>
            <p:cNvPr id="5" name="TextBox 5"/>
            <p:cNvSpPr txBox="1"/>
            <p:nvPr/>
          </p:nvSpPr>
          <p:spPr>
            <a:xfrm>
              <a:off x="590550" y="2914650"/>
              <a:ext cx="2461260" cy="1162050"/>
            </a:xfrm>
            <a:prstGeom prst="rect">
              <a:avLst/>
            </a:prstGeom>
            <a:noFill/>
            <a:ln>
              <a:noFill/>
            </a:ln>
          </p:spPr>
          <p:txBody>
            <a:bodyPr wrap="none" lIns="0" tIns="0" rIns="0" bIns="0" anchor="t" anchorCtr="0">
              <a:spAutoFit/>
            </a:bodyPr>
            <a:lstStyle/>
            <a:p>
              <a:pPr algn="l"/>
              <a:r>
                <a:rPr lang="zh-CN" sz="6000" b="1" dirty="0">
                  <a:solidFill>
                    <a:schemeClr val="accent1"/>
                  </a:solidFill>
                  <a:latin typeface="+mn-lt"/>
                  <a:ea typeface="+mn-ea"/>
                  <a:cs typeface="+mn-cs"/>
                </a:rPr>
                <a:t>的拖放</a:t>
              </a:r>
            </a:p>
          </p:txBody>
        </p:sp>
      </p:grpSp>
      <p:grpSp>
        <p:nvGrpSpPr>
          <p:cNvPr id="11" name="Group 11"/>
          <p:cNvGrpSpPr/>
          <p:nvPr/>
        </p:nvGrpSpPr>
        <p:grpSpPr>
          <a:xfrm>
            <a:off x="597408" y="4400550"/>
            <a:ext cx="10984992" cy="1600962"/>
            <a:chOff x="597408" y="4400550"/>
            <a:chExt cx="10984992" cy="1600962"/>
          </a:xfrm>
        </p:grpSpPr>
        <p:sp>
          <p:nvSpPr>
            <p:cNvPr id="7" name="Line 7"/>
            <p:cNvSpPr/>
            <p:nvPr/>
          </p:nvSpPr>
          <p:spPr>
            <a:xfrm>
              <a:off x="609600" y="4400550"/>
              <a:ext cx="10972800" cy="9525"/>
            </a:xfrm>
            <a:custGeom>
              <a:avLst/>
              <a:gdLst/>
              <a:ahLst/>
              <a:cxnLst/>
              <a:rect l="l" t="t" r="r" b="b"/>
              <a:pathLst>
                <a:path w="10972800" h="9525">
                  <a:moveTo>
                    <a:pt x="0" y="0"/>
                  </a:moveTo>
                  <a:lnTo>
                    <a:pt x="10972800" y="0"/>
                  </a:lnTo>
                </a:path>
              </a:pathLst>
            </a:custGeom>
            <a:noFill/>
            <a:ln w="19050">
              <a:solidFill>
                <a:srgbClr val="D6CFC2"/>
              </a:solidFill>
            </a:ln>
          </p:spPr>
        </p:sp>
        <p:sp>
          <p:nvSpPr>
            <p:cNvPr id="8" name="TextBox 8"/>
            <p:cNvSpPr txBox="1"/>
            <p:nvPr/>
          </p:nvSpPr>
          <p:spPr>
            <a:xfrm>
              <a:off x="597408" y="4693920"/>
              <a:ext cx="822807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用 samp6_5 观察四个视图、属性面板和 Delete 删除。</a:t>
              </a:r>
            </a:p>
          </p:txBody>
        </p:sp>
        <p:sp>
          <p:nvSpPr>
            <p:cNvPr id="9" name="TextBox 9"/>
            <p:cNvSpPr txBox="1"/>
            <p:nvPr/>
          </p:nvSpPr>
          <p:spPr>
            <a:xfrm>
              <a:off x="597408" y="51130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组件设置决定能否发起和接收拖放；模型与放下位置</a:t>
              </a:r>
            </a:p>
          </p:txBody>
        </p:sp>
        <p:sp>
          <p:nvSpPr>
            <p:cNvPr id="10" name="TextBox 10"/>
            <p:cNvSpPr txBox="1"/>
            <p:nvPr/>
          </p:nvSpPr>
          <p:spPr>
            <a:xfrm>
              <a:off x="597408" y="553212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决定数据怎样落下。改变动作后，要查看两端的数据变化。</a:t>
              </a:r>
            </a:p>
          </p:txBody>
        </p:sp>
      </p:grpSp>
      <p:grpSp>
        <p:nvGrpSpPr>
          <p:cNvPr id="14" name="Group 14"/>
          <p:cNvGrpSpPr/>
          <p:nvPr/>
        </p:nvGrpSpPr>
        <p:grpSpPr>
          <a:xfrm>
            <a:off x="603504" y="6395085"/>
            <a:ext cx="10883036" cy="234696"/>
            <a:chOff x="603504" y="6395085"/>
            <a:chExt cx="10883036" cy="234696"/>
          </a:xfrm>
        </p:grpSpPr>
        <p:sp>
          <p:nvSpPr>
            <p:cNvPr id="12" name="TextBox 12"/>
            <p:cNvSpPr txBox="1"/>
            <p:nvPr/>
          </p:nvSpPr>
          <p:spPr>
            <a:xfrm>
              <a:off x="603504" y="6395085"/>
              <a:ext cx="2812847"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Qt 6 C++ 开发指南 · 第6章教学课件</a:t>
              </a:r>
            </a:p>
          </p:txBody>
        </p:sp>
        <p:sp>
          <p:nvSpPr>
            <p:cNvPr id="13" name="TextBox 13"/>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01 / 34</a:t>
              </a:r>
            </a:p>
          </p:txBody>
        </p:sp>
      </p:gr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535289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samp6_5 的界面组成</a:t>
            </a:r>
          </a:p>
        </p:txBody>
      </p:sp>
      <p:grpSp>
        <p:nvGrpSpPr>
          <p:cNvPr id="4" name="Group 4"/>
          <p:cNvGrpSpPr/>
          <p:nvPr/>
        </p:nvGrpSpPr>
        <p:grpSpPr>
          <a:xfrm>
            <a:off x="609600" y="1924050"/>
            <a:ext cx="5715000" cy="4022884"/>
            <a:chOff x="609600" y="1924050"/>
            <a:chExt cx="5715000" cy="4022884"/>
          </a:xfrm>
        </p:grpSpPr>
        <p:pic>
          <p:nvPicPr>
            <p:cNvPr id="3" name="Image 3"/>
            <p:cNvPicPr>
              <a:picLocks noChangeAspect="1"/>
            </p:cNvPicPr>
            <p:nvPr/>
          </p:nvPicPr>
          <p:blipFill>
            <a:blip r:embed="rId2"/>
            <a:stretch>
              <a:fillRect/>
            </a:stretch>
          </p:blipFill>
          <p:spPr>
            <a:xfrm>
              <a:off x="609600" y="1924050"/>
              <a:ext cx="5715000" cy="4022884"/>
            </a:xfrm>
            <a:prstGeom prst="rect">
              <a:avLst/>
            </a:prstGeom>
          </p:spPr>
        </p:pic>
      </p:grpSp>
      <p:grpSp>
        <p:nvGrpSpPr>
          <p:cNvPr id="13" name="Group 13"/>
          <p:cNvGrpSpPr/>
          <p:nvPr/>
        </p:nvGrpSpPr>
        <p:grpSpPr>
          <a:xfrm>
            <a:off x="6693408" y="1912620"/>
            <a:ext cx="3578352" cy="4241292"/>
            <a:chOff x="6693408" y="1912620"/>
            <a:chExt cx="3578352" cy="4241292"/>
          </a:xfrm>
        </p:grpSpPr>
        <p:sp>
          <p:nvSpPr>
            <p:cNvPr id="5" name="TextBox 5"/>
            <p:cNvSpPr txBox="1"/>
            <p:nvPr/>
          </p:nvSpPr>
          <p:spPr>
            <a:xfrm>
              <a:off x="6693408" y="1912620"/>
              <a:ext cx="310377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listSource：源列表</a:t>
              </a:r>
            </a:p>
          </p:txBody>
        </p:sp>
        <p:sp>
          <p:nvSpPr>
            <p:cNvPr id="6" name="TextBox 6"/>
            <p:cNvSpPr txBox="1"/>
            <p:nvPr/>
          </p:nvSpPr>
          <p:spPr>
            <a:xfrm>
              <a:off x="6693408" y="2331720"/>
              <a:ext cx="342686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listWidget：目标列表</a:t>
              </a:r>
            </a:p>
          </p:txBody>
        </p:sp>
        <p:sp>
          <p:nvSpPr>
            <p:cNvPr id="7" name="TextBox 7"/>
            <p:cNvSpPr txBox="1"/>
            <p:nvPr/>
          </p:nvSpPr>
          <p:spPr>
            <a:xfrm>
              <a:off x="6693408" y="2750820"/>
              <a:ext cx="245760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treeWidget：树</a:t>
              </a:r>
            </a:p>
          </p:txBody>
        </p:sp>
        <p:sp>
          <p:nvSpPr>
            <p:cNvPr id="8" name="TextBox 8"/>
            <p:cNvSpPr txBox="1"/>
            <p:nvPr/>
          </p:nvSpPr>
          <p:spPr>
            <a:xfrm>
              <a:off x="6693408" y="3169920"/>
              <a:ext cx="295838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tableWidget：表格</a:t>
              </a:r>
            </a:p>
          </p:txBody>
        </p:sp>
        <p:sp>
          <p:nvSpPr>
            <p:cNvPr id="9" name="TextBox 9"/>
            <p:cNvSpPr txBox="1"/>
            <p:nvPr/>
          </p:nvSpPr>
          <p:spPr>
            <a:xfrm>
              <a:off x="6693408" y="4008120"/>
              <a:ext cx="357835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四个视图共用属性面板。</a:t>
              </a:r>
            </a:p>
          </p:txBody>
        </p:sp>
        <p:sp>
          <p:nvSpPr>
            <p:cNvPr id="10" name="TextBox 10"/>
            <p:cNvSpPr txBox="1"/>
            <p:nvPr/>
          </p:nvSpPr>
          <p:spPr>
            <a:xfrm>
              <a:off x="6693408" y="4427220"/>
              <a:ext cx="357835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单选按钮指定设置对象。</a:t>
              </a:r>
            </a:p>
          </p:txBody>
        </p:sp>
        <p:sp>
          <p:nvSpPr>
            <p:cNvPr id="11" name="TextBox 11"/>
            <p:cNvSpPr txBox="1"/>
            <p:nvPr/>
          </p:nvSpPr>
          <p:spPr>
            <a:xfrm>
              <a:off x="6693408" y="5265420"/>
              <a:ext cx="354162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Delete 删除接收按键的</a:t>
              </a:r>
            </a:p>
          </p:txBody>
        </p:sp>
        <p:sp>
          <p:nvSpPr>
            <p:cNvPr id="12" name="TextBox 12"/>
            <p:cNvSpPr txBox="1"/>
            <p:nvPr/>
          </p:nvSpPr>
          <p:spPr>
            <a:xfrm>
              <a:off x="6693408" y="5684520"/>
              <a:ext cx="293217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视图中的当前项目。</a:t>
              </a:r>
            </a:p>
          </p:txBody>
        </p:sp>
      </p:grpSp>
      <p:grpSp>
        <p:nvGrpSpPr>
          <p:cNvPr id="16" name="Group 16"/>
          <p:cNvGrpSpPr/>
          <p:nvPr/>
        </p:nvGrpSpPr>
        <p:grpSpPr>
          <a:xfrm>
            <a:off x="603504" y="6395085"/>
            <a:ext cx="10883036" cy="234696"/>
            <a:chOff x="603504" y="6395085"/>
            <a:chExt cx="10883036" cy="234696"/>
          </a:xfrm>
        </p:grpSpPr>
        <p:sp>
          <p:nvSpPr>
            <p:cNvPr id="14" name="TextBox 14"/>
            <p:cNvSpPr txBox="1"/>
            <p:nvPr/>
          </p:nvSpPr>
          <p:spPr>
            <a:xfrm>
              <a:off x="603504" y="6395085"/>
              <a:ext cx="2844089"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教材图6-9 · PDF第237页 · 完整截图</a:t>
              </a:r>
            </a:p>
          </p:txBody>
        </p:sp>
        <p:sp>
          <p:nvSpPr>
            <p:cNvPr id="15" name="TextBox 15"/>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02 / 34</a:t>
              </a:r>
            </a:p>
          </p:txBody>
        </p:sp>
      </p:gr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共同基类与当前设置对象</a:t>
            </a:r>
          </a:p>
        </p:txBody>
      </p:sp>
      <p:grpSp>
        <p:nvGrpSpPr>
          <p:cNvPr id="12" name="Group 12"/>
          <p:cNvGrpSpPr/>
          <p:nvPr/>
        </p:nvGrpSpPr>
        <p:grpSpPr>
          <a:xfrm>
            <a:off x="595884" y="2089785"/>
            <a:ext cx="9567177" cy="2433066"/>
            <a:chOff x="595884" y="2089785"/>
            <a:chExt cx="9567177" cy="2433066"/>
          </a:xfrm>
        </p:grpSpPr>
        <p:sp>
          <p:nvSpPr>
            <p:cNvPr id="3" name="TextBox 3"/>
            <p:cNvSpPr txBox="1"/>
            <p:nvPr/>
          </p:nvSpPr>
          <p:spPr>
            <a:xfrm>
              <a:off x="595884" y="2089785"/>
              <a:ext cx="2260397"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QListWidget</a:t>
              </a:r>
            </a:p>
          </p:txBody>
        </p:sp>
        <p:sp>
          <p:nvSpPr>
            <p:cNvPr id="4" name="TextBox 4"/>
            <p:cNvSpPr txBox="1"/>
            <p:nvPr/>
          </p:nvSpPr>
          <p:spPr>
            <a:xfrm>
              <a:off x="595884" y="3042285"/>
              <a:ext cx="2260397"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QTreeWidget</a:t>
              </a:r>
            </a:p>
          </p:txBody>
        </p:sp>
        <p:sp>
          <p:nvSpPr>
            <p:cNvPr id="5" name="TextBox 5"/>
            <p:cNvSpPr txBox="1"/>
            <p:nvPr/>
          </p:nvSpPr>
          <p:spPr>
            <a:xfrm>
              <a:off x="595884" y="3994785"/>
              <a:ext cx="2460308"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QTableWidget</a:t>
              </a:r>
            </a:p>
          </p:txBody>
        </p:sp>
        <p:sp>
          <p:nvSpPr>
            <p:cNvPr id="6" name="Line 6"/>
            <p:cNvSpPr/>
            <p:nvPr/>
          </p:nvSpPr>
          <p:spPr>
            <a:xfrm>
              <a:off x="3238500" y="2286000"/>
              <a:ext cx="2095500" cy="9525"/>
            </a:xfrm>
            <a:custGeom>
              <a:avLst/>
              <a:gdLst/>
              <a:ahLst/>
              <a:cxnLst/>
              <a:rect l="l" t="t" r="r" b="b"/>
              <a:pathLst>
                <a:path w="2095500" h="9525">
                  <a:moveTo>
                    <a:pt x="0" y="0"/>
                  </a:moveTo>
                  <a:lnTo>
                    <a:pt x="2095500" y="0"/>
                  </a:lnTo>
                </a:path>
              </a:pathLst>
            </a:custGeom>
            <a:noFill/>
            <a:ln w="28575">
              <a:solidFill>
                <a:schemeClr val="accent3"/>
              </a:solidFill>
            </a:ln>
          </p:spPr>
        </p:sp>
        <p:sp>
          <p:nvSpPr>
            <p:cNvPr id="7" name="Line 7"/>
            <p:cNvSpPr/>
            <p:nvPr/>
          </p:nvSpPr>
          <p:spPr>
            <a:xfrm>
              <a:off x="3238500" y="3238500"/>
              <a:ext cx="3238500" cy="9525"/>
            </a:xfrm>
            <a:custGeom>
              <a:avLst/>
              <a:gdLst/>
              <a:ahLst/>
              <a:cxnLst/>
              <a:rect l="l" t="t" r="r" b="b"/>
              <a:pathLst>
                <a:path w="3238500" h="9525">
                  <a:moveTo>
                    <a:pt x="0" y="0"/>
                  </a:moveTo>
                  <a:lnTo>
                    <a:pt x="3238500" y="0"/>
                  </a:lnTo>
                </a:path>
              </a:pathLst>
            </a:custGeom>
            <a:noFill/>
            <a:ln w="28575">
              <a:solidFill>
                <a:schemeClr val="accent3"/>
              </a:solidFill>
            </a:ln>
          </p:spPr>
        </p:sp>
        <p:sp>
          <p:nvSpPr>
            <p:cNvPr id="8" name="Line 8"/>
            <p:cNvSpPr/>
            <p:nvPr/>
          </p:nvSpPr>
          <p:spPr>
            <a:xfrm>
              <a:off x="3238500" y="4191000"/>
              <a:ext cx="2095500" cy="9525"/>
            </a:xfrm>
            <a:custGeom>
              <a:avLst/>
              <a:gdLst/>
              <a:ahLst/>
              <a:cxnLst/>
              <a:rect l="l" t="t" r="r" b="b"/>
              <a:pathLst>
                <a:path w="2095500" h="9525">
                  <a:moveTo>
                    <a:pt x="0" y="0"/>
                  </a:moveTo>
                  <a:lnTo>
                    <a:pt x="2095500" y="0"/>
                  </a:lnTo>
                </a:path>
              </a:pathLst>
            </a:custGeom>
            <a:noFill/>
            <a:ln w="28575">
              <a:solidFill>
                <a:schemeClr val="accent3"/>
              </a:solidFill>
            </a:ln>
          </p:spPr>
        </p:sp>
        <p:sp>
          <p:nvSpPr>
            <p:cNvPr id="9" name="Line 9"/>
            <p:cNvSpPr/>
            <p:nvPr/>
          </p:nvSpPr>
          <p:spPr>
            <a:xfrm>
              <a:off x="5334000" y="2286000"/>
              <a:ext cx="9525" cy="1905000"/>
            </a:xfrm>
            <a:custGeom>
              <a:avLst/>
              <a:gdLst/>
              <a:ahLst/>
              <a:cxnLst/>
              <a:rect l="l" t="t" r="r" b="b"/>
              <a:pathLst>
                <a:path w="9525" h="1905000">
                  <a:moveTo>
                    <a:pt x="0" y="0"/>
                  </a:moveTo>
                  <a:lnTo>
                    <a:pt x="0" y="1905000"/>
                  </a:lnTo>
                </a:path>
              </a:pathLst>
            </a:custGeom>
            <a:noFill/>
            <a:ln w="28575">
              <a:solidFill>
                <a:schemeClr val="accent3"/>
              </a:solidFill>
            </a:ln>
          </p:spPr>
        </p:sp>
        <p:sp>
          <p:nvSpPr>
            <p:cNvPr id="10" name="TextBox 10"/>
            <p:cNvSpPr txBox="1"/>
            <p:nvPr/>
          </p:nvSpPr>
          <p:spPr>
            <a:xfrm>
              <a:off x="6691884" y="2813685"/>
              <a:ext cx="3471177"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QAbstractItemView</a:t>
              </a:r>
            </a:p>
          </p:txBody>
        </p:sp>
        <p:sp>
          <p:nvSpPr>
            <p:cNvPr id="11" name="TextBox 11"/>
            <p:cNvSpPr txBox="1"/>
            <p:nvPr/>
          </p:nvSpPr>
          <p:spPr>
            <a:xfrm>
              <a:off x="6693408" y="3379470"/>
              <a:ext cx="293217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共同的拖放属性接口</a:t>
              </a:r>
            </a:p>
          </p:txBody>
        </p:sp>
      </p:grpSp>
      <p:grpSp>
        <p:nvGrpSpPr>
          <p:cNvPr id="16" name="Group 16"/>
          <p:cNvGrpSpPr/>
          <p:nvPr/>
        </p:nvGrpSpPr>
        <p:grpSpPr>
          <a:xfrm>
            <a:off x="597408" y="4884420"/>
            <a:ext cx="8966565" cy="1307592"/>
            <a:chOff x="597408" y="4884420"/>
            <a:chExt cx="8966565" cy="1307592"/>
          </a:xfrm>
        </p:grpSpPr>
        <p:sp>
          <p:nvSpPr>
            <p:cNvPr id="13" name="TextBox 13"/>
            <p:cNvSpPr txBox="1"/>
            <p:nvPr/>
          </p:nvSpPr>
          <p:spPr>
            <a:xfrm>
              <a:off x="597408" y="4884420"/>
              <a:ext cx="896656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m_itemView 是 QAbstractItemView*，指向当前设置对象。</a:t>
              </a:r>
            </a:p>
          </p:txBody>
        </p:sp>
        <p:sp>
          <p:nvSpPr>
            <p:cNvPr id="14" name="TextBox 14"/>
            <p:cNvSpPr txBox="1"/>
            <p:nvPr/>
          </p:nvSpPr>
          <p:spPr>
            <a:xfrm>
              <a:off x="597408" y="53035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选择另一个单选按钮时，只改变指针指向的已有视图。</a:t>
              </a:r>
            </a:p>
          </p:txBody>
        </p:sp>
        <p:sp>
          <p:nvSpPr>
            <p:cNvPr id="15" name="TextBox 15"/>
            <p:cNvSpPr txBox="1"/>
            <p:nvPr/>
          </p:nvSpPr>
          <p:spPr>
            <a:xfrm>
              <a:off x="597408" y="5722620"/>
              <a:ext cx="583996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后续代码通过这个指针读取和修改属性。</a:t>
              </a:r>
            </a:p>
          </p:txBody>
        </p:sp>
      </p:grpSp>
      <p:grpSp>
        <p:nvGrpSpPr>
          <p:cNvPr id="19" name="Group 19"/>
          <p:cNvGrpSpPr/>
          <p:nvPr/>
        </p:nvGrpSpPr>
        <p:grpSpPr>
          <a:xfrm>
            <a:off x="603504" y="6395085"/>
            <a:ext cx="10883036" cy="234696"/>
            <a:chOff x="603504" y="6395085"/>
            <a:chExt cx="10883036" cy="234696"/>
          </a:xfrm>
        </p:grpSpPr>
        <p:sp>
          <p:nvSpPr>
            <p:cNvPr id="17" name="TextBox 17"/>
            <p:cNvSpPr txBox="1"/>
            <p:nvPr/>
          </p:nvSpPr>
          <p:spPr>
            <a:xfrm>
              <a:off x="603504" y="6395085"/>
              <a:ext cx="1999183"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共同接口与操作对象</a:t>
              </a:r>
            </a:p>
          </p:txBody>
        </p:sp>
        <p:sp>
          <p:nvSpPr>
            <p:cNvPr id="18" name="TextBox 18"/>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03 / 34</a:t>
              </a:r>
            </a:p>
          </p:txBody>
        </p:sp>
      </p:gr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456133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初始化与事件监视</a:t>
            </a:r>
          </a:p>
        </p:txBody>
      </p:sp>
      <p:grpSp>
        <p:nvGrpSpPr>
          <p:cNvPr id="12" name="Group 12"/>
          <p:cNvGrpSpPr/>
          <p:nvPr/>
        </p:nvGrpSpPr>
        <p:grpSpPr>
          <a:xfrm>
            <a:off x="609600" y="1828800"/>
            <a:ext cx="10972800" cy="2781300"/>
            <a:chOff x="609600" y="1828800"/>
            <a:chExt cx="10972800" cy="2781300"/>
          </a:xfrm>
        </p:grpSpPr>
        <p:sp>
          <p:nvSpPr>
            <p:cNvPr id="3" name="Rectangle 3"/>
            <p:cNvSpPr/>
            <p:nvPr/>
          </p:nvSpPr>
          <p:spPr>
            <a:xfrm>
              <a:off x="609600" y="1828800"/>
              <a:ext cx="10972800" cy="2781300"/>
            </a:xfrm>
            <a:prstGeom prst="rect">
              <a:avLst/>
            </a:prstGeom>
            <a:solidFill>
              <a:schemeClr val="accent5"/>
            </a:solidFill>
            <a:ln>
              <a:noFill/>
            </a:ln>
          </p:spPr>
        </p:sp>
        <p:sp>
          <p:nvSpPr>
            <p:cNvPr id="4" name="TextBox 4"/>
            <p:cNvSpPr txBox="1"/>
            <p:nvPr/>
          </p:nvSpPr>
          <p:spPr>
            <a:xfrm>
              <a:off x="827532" y="1983105"/>
              <a:ext cx="283227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ui-&gt;setupUi(this);</a:t>
              </a:r>
            </a:p>
          </p:txBody>
        </p:sp>
        <p:sp>
          <p:nvSpPr>
            <p:cNvPr id="5" name="TextBox 5"/>
            <p:cNvSpPr txBox="1"/>
            <p:nvPr/>
          </p:nvSpPr>
          <p:spPr>
            <a:xfrm>
              <a:off x="827532" y="2287905"/>
              <a:ext cx="4733925"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QAbstractItemView *views[] = {</a:t>
              </a:r>
            </a:p>
          </p:txBody>
        </p:sp>
        <p:sp>
          <p:nvSpPr>
            <p:cNvPr id="6" name="TextBox 6"/>
            <p:cNvSpPr txBox="1"/>
            <p:nvPr/>
          </p:nvSpPr>
          <p:spPr>
            <a:xfrm>
              <a:off x="827532" y="2592705"/>
              <a:ext cx="5489019"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ui-&gt;listSource, ui-&gt;listWidget,</a:t>
              </a:r>
            </a:p>
          </p:txBody>
        </p:sp>
        <p:sp>
          <p:nvSpPr>
            <p:cNvPr id="7" name="TextBox 7"/>
            <p:cNvSpPr txBox="1"/>
            <p:nvPr/>
          </p:nvSpPr>
          <p:spPr>
            <a:xfrm>
              <a:off x="827532" y="2897505"/>
              <a:ext cx="5487993"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ui-&gt;treeWidget, ui-&gt;tableWidget</a:t>
              </a:r>
            </a:p>
          </p:txBody>
        </p:sp>
        <p:sp>
          <p:nvSpPr>
            <p:cNvPr id="8" name="TextBox 8"/>
            <p:cNvSpPr txBox="1"/>
            <p:nvPr/>
          </p:nvSpPr>
          <p:spPr>
            <a:xfrm>
              <a:off x="827532" y="3202305"/>
              <a:ext cx="33230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a:t>
              </a:r>
            </a:p>
          </p:txBody>
        </p:sp>
        <p:sp>
          <p:nvSpPr>
            <p:cNvPr id="9" name="TextBox 9"/>
            <p:cNvSpPr txBox="1"/>
            <p:nvPr/>
          </p:nvSpPr>
          <p:spPr>
            <a:xfrm>
              <a:off x="827532" y="3507105"/>
              <a:ext cx="375300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for (auto *view : views)</a:t>
              </a:r>
            </a:p>
          </p:txBody>
        </p:sp>
        <p:sp>
          <p:nvSpPr>
            <p:cNvPr id="10" name="TextBox 10"/>
            <p:cNvSpPr txBox="1"/>
            <p:nvPr/>
          </p:nvSpPr>
          <p:spPr>
            <a:xfrm>
              <a:off x="827532" y="3811905"/>
              <a:ext cx="5487045"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view-&gt;installEventFilter(this);</a:t>
              </a:r>
            </a:p>
          </p:txBody>
        </p:sp>
        <p:sp>
          <p:nvSpPr>
            <p:cNvPr id="11" name="TextBox 11"/>
            <p:cNvSpPr txBox="1"/>
            <p:nvPr/>
          </p:nvSpPr>
          <p:spPr>
            <a:xfrm>
              <a:off x="827532" y="4116705"/>
              <a:ext cx="4398416"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m_itemView = ui-&gt;listSource;</a:t>
              </a:r>
            </a:p>
          </p:txBody>
        </p:sp>
      </p:grpSp>
      <p:grpSp>
        <p:nvGrpSpPr>
          <p:cNvPr id="16" name="Group 16"/>
          <p:cNvGrpSpPr/>
          <p:nvPr/>
        </p:nvGrpSpPr>
        <p:grpSpPr>
          <a:xfrm>
            <a:off x="597408" y="4884420"/>
            <a:ext cx="8366150" cy="1307592"/>
            <a:chOff x="597408" y="4884420"/>
            <a:chExt cx="8366150" cy="1307592"/>
          </a:xfrm>
        </p:grpSpPr>
        <p:sp>
          <p:nvSpPr>
            <p:cNvPr id="13" name="TextBox 13"/>
            <p:cNvSpPr txBox="1"/>
            <p:nvPr/>
          </p:nvSpPr>
          <p:spPr>
            <a:xfrm>
              <a:off x="597408" y="4884420"/>
              <a:ext cx="834176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这段代码放在构造函数中：先创建 UI，再取得四个视图。</a:t>
              </a:r>
            </a:p>
          </p:txBody>
        </p:sp>
        <p:sp>
          <p:nvSpPr>
            <p:cNvPr id="14" name="TextBox 14"/>
            <p:cNvSpPr txBox="1"/>
            <p:nvPr/>
          </p:nvSpPr>
          <p:spPr>
            <a:xfrm>
              <a:off x="597408" y="5303520"/>
              <a:ext cx="812880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过滤器监视四个对象；属性面板最初读取 listSource。</a:t>
              </a:r>
            </a:p>
          </p:txBody>
        </p:sp>
        <p:sp>
          <p:nvSpPr>
            <p:cNvPr id="15" name="TextBox 15"/>
            <p:cNvSpPr txBox="1"/>
            <p:nvPr/>
          </p:nvSpPr>
          <p:spPr>
            <a:xfrm>
              <a:off x="597408" y="5722620"/>
              <a:ext cx="836615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下一页设置初始拖放属性，完成后调用 refreshToUI()。</a:t>
              </a:r>
            </a:p>
          </p:txBody>
        </p:sp>
      </p:grpSp>
      <p:grpSp>
        <p:nvGrpSpPr>
          <p:cNvPr id="19" name="Group 19"/>
          <p:cNvGrpSpPr/>
          <p:nvPr/>
        </p:nvGrpSpPr>
        <p:grpSpPr>
          <a:xfrm>
            <a:off x="603504" y="6395085"/>
            <a:ext cx="10883036" cy="234696"/>
            <a:chOff x="603504" y="6395085"/>
            <a:chExt cx="10883036" cy="234696"/>
          </a:xfrm>
        </p:grpSpPr>
        <p:sp>
          <p:nvSpPr>
            <p:cNvPr id="17" name="TextBox 17"/>
            <p:cNvSpPr txBox="1"/>
            <p:nvPr/>
          </p:nvSpPr>
          <p:spPr>
            <a:xfrm>
              <a:off x="603504" y="6395085"/>
              <a:ext cx="1514551"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构造函数节选</a:t>
              </a:r>
            </a:p>
          </p:txBody>
        </p:sp>
        <p:sp>
          <p:nvSpPr>
            <p:cNvPr id="18" name="TextBox 18"/>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04 / 34</a:t>
              </a:r>
            </a:p>
          </p:txBody>
        </p:sp>
      </p:gr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拖放属性的初始设置</a:t>
            </a:r>
          </a:p>
        </p:txBody>
      </p:sp>
      <p:grpSp>
        <p:nvGrpSpPr>
          <p:cNvPr id="10" name="Group 10"/>
          <p:cNvGrpSpPr/>
          <p:nvPr/>
        </p:nvGrpSpPr>
        <p:grpSpPr>
          <a:xfrm>
            <a:off x="609600" y="1828800"/>
            <a:ext cx="10972800" cy="2781300"/>
            <a:chOff x="609600" y="1828800"/>
            <a:chExt cx="10972800" cy="2781300"/>
          </a:xfrm>
        </p:grpSpPr>
        <p:sp>
          <p:nvSpPr>
            <p:cNvPr id="3" name="Rectangle 3"/>
            <p:cNvSpPr/>
            <p:nvPr/>
          </p:nvSpPr>
          <p:spPr>
            <a:xfrm>
              <a:off x="609600" y="1828800"/>
              <a:ext cx="10972800" cy="2781300"/>
            </a:xfrm>
            <a:prstGeom prst="rect">
              <a:avLst/>
            </a:prstGeom>
            <a:solidFill>
              <a:schemeClr val="accent5"/>
            </a:solidFill>
            <a:ln>
              <a:noFill/>
            </a:ln>
          </p:spPr>
        </p:sp>
        <p:sp>
          <p:nvSpPr>
            <p:cNvPr id="4" name="TextBox 4"/>
            <p:cNvSpPr txBox="1"/>
            <p:nvPr/>
          </p:nvSpPr>
          <p:spPr>
            <a:xfrm>
              <a:off x="827532" y="1983105"/>
              <a:ext cx="4063975"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for (auto *view : views) {</a:t>
              </a:r>
            </a:p>
          </p:txBody>
        </p:sp>
        <p:sp>
          <p:nvSpPr>
            <p:cNvPr id="5" name="TextBox 5"/>
            <p:cNvSpPr txBox="1"/>
            <p:nvPr/>
          </p:nvSpPr>
          <p:spPr>
            <a:xfrm>
              <a:off x="827532" y="2287905"/>
              <a:ext cx="8672084"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view-&gt;setDragDropMode(QAbstractItemView::DragDrop);</a:t>
              </a:r>
            </a:p>
          </p:txBody>
        </p:sp>
        <p:sp>
          <p:nvSpPr>
            <p:cNvPr id="6" name="TextBox 6"/>
            <p:cNvSpPr txBox="1"/>
            <p:nvPr/>
          </p:nvSpPr>
          <p:spPr>
            <a:xfrm>
              <a:off x="827532" y="2592705"/>
              <a:ext cx="7398125"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view-&gt;setDefaultDropAction(Qt::CopyAction);</a:t>
              </a:r>
            </a:p>
          </p:txBody>
        </p:sp>
        <p:sp>
          <p:nvSpPr>
            <p:cNvPr id="7" name="TextBox 7"/>
            <p:cNvSpPr txBox="1"/>
            <p:nvPr/>
          </p:nvSpPr>
          <p:spPr>
            <a:xfrm>
              <a:off x="827532" y="2897505"/>
              <a:ext cx="17682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a:t>
              </a:r>
            </a:p>
          </p:txBody>
        </p:sp>
        <p:sp>
          <p:nvSpPr>
            <p:cNvPr id="8" name="TextBox 8"/>
            <p:cNvSpPr txBox="1"/>
            <p:nvPr/>
          </p:nvSpPr>
          <p:spPr>
            <a:xfrm>
              <a:off x="827532" y="3507105"/>
              <a:ext cx="8491515"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ui-&gt;tableWidget-&gt;setDefaultDropAction(Qt::MoveAction);</a:t>
              </a:r>
            </a:p>
          </p:txBody>
        </p:sp>
        <p:sp>
          <p:nvSpPr>
            <p:cNvPr id="9" name="TextBox 9"/>
            <p:cNvSpPr txBox="1"/>
            <p:nvPr/>
          </p:nvSpPr>
          <p:spPr>
            <a:xfrm>
              <a:off x="827532" y="4116705"/>
              <a:ext cx="2231746"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refreshToUI();</a:t>
              </a:r>
            </a:p>
          </p:txBody>
        </p:sp>
      </p:grpSp>
      <p:grpSp>
        <p:nvGrpSpPr>
          <p:cNvPr id="14" name="Group 14"/>
          <p:cNvGrpSpPr/>
          <p:nvPr/>
        </p:nvGrpSpPr>
        <p:grpSpPr>
          <a:xfrm>
            <a:off x="597408" y="4884420"/>
            <a:ext cx="9140876" cy="1307592"/>
            <a:chOff x="597408" y="4884420"/>
            <a:chExt cx="9140876" cy="1307592"/>
          </a:xfrm>
        </p:grpSpPr>
        <p:sp>
          <p:nvSpPr>
            <p:cNvPr id="11" name="TextBox 11"/>
            <p:cNvSpPr txBox="1"/>
            <p:nvPr/>
          </p:nvSpPr>
          <p:spPr>
            <a:xfrm>
              <a:off x="597408" y="4884420"/>
              <a:ext cx="914087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接上页的 views 数组，先为四个视图设 DragDrop 和 Copy。</a:t>
              </a:r>
            </a:p>
          </p:txBody>
        </p:sp>
        <p:sp>
          <p:nvSpPr>
            <p:cNvPr id="12" name="TextBox 12"/>
            <p:cNvSpPr txBox="1"/>
            <p:nvPr/>
          </p:nvSpPr>
          <p:spPr>
            <a:xfrm>
              <a:off x="597408" y="5303520"/>
              <a:ext cx="867956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再按教材把表格的默认动作改为 Move，最后读取实际状态。</a:t>
              </a:r>
            </a:p>
          </p:txBody>
        </p:sp>
        <p:sp>
          <p:nvSpPr>
            <p:cNvPr id="13" name="TextBox 13"/>
            <p:cNvSpPr txBox="1"/>
            <p:nvPr/>
          </p:nvSpPr>
          <p:spPr>
            <a:xfrm>
              <a:off x="597408" y="57226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默认动作是发起拖动时的偏好；目标接收时仍要协商。</a:t>
              </a:r>
            </a:p>
          </p:txBody>
        </p:sp>
      </p:grpSp>
      <p:grpSp>
        <p:nvGrpSpPr>
          <p:cNvPr id="17" name="Group 17"/>
          <p:cNvGrpSpPr/>
          <p:nvPr/>
        </p:nvGrpSpPr>
        <p:grpSpPr>
          <a:xfrm>
            <a:off x="603504" y="6395085"/>
            <a:ext cx="10883036" cy="234696"/>
            <a:chOff x="603504" y="6395085"/>
            <a:chExt cx="10883036" cy="234696"/>
          </a:xfrm>
        </p:grpSpPr>
        <p:sp>
          <p:nvSpPr>
            <p:cNvPr id="15" name="TextBox 15"/>
            <p:cNvSpPr txBox="1"/>
            <p:nvPr/>
          </p:nvSpPr>
          <p:spPr>
            <a:xfrm>
              <a:off x="603504" y="6395085"/>
              <a:ext cx="1999183"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默认动作的适用位置</a:t>
              </a:r>
            </a:p>
          </p:txBody>
        </p:sp>
        <p:sp>
          <p:nvSpPr>
            <p:cNvPr id="16" name="TextBox 16"/>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05 / 34</a:t>
              </a:r>
            </a:p>
          </p:txBody>
        </p:sp>
      </p:gr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关闭、只拖出与只接收</a:t>
            </a:r>
          </a:p>
        </p:txBody>
      </p:sp>
      <p:grpSp>
        <p:nvGrpSpPr>
          <p:cNvPr id="5" name="Group 5"/>
          <p:cNvGrpSpPr/>
          <p:nvPr/>
        </p:nvGrpSpPr>
        <p:grpSpPr>
          <a:xfrm>
            <a:off x="595884" y="1842135"/>
            <a:ext cx="8996820" cy="939927"/>
            <a:chOff x="595884" y="1842135"/>
            <a:chExt cx="8996820" cy="939927"/>
          </a:xfrm>
        </p:grpSpPr>
        <p:sp>
          <p:nvSpPr>
            <p:cNvPr id="3" name="TextBox 3"/>
            <p:cNvSpPr txBox="1"/>
            <p:nvPr/>
          </p:nvSpPr>
          <p:spPr>
            <a:xfrm>
              <a:off x="595884" y="1842135"/>
              <a:ext cx="2060486" cy="528066"/>
            </a:xfrm>
            <a:prstGeom prst="rect">
              <a:avLst/>
            </a:prstGeom>
            <a:noFill/>
            <a:ln>
              <a:noFill/>
            </a:ln>
          </p:spPr>
          <p:txBody>
            <a:bodyPr wrap="none" lIns="0" tIns="0" rIns="0" bIns="0" anchor="t" anchorCtr="0">
              <a:spAutoFit/>
            </a:bodyPr>
            <a:lstStyle/>
            <a:p>
              <a:pPr algn="l"/>
              <a:r>
                <a:rPr lang="zh-CN" sz="2700" dirty="0">
                  <a:solidFill>
                    <a:schemeClr val="accent2"/>
                  </a:solidFill>
                  <a:latin typeface="+mn-lt"/>
                  <a:ea typeface="+mn-ea"/>
                  <a:cs typeface="+mn-cs"/>
                </a:rPr>
                <a:t>NoDragDrop</a:t>
              </a:r>
            </a:p>
          </p:txBody>
        </p:sp>
        <p:sp>
          <p:nvSpPr>
            <p:cNvPr id="4" name="TextBox 4"/>
            <p:cNvSpPr txBox="1"/>
            <p:nvPr/>
          </p:nvSpPr>
          <p:spPr>
            <a:xfrm>
              <a:off x="597408" y="2312670"/>
              <a:ext cx="89952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dragEnabled=false，acceptDrops=false：关闭两端操作。</a:t>
              </a:r>
            </a:p>
          </p:txBody>
        </p:sp>
      </p:grpSp>
      <p:grpSp>
        <p:nvGrpSpPr>
          <p:cNvPr id="8" name="Group 8"/>
          <p:cNvGrpSpPr/>
          <p:nvPr/>
        </p:nvGrpSpPr>
        <p:grpSpPr>
          <a:xfrm>
            <a:off x="595884" y="3289935"/>
            <a:ext cx="8172987" cy="939927"/>
            <a:chOff x="595884" y="3289935"/>
            <a:chExt cx="8172987" cy="939927"/>
          </a:xfrm>
        </p:grpSpPr>
        <p:sp>
          <p:nvSpPr>
            <p:cNvPr id="6" name="TextBox 6"/>
            <p:cNvSpPr txBox="1"/>
            <p:nvPr/>
          </p:nvSpPr>
          <p:spPr>
            <a:xfrm>
              <a:off x="595884" y="3289935"/>
              <a:ext cx="1649349"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DragOnly</a:t>
              </a:r>
            </a:p>
          </p:txBody>
        </p:sp>
        <p:sp>
          <p:nvSpPr>
            <p:cNvPr id="7" name="TextBox 7"/>
            <p:cNvSpPr txBox="1"/>
            <p:nvPr/>
          </p:nvSpPr>
          <p:spPr>
            <a:xfrm>
              <a:off x="597408" y="3760470"/>
              <a:ext cx="817146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dragEnabled=true，acceptDrops=false：允许拖出。</a:t>
              </a:r>
            </a:p>
          </p:txBody>
        </p:sp>
      </p:grpSp>
      <p:grpSp>
        <p:nvGrpSpPr>
          <p:cNvPr id="12" name="Group 12"/>
          <p:cNvGrpSpPr/>
          <p:nvPr/>
        </p:nvGrpSpPr>
        <p:grpSpPr>
          <a:xfrm>
            <a:off x="595884" y="4737735"/>
            <a:ext cx="8172987" cy="1359027"/>
            <a:chOff x="595884" y="4737735"/>
            <a:chExt cx="8172987" cy="1359027"/>
          </a:xfrm>
        </p:grpSpPr>
        <p:sp>
          <p:nvSpPr>
            <p:cNvPr id="9" name="TextBox 9"/>
            <p:cNvSpPr txBox="1"/>
            <p:nvPr/>
          </p:nvSpPr>
          <p:spPr>
            <a:xfrm>
              <a:off x="595884" y="4737735"/>
              <a:ext cx="1649349" cy="528066"/>
            </a:xfrm>
            <a:prstGeom prst="rect">
              <a:avLst/>
            </a:prstGeom>
            <a:noFill/>
            <a:ln>
              <a:noFill/>
            </a:ln>
          </p:spPr>
          <p:txBody>
            <a:bodyPr wrap="none" lIns="0" tIns="0" rIns="0" bIns="0" anchor="t" anchorCtr="0">
              <a:spAutoFit/>
            </a:bodyPr>
            <a:lstStyle/>
            <a:p>
              <a:pPr algn="l"/>
              <a:r>
                <a:rPr lang="zh-CN" sz="2700" dirty="0">
                  <a:solidFill>
                    <a:schemeClr val="accent3"/>
                  </a:solidFill>
                  <a:latin typeface="+mn-lt"/>
                  <a:ea typeface="+mn-ea"/>
                  <a:cs typeface="+mn-cs"/>
                </a:rPr>
                <a:t>DropOnly</a:t>
              </a:r>
            </a:p>
          </p:txBody>
        </p:sp>
        <p:sp>
          <p:nvSpPr>
            <p:cNvPr id="10" name="TextBox 10"/>
            <p:cNvSpPr txBox="1"/>
            <p:nvPr/>
          </p:nvSpPr>
          <p:spPr>
            <a:xfrm>
              <a:off x="597408" y="5208270"/>
              <a:ext cx="817146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dragEnabled=false，acceptDrops=true：允许接收。</a:t>
              </a:r>
            </a:p>
          </p:txBody>
        </p:sp>
        <p:sp>
          <p:nvSpPr>
            <p:cNvPr id="11" name="TextBox 11"/>
            <p:cNvSpPr txBox="1"/>
            <p:nvPr/>
          </p:nvSpPr>
          <p:spPr>
            <a:xfrm>
              <a:off x="597408" y="5627370"/>
              <a:ext cx="779145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演示：源列表设 DragOnly，目标列表设 DropOnly。</a:t>
              </a:r>
            </a:p>
          </p:txBody>
        </p:sp>
      </p:grpSp>
      <p:grpSp>
        <p:nvGrpSpPr>
          <p:cNvPr id="15" name="Group 15"/>
          <p:cNvGrpSpPr/>
          <p:nvPr/>
        </p:nvGrpSpPr>
        <p:grpSpPr>
          <a:xfrm>
            <a:off x="603504" y="6395085"/>
            <a:ext cx="10883036" cy="234696"/>
            <a:chOff x="603504" y="6395085"/>
            <a:chExt cx="10883036" cy="234696"/>
          </a:xfrm>
        </p:grpSpPr>
        <p:sp>
          <p:nvSpPr>
            <p:cNvPr id="13" name="TextBox 13"/>
            <p:cNvSpPr txBox="1"/>
            <p:nvPr/>
          </p:nvSpPr>
          <p:spPr>
            <a:xfrm>
              <a:off x="603504" y="6395085"/>
              <a:ext cx="2675001"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Qt 6.2.3 的模式与布尔属性</a:t>
              </a:r>
            </a:p>
          </p:txBody>
        </p:sp>
        <p:sp>
          <p:nvSpPr>
            <p:cNvPr id="14" name="TextBox 14"/>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06 / 34</a:t>
              </a:r>
            </a:p>
          </p:txBody>
        </p:sp>
      </p:gr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7522635"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DragDrop 与 InternalMove</a:t>
            </a:r>
          </a:p>
        </p:txBody>
      </p:sp>
      <p:grpSp>
        <p:nvGrpSpPr>
          <p:cNvPr id="6" name="Group 6"/>
          <p:cNvGrpSpPr/>
          <p:nvPr/>
        </p:nvGrpSpPr>
        <p:grpSpPr>
          <a:xfrm>
            <a:off x="595884" y="1880235"/>
            <a:ext cx="6810756" cy="1454277"/>
            <a:chOff x="595884" y="1880235"/>
            <a:chExt cx="6810756" cy="1454277"/>
          </a:xfrm>
        </p:grpSpPr>
        <p:sp>
          <p:nvSpPr>
            <p:cNvPr id="3" name="TextBox 3"/>
            <p:cNvSpPr txBox="1"/>
            <p:nvPr/>
          </p:nvSpPr>
          <p:spPr>
            <a:xfrm>
              <a:off x="595884" y="1880235"/>
              <a:ext cx="5647563"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DragDrop：允许发起，也允许接收</a:t>
              </a:r>
            </a:p>
          </p:txBody>
        </p:sp>
        <p:sp>
          <p:nvSpPr>
            <p:cNvPr id="4" name="TextBox 4"/>
            <p:cNvSpPr txBox="1"/>
            <p:nvPr/>
          </p:nvSpPr>
          <p:spPr>
            <a:xfrm>
              <a:off x="597408" y="2446020"/>
              <a:ext cx="519379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可以把源列表的项拖向另一个视图。</a:t>
              </a:r>
            </a:p>
          </p:txBody>
        </p:sp>
        <p:sp>
          <p:nvSpPr>
            <p:cNvPr id="5" name="TextBox 5"/>
            <p:cNvSpPr txBox="1"/>
            <p:nvPr/>
          </p:nvSpPr>
          <p:spPr>
            <a:xfrm>
              <a:off x="597408" y="28651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是否成功还取决于动作、模型和目标放下位置。</a:t>
              </a:r>
            </a:p>
          </p:txBody>
        </p:sp>
      </p:grpSp>
      <p:grpSp>
        <p:nvGrpSpPr>
          <p:cNvPr id="12" name="Group 12"/>
          <p:cNvGrpSpPr/>
          <p:nvPr/>
        </p:nvGrpSpPr>
        <p:grpSpPr>
          <a:xfrm>
            <a:off x="595884" y="3790950"/>
            <a:ext cx="10986516" cy="2096262"/>
            <a:chOff x="595884" y="3790950"/>
            <a:chExt cx="10986516" cy="2096262"/>
          </a:xfrm>
        </p:grpSpPr>
        <p:sp>
          <p:nvSpPr>
            <p:cNvPr id="7" name="Line 7"/>
            <p:cNvSpPr/>
            <p:nvPr/>
          </p:nvSpPr>
          <p:spPr>
            <a:xfrm>
              <a:off x="609600" y="3790950"/>
              <a:ext cx="10972800" cy="9525"/>
            </a:xfrm>
            <a:custGeom>
              <a:avLst/>
              <a:gdLst/>
              <a:ahLst/>
              <a:cxnLst/>
              <a:rect l="l" t="t" r="r" b="b"/>
              <a:pathLst>
                <a:path w="10972800" h="9525">
                  <a:moveTo>
                    <a:pt x="0" y="0"/>
                  </a:moveTo>
                  <a:lnTo>
                    <a:pt x="10972800" y="0"/>
                  </a:lnTo>
                </a:path>
              </a:pathLst>
            </a:custGeom>
            <a:noFill/>
            <a:ln w="19050">
              <a:solidFill>
                <a:srgbClr val="D6CFC2"/>
              </a:solidFill>
            </a:ln>
          </p:spPr>
        </p:sp>
        <p:sp>
          <p:nvSpPr>
            <p:cNvPr id="8" name="TextBox 8"/>
            <p:cNvSpPr txBox="1"/>
            <p:nvPr/>
          </p:nvSpPr>
          <p:spPr>
            <a:xfrm>
              <a:off x="595884" y="3994785"/>
              <a:ext cx="6007008" cy="528066"/>
            </a:xfrm>
            <a:prstGeom prst="rect">
              <a:avLst/>
            </a:prstGeom>
            <a:noFill/>
            <a:ln>
              <a:noFill/>
            </a:ln>
          </p:spPr>
          <p:txBody>
            <a:bodyPr wrap="none" lIns="0" tIns="0" rIns="0" bIns="0" anchor="t" anchorCtr="0">
              <a:spAutoFit/>
            </a:bodyPr>
            <a:lstStyle/>
            <a:p>
              <a:pPr algn="l"/>
              <a:r>
                <a:rPr lang="zh-CN" sz="2700" dirty="0">
                  <a:solidFill>
                    <a:schemeClr val="accent2"/>
                  </a:solidFill>
                  <a:latin typeface="+mn-lt"/>
                  <a:ea typeface="+mn-ea"/>
                  <a:cs typeface="+mn-cs"/>
                </a:rPr>
                <a:t>InternalMove：同一视图内的 Move</a:t>
              </a:r>
            </a:p>
          </p:txBody>
        </p:sp>
        <p:sp>
          <p:nvSpPr>
            <p:cNvPr id="9" name="TextBox 9"/>
            <p:cNvSpPr txBox="1"/>
            <p:nvPr/>
          </p:nvSpPr>
          <p:spPr>
            <a:xfrm>
              <a:off x="597408" y="45796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把列表中的一项拖到同一列表的另一位置，观察重排。</a:t>
              </a:r>
            </a:p>
          </p:txBody>
        </p:sp>
        <p:sp>
          <p:nvSpPr>
            <p:cNvPr id="10" name="TextBox 10"/>
            <p:cNvSpPr txBox="1"/>
            <p:nvPr/>
          </p:nvSpPr>
          <p:spPr>
            <a:xfrm>
              <a:off x="597408" y="4998720"/>
              <a:ext cx="803338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这个模式不接收来自其他视图的拖动，也不执行 Copy。</a:t>
              </a:r>
            </a:p>
          </p:txBody>
        </p:sp>
        <p:sp>
          <p:nvSpPr>
            <p:cNvPr id="11" name="TextBox 11"/>
            <p:cNvSpPr txBox="1"/>
            <p:nvPr/>
          </p:nvSpPr>
          <p:spPr>
            <a:xfrm>
              <a:off x="597408" y="54178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内部移动仍要满足模型及放下位置的条件。</a:t>
              </a:r>
            </a:p>
          </p:txBody>
        </p:sp>
      </p:grpSp>
      <p:grpSp>
        <p:nvGrpSpPr>
          <p:cNvPr id="15" name="Group 15"/>
          <p:cNvGrpSpPr/>
          <p:nvPr/>
        </p:nvGrpSpPr>
        <p:grpSpPr>
          <a:xfrm>
            <a:off x="603504" y="6395085"/>
            <a:ext cx="10883036" cy="234696"/>
            <a:chOff x="603504" y="6395085"/>
            <a:chExt cx="10883036" cy="234696"/>
          </a:xfrm>
        </p:grpSpPr>
        <p:sp>
          <p:nvSpPr>
            <p:cNvPr id="13" name="TextBox 13"/>
            <p:cNvSpPr txBox="1"/>
            <p:nvPr/>
          </p:nvSpPr>
          <p:spPr>
            <a:xfrm>
              <a:off x="603504" y="6395085"/>
              <a:ext cx="2483815"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先判断同一视图还是跨视图</a:t>
              </a:r>
            </a:p>
          </p:txBody>
        </p:sp>
        <p:sp>
          <p:nvSpPr>
            <p:cNvPr id="14" name="TextBox 14"/>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07 / 34</a:t>
              </a:r>
            </a:p>
          </p:txBody>
        </p:sp>
      </p:gr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模式与布尔属性的联动</a:t>
            </a:r>
          </a:p>
        </p:txBody>
      </p:sp>
      <p:grpSp>
        <p:nvGrpSpPr>
          <p:cNvPr id="6" name="Group 6"/>
          <p:cNvGrpSpPr/>
          <p:nvPr/>
        </p:nvGrpSpPr>
        <p:grpSpPr>
          <a:xfrm>
            <a:off x="609600" y="1828800"/>
            <a:ext cx="10972800" cy="1447800"/>
            <a:chOff x="609600" y="1828800"/>
            <a:chExt cx="10972800" cy="1447800"/>
          </a:xfrm>
        </p:grpSpPr>
        <p:sp>
          <p:nvSpPr>
            <p:cNvPr id="3" name="Rectangle 3"/>
            <p:cNvSpPr/>
            <p:nvPr/>
          </p:nvSpPr>
          <p:spPr>
            <a:xfrm>
              <a:off x="609600" y="1828800"/>
              <a:ext cx="10972800" cy="1447800"/>
            </a:xfrm>
            <a:prstGeom prst="rect">
              <a:avLst/>
            </a:prstGeom>
            <a:solidFill>
              <a:schemeClr val="accent5"/>
            </a:solidFill>
            <a:ln>
              <a:noFill/>
            </a:ln>
          </p:spPr>
        </p:sp>
        <p:sp>
          <p:nvSpPr>
            <p:cNvPr id="4" name="TextBox 4"/>
            <p:cNvSpPr txBox="1"/>
            <p:nvPr/>
          </p:nvSpPr>
          <p:spPr>
            <a:xfrm>
              <a:off x="827532" y="2059305"/>
              <a:ext cx="8986424"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m_itemView-&gt;setDragDropMode(QAbstractItemView::DragOnly);</a:t>
              </a:r>
            </a:p>
          </p:txBody>
        </p:sp>
        <p:sp>
          <p:nvSpPr>
            <p:cNvPr id="5" name="TextBox 5"/>
            <p:cNvSpPr txBox="1"/>
            <p:nvPr/>
          </p:nvSpPr>
          <p:spPr>
            <a:xfrm>
              <a:off x="827532" y="2573655"/>
              <a:ext cx="6768383"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读回：dragEnabled=true，acceptDrops=false</a:t>
              </a:r>
            </a:p>
          </p:txBody>
        </p:sp>
      </p:grpSp>
      <p:grpSp>
        <p:nvGrpSpPr>
          <p:cNvPr id="12" name="Group 12"/>
          <p:cNvGrpSpPr/>
          <p:nvPr/>
        </p:nvGrpSpPr>
        <p:grpSpPr>
          <a:xfrm>
            <a:off x="595884" y="3728085"/>
            <a:ext cx="9774479" cy="2349627"/>
            <a:chOff x="595884" y="3728085"/>
            <a:chExt cx="9774479" cy="2349627"/>
          </a:xfrm>
        </p:grpSpPr>
        <p:sp>
          <p:nvSpPr>
            <p:cNvPr id="7" name="TextBox 7"/>
            <p:cNvSpPr txBox="1"/>
            <p:nvPr/>
          </p:nvSpPr>
          <p:spPr>
            <a:xfrm>
              <a:off x="595884" y="3728085"/>
              <a:ext cx="5843016" cy="528066"/>
            </a:xfrm>
            <a:prstGeom prst="rect">
              <a:avLst/>
            </a:prstGeom>
            <a:noFill/>
            <a:ln>
              <a:noFill/>
            </a:ln>
          </p:spPr>
          <p:txBody>
            <a:bodyPr wrap="none" lIns="0" tIns="0" rIns="0" bIns="0" anchor="t" anchorCtr="0">
              <a:spAutoFit/>
            </a:bodyPr>
            <a:lstStyle/>
            <a:p>
              <a:pPr algn="l"/>
              <a:r>
                <a:rPr lang="zh-CN" sz="2700" dirty="0">
                  <a:solidFill>
                    <a:schemeClr val="accent2"/>
                  </a:solidFill>
                  <a:latin typeface="+mn-lt"/>
                  <a:ea typeface="+mn-ea"/>
                  <a:cs typeface="+mn-cs"/>
                </a:rPr>
                <a:t>每次修改后，都重新读回实际属性。</a:t>
              </a:r>
            </a:p>
          </p:txBody>
        </p:sp>
        <p:sp>
          <p:nvSpPr>
            <p:cNvPr id="8" name="TextBox 8"/>
            <p:cNvSpPr txBox="1"/>
            <p:nvPr/>
          </p:nvSpPr>
          <p:spPr>
            <a:xfrm>
              <a:off x="597408" y="4351020"/>
              <a:ext cx="907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改变模式会修改两个布尔值；改变布尔值也会影响读回的模式。</a:t>
              </a:r>
            </a:p>
          </p:txBody>
        </p:sp>
        <p:sp>
          <p:nvSpPr>
            <p:cNvPr id="9" name="TextBox 9"/>
            <p:cNvSpPr txBox="1"/>
            <p:nvPr/>
          </p:nvSpPr>
          <p:spPr>
            <a:xfrm>
              <a:off x="597408" y="4770120"/>
              <a:ext cx="977295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在 Qt 6.2.3 中，两项都为 true 时，原模式若是 InternalMove</a:t>
              </a:r>
            </a:p>
          </p:txBody>
        </p:sp>
        <p:sp>
          <p:nvSpPr>
            <p:cNvPr id="10" name="TextBox 10"/>
            <p:cNvSpPr txBox="1"/>
            <p:nvPr/>
          </p:nvSpPr>
          <p:spPr>
            <a:xfrm>
              <a:off x="597408" y="5189220"/>
              <a:ext cx="975596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就保留 InternalMove；否则 dragDropMode() 返回 DragDrop。</a:t>
              </a:r>
            </a:p>
          </p:txBody>
        </p:sp>
        <p:sp>
          <p:nvSpPr>
            <p:cNvPr id="11" name="TextBox 11"/>
            <p:cNvSpPr txBox="1"/>
            <p:nvPr/>
          </p:nvSpPr>
          <p:spPr>
            <a:xfrm>
              <a:off x="597408" y="560832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属性面板要同步读取这些结果，才能显示当前视图的状态。</a:t>
              </a:r>
            </a:p>
          </p:txBody>
        </p:sp>
      </p:grpSp>
      <p:grpSp>
        <p:nvGrpSpPr>
          <p:cNvPr id="15" name="Group 15"/>
          <p:cNvGrpSpPr/>
          <p:nvPr/>
        </p:nvGrpSpPr>
        <p:grpSpPr>
          <a:xfrm>
            <a:off x="603504" y="6395085"/>
            <a:ext cx="10883036" cy="234696"/>
            <a:chOff x="603504" y="6395085"/>
            <a:chExt cx="10883036" cy="234696"/>
          </a:xfrm>
        </p:grpSpPr>
        <p:sp>
          <p:nvSpPr>
            <p:cNvPr id="13" name="TextBox 13"/>
            <p:cNvSpPr txBox="1"/>
            <p:nvPr/>
          </p:nvSpPr>
          <p:spPr>
            <a:xfrm>
              <a:off x="603504" y="6395085"/>
              <a:ext cx="3066288"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依据 Qt 6.2.3 的 set/get 实现</a:t>
              </a:r>
            </a:p>
          </p:txBody>
        </p:sp>
        <p:sp>
          <p:nvSpPr>
            <p:cNvPr id="14" name="TextBox 14"/>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08 / 34</a:t>
              </a:r>
            </a:p>
          </p:txBody>
        </p:sp>
      </p:gr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8031499"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Copy、Move、Link 与 Ignore</a:t>
            </a:r>
          </a:p>
        </p:txBody>
      </p:sp>
      <p:grpSp>
        <p:nvGrpSpPr>
          <p:cNvPr id="7" name="Group 7"/>
          <p:cNvGrpSpPr/>
          <p:nvPr/>
        </p:nvGrpSpPr>
        <p:grpSpPr>
          <a:xfrm>
            <a:off x="597408" y="2007870"/>
            <a:ext cx="8499348" cy="2412492"/>
            <a:chOff x="597408" y="2007870"/>
            <a:chExt cx="8499348" cy="2412492"/>
          </a:xfrm>
        </p:grpSpPr>
        <p:sp>
          <p:nvSpPr>
            <p:cNvPr id="3" name="TextBox 3"/>
            <p:cNvSpPr txBox="1"/>
            <p:nvPr/>
          </p:nvSpPr>
          <p:spPr>
            <a:xfrm>
              <a:off x="597408" y="2007870"/>
              <a:ext cx="526846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Copy：目标取得数据，源数据保留。</a:t>
              </a:r>
            </a:p>
          </p:txBody>
        </p:sp>
        <p:sp>
          <p:nvSpPr>
            <p:cNvPr id="4" name="TextBox 4"/>
            <p:cNvSpPr txBox="1"/>
            <p:nvPr/>
          </p:nvSpPr>
          <p:spPr>
            <a:xfrm>
              <a:off x="597408" y="2655570"/>
              <a:ext cx="84993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Move：目标取得数据，成功后源端按移动语义处理原数据。</a:t>
              </a:r>
            </a:p>
          </p:txBody>
        </p:sp>
        <p:sp>
          <p:nvSpPr>
            <p:cNvPr id="5" name="TextBox 5"/>
            <p:cNvSpPr txBox="1"/>
            <p:nvPr/>
          </p:nvSpPr>
          <p:spPr>
            <a:xfrm>
              <a:off x="597408" y="3303270"/>
              <a:ext cx="62377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Link：建立链接，需要模型实现相应含义。</a:t>
              </a:r>
            </a:p>
          </p:txBody>
        </p:sp>
        <p:sp>
          <p:nvSpPr>
            <p:cNvPr id="6" name="TextBox 6"/>
            <p:cNvSpPr txBox="1"/>
            <p:nvPr/>
          </p:nvSpPr>
          <p:spPr>
            <a:xfrm>
              <a:off x="597408" y="3950970"/>
              <a:ext cx="465460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Ignore：不执行这次放下操作。</a:t>
              </a:r>
            </a:p>
          </p:txBody>
        </p:sp>
      </p:grpSp>
      <p:grpSp>
        <p:nvGrpSpPr>
          <p:cNvPr id="11" name="Group 11"/>
          <p:cNvGrpSpPr/>
          <p:nvPr/>
        </p:nvGrpSpPr>
        <p:grpSpPr>
          <a:xfrm>
            <a:off x="597408" y="4895850"/>
            <a:ext cx="10984992" cy="991362"/>
            <a:chOff x="597408" y="4895850"/>
            <a:chExt cx="10984992" cy="991362"/>
          </a:xfrm>
        </p:grpSpPr>
        <p:sp>
          <p:nvSpPr>
            <p:cNvPr id="8" name="Line 8"/>
            <p:cNvSpPr/>
            <p:nvPr/>
          </p:nvSpPr>
          <p:spPr>
            <a:xfrm>
              <a:off x="609600" y="4895850"/>
              <a:ext cx="10972800" cy="9525"/>
            </a:xfrm>
            <a:custGeom>
              <a:avLst/>
              <a:gdLst/>
              <a:ahLst/>
              <a:cxnLst/>
              <a:rect l="l" t="t" r="r" b="b"/>
              <a:pathLst>
                <a:path w="10972800" h="9525">
                  <a:moveTo>
                    <a:pt x="0" y="0"/>
                  </a:moveTo>
                  <a:lnTo>
                    <a:pt x="10972800" y="0"/>
                  </a:lnTo>
                </a:path>
              </a:pathLst>
            </a:custGeom>
            <a:noFill/>
            <a:ln w="19050">
              <a:solidFill>
                <a:srgbClr val="D6CFC2"/>
              </a:solidFill>
            </a:ln>
          </p:spPr>
        </p:sp>
        <p:sp>
          <p:nvSpPr>
            <p:cNvPr id="9" name="TextBox 9"/>
            <p:cNvSpPr txBox="1"/>
            <p:nvPr/>
          </p:nvSpPr>
          <p:spPr>
            <a:xfrm>
              <a:off x="597408" y="4998720"/>
              <a:ext cx="706412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枚举中有 Link，不代表便利模型已经支持链接。</a:t>
              </a:r>
            </a:p>
          </p:txBody>
        </p:sp>
        <p:sp>
          <p:nvSpPr>
            <p:cNvPr id="10" name="TextBox 10"/>
            <p:cNvSpPr txBox="1"/>
            <p:nvPr/>
          </p:nvSpPr>
          <p:spPr>
            <a:xfrm>
              <a:off x="597408" y="54178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演示时同时查看源项与目标项，判断实际采用的动作。</a:t>
              </a:r>
            </a:p>
          </p:txBody>
        </p:sp>
      </p:grpSp>
      <p:grpSp>
        <p:nvGrpSpPr>
          <p:cNvPr id="14" name="Group 14"/>
          <p:cNvGrpSpPr/>
          <p:nvPr/>
        </p:nvGrpSpPr>
        <p:grpSpPr>
          <a:xfrm>
            <a:off x="603504" y="6395085"/>
            <a:ext cx="10883036" cy="234696"/>
            <a:chOff x="603504" y="6395085"/>
            <a:chExt cx="10883036" cy="234696"/>
          </a:xfrm>
        </p:grpSpPr>
        <p:sp>
          <p:nvSpPr>
            <p:cNvPr id="12" name="TextBox 12"/>
            <p:cNvSpPr txBox="1"/>
            <p:nvPr/>
          </p:nvSpPr>
          <p:spPr>
            <a:xfrm>
              <a:off x="603504" y="6395085"/>
              <a:ext cx="1999183"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动作语义与模型支持</a:t>
              </a:r>
            </a:p>
          </p:txBody>
        </p:sp>
        <p:sp>
          <p:nvSpPr>
            <p:cNvPr id="13" name="TextBox 13"/>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09 / 34</a:t>
              </a:r>
            </a:p>
          </p:txBody>
        </p:sp>
      </p:gr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8499895"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defaultDropAction 与协商结果</a:t>
            </a:r>
          </a:p>
        </p:txBody>
      </p:sp>
      <p:grpSp>
        <p:nvGrpSpPr>
          <p:cNvPr id="14" name="Group 14"/>
          <p:cNvGrpSpPr/>
          <p:nvPr/>
        </p:nvGrpSpPr>
        <p:grpSpPr>
          <a:xfrm>
            <a:off x="595884" y="1994535"/>
            <a:ext cx="9925812" cy="1473327"/>
            <a:chOff x="595884" y="1994535"/>
            <a:chExt cx="9925812" cy="1473327"/>
          </a:xfrm>
        </p:grpSpPr>
        <p:sp>
          <p:nvSpPr>
            <p:cNvPr id="3" name="TextBox 3"/>
            <p:cNvSpPr txBox="1"/>
            <p:nvPr/>
          </p:nvSpPr>
          <p:spPr>
            <a:xfrm>
              <a:off x="595884" y="1994535"/>
              <a:ext cx="1481328" cy="528066"/>
            </a:xfrm>
            <a:prstGeom prst="rect">
              <a:avLst/>
            </a:prstGeom>
            <a:noFill/>
            <a:ln>
              <a:noFill/>
            </a:ln>
          </p:spPr>
          <p:txBody>
            <a:bodyPr wrap="none" lIns="0" tIns="0" rIns="0" bIns="0" anchor="t" anchorCtr="0">
              <a:spAutoFit/>
            </a:bodyPr>
            <a:lstStyle/>
            <a:p>
              <a:pPr algn="l"/>
              <a:r>
                <a:rPr lang="zh-CN" sz="2700" dirty="0">
                  <a:solidFill>
                    <a:schemeClr val="accent2"/>
                  </a:solidFill>
                  <a:latin typeface="+mn-lt"/>
                  <a:ea typeface="+mn-ea"/>
                  <a:cs typeface="+mn-cs"/>
                </a:rPr>
                <a:t>发起偏好</a:t>
              </a:r>
            </a:p>
          </p:txBody>
        </p:sp>
        <p:sp>
          <p:nvSpPr>
            <p:cNvPr id="4" name="TextBox 4"/>
            <p:cNvSpPr txBox="1"/>
            <p:nvPr/>
          </p:nvSpPr>
          <p:spPr>
            <a:xfrm>
              <a:off x="597408" y="2579370"/>
              <a:ext cx="131673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默认动作</a:t>
              </a:r>
            </a:p>
          </p:txBody>
        </p:sp>
        <p:sp>
          <p:nvSpPr>
            <p:cNvPr id="5" name="TextBox 5"/>
            <p:cNvSpPr txBox="1"/>
            <p:nvPr/>
          </p:nvSpPr>
          <p:spPr>
            <a:xfrm>
              <a:off x="597408" y="2998470"/>
              <a:ext cx="196291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或修饰键选择</a:t>
              </a:r>
            </a:p>
          </p:txBody>
        </p:sp>
        <p:sp>
          <p:nvSpPr>
            <p:cNvPr id="6" name="Line 6"/>
            <p:cNvSpPr/>
            <p:nvPr/>
          </p:nvSpPr>
          <p:spPr>
            <a:xfrm>
              <a:off x="2952750" y="2628900"/>
              <a:ext cx="990600" cy="1"/>
            </a:xfrm>
            <a:prstGeom prst="line">
              <a:avLst/>
            </a:prstGeom>
            <a:noFill/>
            <a:ln w="28575">
              <a:solidFill>
                <a:schemeClr val="accent3"/>
              </a:solidFill>
              <a:tailEnd type="triangle" w="lg" len="lg"/>
            </a:ln>
          </p:spPr>
        </p:sp>
        <p:sp>
          <p:nvSpPr>
            <p:cNvPr id="7" name="TextBox 7"/>
            <p:cNvSpPr txBox="1"/>
            <p:nvPr/>
          </p:nvSpPr>
          <p:spPr>
            <a:xfrm>
              <a:off x="4253484" y="1994535"/>
              <a:ext cx="1481328"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源端许可</a:t>
              </a:r>
            </a:p>
          </p:txBody>
        </p:sp>
        <p:sp>
          <p:nvSpPr>
            <p:cNvPr id="8" name="TextBox 8"/>
            <p:cNvSpPr txBox="1"/>
            <p:nvPr/>
          </p:nvSpPr>
          <p:spPr>
            <a:xfrm>
              <a:off x="4255008" y="2579370"/>
              <a:ext cx="131673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模型声明</a:t>
              </a:r>
            </a:p>
          </p:txBody>
        </p:sp>
        <p:sp>
          <p:nvSpPr>
            <p:cNvPr id="9" name="TextBox 9"/>
            <p:cNvSpPr txBox="1"/>
            <p:nvPr/>
          </p:nvSpPr>
          <p:spPr>
            <a:xfrm>
              <a:off x="4255008" y="2998470"/>
              <a:ext cx="228600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支持的动作集合</a:t>
              </a:r>
            </a:p>
          </p:txBody>
        </p:sp>
        <p:sp>
          <p:nvSpPr>
            <p:cNvPr id="10" name="Line 10"/>
            <p:cNvSpPr/>
            <p:nvPr/>
          </p:nvSpPr>
          <p:spPr>
            <a:xfrm>
              <a:off x="6667500" y="2628900"/>
              <a:ext cx="933450" cy="1"/>
            </a:xfrm>
            <a:prstGeom prst="line">
              <a:avLst/>
            </a:prstGeom>
            <a:noFill/>
            <a:ln w="28575">
              <a:solidFill>
                <a:schemeClr val="accent3"/>
              </a:solidFill>
              <a:tailEnd type="triangle" w="lg" len="lg"/>
            </a:ln>
          </p:spPr>
        </p:sp>
        <p:sp>
          <p:nvSpPr>
            <p:cNvPr id="11" name="TextBox 11"/>
            <p:cNvSpPr txBox="1"/>
            <p:nvPr/>
          </p:nvSpPr>
          <p:spPr>
            <a:xfrm>
              <a:off x="7911084" y="1994535"/>
              <a:ext cx="1481328"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目标接受</a:t>
              </a:r>
            </a:p>
          </p:txBody>
        </p:sp>
        <p:sp>
          <p:nvSpPr>
            <p:cNvPr id="12" name="TextBox 12"/>
            <p:cNvSpPr txBox="1"/>
            <p:nvPr/>
          </p:nvSpPr>
          <p:spPr>
            <a:xfrm>
              <a:off x="7912608" y="2579370"/>
              <a:ext cx="260908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格式、动作、位置</a:t>
              </a:r>
            </a:p>
          </p:txBody>
        </p:sp>
        <p:sp>
          <p:nvSpPr>
            <p:cNvPr id="13" name="TextBox 13"/>
            <p:cNvSpPr txBox="1"/>
            <p:nvPr/>
          </p:nvSpPr>
          <p:spPr>
            <a:xfrm>
              <a:off x="7912608" y="2998470"/>
              <a:ext cx="228600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都符合接收规则</a:t>
              </a:r>
            </a:p>
          </p:txBody>
        </p:sp>
      </p:grpSp>
      <p:grpSp>
        <p:nvGrpSpPr>
          <p:cNvPr id="18" name="Group 18"/>
          <p:cNvGrpSpPr/>
          <p:nvPr/>
        </p:nvGrpSpPr>
        <p:grpSpPr>
          <a:xfrm>
            <a:off x="597408" y="4579620"/>
            <a:ext cx="9505950" cy="1307592"/>
            <a:chOff x="597408" y="4579620"/>
            <a:chExt cx="9505950" cy="1307592"/>
          </a:xfrm>
        </p:grpSpPr>
        <p:sp>
          <p:nvSpPr>
            <p:cNvPr id="15" name="TextBox 15"/>
            <p:cNvSpPr txBox="1"/>
            <p:nvPr/>
          </p:nvSpPr>
          <p:spPr>
            <a:xfrm>
              <a:off x="597408" y="4579620"/>
              <a:ext cx="744439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defaultDropAction 是源视图发起拖动时的偏好。</a:t>
              </a:r>
            </a:p>
          </p:txBody>
        </p:sp>
        <p:sp>
          <p:nvSpPr>
            <p:cNvPr id="16" name="TextBox 16"/>
            <p:cNvSpPr txBox="1"/>
            <p:nvPr/>
          </p:nvSpPr>
          <p:spPr>
            <a:xfrm>
              <a:off x="597408" y="4998720"/>
              <a:ext cx="86083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Ctrl、Shift 等修饰键可以影响动作选择，但还受平台规则</a:t>
              </a:r>
            </a:p>
          </p:txBody>
        </p:sp>
        <p:sp>
          <p:nvSpPr>
            <p:cNvPr id="17" name="TextBox 17"/>
            <p:cNvSpPr txBox="1"/>
            <p:nvPr/>
          </p:nvSpPr>
          <p:spPr>
            <a:xfrm>
              <a:off x="597408" y="5417820"/>
              <a:ext cx="950595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和双方支持的动作限制。按住 Ctrl 也不能保证任何拖放都复制。</a:t>
              </a:r>
            </a:p>
          </p:txBody>
        </p:sp>
      </p:grpSp>
      <p:grpSp>
        <p:nvGrpSpPr>
          <p:cNvPr id="21" name="Group 21"/>
          <p:cNvGrpSpPr/>
          <p:nvPr/>
        </p:nvGrpSpPr>
        <p:grpSpPr>
          <a:xfrm>
            <a:off x="603504" y="6395085"/>
            <a:ext cx="10883036" cy="234696"/>
            <a:chOff x="603504" y="6395085"/>
            <a:chExt cx="10883036" cy="234696"/>
          </a:xfrm>
        </p:grpSpPr>
        <p:sp>
          <p:nvSpPr>
            <p:cNvPr id="19" name="TextBox 19"/>
            <p:cNvSpPr txBox="1"/>
            <p:nvPr/>
          </p:nvSpPr>
          <p:spPr>
            <a:xfrm>
              <a:off x="603504" y="6395085"/>
              <a:ext cx="2160727"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默认值不保证最终动作</a:t>
              </a:r>
            </a:p>
          </p:txBody>
        </p:sp>
        <p:sp>
          <p:nvSpPr>
            <p:cNvPr id="20" name="TextBox 20"/>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10 / 34</a:t>
              </a:r>
            </a:p>
          </p:txBody>
        </p:sp>
      </p:gr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6992569"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可放下的位置与项目 flags</a:t>
            </a:r>
          </a:p>
        </p:txBody>
      </p:sp>
      <p:grpSp>
        <p:nvGrpSpPr>
          <p:cNvPr id="5" name="Group 5"/>
          <p:cNvGrpSpPr/>
          <p:nvPr/>
        </p:nvGrpSpPr>
        <p:grpSpPr>
          <a:xfrm>
            <a:off x="597408" y="1874520"/>
            <a:ext cx="7132320" cy="888492"/>
            <a:chOff x="597408" y="1874520"/>
            <a:chExt cx="7132320" cy="888492"/>
          </a:xfrm>
        </p:grpSpPr>
        <p:sp>
          <p:nvSpPr>
            <p:cNvPr id="3" name="TextBox 3"/>
            <p:cNvSpPr txBox="1"/>
            <p:nvPr/>
          </p:nvSpPr>
          <p:spPr>
            <a:xfrm>
              <a:off x="597408" y="1874520"/>
              <a:ext cx="583996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列表项默认可拖出，但不允许放到项上。</a:t>
              </a:r>
            </a:p>
          </p:txBody>
        </p:sp>
        <p:sp>
          <p:nvSpPr>
            <p:cNvPr id="4" name="TextBox 4"/>
            <p:cNvSpPr txBox="1"/>
            <p:nvPr/>
          </p:nvSpPr>
          <p:spPr>
            <a:xfrm>
              <a:off x="597408" y="22936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放到项间隙或空白位置，目标可按模型规则接收。</a:t>
              </a:r>
            </a:p>
          </p:txBody>
        </p:sp>
      </p:grpSp>
      <p:grpSp>
        <p:nvGrpSpPr>
          <p:cNvPr id="9" name="Group 9"/>
          <p:cNvGrpSpPr/>
          <p:nvPr/>
        </p:nvGrpSpPr>
        <p:grpSpPr>
          <a:xfrm>
            <a:off x="597408" y="3284220"/>
            <a:ext cx="6641973" cy="1307592"/>
            <a:chOff x="597408" y="3284220"/>
            <a:chExt cx="6641973" cy="1307592"/>
          </a:xfrm>
        </p:grpSpPr>
        <p:sp>
          <p:nvSpPr>
            <p:cNvPr id="6" name="TextBox 6"/>
            <p:cNvSpPr txBox="1"/>
            <p:nvPr/>
          </p:nvSpPr>
          <p:spPr>
            <a:xfrm>
              <a:off x="597408" y="3284220"/>
              <a:ext cx="55168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树项默认允许拖出，也允许放到项上。</a:t>
              </a:r>
            </a:p>
          </p:txBody>
        </p:sp>
        <p:sp>
          <p:nvSpPr>
            <p:cNvPr id="7" name="TextBox 7"/>
            <p:cNvSpPr txBox="1"/>
            <p:nvPr/>
          </p:nvSpPr>
          <p:spPr>
            <a:xfrm>
              <a:off x="597408" y="37033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已有行列中的表格空单元格也可以放下数据，</a:t>
              </a:r>
            </a:p>
          </p:txBody>
        </p:sp>
        <p:sp>
          <p:nvSpPr>
            <p:cNvPr id="8" name="TextBox 8"/>
            <p:cNvSpPr txBox="1"/>
            <p:nvPr/>
          </p:nvSpPr>
          <p:spPr>
            <a:xfrm>
              <a:off x="597408" y="4122420"/>
              <a:ext cx="664197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不必先为每个空格创建 QTableWidgetItem。</a:t>
              </a:r>
            </a:p>
          </p:txBody>
        </p:sp>
      </p:grpSp>
      <p:grpSp>
        <p:nvGrpSpPr>
          <p:cNvPr id="13" name="Group 13"/>
          <p:cNvGrpSpPr/>
          <p:nvPr/>
        </p:nvGrpSpPr>
        <p:grpSpPr>
          <a:xfrm>
            <a:off x="597408" y="4770120"/>
            <a:ext cx="8612530" cy="1307592"/>
            <a:chOff x="597408" y="4770120"/>
            <a:chExt cx="8612530" cy="1307592"/>
          </a:xfrm>
        </p:grpSpPr>
        <p:sp>
          <p:nvSpPr>
            <p:cNvPr id="10" name="TextBox 10"/>
            <p:cNvSpPr txBox="1"/>
            <p:nvPr/>
          </p:nvSpPr>
          <p:spPr>
            <a:xfrm>
              <a:off x="597408" y="4770120"/>
              <a:ext cx="5254142" cy="469392"/>
            </a:xfrm>
            <a:prstGeom prst="rect">
              <a:avLst/>
            </a:prstGeom>
            <a:noFill/>
            <a:ln>
              <a:noFill/>
            </a:ln>
          </p:spPr>
          <p:txBody>
            <a:bodyPr wrap="none" lIns="0" tIns="0" rIns="0" bIns="0" anchor="t" anchorCtr="0">
              <a:spAutoFit/>
            </a:bodyPr>
            <a:lstStyle/>
            <a:p>
              <a:pPr algn="l"/>
              <a:r>
                <a:rPr lang="zh-CN" sz="2400" dirty="0">
                  <a:solidFill>
                    <a:schemeClr val="accent2"/>
                  </a:solidFill>
                  <a:latin typeface="+mn-lt"/>
                  <a:ea typeface="+mn-ea"/>
                  <a:cs typeface="+mn-cs"/>
                </a:rPr>
                <a:t>开启 acceptDrops 只是视图许可。</a:t>
              </a:r>
            </a:p>
          </p:txBody>
        </p:sp>
        <p:sp>
          <p:nvSpPr>
            <p:cNvPr id="11" name="TextBox 11"/>
            <p:cNvSpPr txBox="1"/>
            <p:nvPr/>
          </p:nvSpPr>
          <p:spPr>
            <a:xfrm>
              <a:off x="597408" y="5189220"/>
              <a:ext cx="755233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自定义模型还需为可拖、可放索引提供相应 flags；</a:t>
              </a:r>
            </a:p>
          </p:txBody>
        </p:sp>
        <p:sp>
          <p:nvSpPr>
            <p:cNvPr id="12" name="TextBox 12"/>
            <p:cNvSpPr txBox="1"/>
            <p:nvPr/>
          </p:nvSpPr>
          <p:spPr>
            <a:xfrm>
              <a:off x="597408" y="5608320"/>
              <a:ext cx="861253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QAbstractItemModel 默认有效索引只有可选、可用标志。</a:t>
              </a:r>
            </a:p>
          </p:txBody>
        </p:sp>
      </p:grpSp>
      <p:grpSp>
        <p:nvGrpSpPr>
          <p:cNvPr id="16" name="Group 16"/>
          <p:cNvGrpSpPr/>
          <p:nvPr/>
        </p:nvGrpSpPr>
        <p:grpSpPr>
          <a:xfrm>
            <a:off x="603504" y="6395085"/>
            <a:ext cx="10883036" cy="234696"/>
            <a:chOff x="603504" y="6395085"/>
            <a:chExt cx="10883036" cy="234696"/>
          </a:xfrm>
        </p:grpSpPr>
        <p:sp>
          <p:nvSpPr>
            <p:cNvPr id="14" name="TextBox 14"/>
            <p:cNvSpPr txBox="1"/>
            <p:nvPr/>
          </p:nvSpPr>
          <p:spPr>
            <a:xfrm>
              <a:off x="603504" y="6395085"/>
              <a:ext cx="2645359"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视图许可与模型许可同时检查</a:t>
              </a:r>
            </a:p>
          </p:txBody>
        </p:sp>
        <p:sp>
          <p:nvSpPr>
            <p:cNvPr id="15" name="TextBox 15"/>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11 / 34</a:t>
              </a:r>
            </a:p>
          </p:txBody>
        </p:sp>
      </p:gr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653277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默认 MIME 传递角色数据</a:t>
            </a:r>
          </a:p>
        </p:txBody>
      </p:sp>
      <p:grpSp>
        <p:nvGrpSpPr>
          <p:cNvPr id="4" name="Group 4"/>
          <p:cNvGrpSpPr/>
          <p:nvPr/>
        </p:nvGrpSpPr>
        <p:grpSpPr>
          <a:xfrm>
            <a:off x="595884" y="2032635"/>
            <a:ext cx="8023860" cy="528066"/>
            <a:chOff x="595884" y="2032635"/>
            <a:chExt cx="8023860" cy="528066"/>
          </a:xfrm>
        </p:grpSpPr>
        <p:sp>
          <p:nvSpPr>
            <p:cNvPr id="3" name="TextBox 3"/>
            <p:cNvSpPr txBox="1"/>
            <p:nvPr/>
          </p:nvSpPr>
          <p:spPr>
            <a:xfrm>
              <a:off x="595884" y="2032635"/>
              <a:ext cx="8023860" cy="528066"/>
            </a:xfrm>
            <a:prstGeom prst="rect">
              <a:avLst/>
            </a:prstGeom>
            <a:noFill/>
            <a:ln>
              <a:noFill/>
            </a:ln>
          </p:spPr>
          <p:txBody>
            <a:bodyPr wrap="none" lIns="0" tIns="0" rIns="0" bIns="0" anchor="t" anchorCtr="0">
              <a:spAutoFit/>
            </a:bodyPr>
            <a:lstStyle/>
            <a:p>
              <a:pPr algn="l"/>
              <a:r>
                <a:rPr lang="zh-CN" sz="2700" dirty="0">
                  <a:solidFill>
                    <a:schemeClr val="accent2"/>
                  </a:solidFill>
                  <a:latin typeface="+mn-lt"/>
                  <a:ea typeface="+mn-ea"/>
                  <a:cs typeface="+mn-cs"/>
                </a:rPr>
                <a:t>application/x-qabstractitemmodeldatalist</a:t>
              </a:r>
            </a:p>
          </p:txBody>
        </p:sp>
      </p:grpSp>
      <p:grpSp>
        <p:nvGrpSpPr>
          <p:cNvPr id="8" name="Group 8"/>
          <p:cNvGrpSpPr/>
          <p:nvPr/>
        </p:nvGrpSpPr>
        <p:grpSpPr>
          <a:xfrm>
            <a:off x="597408" y="3093720"/>
            <a:ext cx="8101584" cy="1307592"/>
            <a:chOff x="597408" y="3093720"/>
            <a:chExt cx="8101584" cy="1307592"/>
          </a:xfrm>
        </p:grpSpPr>
        <p:sp>
          <p:nvSpPr>
            <p:cNvPr id="5" name="TextBox 5"/>
            <p:cNvSpPr txBox="1"/>
            <p:nvPr/>
          </p:nvSpPr>
          <p:spPr>
            <a:xfrm>
              <a:off x="597408" y="30937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默认便利模型把项目的行、列和角色值编码为数据记录。</a:t>
              </a:r>
            </a:p>
          </p:txBody>
        </p:sp>
        <p:sp>
          <p:nvSpPr>
            <p:cNvPr id="6" name="TextBox 6"/>
            <p:cNvSpPr txBox="1"/>
            <p:nvPr/>
          </p:nvSpPr>
          <p:spPr>
            <a:xfrm>
              <a:off x="597408" y="35128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例如，显示文字和图标分别属于不同的角色。</a:t>
              </a:r>
            </a:p>
          </p:txBody>
        </p:sp>
        <p:sp>
          <p:nvSpPr>
            <p:cNvPr id="7" name="TextBox 7"/>
            <p:cNvSpPr txBox="1"/>
            <p:nvPr/>
          </p:nvSpPr>
          <p:spPr>
            <a:xfrm>
              <a:off x="597408" y="39319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目标模型解码这些记录，再在目标位置建立或修改数据。</a:t>
              </a:r>
            </a:p>
          </p:txBody>
        </p:sp>
      </p:grpSp>
      <p:grpSp>
        <p:nvGrpSpPr>
          <p:cNvPr id="12" name="Group 12"/>
          <p:cNvGrpSpPr/>
          <p:nvPr/>
        </p:nvGrpSpPr>
        <p:grpSpPr>
          <a:xfrm>
            <a:off x="597408" y="4895850"/>
            <a:ext cx="10984992" cy="991362"/>
            <a:chOff x="597408" y="4895850"/>
            <a:chExt cx="10984992" cy="991362"/>
          </a:xfrm>
        </p:grpSpPr>
        <p:sp>
          <p:nvSpPr>
            <p:cNvPr id="9" name="Line 9"/>
            <p:cNvSpPr/>
            <p:nvPr/>
          </p:nvSpPr>
          <p:spPr>
            <a:xfrm>
              <a:off x="609600" y="4895850"/>
              <a:ext cx="10972800" cy="9525"/>
            </a:xfrm>
            <a:custGeom>
              <a:avLst/>
              <a:gdLst/>
              <a:ahLst/>
              <a:cxnLst/>
              <a:rect l="l" t="t" r="r" b="b"/>
              <a:pathLst>
                <a:path w="10972800" h="9525">
                  <a:moveTo>
                    <a:pt x="0" y="0"/>
                  </a:moveTo>
                  <a:lnTo>
                    <a:pt x="10972800" y="0"/>
                  </a:lnTo>
                </a:path>
              </a:pathLst>
            </a:custGeom>
            <a:noFill/>
            <a:ln w="19050">
              <a:solidFill>
                <a:srgbClr val="D6CFC2"/>
              </a:solidFill>
            </a:ln>
          </p:spPr>
        </p:sp>
        <p:sp>
          <p:nvSpPr>
            <p:cNvPr id="10" name="TextBox 10"/>
            <p:cNvSpPr txBox="1"/>
            <p:nvPr/>
          </p:nvSpPr>
          <p:spPr>
            <a:xfrm>
              <a:off x="597408" y="4998720"/>
              <a:ext cx="884468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传过去的是记录，不能据此认为同一个 item 对象已搬过去。</a:t>
              </a:r>
            </a:p>
          </p:txBody>
        </p:sp>
        <p:sp>
          <p:nvSpPr>
            <p:cNvPr id="11" name="TextBox 11"/>
            <p:cNvSpPr txBox="1"/>
            <p:nvPr/>
          </p:nvSpPr>
          <p:spPr>
            <a:xfrm>
              <a:off x="597408" y="54178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也不能保证一棵树的所有层级都被完整传到另一个视图。</a:t>
              </a:r>
            </a:p>
          </p:txBody>
        </p:sp>
      </p:grpSp>
      <p:grpSp>
        <p:nvGrpSpPr>
          <p:cNvPr id="15" name="Group 15"/>
          <p:cNvGrpSpPr/>
          <p:nvPr/>
        </p:nvGrpSpPr>
        <p:grpSpPr>
          <a:xfrm>
            <a:off x="603504" y="6395085"/>
            <a:ext cx="10883036" cy="234696"/>
            <a:chOff x="603504" y="6395085"/>
            <a:chExt cx="10883036" cy="234696"/>
          </a:xfrm>
        </p:grpSpPr>
        <p:sp>
          <p:nvSpPr>
            <p:cNvPr id="13" name="TextBox 13"/>
            <p:cNvSpPr txBox="1"/>
            <p:nvPr/>
          </p:nvSpPr>
          <p:spPr>
            <a:xfrm>
              <a:off x="603504" y="6395085"/>
              <a:ext cx="2483815"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行列、角色数据与对象身份</a:t>
              </a:r>
            </a:p>
          </p:txBody>
        </p:sp>
        <p:sp>
          <p:nvSpPr>
            <p:cNvPr id="14" name="TextBox 14"/>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12 / 34</a:t>
              </a:r>
            </a:p>
          </p:txBody>
        </p:sp>
      </p:gr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跨便利视图的互通条件</a:t>
            </a:r>
          </a:p>
        </p:txBody>
      </p:sp>
      <p:grpSp>
        <p:nvGrpSpPr>
          <p:cNvPr id="12" name="Group 12"/>
          <p:cNvGrpSpPr/>
          <p:nvPr/>
        </p:nvGrpSpPr>
        <p:grpSpPr>
          <a:xfrm>
            <a:off x="595884" y="2070735"/>
            <a:ext cx="9793224" cy="1511427"/>
            <a:chOff x="595884" y="2070735"/>
            <a:chExt cx="9793224" cy="1511427"/>
          </a:xfrm>
        </p:grpSpPr>
        <p:sp>
          <p:nvSpPr>
            <p:cNvPr id="3" name="TextBox 3"/>
            <p:cNvSpPr txBox="1"/>
            <p:nvPr/>
          </p:nvSpPr>
          <p:spPr>
            <a:xfrm>
              <a:off x="595884" y="2070735"/>
              <a:ext cx="1117854"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源列表</a:t>
              </a:r>
            </a:p>
          </p:txBody>
        </p:sp>
        <p:sp>
          <p:nvSpPr>
            <p:cNvPr id="4" name="TextBox 4"/>
            <p:cNvSpPr txBox="1"/>
            <p:nvPr/>
          </p:nvSpPr>
          <p:spPr>
            <a:xfrm>
              <a:off x="597408" y="2693670"/>
              <a:ext cx="196291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编码角色数据</a:t>
              </a:r>
            </a:p>
          </p:txBody>
        </p:sp>
        <p:sp>
          <p:nvSpPr>
            <p:cNvPr id="5" name="Line 5"/>
            <p:cNvSpPr/>
            <p:nvPr/>
          </p:nvSpPr>
          <p:spPr>
            <a:xfrm>
              <a:off x="2952750" y="2628900"/>
              <a:ext cx="990600" cy="1"/>
            </a:xfrm>
            <a:prstGeom prst="line">
              <a:avLst/>
            </a:prstGeom>
            <a:noFill/>
            <a:ln w="28575">
              <a:solidFill>
                <a:schemeClr val="accent3"/>
              </a:solidFill>
              <a:tailEnd type="triangle" w="lg" len="lg"/>
            </a:ln>
          </p:spPr>
        </p:sp>
        <p:sp>
          <p:nvSpPr>
            <p:cNvPr id="6" name="TextBox 6"/>
            <p:cNvSpPr txBox="1"/>
            <p:nvPr/>
          </p:nvSpPr>
          <p:spPr>
            <a:xfrm>
              <a:off x="4253484" y="2070735"/>
              <a:ext cx="2748686" cy="528066"/>
            </a:xfrm>
            <a:prstGeom prst="rect">
              <a:avLst/>
            </a:prstGeom>
            <a:noFill/>
            <a:ln>
              <a:noFill/>
            </a:ln>
          </p:spPr>
          <p:txBody>
            <a:bodyPr wrap="none" lIns="0" tIns="0" rIns="0" bIns="0" anchor="t" anchorCtr="0">
              <a:spAutoFit/>
            </a:bodyPr>
            <a:lstStyle/>
            <a:p>
              <a:pPr algn="l"/>
              <a:r>
                <a:rPr lang="zh-CN" sz="2700" dirty="0">
                  <a:solidFill>
                    <a:schemeClr val="accent2"/>
                  </a:solidFill>
                  <a:latin typeface="+mn-lt"/>
                  <a:ea typeface="+mn-ea"/>
                  <a:cs typeface="+mn-cs"/>
                </a:rPr>
                <a:t>默认 MIME 格式</a:t>
              </a:r>
            </a:p>
          </p:txBody>
        </p:sp>
        <p:sp>
          <p:nvSpPr>
            <p:cNvPr id="7" name="TextBox 7"/>
            <p:cNvSpPr txBox="1"/>
            <p:nvPr/>
          </p:nvSpPr>
          <p:spPr>
            <a:xfrm>
              <a:off x="4255008" y="2693670"/>
              <a:ext cx="196291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传递数据记录</a:t>
              </a:r>
            </a:p>
          </p:txBody>
        </p:sp>
        <p:sp>
          <p:nvSpPr>
            <p:cNvPr id="8" name="Line 8"/>
            <p:cNvSpPr/>
            <p:nvPr/>
          </p:nvSpPr>
          <p:spPr>
            <a:xfrm>
              <a:off x="7143750" y="2628900"/>
              <a:ext cx="647700" cy="1"/>
            </a:xfrm>
            <a:prstGeom prst="line">
              <a:avLst/>
            </a:prstGeom>
            <a:noFill/>
            <a:ln w="28575">
              <a:solidFill>
                <a:schemeClr val="accent3"/>
              </a:solidFill>
              <a:tailEnd type="triangle" w="lg" len="lg"/>
            </a:ln>
          </p:spPr>
        </p:sp>
        <p:sp>
          <p:nvSpPr>
            <p:cNvPr id="9" name="TextBox 9"/>
            <p:cNvSpPr txBox="1"/>
            <p:nvPr/>
          </p:nvSpPr>
          <p:spPr>
            <a:xfrm>
              <a:off x="8101584" y="2070735"/>
              <a:ext cx="2208276"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目标树或表格</a:t>
              </a:r>
            </a:p>
          </p:txBody>
        </p:sp>
        <p:sp>
          <p:nvSpPr>
            <p:cNvPr id="10" name="TextBox 10"/>
            <p:cNvSpPr txBox="1"/>
            <p:nvPr/>
          </p:nvSpPr>
          <p:spPr>
            <a:xfrm>
              <a:off x="8103108" y="2693670"/>
              <a:ext cx="228600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解码并重建数据</a:t>
              </a:r>
            </a:p>
          </p:txBody>
        </p:sp>
        <p:sp>
          <p:nvSpPr>
            <p:cNvPr id="11" name="TextBox 11"/>
            <p:cNvSpPr txBox="1"/>
            <p:nvPr/>
          </p:nvSpPr>
          <p:spPr>
            <a:xfrm>
              <a:off x="8103108" y="3112770"/>
              <a:ext cx="228600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检查动作和落点</a:t>
              </a:r>
            </a:p>
          </p:txBody>
        </p:sp>
      </p:grpSp>
      <p:grpSp>
        <p:nvGrpSpPr>
          <p:cNvPr id="17" name="Group 17"/>
          <p:cNvGrpSpPr/>
          <p:nvPr/>
        </p:nvGrpSpPr>
        <p:grpSpPr>
          <a:xfrm>
            <a:off x="597408" y="4465320"/>
            <a:ext cx="9070848" cy="1726692"/>
            <a:chOff x="597408" y="4465320"/>
            <a:chExt cx="9070848" cy="1726692"/>
          </a:xfrm>
        </p:grpSpPr>
        <p:sp>
          <p:nvSpPr>
            <p:cNvPr id="13" name="TextBox 13"/>
            <p:cNvSpPr txBox="1"/>
            <p:nvPr/>
          </p:nvSpPr>
          <p:spPr>
            <a:xfrm>
              <a:off x="597408" y="44653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默认格式兼容，是教材中跨便利视图传输的前提。</a:t>
              </a:r>
            </a:p>
          </p:txBody>
        </p:sp>
        <p:sp>
          <p:nvSpPr>
            <p:cNvPr id="14" name="TextBox 14"/>
            <p:cNvSpPr txBox="1"/>
            <p:nvPr/>
          </p:nvSpPr>
          <p:spPr>
            <a:xfrm>
              <a:off x="597408" y="48844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拖放后观察目标显示文字、落点和项目数量怎样变化。</a:t>
              </a:r>
            </a:p>
          </p:txBody>
        </p:sp>
        <p:sp>
          <p:nvSpPr>
            <p:cNvPr id="15" name="TextBox 15"/>
            <p:cNvSpPr txBox="1"/>
            <p:nvPr/>
          </p:nvSpPr>
          <p:spPr>
            <a:xfrm>
              <a:off x="597408" y="5303520"/>
              <a:ext cx="907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树层级、定制角色和自定义格式是否正确传输，仍需模型处理；</a:t>
              </a:r>
            </a:p>
          </p:txBody>
        </p:sp>
        <p:sp>
          <p:nvSpPr>
            <p:cNvPr id="16" name="TextBox 16"/>
            <p:cNvSpPr txBox="1"/>
            <p:nvPr/>
          </p:nvSpPr>
          <p:spPr>
            <a:xfrm>
              <a:off x="597408" y="5722620"/>
              <a:ext cx="699592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仅开启 DragDrop 不能保证这些内容自动适配。</a:t>
              </a:r>
            </a:p>
          </p:txBody>
        </p:sp>
      </p:grpSp>
      <p:grpSp>
        <p:nvGrpSpPr>
          <p:cNvPr id="20" name="Group 20"/>
          <p:cNvGrpSpPr/>
          <p:nvPr/>
        </p:nvGrpSpPr>
        <p:grpSpPr>
          <a:xfrm>
            <a:off x="603504" y="6395085"/>
            <a:ext cx="10883036" cy="234696"/>
            <a:chOff x="603504" y="6395085"/>
            <a:chExt cx="10883036" cy="234696"/>
          </a:xfrm>
        </p:grpSpPr>
        <p:sp>
          <p:nvSpPr>
            <p:cNvPr id="18" name="TextBox 18"/>
            <p:cNvSpPr txBox="1"/>
            <p:nvPr/>
          </p:nvSpPr>
          <p:spPr>
            <a:xfrm>
              <a:off x="603504" y="6395085"/>
              <a:ext cx="2806903"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格式兼容、目标规则与数据重建</a:t>
              </a:r>
            </a:p>
          </p:txBody>
        </p:sp>
        <p:sp>
          <p:nvSpPr>
            <p:cNvPr id="19" name="TextBox 19"/>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13 / 34</a:t>
              </a:r>
            </a:p>
          </p:txBody>
        </p:sp>
      </p:gr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表格单元格与空白区域</a:t>
            </a:r>
          </a:p>
        </p:txBody>
      </p:sp>
      <p:grpSp>
        <p:nvGrpSpPr>
          <p:cNvPr id="6" name="Group 6"/>
          <p:cNvGrpSpPr/>
          <p:nvPr/>
        </p:nvGrpSpPr>
        <p:grpSpPr>
          <a:xfrm>
            <a:off x="595884" y="1861185"/>
            <a:ext cx="8022336" cy="1435227"/>
            <a:chOff x="595884" y="1861185"/>
            <a:chExt cx="8022336" cy="1435227"/>
          </a:xfrm>
        </p:grpSpPr>
        <p:sp>
          <p:nvSpPr>
            <p:cNvPr id="3" name="TextBox 3"/>
            <p:cNvSpPr txBox="1"/>
            <p:nvPr/>
          </p:nvSpPr>
          <p:spPr>
            <a:xfrm>
              <a:off x="595884" y="1861185"/>
              <a:ext cx="3066898" cy="528066"/>
            </a:xfrm>
            <a:prstGeom prst="rect">
              <a:avLst/>
            </a:prstGeom>
            <a:noFill/>
            <a:ln>
              <a:noFill/>
            </a:ln>
          </p:spPr>
          <p:txBody>
            <a:bodyPr wrap="none" lIns="0" tIns="0" rIns="0" bIns="0" anchor="t" anchorCtr="0">
              <a:spAutoFit/>
            </a:bodyPr>
            <a:lstStyle/>
            <a:p>
              <a:pPr algn="l"/>
              <a:r>
                <a:rPr lang="zh-CN" sz="2700" dirty="0">
                  <a:solidFill>
                    <a:schemeClr val="accent2"/>
                  </a:solidFill>
                  <a:latin typeface="+mn-lt"/>
                  <a:ea typeface="+mn-ea"/>
                  <a:cs typeface="+mn-cs"/>
                </a:rPr>
                <a:t>格内放下：OnItem</a:t>
              </a:r>
            </a:p>
          </p:txBody>
        </p:sp>
        <p:sp>
          <p:nvSpPr>
            <p:cNvPr id="4" name="TextBox 4"/>
            <p:cNvSpPr txBox="1"/>
            <p:nvPr/>
          </p:nvSpPr>
          <p:spPr>
            <a:xfrm>
              <a:off x="597408" y="2407920"/>
              <a:ext cx="802081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已有行列中的空单元格可以接收，无须预先创建 item。</a:t>
              </a:r>
            </a:p>
          </p:txBody>
        </p:sp>
        <p:sp>
          <p:nvSpPr>
            <p:cNvPr id="5" name="TextBox 5"/>
            <p:cNvSpPr txBox="1"/>
            <p:nvPr/>
          </p:nvSpPr>
          <p:spPr>
            <a:xfrm>
              <a:off x="597408" y="2827020"/>
              <a:ext cx="728837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走 OnItem 解码路径时，可以覆盖目标格的数据。</a:t>
              </a:r>
            </a:p>
          </p:txBody>
        </p:sp>
      </p:grpSp>
      <p:grpSp>
        <p:nvGrpSpPr>
          <p:cNvPr id="10" name="Group 10"/>
          <p:cNvGrpSpPr/>
          <p:nvPr/>
        </p:nvGrpSpPr>
        <p:grpSpPr>
          <a:xfrm>
            <a:off x="595884" y="3537585"/>
            <a:ext cx="7780020" cy="1435227"/>
            <a:chOff x="595884" y="3537585"/>
            <a:chExt cx="7780020" cy="1435227"/>
          </a:xfrm>
        </p:grpSpPr>
        <p:sp>
          <p:nvSpPr>
            <p:cNvPr id="7" name="TextBox 7"/>
            <p:cNvSpPr txBox="1"/>
            <p:nvPr/>
          </p:nvSpPr>
          <p:spPr>
            <a:xfrm>
              <a:off x="595884" y="3537585"/>
              <a:ext cx="3298698"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空白或其他插入位置</a:t>
              </a:r>
            </a:p>
          </p:txBody>
        </p:sp>
        <p:sp>
          <p:nvSpPr>
            <p:cNvPr id="8" name="TextBox 8"/>
            <p:cNvSpPr txBox="1"/>
            <p:nvPr/>
          </p:nvSpPr>
          <p:spPr>
            <a:xfrm>
              <a:off x="597408" y="40843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其他解码路径可以插入行，并在需要时增加列。</a:t>
              </a:r>
            </a:p>
          </p:txBody>
        </p:sp>
        <p:sp>
          <p:nvSpPr>
            <p:cNvPr id="9" name="TextBox 9"/>
            <p:cNvSpPr txBox="1"/>
            <p:nvPr/>
          </p:nvSpPr>
          <p:spPr>
            <a:xfrm>
              <a:off x="597408" y="45034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因此，零列并不构成所有拖放路径都失败的通用结论。</a:t>
              </a:r>
            </a:p>
          </p:txBody>
        </p:sp>
      </p:grpSp>
      <p:grpSp>
        <p:nvGrpSpPr>
          <p:cNvPr id="12" name="Group 12"/>
          <p:cNvGrpSpPr/>
          <p:nvPr/>
        </p:nvGrpSpPr>
        <p:grpSpPr>
          <a:xfrm>
            <a:off x="597408" y="5532120"/>
            <a:ext cx="9070848" cy="469392"/>
            <a:chOff x="597408" y="5532120"/>
            <a:chExt cx="9070848" cy="469392"/>
          </a:xfrm>
        </p:grpSpPr>
        <p:sp>
          <p:nvSpPr>
            <p:cNvPr id="11" name="TextBox 11"/>
            <p:cNvSpPr txBox="1"/>
            <p:nvPr/>
          </p:nvSpPr>
          <p:spPr>
            <a:xfrm>
              <a:off x="597408" y="5532120"/>
              <a:ext cx="907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先设好行列便于演示；对比格内与空白落点的覆盖及行数变化。</a:t>
              </a:r>
            </a:p>
          </p:txBody>
        </p:sp>
      </p:grpSp>
      <p:grpSp>
        <p:nvGrpSpPr>
          <p:cNvPr id="15" name="Group 15"/>
          <p:cNvGrpSpPr/>
          <p:nvPr/>
        </p:nvGrpSpPr>
        <p:grpSpPr>
          <a:xfrm>
            <a:off x="603504" y="6395085"/>
            <a:ext cx="10883036" cy="234696"/>
            <a:chOff x="603504" y="6395085"/>
            <a:chExt cx="10883036" cy="234696"/>
          </a:xfrm>
        </p:grpSpPr>
        <p:sp>
          <p:nvSpPr>
            <p:cNvPr id="13" name="TextBox 13"/>
            <p:cNvSpPr txBox="1"/>
            <p:nvPr/>
          </p:nvSpPr>
          <p:spPr>
            <a:xfrm>
              <a:off x="603504" y="6395085"/>
              <a:ext cx="3074365"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按 Qt 6.2.3 的实际解码路径解释</a:t>
              </a:r>
            </a:p>
          </p:txBody>
        </p:sp>
        <p:sp>
          <p:nvSpPr>
            <p:cNvPr id="14" name="TextBox 14"/>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14 / 34</a:t>
              </a:r>
            </a:p>
          </p:txBody>
        </p:sp>
      </p:gr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343052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选择设置对象</a:t>
            </a:r>
          </a:p>
        </p:txBody>
      </p:sp>
      <p:grpSp>
        <p:nvGrpSpPr>
          <p:cNvPr id="9" name="Group 9"/>
          <p:cNvGrpSpPr/>
          <p:nvPr/>
        </p:nvGrpSpPr>
        <p:grpSpPr>
          <a:xfrm>
            <a:off x="609600" y="1828800"/>
            <a:ext cx="10972800" cy="2095500"/>
            <a:chOff x="609600" y="1828800"/>
            <a:chExt cx="10972800" cy="2095500"/>
          </a:xfrm>
        </p:grpSpPr>
        <p:sp>
          <p:nvSpPr>
            <p:cNvPr id="3" name="Rectangle 3"/>
            <p:cNvSpPr/>
            <p:nvPr/>
          </p:nvSpPr>
          <p:spPr>
            <a:xfrm>
              <a:off x="609600" y="1828800"/>
              <a:ext cx="10972800" cy="2095500"/>
            </a:xfrm>
            <a:prstGeom prst="rect">
              <a:avLst/>
            </a:prstGeom>
            <a:solidFill>
              <a:schemeClr val="accent5"/>
            </a:solidFill>
            <a:ln>
              <a:noFill/>
            </a:ln>
          </p:spPr>
        </p:sp>
        <p:sp>
          <p:nvSpPr>
            <p:cNvPr id="4" name="TextBox 4"/>
            <p:cNvSpPr txBox="1"/>
            <p:nvPr/>
          </p:nvSpPr>
          <p:spPr>
            <a:xfrm>
              <a:off x="827532" y="1983105"/>
              <a:ext cx="5952104"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void Widget::on_radio_Source_clicked()</a:t>
              </a:r>
            </a:p>
          </p:txBody>
        </p:sp>
        <p:sp>
          <p:nvSpPr>
            <p:cNvPr id="5" name="TextBox 5"/>
            <p:cNvSpPr txBox="1"/>
            <p:nvPr/>
          </p:nvSpPr>
          <p:spPr>
            <a:xfrm>
              <a:off x="827532" y="2345055"/>
              <a:ext cx="17682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a:t>
              </a:r>
            </a:p>
          </p:txBody>
        </p:sp>
        <p:sp>
          <p:nvSpPr>
            <p:cNvPr id="6" name="TextBox 6"/>
            <p:cNvSpPr txBox="1"/>
            <p:nvPr/>
          </p:nvSpPr>
          <p:spPr>
            <a:xfrm>
              <a:off x="827532" y="2707005"/>
              <a:ext cx="5023714"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m_itemView = ui-&gt;listSource;</a:t>
              </a:r>
            </a:p>
          </p:txBody>
        </p:sp>
        <p:sp>
          <p:nvSpPr>
            <p:cNvPr id="7" name="TextBox 7"/>
            <p:cNvSpPr txBox="1"/>
            <p:nvPr/>
          </p:nvSpPr>
          <p:spPr>
            <a:xfrm>
              <a:off x="827532" y="3068955"/>
              <a:ext cx="2863291"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refreshToUI();</a:t>
              </a:r>
            </a:p>
          </p:txBody>
        </p:sp>
        <p:sp>
          <p:nvSpPr>
            <p:cNvPr id="8" name="TextBox 8"/>
            <p:cNvSpPr txBox="1"/>
            <p:nvPr/>
          </p:nvSpPr>
          <p:spPr>
            <a:xfrm>
              <a:off x="827532" y="3430905"/>
              <a:ext cx="17682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a:t>
              </a:r>
            </a:p>
          </p:txBody>
        </p:sp>
      </p:grpSp>
      <p:grpSp>
        <p:nvGrpSpPr>
          <p:cNvPr id="14" name="Group 14"/>
          <p:cNvGrpSpPr/>
          <p:nvPr/>
        </p:nvGrpSpPr>
        <p:grpSpPr>
          <a:xfrm>
            <a:off x="597408" y="4274820"/>
            <a:ext cx="10265146" cy="1726692"/>
            <a:chOff x="597408" y="4274820"/>
            <a:chExt cx="10265146" cy="1726692"/>
          </a:xfrm>
        </p:grpSpPr>
        <p:sp>
          <p:nvSpPr>
            <p:cNvPr id="10" name="TextBox 10"/>
            <p:cNvSpPr txBox="1"/>
            <p:nvPr/>
          </p:nvSpPr>
          <p:spPr>
            <a:xfrm>
              <a:off x="597408" y="4274820"/>
              <a:ext cx="1026514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其余三个单选槽分别指向 listWidget、treeWidget、tableWidget。</a:t>
              </a:r>
            </a:p>
          </p:txBody>
        </p:sp>
        <p:sp>
          <p:nvSpPr>
            <p:cNvPr id="11" name="TextBox 11"/>
            <p:cNvSpPr txBox="1"/>
            <p:nvPr/>
          </p:nvSpPr>
          <p:spPr>
            <a:xfrm>
              <a:off x="597408" y="46939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赋值后读取所选视图的四项属性，填到共用面板。</a:t>
              </a:r>
            </a:p>
          </p:txBody>
        </p:sp>
        <p:sp>
          <p:nvSpPr>
            <p:cNvPr id="12" name="TextBox 12"/>
            <p:cNvSpPr txBox="1"/>
            <p:nvPr/>
          </p:nvSpPr>
          <p:spPr>
            <a:xfrm>
              <a:off x="597408" y="51130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可按教材加粗当前分组标题，帮助学生确认设置对象。</a:t>
              </a:r>
            </a:p>
          </p:txBody>
        </p:sp>
        <p:sp>
          <p:nvSpPr>
            <p:cNvPr id="13" name="TextBox 13"/>
            <p:cNvSpPr txBox="1"/>
            <p:nvPr/>
          </p:nvSpPr>
          <p:spPr>
            <a:xfrm>
              <a:off x="597408" y="5532120"/>
              <a:ext cx="933541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本课把分组加粗与属性刷新分开，refreshToUI() 只刷新属性。</a:t>
              </a:r>
            </a:p>
          </p:txBody>
        </p:sp>
      </p:grpSp>
      <p:grpSp>
        <p:nvGrpSpPr>
          <p:cNvPr id="17" name="Group 17"/>
          <p:cNvGrpSpPr/>
          <p:nvPr/>
        </p:nvGrpSpPr>
        <p:grpSpPr>
          <a:xfrm>
            <a:off x="603504" y="6395085"/>
            <a:ext cx="10883036" cy="234696"/>
            <a:chOff x="603504" y="6395085"/>
            <a:chExt cx="10883036" cy="234696"/>
          </a:xfrm>
        </p:grpSpPr>
        <p:sp>
          <p:nvSpPr>
            <p:cNvPr id="15" name="TextBox 15"/>
            <p:cNvSpPr txBox="1"/>
            <p:nvPr/>
          </p:nvSpPr>
          <p:spPr>
            <a:xfrm>
              <a:off x="603504" y="6395085"/>
              <a:ext cx="3291535"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保留教材控件名，简化刷新函数的参数</a:t>
              </a:r>
            </a:p>
          </p:txBody>
        </p:sp>
        <p:sp>
          <p:nvSpPr>
            <p:cNvPr id="16" name="TextBox 16"/>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15 / 34</a:t>
              </a:r>
            </a:p>
          </p:txBody>
        </p:sp>
      </p:gr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枚举值与下拉框索引</a:t>
            </a:r>
          </a:p>
        </p:txBody>
      </p:sp>
      <p:grpSp>
        <p:nvGrpSpPr>
          <p:cNvPr id="8" name="Group 8"/>
          <p:cNvGrpSpPr/>
          <p:nvPr/>
        </p:nvGrpSpPr>
        <p:grpSpPr>
          <a:xfrm>
            <a:off x="609600" y="1828800"/>
            <a:ext cx="10972800" cy="2286000"/>
            <a:chOff x="609600" y="1828800"/>
            <a:chExt cx="10972800" cy="2286000"/>
          </a:xfrm>
        </p:grpSpPr>
        <p:sp>
          <p:nvSpPr>
            <p:cNvPr id="3" name="Rectangle 3"/>
            <p:cNvSpPr/>
            <p:nvPr/>
          </p:nvSpPr>
          <p:spPr>
            <a:xfrm>
              <a:off x="609600" y="1828800"/>
              <a:ext cx="10972800" cy="2286000"/>
            </a:xfrm>
            <a:prstGeom prst="rect">
              <a:avLst/>
            </a:prstGeom>
            <a:solidFill>
              <a:schemeClr val="accent5"/>
            </a:solidFill>
            <a:ln>
              <a:noFill/>
            </a:ln>
          </p:spPr>
        </p:sp>
        <p:sp>
          <p:nvSpPr>
            <p:cNvPr id="4" name="TextBox 4"/>
            <p:cNvSpPr txBox="1"/>
            <p:nvPr/>
          </p:nvSpPr>
          <p:spPr>
            <a:xfrm>
              <a:off x="827532" y="2040255"/>
              <a:ext cx="6315545"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显示顺序： Copy    Move    Link    Ignore</a:t>
              </a:r>
            </a:p>
          </p:txBody>
        </p:sp>
        <p:sp>
          <p:nvSpPr>
            <p:cNvPr id="5" name="TextBox 5"/>
            <p:cNvSpPr txBox="1"/>
            <p:nvPr/>
          </p:nvSpPr>
          <p:spPr>
            <a:xfrm>
              <a:off x="827532" y="2459355"/>
              <a:ext cx="5477485"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选项索引： 0       1       2       3</a:t>
              </a:r>
            </a:p>
          </p:txBody>
        </p:sp>
        <p:sp>
          <p:nvSpPr>
            <p:cNvPr id="6" name="TextBox 6"/>
            <p:cNvSpPr txBox="1"/>
            <p:nvPr/>
          </p:nvSpPr>
          <p:spPr>
            <a:xfrm>
              <a:off x="827532" y="2878455"/>
              <a:ext cx="5477485"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枚举数值： 1       2       4       0</a:t>
              </a:r>
            </a:p>
          </p:txBody>
        </p:sp>
        <p:sp>
          <p:nvSpPr>
            <p:cNvPr id="7" name="TextBox 7"/>
            <p:cNvSpPr txBox="1"/>
            <p:nvPr/>
          </p:nvSpPr>
          <p:spPr>
            <a:xfrm>
              <a:off x="827532" y="3507105"/>
              <a:ext cx="8043299"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Qt::DropAction(0) 是 IgnoreAction，不是 CopyAction。</a:t>
              </a:r>
            </a:p>
          </p:txBody>
        </p:sp>
      </p:grpSp>
      <p:grpSp>
        <p:nvGrpSpPr>
          <p:cNvPr id="12" name="Group 12"/>
          <p:cNvGrpSpPr/>
          <p:nvPr/>
        </p:nvGrpSpPr>
        <p:grpSpPr>
          <a:xfrm>
            <a:off x="597408" y="4503420"/>
            <a:ext cx="8742921" cy="1307592"/>
            <a:chOff x="597408" y="4503420"/>
            <a:chExt cx="8742921" cy="1307592"/>
          </a:xfrm>
        </p:grpSpPr>
        <p:sp>
          <p:nvSpPr>
            <p:cNvPr id="9" name="TextBox 9"/>
            <p:cNvSpPr txBox="1"/>
            <p:nvPr/>
          </p:nvSpPr>
          <p:spPr>
            <a:xfrm>
              <a:off x="597408" y="4503420"/>
              <a:ext cx="784311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索引说明“第几个选项”，枚举说明“选了哪一种动作”。</a:t>
              </a:r>
            </a:p>
          </p:txBody>
        </p:sp>
        <p:sp>
          <p:nvSpPr>
            <p:cNvPr id="10" name="TextBox 10"/>
            <p:cNvSpPr txBox="1"/>
            <p:nvPr/>
          </p:nvSpPr>
          <p:spPr>
            <a:xfrm>
              <a:off x="597408" y="4922520"/>
              <a:ext cx="874292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把枚举保存到 itemData，槽函数读取该数据后再转换类型。</a:t>
              </a:r>
            </a:p>
          </p:txBody>
        </p:sp>
        <p:sp>
          <p:nvSpPr>
            <p:cNvPr id="11" name="TextBox 11"/>
            <p:cNvSpPr txBox="1"/>
            <p:nvPr/>
          </p:nvSpPr>
          <p:spPr>
            <a:xfrm>
              <a:off x="597408" y="53416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即使调整显示顺序，动作的真实数值仍跟着相应选项。</a:t>
              </a:r>
            </a:p>
          </p:txBody>
        </p:sp>
      </p:grpSp>
      <p:grpSp>
        <p:nvGrpSpPr>
          <p:cNvPr id="15" name="Group 15"/>
          <p:cNvGrpSpPr/>
          <p:nvPr/>
        </p:nvGrpSpPr>
        <p:grpSpPr>
          <a:xfrm>
            <a:off x="603504" y="6395085"/>
            <a:ext cx="10883036" cy="234696"/>
            <a:chOff x="603504" y="6395085"/>
            <a:chExt cx="10883036" cy="234696"/>
          </a:xfrm>
        </p:grpSpPr>
        <p:sp>
          <p:nvSpPr>
            <p:cNvPr id="13" name="TextBox 13"/>
            <p:cNvSpPr txBox="1"/>
            <p:nvPr/>
          </p:nvSpPr>
          <p:spPr>
            <a:xfrm>
              <a:off x="603504" y="6395085"/>
              <a:ext cx="3376879"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Copy=1，Move=2，Link=4，Ignore=0</a:t>
              </a:r>
            </a:p>
          </p:txBody>
        </p:sp>
        <p:sp>
          <p:nvSpPr>
            <p:cNvPr id="14" name="TextBox 14"/>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16 / 34</a:t>
              </a:r>
            </a:p>
          </p:txBody>
        </p:sp>
      </p:gr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77698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保存 DropAction 的项目数据</a:t>
            </a:r>
          </a:p>
        </p:txBody>
      </p:sp>
      <p:grpSp>
        <p:nvGrpSpPr>
          <p:cNvPr id="10" name="Group 10"/>
          <p:cNvGrpSpPr/>
          <p:nvPr/>
        </p:nvGrpSpPr>
        <p:grpSpPr>
          <a:xfrm>
            <a:off x="609600" y="1828800"/>
            <a:ext cx="10972800" cy="2781300"/>
            <a:chOff x="609600" y="1828800"/>
            <a:chExt cx="10972800" cy="2781300"/>
          </a:xfrm>
        </p:grpSpPr>
        <p:sp>
          <p:nvSpPr>
            <p:cNvPr id="3" name="Rectangle 3"/>
            <p:cNvSpPr/>
            <p:nvPr/>
          </p:nvSpPr>
          <p:spPr>
            <a:xfrm>
              <a:off x="609600" y="1828800"/>
              <a:ext cx="10972800" cy="2781300"/>
            </a:xfrm>
            <a:prstGeom prst="rect">
              <a:avLst/>
            </a:prstGeom>
            <a:solidFill>
              <a:schemeClr val="accent5"/>
            </a:solidFill>
            <a:ln>
              <a:noFill/>
            </a:ln>
          </p:spPr>
        </p:sp>
        <p:sp>
          <p:nvSpPr>
            <p:cNvPr id="4" name="TextBox 4"/>
            <p:cNvSpPr txBox="1"/>
            <p:nvPr/>
          </p:nvSpPr>
          <p:spPr>
            <a:xfrm>
              <a:off x="827532" y="1983105"/>
              <a:ext cx="6895917"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auto *comboAction = ui-&gt;combo_DefaultAction;</a:t>
              </a:r>
            </a:p>
          </p:txBody>
        </p:sp>
        <p:sp>
          <p:nvSpPr>
            <p:cNvPr id="5" name="TextBox 5"/>
            <p:cNvSpPr txBox="1"/>
            <p:nvPr/>
          </p:nvSpPr>
          <p:spPr>
            <a:xfrm>
              <a:off x="827532" y="2345055"/>
              <a:ext cx="3298096"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comboAction-&gt;clear();</a:t>
              </a:r>
            </a:p>
          </p:txBody>
        </p:sp>
        <p:sp>
          <p:nvSpPr>
            <p:cNvPr id="6" name="TextBox 6"/>
            <p:cNvSpPr txBox="1"/>
            <p:nvPr/>
          </p:nvSpPr>
          <p:spPr>
            <a:xfrm>
              <a:off x="827532" y="2707005"/>
              <a:ext cx="818082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comboAction-&gt;addItem("Copy",   int(Qt::CopyAction));</a:t>
              </a:r>
            </a:p>
          </p:txBody>
        </p:sp>
        <p:sp>
          <p:nvSpPr>
            <p:cNvPr id="7" name="TextBox 7"/>
            <p:cNvSpPr txBox="1"/>
            <p:nvPr/>
          </p:nvSpPr>
          <p:spPr>
            <a:xfrm>
              <a:off x="827532" y="3068955"/>
              <a:ext cx="818082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comboAction-&gt;addItem("Move",   int(Qt::MoveAction));</a:t>
              </a:r>
            </a:p>
          </p:txBody>
        </p:sp>
        <p:sp>
          <p:nvSpPr>
            <p:cNvPr id="8" name="TextBox 8"/>
            <p:cNvSpPr txBox="1"/>
            <p:nvPr/>
          </p:nvSpPr>
          <p:spPr>
            <a:xfrm>
              <a:off x="827532" y="3430905"/>
              <a:ext cx="818082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comboAction-&gt;addItem("Link",   int(Qt::LinkAction));</a:t>
              </a:r>
            </a:p>
          </p:txBody>
        </p:sp>
        <p:sp>
          <p:nvSpPr>
            <p:cNvPr id="9" name="TextBox 9"/>
            <p:cNvSpPr txBox="1"/>
            <p:nvPr/>
          </p:nvSpPr>
          <p:spPr>
            <a:xfrm>
              <a:off x="827532" y="3792855"/>
              <a:ext cx="8487136"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comboAction-&gt;addItem("Ignore", int(Qt::IgnoreAction));</a:t>
              </a:r>
            </a:p>
          </p:txBody>
        </p:sp>
      </p:grpSp>
      <p:grpSp>
        <p:nvGrpSpPr>
          <p:cNvPr id="14" name="Group 14"/>
          <p:cNvGrpSpPr/>
          <p:nvPr/>
        </p:nvGrpSpPr>
        <p:grpSpPr>
          <a:xfrm>
            <a:off x="597408" y="4884420"/>
            <a:ext cx="9794795" cy="1307592"/>
            <a:chOff x="597408" y="4884420"/>
            <a:chExt cx="9794795" cy="1307592"/>
          </a:xfrm>
        </p:grpSpPr>
        <p:sp>
          <p:nvSpPr>
            <p:cNvPr id="11" name="TextBox 11"/>
            <p:cNvSpPr txBox="1"/>
            <p:nvPr/>
          </p:nvSpPr>
          <p:spPr>
            <a:xfrm>
              <a:off x="597408" y="4884420"/>
              <a:ext cx="9218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addItem 的第一个参数用于显示，第二个参数存入 UserRole。</a:t>
              </a:r>
            </a:p>
          </p:txBody>
        </p:sp>
        <p:sp>
          <p:nvSpPr>
            <p:cNvPr id="12" name="TextBox 12"/>
            <p:cNvSpPr txBox="1"/>
            <p:nvPr/>
          </p:nvSpPr>
          <p:spPr>
            <a:xfrm>
              <a:off x="597408" y="5303520"/>
              <a:ext cx="979479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后续用 itemData(index) 读取真实动作，再调用视图的 setter。</a:t>
              </a:r>
            </a:p>
          </p:txBody>
        </p:sp>
        <p:sp>
          <p:nvSpPr>
            <p:cNvPr id="13" name="TextBox 13"/>
            <p:cNvSpPr txBox="1"/>
            <p:nvPr/>
          </p:nvSpPr>
          <p:spPr>
            <a:xfrm>
              <a:off x="597408" y="5722620"/>
              <a:ext cx="947684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comboAction 是教材控件 combo_DefaultAction 的局部别名。</a:t>
              </a:r>
            </a:p>
          </p:txBody>
        </p:sp>
      </p:grpSp>
      <p:grpSp>
        <p:nvGrpSpPr>
          <p:cNvPr id="17" name="Group 17"/>
          <p:cNvGrpSpPr/>
          <p:nvPr/>
        </p:nvGrpSpPr>
        <p:grpSpPr>
          <a:xfrm>
            <a:off x="603504" y="6395085"/>
            <a:ext cx="10883036" cy="234696"/>
            <a:chOff x="603504" y="6395085"/>
            <a:chExt cx="10883036" cy="234696"/>
          </a:xfrm>
        </p:grpSpPr>
        <p:sp>
          <p:nvSpPr>
            <p:cNvPr id="15" name="TextBox 15"/>
            <p:cNvSpPr txBox="1"/>
            <p:nvPr/>
          </p:nvSpPr>
          <p:spPr>
            <a:xfrm>
              <a:off x="603504" y="6395085"/>
              <a:ext cx="3837127"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在首次 refreshToUI() 之前初始化选项数据</a:t>
              </a:r>
            </a:p>
          </p:txBody>
        </p:sp>
        <p:sp>
          <p:nvSpPr>
            <p:cNvPr id="16" name="TextBox 16"/>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17 / 34</a:t>
              </a:r>
            </a:p>
          </p:txBody>
        </p:sp>
      </p:gr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8411147"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保存 DragDropMode 的项目数据</a:t>
            </a:r>
          </a:p>
        </p:txBody>
      </p:sp>
      <p:grpSp>
        <p:nvGrpSpPr>
          <p:cNvPr id="12" name="Group 12"/>
          <p:cNvGrpSpPr/>
          <p:nvPr/>
        </p:nvGrpSpPr>
        <p:grpSpPr>
          <a:xfrm>
            <a:off x="609600" y="1828800"/>
            <a:ext cx="10972800" cy="2781300"/>
            <a:chOff x="609600" y="1828800"/>
            <a:chExt cx="10972800" cy="2781300"/>
          </a:xfrm>
        </p:grpSpPr>
        <p:sp>
          <p:nvSpPr>
            <p:cNvPr id="3" name="Rectangle 3"/>
            <p:cNvSpPr/>
            <p:nvPr/>
          </p:nvSpPr>
          <p:spPr>
            <a:xfrm>
              <a:off x="609600" y="1828800"/>
              <a:ext cx="10972800" cy="2781300"/>
            </a:xfrm>
            <a:prstGeom prst="rect">
              <a:avLst/>
            </a:prstGeom>
            <a:solidFill>
              <a:schemeClr val="accent5"/>
            </a:solidFill>
            <a:ln>
              <a:noFill/>
            </a:ln>
          </p:spPr>
        </p:sp>
        <p:sp>
          <p:nvSpPr>
            <p:cNvPr id="4" name="TextBox 4"/>
            <p:cNvSpPr txBox="1"/>
            <p:nvPr/>
          </p:nvSpPr>
          <p:spPr>
            <a:xfrm>
              <a:off x="827532" y="1964055"/>
              <a:ext cx="4893873"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using View = QAbstractItemView;</a:t>
              </a:r>
            </a:p>
          </p:txBody>
        </p:sp>
        <p:sp>
          <p:nvSpPr>
            <p:cNvPr id="5" name="TextBox 5"/>
            <p:cNvSpPr txBox="1"/>
            <p:nvPr/>
          </p:nvSpPr>
          <p:spPr>
            <a:xfrm>
              <a:off x="827532" y="2268855"/>
              <a:ext cx="517658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auto *comboMode = ui-&gt;combo_Mode;</a:t>
              </a:r>
            </a:p>
          </p:txBody>
        </p:sp>
        <p:sp>
          <p:nvSpPr>
            <p:cNvPr id="6" name="TextBox 6"/>
            <p:cNvSpPr txBox="1"/>
            <p:nvPr/>
          </p:nvSpPr>
          <p:spPr>
            <a:xfrm>
              <a:off x="827532" y="2573655"/>
              <a:ext cx="2987516"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comboMode-&gt;clear();</a:t>
              </a:r>
            </a:p>
          </p:txBody>
        </p:sp>
        <p:sp>
          <p:nvSpPr>
            <p:cNvPr id="7" name="TextBox 7"/>
            <p:cNvSpPr txBox="1"/>
            <p:nvPr/>
          </p:nvSpPr>
          <p:spPr>
            <a:xfrm>
              <a:off x="827532" y="2878455"/>
              <a:ext cx="9146371"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comboMode-&gt;addItem("NoDragDrop",   int(View::NoDragDrop));</a:t>
              </a:r>
            </a:p>
          </p:txBody>
        </p:sp>
        <p:sp>
          <p:nvSpPr>
            <p:cNvPr id="8" name="TextBox 8"/>
            <p:cNvSpPr txBox="1"/>
            <p:nvPr/>
          </p:nvSpPr>
          <p:spPr>
            <a:xfrm>
              <a:off x="827532" y="3183255"/>
              <a:ext cx="881702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comboMode-&gt;addItem("DragOnly",     int(View::DragOnly));</a:t>
              </a:r>
            </a:p>
          </p:txBody>
        </p:sp>
        <p:sp>
          <p:nvSpPr>
            <p:cNvPr id="9" name="TextBox 9"/>
            <p:cNvSpPr txBox="1"/>
            <p:nvPr/>
          </p:nvSpPr>
          <p:spPr>
            <a:xfrm>
              <a:off x="827532" y="3488055"/>
              <a:ext cx="881702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comboMode-&gt;addItem("DropOnly",     int(View::DropOnly));</a:t>
              </a:r>
            </a:p>
          </p:txBody>
        </p:sp>
        <p:sp>
          <p:nvSpPr>
            <p:cNvPr id="10" name="TextBox 10"/>
            <p:cNvSpPr txBox="1"/>
            <p:nvPr/>
          </p:nvSpPr>
          <p:spPr>
            <a:xfrm>
              <a:off x="827532" y="3792855"/>
              <a:ext cx="881702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comboMode-&gt;addItem("DragDrop",     int(View::DragDrop));</a:t>
              </a:r>
            </a:p>
          </p:txBody>
        </p:sp>
        <p:sp>
          <p:nvSpPr>
            <p:cNvPr id="11" name="TextBox 11"/>
            <p:cNvSpPr txBox="1"/>
            <p:nvPr/>
          </p:nvSpPr>
          <p:spPr>
            <a:xfrm>
              <a:off x="827532" y="4097655"/>
              <a:ext cx="942915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comboMode-&gt;addItem("InternalMove", int(View::InternalMove));</a:t>
              </a:r>
            </a:p>
          </p:txBody>
        </p:sp>
      </p:grpSp>
      <p:grpSp>
        <p:nvGrpSpPr>
          <p:cNvPr id="16" name="Group 16"/>
          <p:cNvGrpSpPr/>
          <p:nvPr/>
        </p:nvGrpSpPr>
        <p:grpSpPr>
          <a:xfrm>
            <a:off x="597408" y="4884420"/>
            <a:ext cx="9389097" cy="1307592"/>
            <a:chOff x="597408" y="4884420"/>
            <a:chExt cx="9389097" cy="1307592"/>
          </a:xfrm>
        </p:grpSpPr>
        <p:sp>
          <p:nvSpPr>
            <p:cNvPr id="13" name="TextBox 13"/>
            <p:cNvSpPr txBox="1"/>
            <p:nvPr/>
          </p:nvSpPr>
          <p:spPr>
            <a:xfrm>
              <a:off x="597408" y="4884420"/>
              <a:ext cx="917536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View 是基类的类型别名，comboMode 指向教材的模式下拉框。</a:t>
              </a:r>
            </a:p>
          </p:txBody>
        </p:sp>
        <p:sp>
          <p:nvSpPr>
            <p:cNvPr id="14" name="TextBox 14"/>
            <p:cNvSpPr txBox="1"/>
            <p:nvPr/>
          </p:nvSpPr>
          <p:spPr>
            <a:xfrm>
              <a:off x="597408" y="5303520"/>
              <a:ext cx="487070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每个选项都带有明确的模式数据。</a:t>
              </a:r>
            </a:p>
          </p:txBody>
        </p:sp>
        <p:sp>
          <p:nvSpPr>
            <p:cNvPr id="15" name="TextBox 15"/>
            <p:cNvSpPr txBox="1"/>
            <p:nvPr/>
          </p:nvSpPr>
          <p:spPr>
            <a:xfrm>
              <a:off x="597408" y="5722620"/>
              <a:ext cx="938909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删除或调换选项后，槽函数仍读取 itemData，不依赖排列顺序。</a:t>
              </a:r>
            </a:p>
          </p:txBody>
        </p:sp>
      </p:grpSp>
      <p:grpSp>
        <p:nvGrpSpPr>
          <p:cNvPr id="19" name="Group 19"/>
          <p:cNvGrpSpPr/>
          <p:nvPr/>
        </p:nvGrpSpPr>
        <p:grpSpPr>
          <a:xfrm>
            <a:off x="603504" y="6395085"/>
            <a:ext cx="10883036" cy="234696"/>
            <a:chOff x="603504" y="6395085"/>
            <a:chExt cx="10883036" cy="234696"/>
          </a:xfrm>
        </p:grpSpPr>
        <p:sp>
          <p:nvSpPr>
            <p:cNvPr id="17" name="TextBox 17"/>
            <p:cNvSpPr txBox="1"/>
            <p:nvPr/>
          </p:nvSpPr>
          <p:spPr>
            <a:xfrm>
              <a:off x="603504" y="6395085"/>
              <a:ext cx="2645359"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使用真实枚举，减少索引假设</a:t>
              </a:r>
            </a:p>
          </p:txBody>
        </p:sp>
        <p:sp>
          <p:nvSpPr>
            <p:cNvPr id="18" name="TextBox 18"/>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18 / 34</a:t>
              </a:r>
            </a:p>
          </p:txBody>
        </p:sp>
      </p:gr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456133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用户设置默认动作</a:t>
            </a:r>
          </a:p>
        </p:txBody>
      </p:sp>
      <p:grpSp>
        <p:nvGrpSpPr>
          <p:cNvPr id="15" name="Group 15"/>
          <p:cNvGrpSpPr/>
          <p:nvPr/>
        </p:nvGrpSpPr>
        <p:grpSpPr>
          <a:xfrm>
            <a:off x="609600" y="1828800"/>
            <a:ext cx="10972800" cy="3403473"/>
            <a:chOff x="609600" y="1828800"/>
            <a:chExt cx="10972800" cy="3403473"/>
          </a:xfrm>
        </p:grpSpPr>
        <p:sp>
          <p:nvSpPr>
            <p:cNvPr id="3" name="Rectangle 3"/>
            <p:cNvSpPr/>
            <p:nvPr/>
          </p:nvSpPr>
          <p:spPr>
            <a:xfrm>
              <a:off x="609600" y="1828800"/>
              <a:ext cx="10972800" cy="3352800"/>
            </a:xfrm>
            <a:prstGeom prst="rect">
              <a:avLst/>
            </a:prstGeom>
            <a:solidFill>
              <a:schemeClr val="accent5"/>
            </a:solidFill>
            <a:ln>
              <a:noFill/>
            </a:ln>
          </p:spPr>
        </p:sp>
        <p:sp>
          <p:nvSpPr>
            <p:cNvPr id="4" name="TextBox 4"/>
            <p:cNvSpPr txBox="1"/>
            <p:nvPr/>
          </p:nvSpPr>
          <p:spPr>
            <a:xfrm>
              <a:off x="827532" y="1964055"/>
              <a:ext cx="1033437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void Widget::on_combo_DefaultAction_currentIndexChanged(int index)</a:t>
              </a:r>
            </a:p>
          </p:txBody>
        </p:sp>
        <p:sp>
          <p:nvSpPr>
            <p:cNvPr id="5" name="TextBox 5"/>
            <p:cNvSpPr txBox="1"/>
            <p:nvPr/>
          </p:nvSpPr>
          <p:spPr>
            <a:xfrm>
              <a:off x="827532" y="2249805"/>
              <a:ext cx="17682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a:t>
              </a:r>
            </a:p>
          </p:txBody>
        </p:sp>
        <p:sp>
          <p:nvSpPr>
            <p:cNvPr id="6" name="TextBox 6"/>
            <p:cNvSpPr txBox="1"/>
            <p:nvPr/>
          </p:nvSpPr>
          <p:spPr>
            <a:xfrm>
              <a:off x="827532" y="2535555"/>
              <a:ext cx="517053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if (!m_itemView || index &lt; 0)</a:t>
              </a:r>
            </a:p>
          </p:txBody>
        </p:sp>
        <p:sp>
          <p:nvSpPr>
            <p:cNvPr id="7" name="TextBox 7"/>
            <p:cNvSpPr txBox="1"/>
            <p:nvPr/>
          </p:nvSpPr>
          <p:spPr>
            <a:xfrm>
              <a:off x="827532" y="2821305"/>
              <a:ext cx="235362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return;</a:t>
              </a:r>
            </a:p>
          </p:txBody>
        </p:sp>
        <p:sp>
          <p:nvSpPr>
            <p:cNvPr id="8" name="TextBox 8"/>
            <p:cNvSpPr txBox="1"/>
            <p:nvPr/>
          </p:nvSpPr>
          <p:spPr>
            <a:xfrm>
              <a:off x="827532" y="3107055"/>
              <a:ext cx="313105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bool ok = false;</a:t>
              </a:r>
            </a:p>
          </p:txBody>
        </p:sp>
        <p:sp>
          <p:nvSpPr>
            <p:cNvPr id="9" name="TextBox 9"/>
            <p:cNvSpPr txBox="1"/>
            <p:nvPr/>
          </p:nvSpPr>
          <p:spPr>
            <a:xfrm>
              <a:off x="827532" y="3392805"/>
              <a:ext cx="7354253"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const int value = ui-&gt;combo_DefaultAction-&gt;</a:t>
              </a:r>
            </a:p>
          </p:txBody>
        </p:sp>
        <p:sp>
          <p:nvSpPr>
            <p:cNvPr id="10" name="TextBox 10"/>
            <p:cNvSpPr txBox="1"/>
            <p:nvPr/>
          </p:nvSpPr>
          <p:spPr>
            <a:xfrm>
              <a:off x="827532" y="3678555"/>
              <a:ext cx="5494153"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itemData(index).toInt(&amp;ok);</a:t>
              </a:r>
            </a:p>
          </p:txBody>
        </p:sp>
        <p:sp>
          <p:nvSpPr>
            <p:cNvPr id="11" name="TextBox 11"/>
            <p:cNvSpPr txBox="1"/>
            <p:nvPr/>
          </p:nvSpPr>
          <p:spPr>
            <a:xfrm>
              <a:off x="827532" y="3964305"/>
              <a:ext cx="313105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if (!ok) return;</a:t>
              </a:r>
            </a:p>
          </p:txBody>
        </p:sp>
        <p:sp>
          <p:nvSpPr>
            <p:cNvPr id="12" name="TextBox 12"/>
            <p:cNvSpPr txBox="1"/>
            <p:nvPr/>
          </p:nvSpPr>
          <p:spPr>
            <a:xfrm>
              <a:off x="827532" y="4250055"/>
              <a:ext cx="943086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m_itemView-&gt;setDefaultDropAction(Qt::DropAction(value));</a:t>
              </a:r>
            </a:p>
          </p:txBody>
        </p:sp>
        <p:sp>
          <p:nvSpPr>
            <p:cNvPr id="13" name="TextBox 13"/>
            <p:cNvSpPr txBox="1"/>
            <p:nvPr/>
          </p:nvSpPr>
          <p:spPr>
            <a:xfrm>
              <a:off x="827532" y="4535805"/>
              <a:ext cx="2863291"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refreshToUI();</a:t>
              </a:r>
            </a:p>
          </p:txBody>
        </p:sp>
        <p:sp>
          <p:nvSpPr>
            <p:cNvPr id="14" name="TextBox 14"/>
            <p:cNvSpPr txBox="1"/>
            <p:nvPr/>
          </p:nvSpPr>
          <p:spPr>
            <a:xfrm>
              <a:off x="827532" y="4821555"/>
              <a:ext cx="17682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a:t>
              </a:r>
            </a:p>
          </p:txBody>
        </p:sp>
      </p:grpSp>
      <p:grpSp>
        <p:nvGrpSpPr>
          <p:cNvPr id="17" name="Group 17"/>
          <p:cNvGrpSpPr/>
          <p:nvPr/>
        </p:nvGrpSpPr>
        <p:grpSpPr>
          <a:xfrm>
            <a:off x="597408" y="5532120"/>
            <a:ext cx="9717024" cy="469392"/>
            <a:chOff x="597408" y="5532120"/>
            <a:chExt cx="9717024" cy="469392"/>
          </a:xfrm>
        </p:grpSpPr>
        <p:sp>
          <p:nvSpPr>
            <p:cNvPr id="16" name="TextBox 16"/>
            <p:cNvSpPr txBox="1"/>
            <p:nvPr/>
          </p:nvSpPr>
          <p:spPr>
            <a:xfrm>
              <a:off x="597408" y="5532120"/>
              <a:ext cx="971702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索引或项目数据无效时结束槽函数，避免把未知选项当成有效动作。</a:t>
              </a:r>
            </a:p>
          </p:txBody>
        </p:sp>
      </p:grpSp>
      <p:grpSp>
        <p:nvGrpSpPr>
          <p:cNvPr id="20" name="Group 20"/>
          <p:cNvGrpSpPr/>
          <p:nvPr/>
        </p:nvGrpSpPr>
        <p:grpSpPr>
          <a:xfrm>
            <a:off x="603504" y="6395085"/>
            <a:ext cx="10883036" cy="234696"/>
            <a:chOff x="603504" y="6395085"/>
            <a:chExt cx="10883036" cy="234696"/>
          </a:xfrm>
        </p:grpSpPr>
        <p:sp>
          <p:nvSpPr>
            <p:cNvPr id="18" name="TextBox 18"/>
            <p:cNvSpPr txBox="1"/>
            <p:nvPr/>
          </p:nvSpPr>
          <p:spPr>
            <a:xfrm>
              <a:off x="603504" y="6395085"/>
              <a:ext cx="3291535"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本例动作数据由前页的初始化代码建立</a:t>
              </a:r>
            </a:p>
          </p:txBody>
        </p:sp>
        <p:sp>
          <p:nvSpPr>
            <p:cNvPr id="19" name="TextBox 19"/>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19 / 34</a:t>
              </a:r>
            </a:p>
          </p:txBody>
        </p:sp>
      </p:gr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用户设置模式与布尔值</a:t>
            </a:r>
          </a:p>
        </p:txBody>
      </p:sp>
      <p:grpSp>
        <p:nvGrpSpPr>
          <p:cNvPr id="14" name="Group 14"/>
          <p:cNvGrpSpPr/>
          <p:nvPr/>
        </p:nvGrpSpPr>
        <p:grpSpPr>
          <a:xfrm>
            <a:off x="609600" y="1828800"/>
            <a:ext cx="10972800" cy="3403473"/>
            <a:chOff x="609600" y="1828800"/>
            <a:chExt cx="10972800" cy="3403473"/>
          </a:xfrm>
        </p:grpSpPr>
        <p:sp>
          <p:nvSpPr>
            <p:cNvPr id="3" name="Rectangle 3"/>
            <p:cNvSpPr/>
            <p:nvPr/>
          </p:nvSpPr>
          <p:spPr>
            <a:xfrm>
              <a:off x="609600" y="1828800"/>
              <a:ext cx="10972800" cy="3352800"/>
            </a:xfrm>
            <a:prstGeom prst="rect">
              <a:avLst/>
            </a:prstGeom>
            <a:solidFill>
              <a:schemeClr val="accent5"/>
            </a:solidFill>
            <a:ln>
              <a:noFill/>
            </a:ln>
          </p:spPr>
        </p:sp>
        <p:sp>
          <p:nvSpPr>
            <p:cNvPr id="4" name="TextBox 4"/>
            <p:cNvSpPr txBox="1"/>
            <p:nvPr/>
          </p:nvSpPr>
          <p:spPr>
            <a:xfrm>
              <a:off x="827532" y="1964055"/>
              <a:ext cx="5378539"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模式槽节选：index 是用户选择的索引</a:t>
              </a:r>
            </a:p>
          </p:txBody>
        </p:sp>
        <p:sp>
          <p:nvSpPr>
            <p:cNvPr id="5" name="TextBox 5"/>
            <p:cNvSpPr txBox="1"/>
            <p:nvPr/>
          </p:nvSpPr>
          <p:spPr>
            <a:xfrm>
              <a:off x="827532" y="2249805"/>
              <a:ext cx="5789124"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if (!m_itemView || index &lt; 0) return;</a:t>
              </a:r>
            </a:p>
          </p:txBody>
        </p:sp>
        <p:sp>
          <p:nvSpPr>
            <p:cNvPr id="6" name="TextBox 6"/>
            <p:cNvSpPr txBox="1"/>
            <p:nvPr/>
          </p:nvSpPr>
          <p:spPr>
            <a:xfrm>
              <a:off x="827532" y="2535555"/>
              <a:ext cx="846395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const QVariant data = ui-&gt;combo_Mode-&gt;itemData(index);</a:t>
              </a:r>
            </a:p>
          </p:txBody>
        </p:sp>
        <p:sp>
          <p:nvSpPr>
            <p:cNvPr id="7" name="TextBox 7"/>
            <p:cNvSpPr txBox="1"/>
            <p:nvPr/>
          </p:nvSpPr>
          <p:spPr>
            <a:xfrm>
              <a:off x="827532" y="2821305"/>
              <a:ext cx="4387917"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if (!data.isValid()) return;</a:t>
              </a:r>
            </a:p>
          </p:txBody>
        </p:sp>
        <p:sp>
          <p:nvSpPr>
            <p:cNvPr id="8" name="TextBox 8"/>
            <p:cNvSpPr txBox="1"/>
            <p:nvPr/>
          </p:nvSpPr>
          <p:spPr>
            <a:xfrm>
              <a:off x="827532" y="3107055"/>
              <a:ext cx="4416019"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m_itemView-&gt;setDragDropMode(</a:t>
              </a:r>
            </a:p>
          </p:txBody>
        </p:sp>
        <p:sp>
          <p:nvSpPr>
            <p:cNvPr id="9" name="TextBox 9"/>
            <p:cNvSpPr txBox="1"/>
            <p:nvPr/>
          </p:nvSpPr>
          <p:spPr>
            <a:xfrm>
              <a:off x="827532" y="3392805"/>
              <a:ext cx="8045623"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QAbstractItemView::DragDropMode(data.toInt()));</a:t>
              </a:r>
            </a:p>
          </p:txBody>
        </p:sp>
        <p:sp>
          <p:nvSpPr>
            <p:cNvPr id="10" name="TextBox 10"/>
            <p:cNvSpPr txBox="1"/>
            <p:nvPr/>
          </p:nvSpPr>
          <p:spPr>
            <a:xfrm>
              <a:off x="827532" y="3678555"/>
              <a:ext cx="2231746"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refreshToUI();</a:t>
              </a:r>
            </a:p>
          </p:txBody>
        </p:sp>
        <p:sp>
          <p:nvSpPr>
            <p:cNvPr id="11" name="TextBox 11"/>
            <p:cNvSpPr txBox="1"/>
            <p:nvPr/>
          </p:nvSpPr>
          <p:spPr>
            <a:xfrm>
              <a:off x="827532" y="4250055"/>
              <a:ext cx="5972213"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接收复选框槽节选：checked 是新的勾选值</a:t>
              </a:r>
            </a:p>
          </p:txBody>
        </p:sp>
        <p:sp>
          <p:nvSpPr>
            <p:cNvPr id="12" name="TextBox 12"/>
            <p:cNvSpPr txBox="1"/>
            <p:nvPr/>
          </p:nvSpPr>
          <p:spPr>
            <a:xfrm>
              <a:off x="827532" y="4535805"/>
              <a:ext cx="8151263"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if (m_itemView) m_itemView-&gt;setAcceptDrops(checked);</a:t>
              </a:r>
            </a:p>
          </p:txBody>
        </p:sp>
        <p:sp>
          <p:nvSpPr>
            <p:cNvPr id="13" name="TextBox 13"/>
            <p:cNvSpPr txBox="1"/>
            <p:nvPr/>
          </p:nvSpPr>
          <p:spPr>
            <a:xfrm>
              <a:off x="827532" y="4821555"/>
              <a:ext cx="2231746"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refreshToUI();</a:t>
              </a:r>
            </a:p>
          </p:txBody>
        </p:sp>
      </p:grpSp>
      <p:grpSp>
        <p:nvGrpSpPr>
          <p:cNvPr id="16" name="Group 16"/>
          <p:cNvGrpSpPr/>
          <p:nvPr/>
        </p:nvGrpSpPr>
        <p:grpSpPr>
          <a:xfrm>
            <a:off x="597408" y="5455920"/>
            <a:ext cx="10127720" cy="469392"/>
            <a:chOff x="597408" y="5455920"/>
            <a:chExt cx="10127720" cy="469392"/>
          </a:xfrm>
        </p:grpSpPr>
        <p:sp>
          <p:nvSpPr>
            <p:cNvPr id="15" name="TextBox 15"/>
            <p:cNvSpPr txBox="1"/>
            <p:nvPr/>
          </p:nvSpPr>
          <p:spPr>
            <a:xfrm>
              <a:off x="597408" y="5455920"/>
              <a:ext cx="101277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拖出复选框调用 setDragEnabled(checked)，随后也刷新实际模式。</a:t>
              </a:r>
            </a:p>
          </p:txBody>
        </p:sp>
      </p:grpSp>
      <p:grpSp>
        <p:nvGrpSpPr>
          <p:cNvPr id="19" name="Group 19"/>
          <p:cNvGrpSpPr/>
          <p:nvPr/>
        </p:nvGrpSpPr>
        <p:grpSpPr>
          <a:xfrm>
            <a:off x="603504" y="6395085"/>
            <a:ext cx="10883036" cy="234696"/>
            <a:chOff x="603504" y="6395085"/>
            <a:chExt cx="10883036" cy="234696"/>
          </a:xfrm>
        </p:grpSpPr>
        <p:sp>
          <p:nvSpPr>
            <p:cNvPr id="17" name="TextBox 17"/>
            <p:cNvSpPr txBox="1"/>
            <p:nvPr/>
          </p:nvSpPr>
          <p:spPr>
            <a:xfrm>
              <a:off x="603504" y="6395085"/>
              <a:ext cx="3675583"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修改属性后调用 refreshToUI() 同步面板</a:t>
              </a:r>
            </a:p>
          </p:txBody>
        </p:sp>
        <p:sp>
          <p:nvSpPr>
            <p:cNvPr id="18" name="TextBox 18"/>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20 / 34</a:t>
              </a:r>
            </a:p>
          </p:txBody>
        </p:sp>
      </p:gr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程序刷新为何可能反写</a:t>
            </a:r>
          </a:p>
        </p:txBody>
      </p:sp>
      <p:grpSp>
        <p:nvGrpSpPr>
          <p:cNvPr id="13" name="Group 13"/>
          <p:cNvGrpSpPr/>
          <p:nvPr/>
        </p:nvGrpSpPr>
        <p:grpSpPr>
          <a:xfrm>
            <a:off x="597408" y="2103120"/>
            <a:ext cx="9839973" cy="1964055"/>
            <a:chOff x="597408" y="2103120"/>
            <a:chExt cx="9839973" cy="1964055"/>
          </a:xfrm>
        </p:grpSpPr>
        <p:sp>
          <p:nvSpPr>
            <p:cNvPr id="3" name="TextBox 3"/>
            <p:cNvSpPr txBox="1"/>
            <p:nvPr/>
          </p:nvSpPr>
          <p:spPr>
            <a:xfrm>
              <a:off x="597408" y="2103120"/>
              <a:ext cx="1962912" cy="469392"/>
            </a:xfrm>
            <a:prstGeom prst="rect">
              <a:avLst/>
            </a:prstGeom>
            <a:noFill/>
            <a:ln>
              <a:noFill/>
            </a:ln>
          </p:spPr>
          <p:txBody>
            <a:bodyPr wrap="none" lIns="0" tIns="0" rIns="0" bIns="0" anchor="t" anchorCtr="0">
              <a:spAutoFit/>
            </a:bodyPr>
            <a:lstStyle/>
            <a:p>
              <a:pPr algn="l"/>
              <a:r>
                <a:rPr lang="zh-CN" sz="2400" dirty="0">
                  <a:solidFill>
                    <a:schemeClr val="accent1"/>
                  </a:solidFill>
                  <a:latin typeface="+mn-lt"/>
                  <a:ea typeface="+mn-ea"/>
                  <a:cs typeface="+mn-cs"/>
                </a:rPr>
                <a:t>读取视图属性</a:t>
              </a:r>
            </a:p>
          </p:txBody>
        </p:sp>
        <p:sp>
          <p:nvSpPr>
            <p:cNvPr id="4" name="Line 4"/>
            <p:cNvSpPr/>
            <p:nvPr/>
          </p:nvSpPr>
          <p:spPr>
            <a:xfrm>
              <a:off x="2762250" y="2266950"/>
              <a:ext cx="1143000" cy="1"/>
            </a:xfrm>
            <a:prstGeom prst="line">
              <a:avLst/>
            </a:prstGeom>
            <a:noFill/>
            <a:ln w="28575">
              <a:solidFill>
                <a:schemeClr val="accent2"/>
              </a:solidFill>
              <a:tailEnd type="triangle" w="lg" len="lg"/>
            </a:ln>
          </p:spPr>
        </p:sp>
        <p:sp>
          <p:nvSpPr>
            <p:cNvPr id="5" name="TextBox 5"/>
            <p:cNvSpPr txBox="1"/>
            <p:nvPr/>
          </p:nvSpPr>
          <p:spPr>
            <a:xfrm>
              <a:off x="4255008" y="2103120"/>
              <a:ext cx="1962912" cy="469392"/>
            </a:xfrm>
            <a:prstGeom prst="rect">
              <a:avLst/>
            </a:prstGeom>
            <a:noFill/>
            <a:ln>
              <a:noFill/>
            </a:ln>
          </p:spPr>
          <p:txBody>
            <a:bodyPr wrap="none" lIns="0" tIns="0" rIns="0" bIns="0" anchor="t" anchorCtr="0">
              <a:spAutoFit/>
            </a:bodyPr>
            <a:lstStyle/>
            <a:p>
              <a:pPr algn="l"/>
              <a:r>
                <a:rPr lang="zh-CN" sz="2400" dirty="0">
                  <a:solidFill>
                    <a:schemeClr val="accent1"/>
                  </a:solidFill>
                  <a:latin typeface="+mn-lt"/>
                  <a:ea typeface="+mn-ea"/>
                  <a:cs typeface="+mn-cs"/>
                </a:rPr>
                <a:t>设置面板索引</a:t>
              </a:r>
            </a:p>
          </p:txBody>
        </p:sp>
        <p:sp>
          <p:nvSpPr>
            <p:cNvPr id="6" name="Line 6"/>
            <p:cNvSpPr/>
            <p:nvPr/>
          </p:nvSpPr>
          <p:spPr>
            <a:xfrm>
              <a:off x="6477000" y="2266950"/>
              <a:ext cx="1104900" cy="1"/>
            </a:xfrm>
            <a:prstGeom prst="line">
              <a:avLst/>
            </a:prstGeom>
            <a:noFill/>
            <a:ln w="28575">
              <a:solidFill>
                <a:schemeClr val="accent2"/>
              </a:solidFill>
              <a:tailEnd type="triangle" w="lg" len="lg"/>
            </a:ln>
          </p:spPr>
        </p:sp>
        <p:sp>
          <p:nvSpPr>
            <p:cNvPr id="7" name="TextBox 7"/>
            <p:cNvSpPr txBox="1"/>
            <p:nvPr/>
          </p:nvSpPr>
          <p:spPr>
            <a:xfrm>
              <a:off x="7912608" y="2103120"/>
              <a:ext cx="1639824" cy="469392"/>
            </a:xfrm>
            <a:prstGeom prst="rect">
              <a:avLst/>
            </a:prstGeom>
            <a:noFill/>
            <a:ln>
              <a:noFill/>
            </a:ln>
          </p:spPr>
          <p:txBody>
            <a:bodyPr wrap="none" lIns="0" tIns="0" rIns="0" bIns="0" anchor="t" anchorCtr="0">
              <a:spAutoFit/>
            </a:bodyPr>
            <a:lstStyle/>
            <a:p>
              <a:pPr algn="l"/>
              <a:r>
                <a:rPr lang="zh-CN" sz="2400" dirty="0">
                  <a:solidFill>
                    <a:schemeClr val="accent2"/>
                  </a:solidFill>
                  <a:latin typeface="+mn-lt"/>
                  <a:ea typeface="+mn-ea"/>
                  <a:cs typeface="+mn-cs"/>
                </a:rPr>
                <a:t>触发属性槽</a:t>
              </a:r>
            </a:p>
          </p:txBody>
        </p:sp>
        <p:sp>
          <p:nvSpPr>
            <p:cNvPr id="8" name="TextBox 8"/>
            <p:cNvSpPr txBox="1"/>
            <p:nvPr/>
          </p:nvSpPr>
          <p:spPr>
            <a:xfrm>
              <a:off x="7914132" y="2668905"/>
              <a:ext cx="2523249"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setter 再写回视图</a:t>
              </a:r>
            </a:p>
          </p:txBody>
        </p:sp>
        <p:sp>
          <p:nvSpPr>
            <p:cNvPr id="9" name="Line 9"/>
            <p:cNvSpPr/>
            <p:nvPr/>
          </p:nvSpPr>
          <p:spPr>
            <a:xfrm>
              <a:off x="10287000" y="3162300"/>
              <a:ext cx="9525" cy="895350"/>
            </a:xfrm>
            <a:custGeom>
              <a:avLst/>
              <a:gdLst/>
              <a:ahLst/>
              <a:cxnLst/>
              <a:rect l="l" t="t" r="r" b="b"/>
              <a:pathLst>
                <a:path w="9525" h="895350">
                  <a:moveTo>
                    <a:pt x="0" y="0"/>
                  </a:moveTo>
                  <a:lnTo>
                    <a:pt x="0" y="895350"/>
                  </a:lnTo>
                </a:path>
              </a:pathLst>
            </a:custGeom>
            <a:noFill/>
            <a:ln w="28575">
              <a:solidFill>
                <a:schemeClr val="accent2"/>
              </a:solidFill>
            </a:ln>
          </p:spPr>
        </p:sp>
        <p:sp>
          <p:nvSpPr>
            <p:cNvPr id="10" name="Line 10"/>
            <p:cNvSpPr/>
            <p:nvPr/>
          </p:nvSpPr>
          <p:spPr>
            <a:xfrm>
              <a:off x="762000" y="4057650"/>
              <a:ext cx="9525000" cy="9525"/>
            </a:xfrm>
            <a:custGeom>
              <a:avLst/>
              <a:gdLst/>
              <a:ahLst/>
              <a:cxnLst/>
              <a:rect l="l" t="t" r="r" b="b"/>
              <a:pathLst>
                <a:path w="9525000" h="9525">
                  <a:moveTo>
                    <a:pt x="9525000" y="0"/>
                  </a:moveTo>
                  <a:lnTo>
                    <a:pt x="0" y="0"/>
                  </a:lnTo>
                </a:path>
              </a:pathLst>
            </a:custGeom>
            <a:noFill/>
            <a:ln w="28575">
              <a:solidFill>
                <a:schemeClr val="accent2"/>
              </a:solidFill>
            </a:ln>
          </p:spPr>
        </p:sp>
        <p:sp>
          <p:nvSpPr>
            <p:cNvPr id="11" name="Line 11"/>
            <p:cNvSpPr/>
            <p:nvPr/>
          </p:nvSpPr>
          <p:spPr>
            <a:xfrm flipV="1">
              <a:off x="762000" y="2762250"/>
              <a:ext cx="1" cy="1295400"/>
            </a:xfrm>
            <a:prstGeom prst="line">
              <a:avLst/>
            </a:prstGeom>
            <a:noFill/>
            <a:ln w="28575">
              <a:solidFill>
                <a:schemeClr val="accent2"/>
              </a:solidFill>
              <a:tailEnd type="triangle" w="lg" len="lg"/>
            </a:ln>
          </p:spPr>
        </p:sp>
        <p:sp>
          <p:nvSpPr>
            <p:cNvPr id="12" name="TextBox 12"/>
            <p:cNvSpPr txBox="1"/>
            <p:nvPr/>
          </p:nvSpPr>
          <p:spPr>
            <a:xfrm>
              <a:off x="2848356" y="3539490"/>
              <a:ext cx="4622292" cy="352044"/>
            </a:xfrm>
            <a:prstGeom prst="rect">
              <a:avLst/>
            </a:prstGeom>
            <a:noFill/>
            <a:ln>
              <a:noFill/>
            </a:ln>
          </p:spPr>
          <p:txBody>
            <a:bodyPr wrap="none" lIns="0" tIns="0" rIns="0" bIns="0" anchor="t" anchorCtr="0">
              <a:spAutoFit/>
            </a:bodyPr>
            <a:lstStyle/>
            <a:p>
              <a:pPr algn="l"/>
              <a:r>
                <a:rPr lang="zh-CN" sz="1800" dirty="0">
                  <a:solidFill>
                    <a:schemeClr val="accent2"/>
                  </a:solidFill>
                  <a:latin typeface="+mn-lt"/>
                  <a:ea typeface="+mn-ea"/>
                  <a:cs typeface="+mn-cs"/>
                </a:rPr>
                <a:t>原本只想读状态，却又调用了一次设置代码</a:t>
              </a:r>
            </a:p>
          </p:txBody>
        </p:sp>
      </p:grpSp>
      <p:grpSp>
        <p:nvGrpSpPr>
          <p:cNvPr id="17" name="Group 17"/>
          <p:cNvGrpSpPr/>
          <p:nvPr/>
        </p:nvGrpSpPr>
        <p:grpSpPr>
          <a:xfrm>
            <a:off x="597408" y="4732020"/>
            <a:ext cx="7949367" cy="1307592"/>
            <a:chOff x="597408" y="4732020"/>
            <a:chExt cx="7949367" cy="1307592"/>
          </a:xfrm>
        </p:grpSpPr>
        <p:sp>
          <p:nvSpPr>
            <p:cNvPr id="14" name="TextBox 14"/>
            <p:cNvSpPr txBox="1"/>
            <p:nvPr/>
          </p:nvSpPr>
          <p:spPr>
            <a:xfrm>
              <a:off x="597408" y="4732020"/>
              <a:ext cx="794936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代码调用 setCurrentIndex() 改变索引时，也会发出</a:t>
              </a:r>
            </a:p>
          </p:txBody>
        </p:sp>
        <p:sp>
          <p:nvSpPr>
            <p:cNvPr id="15" name="TextBox 15"/>
            <p:cNvSpPr txBox="1"/>
            <p:nvPr/>
          </p:nvSpPr>
          <p:spPr>
            <a:xfrm>
              <a:off x="597408" y="5151120"/>
              <a:ext cx="794400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currentIndexChanged。切换设置对象并刷新面板时，</a:t>
              </a:r>
            </a:p>
          </p:txBody>
        </p:sp>
        <p:sp>
          <p:nvSpPr>
            <p:cNvPr id="16" name="TextBox 16"/>
            <p:cNvSpPr txBox="1"/>
            <p:nvPr/>
          </p:nvSpPr>
          <p:spPr>
            <a:xfrm>
              <a:off x="597408" y="55702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应暂时阻止这种写回，让刷新只读取视图的实际属性。</a:t>
              </a:r>
            </a:p>
          </p:txBody>
        </p:sp>
      </p:grpSp>
      <p:grpSp>
        <p:nvGrpSpPr>
          <p:cNvPr id="20" name="Group 20"/>
          <p:cNvGrpSpPr/>
          <p:nvPr/>
        </p:nvGrpSpPr>
        <p:grpSpPr>
          <a:xfrm>
            <a:off x="603504" y="6395085"/>
            <a:ext cx="10883036" cy="234696"/>
            <a:chOff x="603504" y="6395085"/>
            <a:chExt cx="10883036" cy="234696"/>
          </a:xfrm>
        </p:grpSpPr>
        <p:sp>
          <p:nvSpPr>
            <p:cNvPr id="18" name="TextBox 18"/>
            <p:cNvSpPr txBox="1"/>
            <p:nvPr/>
          </p:nvSpPr>
          <p:spPr>
            <a:xfrm>
              <a:off x="603504" y="6395085"/>
              <a:ext cx="3789931"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currentIndexChanged 同时响应用户和程序</a:t>
              </a:r>
            </a:p>
          </p:txBody>
        </p:sp>
        <p:sp>
          <p:nvSpPr>
            <p:cNvPr id="19" name="TextBox 19"/>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21 / 34</a:t>
              </a:r>
            </a:p>
          </p:txBody>
        </p:sp>
      </p:grpSp>
    </p:spTree>
  </p:cSld>
  <p:clrMapOvr>
    <a:masterClrMapping/>
  </p:clrMapOvr>
  <p:transition xmlns:p14="http://schemas.microsoft.com/office/powerpoint/2010/main" p14:dur="400">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8034833"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refreshToUI：阻止反写并读取</a:t>
            </a:r>
          </a:p>
        </p:txBody>
      </p:sp>
      <p:grpSp>
        <p:nvGrpSpPr>
          <p:cNvPr id="18" name="Group 18"/>
          <p:cNvGrpSpPr/>
          <p:nvPr/>
        </p:nvGrpSpPr>
        <p:grpSpPr>
          <a:xfrm>
            <a:off x="609600" y="1828800"/>
            <a:ext cx="10972800" cy="4267200"/>
            <a:chOff x="609600" y="1828800"/>
            <a:chExt cx="10972800" cy="4267200"/>
          </a:xfrm>
        </p:grpSpPr>
        <p:sp>
          <p:nvSpPr>
            <p:cNvPr id="3" name="Rectangle 3"/>
            <p:cNvSpPr/>
            <p:nvPr/>
          </p:nvSpPr>
          <p:spPr>
            <a:xfrm>
              <a:off x="609600" y="1828800"/>
              <a:ext cx="10972800" cy="4267200"/>
            </a:xfrm>
            <a:prstGeom prst="rect">
              <a:avLst/>
            </a:prstGeom>
            <a:solidFill>
              <a:schemeClr val="accent5"/>
            </a:solidFill>
            <a:ln>
              <a:noFill/>
            </a:ln>
          </p:spPr>
        </p:sp>
        <p:sp>
          <p:nvSpPr>
            <p:cNvPr id="4" name="TextBox 4"/>
            <p:cNvSpPr txBox="1"/>
            <p:nvPr/>
          </p:nvSpPr>
          <p:spPr>
            <a:xfrm>
              <a:off x="827532" y="1964055"/>
              <a:ext cx="4107561"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void Widget::refreshToUI()</a:t>
              </a:r>
            </a:p>
          </p:txBody>
        </p:sp>
        <p:sp>
          <p:nvSpPr>
            <p:cNvPr id="5" name="TextBox 5"/>
            <p:cNvSpPr txBox="1"/>
            <p:nvPr/>
          </p:nvSpPr>
          <p:spPr>
            <a:xfrm>
              <a:off x="827532" y="2249805"/>
              <a:ext cx="17682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a:t>
              </a:r>
            </a:p>
          </p:txBody>
        </p:sp>
        <p:sp>
          <p:nvSpPr>
            <p:cNvPr id="6" name="TextBox 6"/>
            <p:cNvSpPr txBox="1"/>
            <p:nvPr/>
          </p:nvSpPr>
          <p:spPr>
            <a:xfrm>
              <a:off x="827532" y="2535555"/>
              <a:ext cx="4389443"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if (!m_itemView) return;</a:t>
              </a:r>
            </a:p>
          </p:txBody>
        </p:sp>
        <p:sp>
          <p:nvSpPr>
            <p:cNvPr id="7" name="TextBox 7"/>
            <p:cNvSpPr txBox="1"/>
            <p:nvPr/>
          </p:nvSpPr>
          <p:spPr>
            <a:xfrm>
              <a:off x="827532" y="2821305"/>
              <a:ext cx="5815027"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auto *a = ui-&gt;chkBox_AcceptDrops;</a:t>
              </a:r>
            </a:p>
          </p:txBody>
        </p:sp>
        <p:sp>
          <p:nvSpPr>
            <p:cNvPr id="8" name="TextBox 8"/>
            <p:cNvSpPr txBox="1"/>
            <p:nvPr/>
          </p:nvSpPr>
          <p:spPr>
            <a:xfrm>
              <a:off x="827532" y="3107055"/>
              <a:ext cx="5815027"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auto *b = ui-&gt;chkBox_DragEnabled;</a:t>
              </a:r>
            </a:p>
          </p:txBody>
        </p:sp>
        <p:sp>
          <p:nvSpPr>
            <p:cNvPr id="9" name="TextBox 9"/>
            <p:cNvSpPr txBox="1"/>
            <p:nvPr/>
          </p:nvSpPr>
          <p:spPr>
            <a:xfrm>
              <a:off x="827532" y="3392805"/>
              <a:ext cx="5973431"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const QSignalBlocker b1(a), b2(b);</a:t>
              </a:r>
            </a:p>
          </p:txBody>
        </p:sp>
        <p:sp>
          <p:nvSpPr>
            <p:cNvPr id="10" name="TextBox 10"/>
            <p:cNvSpPr txBox="1"/>
            <p:nvPr/>
          </p:nvSpPr>
          <p:spPr>
            <a:xfrm>
              <a:off x="827532" y="3678555"/>
              <a:ext cx="691269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const QSignalBlocker b3(ui-&gt;combo_Mode);</a:t>
              </a:r>
            </a:p>
          </p:txBody>
        </p:sp>
        <p:sp>
          <p:nvSpPr>
            <p:cNvPr id="11" name="TextBox 11"/>
            <p:cNvSpPr txBox="1"/>
            <p:nvPr/>
          </p:nvSpPr>
          <p:spPr>
            <a:xfrm>
              <a:off x="827532" y="3964305"/>
              <a:ext cx="8320407"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const QSignalBlocker b4(ui-&gt;combo_DefaultAction);</a:t>
              </a:r>
            </a:p>
          </p:txBody>
        </p:sp>
        <p:sp>
          <p:nvSpPr>
            <p:cNvPr id="12" name="TextBox 12"/>
            <p:cNvSpPr txBox="1"/>
            <p:nvPr/>
          </p:nvSpPr>
          <p:spPr>
            <a:xfrm>
              <a:off x="827532" y="4250055"/>
              <a:ext cx="705653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a-&gt;setChecked(m_itemView-&gt;acceptDrops());</a:t>
              </a:r>
            </a:p>
          </p:txBody>
        </p:sp>
        <p:sp>
          <p:nvSpPr>
            <p:cNvPr id="13" name="TextBox 13"/>
            <p:cNvSpPr txBox="1"/>
            <p:nvPr/>
          </p:nvSpPr>
          <p:spPr>
            <a:xfrm>
              <a:off x="827532" y="4535805"/>
              <a:ext cx="705653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b-&gt;setChecked(m_itemView-&gt;dragEnabled());</a:t>
              </a:r>
            </a:p>
          </p:txBody>
        </p:sp>
        <p:sp>
          <p:nvSpPr>
            <p:cNvPr id="14" name="TextBox 14"/>
            <p:cNvSpPr txBox="1"/>
            <p:nvPr/>
          </p:nvSpPr>
          <p:spPr>
            <a:xfrm>
              <a:off x="827532" y="4821555"/>
              <a:ext cx="798853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const int modeIndex = ui-&gt;combo_Mode-&gt;findData(</a:t>
              </a:r>
            </a:p>
          </p:txBody>
        </p:sp>
        <p:sp>
          <p:nvSpPr>
            <p:cNvPr id="15" name="TextBox 15"/>
            <p:cNvSpPr txBox="1"/>
            <p:nvPr/>
          </p:nvSpPr>
          <p:spPr>
            <a:xfrm>
              <a:off x="827532" y="5107305"/>
              <a:ext cx="644137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int(m_itemView-&gt;dragDropMode()));</a:t>
              </a:r>
            </a:p>
          </p:txBody>
        </p:sp>
        <p:sp>
          <p:nvSpPr>
            <p:cNvPr id="16" name="TextBox 16"/>
            <p:cNvSpPr txBox="1"/>
            <p:nvPr/>
          </p:nvSpPr>
          <p:spPr>
            <a:xfrm>
              <a:off x="827532" y="5393055"/>
              <a:ext cx="7376457"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ui-&gt;combo_Mode-&gt;setCurrentIndex(modeIndex);</a:t>
              </a:r>
            </a:p>
          </p:txBody>
        </p:sp>
        <p:sp>
          <p:nvSpPr>
            <p:cNvPr id="17" name="TextBox 17"/>
            <p:cNvSpPr txBox="1"/>
            <p:nvPr/>
          </p:nvSpPr>
          <p:spPr>
            <a:xfrm>
              <a:off x="827532" y="5678805"/>
              <a:ext cx="6198375"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 下一页继续读默认动作，并结束这个函数</a:t>
              </a:r>
            </a:p>
          </p:txBody>
        </p:sp>
      </p:grpSp>
      <p:grpSp>
        <p:nvGrpSpPr>
          <p:cNvPr id="21" name="Group 21"/>
          <p:cNvGrpSpPr/>
          <p:nvPr/>
        </p:nvGrpSpPr>
        <p:grpSpPr>
          <a:xfrm>
            <a:off x="603504" y="6395085"/>
            <a:ext cx="10883036" cy="234696"/>
            <a:chOff x="603504" y="6395085"/>
            <a:chExt cx="10883036" cy="234696"/>
          </a:xfrm>
        </p:grpSpPr>
        <p:sp>
          <p:nvSpPr>
            <p:cNvPr id="19" name="TextBox 19"/>
            <p:cNvSpPr txBox="1"/>
            <p:nvPr/>
          </p:nvSpPr>
          <p:spPr>
            <a:xfrm>
              <a:off x="603504" y="6395085"/>
              <a:ext cx="45944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同一函数前半段 · 需要 #include &lt;QSignalBlocker&gt;</a:t>
              </a:r>
            </a:p>
          </p:txBody>
        </p:sp>
        <p:sp>
          <p:nvSpPr>
            <p:cNvPr id="20" name="TextBox 20"/>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22 / 34</a:t>
              </a:r>
            </a:p>
          </p:txBody>
        </p:sp>
      </p:grpSp>
    </p:spTree>
  </p:cSld>
  <p:clrMapOvr>
    <a:masterClrMapping/>
  </p:clrMapOvr>
  <p:transition xmlns:p14="http://schemas.microsoft.com/office/powerpoint/2010/main" p14:dur="400">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8034833"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refreshToUI：动作索引与恢复</a:t>
            </a:r>
          </a:p>
        </p:txBody>
      </p:sp>
      <p:grpSp>
        <p:nvGrpSpPr>
          <p:cNvPr id="8" name="Group 8"/>
          <p:cNvGrpSpPr/>
          <p:nvPr/>
        </p:nvGrpSpPr>
        <p:grpSpPr>
          <a:xfrm>
            <a:off x="609600" y="1828800"/>
            <a:ext cx="10972800" cy="1905000"/>
            <a:chOff x="609600" y="1828800"/>
            <a:chExt cx="10972800" cy="1905000"/>
          </a:xfrm>
        </p:grpSpPr>
        <p:sp>
          <p:nvSpPr>
            <p:cNvPr id="3" name="Rectangle 3"/>
            <p:cNvSpPr/>
            <p:nvPr/>
          </p:nvSpPr>
          <p:spPr>
            <a:xfrm>
              <a:off x="609600" y="1828800"/>
              <a:ext cx="10972800" cy="1905000"/>
            </a:xfrm>
            <a:prstGeom prst="rect">
              <a:avLst/>
            </a:prstGeom>
            <a:solidFill>
              <a:schemeClr val="accent5"/>
            </a:solidFill>
            <a:ln>
              <a:noFill/>
            </a:ln>
          </p:spPr>
        </p:sp>
        <p:sp>
          <p:nvSpPr>
            <p:cNvPr id="4" name="TextBox 4"/>
            <p:cNvSpPr txBox="1"/>
            <p:nvPr/>
          </p:nvSpPr>
          <p:spPr>
            <a:xfrm>
              <a:off x="827532" y="1983105"/>
              <a:ext cx="9707914"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const int actionIndex = ui-&gt;combo_DefaultAction-&gt;findData(</a:t>
              </a:r>
            </a:p>
          </p:txBody>
        </p:sp>
        <p:sp>
          <p:nvSpPr>
            <p:cNvPr id="5" name="TextBox 5"/>
            <p:cNvSpPr txBox="1"/>
            <p:nvPr/>
          </p:nvSpPr>
          <p:spPr>
            <a:xfrm>
              <a:off x="827532" y="2345055"/>
              <a:ext cx="721557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int(m_itemView-&gt;defaultDropAction()));</a:t>
              </a:r>
            </a:p>
          </p:txBody>
        </p:sp>
        <p:sp>
          <p:nvSpPr>
            <p:cNvPr id="6" name="TextBox 6"/>
            <p:cNvSpPr txBox="1"/>
            <p:nvPr/>
          </p:nvSpPr>
          <p:spPr>
            <a:xfrm>
              <a:off x="827532" y="2707005"/>
              <a:ext cx="9095015"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ui-&gt;combo_DefaultAction-&gt;setCurrentIndex(actionIndex);</a:t>
              </a:r>
            </a:p>
          </p:txBody>
        </p:sp>
        <p:sp>
          <p:nvSpPr>
            <p:cNvPr id="7" name="TextBox 7"/>
            <p:cNvSpPr txBox="1"/>
            <p:nvPr/>
          </p:nvSpPr>
          <p:spPr>
            <a:xfrm>
              <a:off x="827532" y="3068955"/>
              <a:ext cx="786822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 四个 QSignalBlocker 离开作用域，恢复原信号状态</a:t>
              </a:r>
            </a:p>
          </p:txBody>
        </p:sp>
      </p:grpSp>
      <p:grpSp>
        <p:nvGrpSpPr>
          <p:cNvPr id="14" name="Group 14"/>
          <p:cNvGrpSpPr/>
          <p:nvPr/>
        </p:nvGrpSpPr>
        <p:grpSpPr>
          <a:xfrm>
            <a:off x="597408" y="4046220"/>
            <a:ext cx="8952928" cy="2145792"/>
            <a:chOff x="597408" y="4046220"/>
            <a:chExt cx="8952928" cy="2145792"/>
          </a:xfrm>
        </p:grpSpPr>
        <p:sp>
          <p:nvSpPr>
            <p:cNvPr id="9" name="TextBox 9"/>
            <p:cNvSpPr txBox="1"/>
            <p:nvPr/>
          </p:nvSpPr>
          <p:spPr>
            <a:xfrm>
              <a:off x="597408" y="40462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接上页的同一函数：按真实动作数据查找选项索引。</a:t>
              </a:r>
            </a:p>
          </p:txBody>
        </p:sp>
        <p:sp>
          <p:nvSpPr>
            <p:cNvPr id="10" name="TextBox 10"/>
            <p:cNvSpPr txBox="1"/>
            <p:nvPr/>
          </p:nvSpPr>
          <p:spPr>
            <a:xfrm>
              <a:off x="597408" y="4465320"/>
              <a:ext cx="895292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findData 找不到时返回 -1，保留空选择，表示当前值未知。</a:t>
              </a:r>
            </a:p>
          </p:txBody>
        </p:sp>
        <p:sp>
          <p:nvSpPr>
            <p:cNvPr id="11" name="TextBox 11"/>
            <p:cNvSpPr txBox="1"/>
            <p:nvPr/>
          </p:nvSpPr>
          <p:spPr>
            <a:xfrm>
              <a:off x="597408" y="4884420"/>
              <a:ext cx="860237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不要把未知值改成第0项，否则界面会显示错误的有效动作。</a:t>
              </a:r>
            </a:p>
          </p:txBody>
        </p:sp>
        <p:sp>
          <p:nvSpPr>
            <p:cNvPr id="12" name="TextBox 12"/>
            <p:cNvSpPr txBox="1"/>
            <p:nvPr/>
          </p:nvSpPr>
          <p:spPr>
            <a:xfrm>
              <a:off x="597408" y="53035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函数结束后恢复先前信号状态；原来未阻塞的控件，</a:t>
              </a:r>
            </a:p>
          </p:txBody>
        </p:sp>
        <p:sp>
          <p:nvSpPr>
            <p:cNvPr id="13" name="TextBox 13"/>
            <p:cNvSpPr txBox="1"/>
            <p:nvPr/>
          </p:nvSpPr>
          <p:spPr>
            <a:xfrm>
              <a:off x="597408" y="5722620"/>
              <a:ext cx="454761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随后仍会对用户操作发出信号。</a:t>
              </a:r>
            </a:p>
          </p:txBody>
        </p:sp>
      </p:grpSp>
      <p:grpSp>
        <p:nvGrpSpPr>
          <p:cNvPr id="17" name="Group 17"/>
          <p:cNvGrpSpPr/>
          <p:nvPr/>
        </p:nvGrpSpPr>
        <p:grpSpPr>
          <a:xfrm>
            <a:off x="603504" y="6395085"/>
            <a:ext cx="10883036" cy="234696"/>
            <a:chOff x="603504" y="6395085"/>
            <a:chExt cx="10883036" cy="234696"/>
          </a:xfrm>
        </p:grpSpPr>
        <p:sp>
          <p:nvSpPr>
            <p:cNvPr id="15" name="TextBox 15"/>
            <p:cNvSpPr txBox="1"/>
            <p:nvPr/>
          </p:nvSpPr>
          <p:spPr>
            <a:xfrm>
              <a:off x="603504" y="6395085"/>
              <a:ext cx="3129991"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查找失败与信号恢复都保留真实状态</a:t>
              </a:r>
            </a:p>
          </p:txBody>
        </p:sp>
        <p:sp>
          <p:nvSpPr>
            <p:cNvPr id="16" name="TextBox 16"/>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23 / 34</a:t>
              </a:r>
            </a:p>
          </p:txBody>
        </p:sp>
      </p:grpSp>
    </p:spTree>
  </p:cSld>
  <p:clrMapOvr>
    <a:masterClrMapping/>
  </p:clrMapOvr>
  <p:transition xmlns:p14="http://schemas.microsoft.com/office/powerpoint/2010/main" p14:dur="400">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7324077"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Delete 接收对象与设置对象</a:t>
            </a:r>
          </a:p>
        </p:txBody>
      </p:sp>
      <p:grpSp>
        <p:nvGrpSpPr>
          <p:cNvPr id="11" name="Group 11"/>
          <p:cNvGrpSpPr/>
          <p:nvPr/>
        </p:nvGrpSpPr>
        <p:grpSpPr>
          <a:xfrm>
            <a:off x="595884" y="1975485"/>
            <a:ext cx="10019117" cy="2292477"/>
            <a:chOff x="595884" y="1975485"/>
            <a:chExt cx="10019117" cy="2292477"/>
          </a:xfrm>
        </p:grpSpPr>
        <p:sp>
          <p:nvSpPr>
            <p:cNvPr id="3" name="TextBox 3"/>
            <p:cNvSpPr txBox="1"/>
            <p:nvPr/>
          </p:nvSpPr>
          <p:spPr>
            <a:xfrm>
              <a:off x="595884" y="1975485"/>
              <a:ext cx="3298698"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属性面板选择源列表</a:t>
              </a:r>
            </a:p>
          </p:txBody>
        </p:sp>
        <p:sp>
          <p:nvSpPr>
            <p:cNvPr id="4" name="TextBox 4"/>
            <p:cNvSpPr txBox="1"/>
            <p:nvPr/>
          </p:nvSpPr>
          <p:spPr>
            <a:xfrm>
              <a:off x="598932" y="2630805"/>
              <a:ext cx="4242092"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m_itemView = ui-&gt;listSource</a:t>
              </a:r>
            </a:p>
          </p:txBody>
        </p:sp>
        <p:sp>
          <p:nvSpPr>
            <p:cNvPr id="5" name="Line 5"/>
            <p:cNvSpPr/>
            <p:nvPr/>
          </p:nvSpPr>
          <p:spPr>
            <a:xfrm>
              <a:off x="762000" y="3162300"/>
              <a:ext cx="9525" cy="476250"/>
            </a:xfrm>
            <a:custGeom>
              <a:avLst/>
              <a:gdLst/>
              <a:ahLst/>
              <a:cxnLst/>
              <a:rect l="l" t="t" r="r" b="b"/>
              <a:pathLst>
                <a:path w="9525" h="476250">
                  <a:moveTo>
                    <a:pt x="0" y="0"/>
                  </a:moveTo>
                  <a:lnTo>
                    <a:pt x="0" y="476250"/>
                  </a:lnTo>
                </a:path>
              </a:pathLst>
            </a:custGeom>
            <a:noFill/>
            <a:ln w="28575">
              <a:solidFill>
                <a:schemeClr val="accent3"/>
              </a:solidFill>
            </a:ln>
          </p:spPr>
        </p:sp>
        <p:sp>
          <p:nvSpPr>
            <p:cNvPr id="6" name="TextBox 6"/>
            <p:cNvSpPr txBox="1"/>
            <p:nvPr/>
          </p:nvSpPr>
          <p:spPr>
            <a:xfrm>
              <a:off x="597408" y="3798570"/>
              <a:ext cx="325526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修改源列表的拖放属性</a:t>
              </a:r>
            </a:p>
          </p:txBody>
        </p:sp>
        <p:sp>
          <p:nvSpPr>
            <p:cNvPr id="7" name="TextBox 7"/>
            <p:cNvSpPr txBox="1"/>
            <p:nvPr/>
          </p:nvSpPr>
          <p:spPr>
            <a:xfrm>
              <a:off x="6691884" y="1975485"/>
              <a:ext cx="2935224" cy="528066"/>
            </a:xfrm>
            <a:prstGeom prst="rect">
              <a:avLst/>
            </a:prstGeom>
            <a:noFill/>
            <a:ln>
              <a:noFill/>
            </a:ln>
          </p:spPr>
          <p:txBody>
            <a:bodyPr wrap="none" lIns="0" tIns="0" rIns="0" bIns="0" anchor="t" anchorCtr="0">
              <a:spAutoFit/>
            </a:bodyPr>
            <a:lstStyle/>
            <a:p>
              <a:pPr algn="l"/>
              <a:r>
                <a:rPr lang="zh-CN" sz="2700" dirty="0">
                  <a:solidFill>
                    <a:schemeClr val="accent2"/>
                  </a:solidFill>
                  <a:latin typeface="+mn-lt"/>
                  <a:ea typeface="+mn-ea"/>
                  <a:cs typeface="+mn-cs"/>
                </a:rPr>
                <a:t>键盘焦点在树视图</a:t>
              </a:r>
            </a:p>
          </p:txBody>
        </p:sp>
        <p:sp>
          <p:nvSpPr>
            <p:cNvPr id="8" name="TextBox 8"/>
            <p:cNvSpPr txBox="1"/>
            <p:nvPr/>
          </p:nvSpPr>
          <p:spPr>
            <a:xfrm>
              <a:off x="6694932" y="2630805"/>
              <a:ext cx="3920069" cy="410718"/>
            </a:xfrm>
            <a:prstGeom prst="rect">
              <a:avLst/>
            </a:prstGeom>
            <a:noFill/>
            <a:ln>
              <a:noFill/>
            </a:ln>
          </p:spPr>
          <p:txBody>
            <a:bodyPr wrap="none" lIns="0" tIns="0" rIns="0" bIns="0" anchor="t" anchorCtr="0">
              <a:spAutoFit/>
            </a:bodyPr>
            <a:lstStyle/>
            <a:p>
              <a:pPr algn="l"/>
              <a:r>
                <a:rPr lang="zh-CN" sz="2100" dirty="0">
                  <a:solidFill>
                    <a:schemeClr val="dk1"/>
                  </a:solidFill>
                  <a:latin typeface="+mn-lt"/>
                  <a:ea typeface="+mn-ea"/>
                  <a:cs typeface="+mn-cs"/>
                </a:rPr>
                <a:t>watched == ui-&gt;treeWidget</a:t>
              </a:r>
            </a:p>
          </p:txBody>
        </p:sp>
        <p:sp>
          <p:nvSpPr>
            <p:cNvPr id="9" name="Line 9"/>
            <p:cNvSpPr/>
            <p:nvPr/>
          </p:nvSpPr>
          <p:spPr>
            <a:xfrm>
              <a:off x="6858000" y="3162300"/>
              <a:ext cx="9525" cy="476250"/>
            </a:xfrm>
            <a:custGeom>
              <a:avLst/>
              <a:gdLst/>
              <a:ahLst/>
              <a:cxnLst/>
              <a:rect l="l" t="t" r="r" b="b"/>
              <a:pathLst>
                <a:path w="9525" h="476250">
                  <a:moveTo>
                    <a:pt x="0" y="0"/>
                  </a:moveTo>
                  <a:lnTo>
                    <a:pt x="0" y="476250"/>
                  </a:lnTo>
                </a:path>
              </a:pathLst>
            </a:custGeom>
            <a:noFill/>
            <a:ln w="28575">
              <a:solidFill>
                <a:schemeClr val="accent2"/>
              </a:solidFill>
            </a:ln>
          </p:spPr>
        </p:sp>
        <p:sp>
          <p:nvSpPr>
            <p:cNvPr id="10" name="TextBox 10"/>
            <p:cNvSpPr txBox="1"/>
            <p:nvPr/>
          </p:nvSpPr>
          <p:spPr>
            <a:xfrm>
              <a:off x="6693408" y="3798570"/>
              <a:ext cx="354162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Delete 删除树的当前项</a:t>
              </a:r>
            </a:p>
          </p:txBody>
        </p:sp>
      </p:grpSp>
      <p:grpSp>
        <p:nvGrpSpPr>
          <p:cNvPr id="15" name="Group 15"/>
          <p:cNvGrpSpPr/>
          <p:nvPr/>
        </p:nvGrpSpPr>
        <p:grpSpPr>
          <a:xfrm>
            <a:off x="597408" y="4884420"/>
            <a:ext cx="9261958" cy="1307592"/>
            <a:chOff x="597408" y="4884420"/>
            <a:chExt cx="9261958" cy="1307592"/>
          </a:xfrm>
        </p:grpSpPr>
        <p:sp>
          <p:nvSpPr>
            <p:cNvPr id="12" name="TextBox 12"/>
            <p:cNvSpPr txBox="1"/>
            <p:nvPr/>
          </p:nvSpPr>
          <p:spPr>
            <a:xfrm>
              <a:off x="597408" y="4884420"/>
              <a:ext cx="926195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删除根据 watched 判断接收对象，不能按 m_itemView 删除。</a:t>
              </a:r>
            </a:p>
          </p:txBody>
        </p:sp>
        <p:sp>
          <p:nvSpPr>
            <p:cNvPr id="13" name="TextBox 13"/>
            <p:cNvSpPr txBox="1"/>
            <p:nvPr/>
          </p:nvSpPr>
          <p:spPr>
            <a:xfrm>
              <a:off x="597408" y="5303520"/>
              <a:ext cx="839442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过滤器只识别这四个视图的 KeyPress，再检查 Delete。</a:t>
              </a:r>
            </a:p>
          </p:txBody>
        </p:sp>
        <p:sp>
          <p:nvSpPr>
            <p:cNvPr id="14" name="TextBox 14"/>
            <p:cNvSpPr txBox="1"/>
            <p:nvPr/>
          </p:nvSpPr>
          <p:spPr>
            <a:xfrm>
              <a:off x="597408" y="57226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未知对象和其他事件交给基类过滤器，保留原有处理。</a:t>
              </a:r>
            </a:p>
          </p:txBody>
        </p:sp>
      </p:grpSp>
      <p:grpSp>
        <p:nvGrpSpPr>
          <p:cNvPr id="18" name="Group 18"/>
          <p:cNvGrpSpPr/>
          <p:nvPr/>
        </p:nvGrpSpPr>
        <p:grpSpPr>
          <a:xfrm>
            <a:off x="603504" y="6395085"/>
            <a:ext cx="10883036" cy="234696"/>
            <a:chOff x="603504" y="6395085"/>
            <a:chExt cx="10883036" cy="234696"/>
          </a:xfrm>
        </p:grpSpPr>
        <p:sp>
          <p:nvSpPr>
            <p:cNvPr id="16" name="TextBox 16"/>
            <p:cNvSpPr txBox="1"/>
            <p:nvPr/>
          </p:nvSpPr>
          <p:spPr>
            <a:xfrm>
              <a:off x="603504" y="6395085"/>
              <a:ext cx="2968447"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设置对象与按键接收对象可以不同</a:t>
              </a:r>
            </a:p>
          </p:txBody>
        </p:sp>
        <p:sp>
          <p:nvSpPr>
            <p:cNvPr id="17" name="TextBox 17"/>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24 / 34</a:t>
              </a:r>
            </a:p>
          </p:txBody>
        </p:sp>
      </p:grpSp>
    </p:spTree>
  </p:cSld>
  <p:clrMapOvr>
    <a:masterClrMapping/>
  </p:clrMapOvr>
  <p:transition xmlns:p14="http://schemas.microsoft.com/office/powerpoint/2010/main" p14:dur="400">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6758673"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Delete 的类型与按键判断</a:t>
            </a:r>
          </a:p>
        </p:txBody>
      </p:sp>
      <p:grpSp>
        <p:nvGrpSpPr>
          <p:cNvPr id="16" name="Group 16"/>
          <p:cNvGrpSpPr/>
          <p:nvPr/>
        </p:nvGrpSpPr>
        <p:grpSpPr>
          <a:xfrm>
            <a:off x="609600" y="1828800"/>
            <a:ext cx="10972800" cy="4267200"/>
            <a:chOff x="609600" y="1828800"/>
            <a:chExt cx="10972800" cy="4267200"/>
          </a:xfrm>
        </p:grpSpPr>
        <p:sp>
          <p:nvSpPr>
            <p:cNvPr id="3" name="Rectangle 3"/>
            <p:cNvSpPr/>
            <p:nvPr/>
          </p:nvSpPr>
          <p:spPr>
            <a:xfrm>
              <a:off x="609600" y="1828800"/>
              <a:ext cx="10972800" cy="4267200"/>
            </a:xfrm>
            <a:prstGeom prst="rect">
              <a:avLst/>
            </a:prstGeom>
            <a:solidFill>
              <a:schemeClr val="accent5"/>
            </a:solidFill>
            <a:ln>
              <a:noFill/>
            </a:ln>
          </p:spPr>
        </p:sp>
        <p:sp>
          <p:nvSpPr>
            <p:cNvPr id="4" name="TextBox 4"/>
            <p:cNvSpPr txBox="1"/>
            <p:nvPr/>
          </p:nvSpPr>
          <p:spPr>
            <a:xfrm>
              <a:off x="827532" y="1964055"/>
              <a:ext cx="894947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bool Widget::eventFilter(QObject *watched, QEvent *event)</a:t>
              </a:r>
            </a:p>
          </p:txBody>
        </p:sp>
        <p:sp>
          <p:nvSpPr>
            <p:cNvPr id="5" name="TextBox 5"/>
            <p:cNvSpPr txBox="1"/>
            <p:nvPr/>
          </p:nvSpPr>
          <p:spPr>
            <a:xfrm>
              <a:off x="827532" y="2249805"/>
              <a:ext cx="17682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a:t>
              </a:r>
            </a:p>
          </p:txBody>
        </p:sp>
        <p:sp>
          <p:nvSpPr>
            <p:cNvPr id="6" name="TextBox 6"/>
            <p:cNvSpPr txBox="1"/>
            <p:nvPr/>
          </p:nvSpPr>
          <p:spPr>
            <a:xfrm>
              <a:off x="827532" y="2535555"/>
              <a:ext cx="7652839"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const bool target = watched == ui-&gt;listSource</a:t>
              </a:r>
            </a:p>
          </p:txBody>
        </p:sp>
        <p:sp>
          <p:nvSpPr>
            <p:cNvPr id="7" name="TextBox 7"/>
            <p:cNvSpPr txBox="1"/>
            <p:nvPr/>
          </p:nvSpPr>
          <p:spPr>
            <a:xfrm>
              <a:off x="827532" y="2821305"/>
              <a:ext cx="5635511"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 watched == ui-&gt;listWidget</a:t>
              </a:r>
            </a:p>
          </p:txBody>
        </p:sp>
        <p:sp>
          <p:nvSpPr>
            <p:cNvPr id="8" name="TextBox 8"/>
            <p:cNvSpPr txBox="1"/>
            <p:nvPr/>
          </p:nvSpPr>
          <p:spPr>
            <a:xfrm>
              <a:off x="827532" y="3107055"/>
              <a:ext cx="5635511"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 watched == ui-&gt;treeWidget</a:t>
              </a:r>
            </a:p>
          </p:txBody>
        </p:sp>
        <p:sp>
          <p:nvSpPr>
            <p:cNvPr id="9" name="TextBox 9"/>
            <p:cNvSpPr txBox="1"/>
            <p:nvPr/>
          </p:nvSpPr>
          <p:spPr>
            <a:xfrm>
              <a:off x="827532" y="3392805"/>
              <a:ext cx="594653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 watched == ui-&gt;tableWidget;</a:t>
              </a:r>
            </a:p>
          </p:txBody>
        </p:sp>
        <p:sp>
          <p:nvSpPr>
            <p:cNvPr id="10" name="TextBox 10"/>
            <p:cNvSpPr txBox="1"/>
            <p:nvPr/>
          </p:nvSpPr>
          <p:spPr>
            <a:xfrm>
              <a:off x="827532" y="3678555"/>
              <a:ext cx="8322287"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if (!target || event-&gt;type() != QEvent::KeyPress)</a:t>
              </a:r>
            </a:p>
          </p:txBody>
        </p:sp>
        <p:sp>
          <p:nvSpPr>
            <p:cNvPr id="11" name="TextBox 11"/>
            <p:cNvSpPr txBox="1"/>
            <p:nvPr/>
          </p:nvSpPr>
          <p:spPr>
            <a:xfrm>
              <a:off x="827532" y="3964305"/>
              <a:ext cx="8144751"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return QWidget::eventFilter(watched, event);</a:t>
              </a:r>
            </a:p>
          </p:txBody>
        </p:sp>
        <p:sp>
          <p:nvSpPr>
            <p:cNvPr id="12" name="TextBox 12"/>
            <p:cNvSpPr txBox="1"/>
            <p:nvPr/>
          </p:nvSpPr>
          <p:spPr>
            <a:xfrm>
              <a:off x="827532" y="4250055"/>
              <a:ext cx="8157464"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auto *keyEvent = static_cast&lt;QKeyEvent*&gt;(event);</a:t>
              </a:r>
            </a:p>
          </p:txBody>
        </p:sp>
        <p:sp>
          <p:nvSpPr>
            <p:cNvPr id="13" name="TextBox 13"/>
            <p:cNvSpPr txBox="1"/>
            <p:nvPr/>
          </p:nvSpPr>
          <p:spPr>
            <a:xfrm>
              <a:off x="827532" y="4535805"/>
              <a:ext cx="661336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if (keyEvent-&gt;key() != Qt::Key_Delete)</a:t>
              </a:r>
            </a:p>
          </p:txBody>
        </p:sp>
        <p:sp>
          <p:nvSpPr>
            <p:cNvPr id="14" name="TextBox 14"/>
            <p:cNvSpPr txBox="1"/>
            <p:nvPr/>
          </p:nvSpPr>
          <p:spPr>
            <a:xfrm>
              <a:off x="827532" y="4821555"/>
              <a:ext cx="8144751"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return QWidget::eventFilter(watched, event);</a:t>
              </a:r>
            </a:p>
          </p:txBody>
        </p:sp>
        <p:sp>
          <p:nvSpPr>
            <p:cNvPr id="15" name="TextBox 15"/>
            <p:cNvSpPr txBox="1"/>
            <p:nvPr/>
          </p:nvSpPr>
          <p:spPr>
            <a:xfrm>
              <a:off x="827532" y="5393055"/>
              <a:ext cx="7579747"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 已确认四个目标之一的 Delete，接下来处理当前项</a:t>
              </a:r>
            </a:p>
          </p:txBody>
        </p:sp>
      </p:grpSp>
      <p:grpSp>
        <p:nvGrpSpPr>
          <p:cNvPr id="19" name="Group 19"/>
          <p:cNvGrpSpPr/>
          <p:nvPr/>
        </p:nvGrpSpPr>
        <p:grpSpPr>
          <a:xfrm>
            <a:off x="603504" y="6395085"/>
            <a:ext cx="10883036" cy="234696"/>
            <a:chOff x="603504" y="6395085"/>
            <a:chExt cx="10883036" cy="234696"/>
          </a:xfrm>
        </p:grpSpPr>
        <p:sp>
          <p:nvSpPr>
            <p:cNvPr id="17" name="TextBox 17"/>
            <p:cNvSpPr txBox="1"/>
            <p:nvPr/>
          </p:nvSpPr>
          <p:spPr>
            <a:xfrm>
              <a:off x="603504" y="6395085"/>
              <a:ext cx="413606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同一过滤器前段 · 确认 KeyPress 后才转换类型</a:t>
              </a:r>
            </a:p>
          </p:txBody>
        </p:sp>
        <p:sp>
          <p:nvSpPr>
            <p:cNvPr id="18" name="TextBox 18"/>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25 / 34</a:t>
              </a:r>
            </a:p>
          </p:txBody>
        </p:sp>
      </p:grpSp>
    </p:spTree>
  </p:cSld>
  <p:clrMapOvr>
    <a:masterClrMapping/>
  </p:clrMapOvr>
  <p:transition xmlns:p14="http://schemas.microsoft.com/office/powerpoint/2010/main" p14:dur="400">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399592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删除列表当前项</a:t>
            </a:r>
          </a:p>
        </p:txBody>
      </p:sp>
      <p:grpSp>
        <p:nvGrpSpPr>
          <p:cNvPr id="13" name="Group 13"/>
          <p:cNvGrpSpPr/>
          <p:nvPr/>
        </p:nvGrpSpPr>
        <p:grpSpPr>
          <a:xfrm>
            <a:off x="609600" y="1828800"/>
            <a:ext cx="10972800" cy="3086100"/>
            <a:chOff x="609600" y="1828800"/>
            <a:chExt cx="10972800" cy="3086100"/>
          </a:xfrm>
        </p:grpSpPr>
        <p:sp>
          <p:nvSpPr>
            <p:cNvPr id="3" name="Rectangle 3"/>
            <p:cNvSpPr/>
            <p:nvPr/>
          </p:nvSpPr>
          <p:spPr>
            <a:xfrm>
              <a:off x="609600" y="1828800"/>
              <a:ext cx="10972800" cy="3086100"/>
            </a:xfrm>
            <a:prstGeom prst="rect">
              <a:avLst/>
            </a:prstGeom>
            <a:solidFill>
              <a:schemeClr val="accent5"/>
            </a:solidFill>
            <a:ln>
              <a:noFill/>
            </a:ln>
          </p:spPr>
        </p:sp>
        <p:sp>
          <p:nvSpPr>
            <p:cNvPr id="4" name="TextBox 4"/>
            <p:cNvSpPr txBox="1"/>
            <p:nvPr/>
          </p:nvSpPr>
          <p:spPr>
            <a:xfrm>
              <a:off x="827532" y="1964055"/>
              <a:ext cx="516620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if (watched == ui-&gt;listSource</a:t>
              </a:r>
            </a:p>
          </p:txBody>
        </p:sp>
        <p:sp>
          <p:nvSpPr>
            <p:cNvPr id="5" name="TextBox 5"/>
            <p:cNvSpPr txBox="1"/>
            <p:nvPr/>
          </p:nvSpPr>
          <p:spPr>
            <a:xfrm>
              <a:off x="827532" y="2268855"/>
              <a:ext cx="6103359"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 watched == ui-&gt;listWidget) {</a:t>
              </a:r>
            </a:p>
          </p:txBody>
        </p:sp>
        <p:sp>
          <p:nvSpPr>
            <p:cNvPr id="6" name="TextBox 6"/>
            <p:cNvSpPr txBox="1"/>
            <p:nvPr/>
          </p:nvSpPr>
          <p:spPr>
            <a:xfrm>
              <a:off x="827532" y="2573655"/>
              <a:ext cx="8924719"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auto *list = qobject_cast&lt;QListWidget*&gt;(watched);</a:t>
              </a:r>
            </a:p>
          </p:txBody>
        </p:sp>
        <p:sp>
          <p:nvSpPr>
            <p:cNvPr id="7" name="TextBox 7"/>
            <p:cNvSpPr txBox="1"/>
            <p:nvPr/>
          </p:nvSpPr>
          <p:spPr>
            <a:xfrm>
              <a:off x="827532" y="2878455"/>
              <a:ext cx="6722376"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const int row = list-&gt;currentRow();</a:t>
              </a:r>
            </a:p>
          </p:txBody>
        </p:sp>
        <p:sp>
          <p:nvSpPr>
            <p:cNvPr id="8" name="TextBox 8"/>
            <p:cNvSpPr txBox="1"/>
            <p:nvPr/>
          </p:nvSpPr>
          <p:spPr>
            <a:xfrm>
              <a:off x="827532" y="3183255"/>
              <a:ext cx="3597516"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if (row &gt;= 0) {</a:t>
              </a:r>
            </a:p>
          </p:txBody>
        </p:sp>
        <p:sp>
          <p:nvSpPr>
            <p:cNvPr id="9" name="TextBox 9"/>
            <p:cNvSpPr txBox="1"/>
            <p:nvPr/>
          </p:nvSpPr>
          <p:spPr>
            <a:xfrm>
              <a:off x="827532" y="3488055"/>
              <a:ext cx="703543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auto *item = list-&gt;takeItem(row);</a:t>
              </a:r>
            </a:p>
          </p:txBody>
        </p:sp>
        <p:sp>
          <p:nvSpPr>
            <p:cNvPr id="10" name="TextBox 10"/>
            <p:cNvSpPr txBox="1"/>
            <p:nvPr/>
          </p:nvSpPr>
          <p:spPr>
            <a:xfrm>
              <a:off x="827532" y="3792855"/>
              <a:ext cx="375300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delete item;</a:t>
              </a:r>
            </a:p>
          </p:txBody>
        </p:sp>
        <p:sp>
          <p:nvSpPr>
            <p:cNvPr id="11" name="TextBox 11"/>
            <p:cNvSpPr txBox="1"/>
            <p:nvPr/>
          </p:nvSpPr>
          <p:spPr>
            <a:xfrm>
              <a:off x="827532" y="4097655"/>
              <a:ext cx="1420711"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t>
              </a:r>
            </a:p>
          </p:txBody>
        </p:sp>
        <p:sp>
          <p:nvSpPr>
            <p:cNvPr id="12" name="TextBox 12"/>
            <p:cNvSpPr txBox="1"/>
            <p:nvPr/>
          </p:nvSpPr>
          <p:spPr>
            <a:xfrm>
              <a:off x="827532" y="4402455"/>
              <a:ext cx="798767"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t>
              </a:r>
            </a:p>
          </p:txBody>
        </p:sp>
      </p:grpSp>
      <p:grpSp>
        <p:nvGrpSpPr>
          <p:cNvPr id="16" name="Group 16"/>
          <p:cNvGrpSpPr/>
          <p:nvPr/>
        </p:nvGrpSpPr>
        <p:grpSpPr>
          <a:xfrm>
            <a:off x="597408" y="5227320"/>
            <a:ext cx="9389097" cy="888492"/>
            <a:chOff x="597408" y="5227320"/>
            <a:chExt cx="9389097" cy="888492"/>
          </a:xfrm>
        </p:grpSpPr>
        <p:sp>
          <p:nvSpPr>
            <p:cNvPr id="14" name="TextBox 14"/>
            <p:cNvSpPr txBox="1"/>
            <p:nvPr/>
          </p:nvSpPr>
          <p:spPr>
            <a:xfrm>
              <a:off x="597408" y="5227320"/>
              <a:ext cx="938909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接过滤器的按键判断。takeItem 移出项目，调用者接管所有权；</a:t>
              </a:r>
            </a:p>
          </p:txBody>
        </p:sp>
        <p:sp>
          <p:nvSpPr>
            <p:cNvPr id="15" name="TextBox 15"/>
            <p:cNvSpPr txBox="1"/>
            <p:nvPr/>
          </p:nvSpPr>
          <p:spPr>
            <a:xfrm>
              <a:off x="597408" y="5646420"/>
              <a:ext cx="934547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delete 才销毁它。没有当前行时跳过删除，最后统一消费该键。</a:t>
              </a:r>
            </a:p>
          </p:txBody>
        </p:sp>
      </p:grpSp>
      <p:grpSp>
        <p:nvGrpSpPr>
          <p:cNvPr id="19" name="Group 19"/>
          <p:cNvGrpSpPr/>
          <p:nvPr/>
        </p:nvGrpSpPr>
        <p:grpSpPr>
          <a:xfrm>
            <a:off x="603504" y="6395085"/>
            <a:ext cx="10883036" cy="234696"/>
            <a:chOff x="603504" y="6395085"/>
            <a:chExt cx="10883036" cy="234696"/>
          </a:xfrm>
        </p:grpSpPr>
        <p:sp>
          <p:nvSpPr>
            <p:cNvPr id="17" name="TextBox 17"/>
            <p:cNvSpPr txBox="1"/>
            <p:nvPr/>
          </p:nvSpPr>
          <p:spPr>
            <a:xfrm>
              <a:off x="603504" y="6395085"/>
              <a:ext cx="2160727"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同一过滤器的列表分支</a:t>
              </a:r>
            </a:p>
          </p:txBody>
        </p:sp>
        <p:sp>
          <p:nvSpPr>
            <p:cNvPr id="18" name="TextBox 18"/>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26 / 34</a:t>
              </a:r>
            </a:p>
          </p:txBody>
        </p:sp>
      </p:grpSp>
    </p:spTree>
  </p:cSld>
  <p:clrMapOvr>
    <a:masterClrMapping/>
  </p:clrMapOvr>
  <p:transition xmlns:p14="http://schemas.microsoft.com/office/powerpoint/2010/main" p14:dur="400">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删除树节点：先判断当前项</a:t>
            </a:r>
          </a:p>
        </p:txBody>
      </p:sp>
      <p:grpSp>
        <p:nvGrpSpPr>
          <p:cNvPr id="11" name="Group 11"/>
          <p:cNvGrpSpPr/>
          <p:nvPr/>
        </p:nvGrpSpPr>
        <p:grpSpPr>
          <a:xfrm>
            <a:off x="609600" y="1828800"/>
            <a:ext cx="10972800" cy="2781300"/>
            <a:chOff x="609600" y="1828800"/>
            <a:chExt cx="10972800" cy="2781300"/>
          </a:xfrm>
        </p:grpSpPr>
        <p:sp>
          <p:nvSpPr>
            <p:cNvPr id="3" name="Rectangle 3"/>
            <p:cNvSpPr/>
            <p:nvPr/>
          </p:nvSpPr>
          <p:spPr>
            <a:xfrm>
              <a:off x="609600" y="1828800"/>
              <a:ext cx="10972800" cy="2781300"/>
            </a:xfrm>
            <a:prstGeom prst="rect">
              <a:avLst/>
            </a:prstGeom>
            <a:solidFill>
              <a:schemeClr val="accent5"/>
            </a:solidFill>
            <a:ln>
              <a:noFill/>
            </a:ln>
          </p:spPr>
        </p:sp>
        <p:sp>
          <p:nvSpPr>
            <p:cNvPr id="4" name="TextBox 4"/>
            <p:cNvSpPr txBox="1"/>
            <p:nvPr/>
          </p:nvSpPr>
          <p:spPr>
            <a:xfrm>
              <a:off x="827532" y="1983105"/>
              <a:ext cx="641070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else if (watched == ui-&gt;treeWidget) {</a:t>
              </a:r>
            </a:p>
          </p:txBody>
        </p:sp>
        <p:sp>
          <p:nvSpPr>
            <p:cNvPr id="5" name="TextBox 5"/>
            <p:cNvSpPr txBox="1"/>
            <p:nvPr/>
          </p:nvSpPr>
          <p:spPr>
            <a:xfrm>
              <a:off x="827532" y="2345055"/>
              <a:ext cx="563467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auto *tree = ui-&gt;treeWidget;</a:t>
              </a:r>
            </a:p>
          </p:txBody>
        </p:sp>
        <p:sp>
          <p:nvSpPr>
            <p:cNvPr id="6" name="TextBox 6"/>
            <p:cNvSpPr txBox="1"/>
            <p:nvPr/>
          </p:nvSpPr>
          <p:spPr>
            <a:xfrm>
              <a:off x="827532" y="2707005"/>
              <a:ext cx="6892513"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auto *curItem = tree-&gt;currentItem();</a:t>
              </a:r>
            </a:p>
          </p:txBody>
        </p:sp>
        <p:sp>
          <p:nvSpPr>
            <p:cNvPr id="7" name="TextBox 7"/>
            <p:cNvSpPr txBox="1"/>
            <p:nvPr/>
          </p:nvSpPr>
          <p:spPr>
            <a:xfrm>
              <a:off x="827532" y="3068955"/>
              <a:ext cx="330708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if (!curItem)</a:t>
              </a:r>
            </a:p>
          </p:txBody>
        </p:sp>
        <p:sp>
          <p:nvSpPr>
            <p:cNvPr id="8" name="TextBox 8"/>
            <p:cNvSpPr txBox="1"/>
            <p:nvPr/>
          </p:nvSpPr>
          <p:spPr>
            <a:xfrm>
              <a:off x="827532" y="3430905"/>
              <a:ext cx="375300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return true;</a:t>
              </a:r>
            </a:p>
          </p:txBody>
        </p:sp>
        <p:sp>
          <p:nvSpPr>
            <p:cNvPr id="9" name="TextBox 9"/>
            <p:cNvSpPr txBox="1"/>
            <p:nvPr/>
          </p:nvSpPr>
          <p:spPr>
            <a:xfrm>
              <a:off x="827532" y="3792855"/>
              <a:ext cx="704754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auto *parentItem = curItem-&gt;parent();</a:t>
              </a:r>
            </a:p>
          </p:txBody>
        </p:sp>
        <p:sp>
          <p:nvSpPr>
            <p:cNvPr id="10" name="TextBox 10"/>
            <p:cNvSpPr txBox="1"/>
            <p:nvPr/>
          </p:nvSpPr>
          <p:spPr>
            <a:xfrm>
              <a:off x="827532" y="4154805"/>
              <a:ext cx="6152396"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 下一页根据 parentItem 取出项目</a:t>
              </a:r>
            </a:p>
          </p:txBody>
        </p:sp>
      </p:grpSp>
      <p:grpSp>
        <p:nvGrpSpPr>
          <p:cNvPr id="15" name="Group 15"/>
          <p:cNvGrpSpPr/>
          <p:nvPr/>
        </p:nvGrpSpPr>
        <p:grpSpPr>
          <a:xfrm>
            <a:off x="597408" y="4884420"/>
            <a:ext cx="10085222" cy="1307592"/>
            <a:chOff x="597408" y="4884420"/>
            <a:chExt cx="10085222" cy="1307592"/>
          </a:xfrm>
        </p:grpSpPr>
        <p:sp>
          <p:nvSpPr>
            <p:cNvPr id="12" name="TextBox 12"/>
            <p:cNvSpPr txBox="1"/>
            <p:nvPr/>
          </p:nvSpPr>
          <p:spPr>
            <a:xfrm>
              <a:off x="597408" y="4884420"/>
              <a:ext cx="1008522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接列表分支。空树或没有当前项时，currentItem() 返回 nullptr。</a:t>
              </a:r>
            </a:p>
          </p:txBody>
        </p:sp>
        <p:sp>
          <p:nvSpPr>
            <p:cNvPr id="13" name="TextBox 13"/>
            <p:cNvSpPr txBox="1"/>
            <p:nvPr/>
          </p:nvSpPr>
          <p:spPr>
            <a:xfrm>
              <a:off x="597408" y="5303520"/>
              <a:ext cx="87110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先结束这次已识别的 Delete，再谈父项，避免访问空指针。</a:t>
              </a:r>
            </a:p>
          </p:txBody>
        </p:sp>
        <p:sp>
          <p:nvSpPr>
            <p:cNvPr id="14" name="TextBox 14"/>
            <p:cNvSpPr txBox="1"/>
            <p:nvPr/>
          </p:nvSpPr>
          <p:spPr>
            <a:xfrm>
              <a:off x="597408" y="5722620"/>
              <a:ext cx="937778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存在当前项时，parent() 的结果决定取出子节点还是顶层节点。</a:t>
              </a:r>
            </a:p>
          </p:txBody>
        </p:sp>
      </p:grpSp>
      <p:grpSp>
        <p:nvGrpSpPr>
          <p:cNvPr id="18" name="Group 18"/>
          <p:cNvGrpSpPr/>
          <p:nvPr/>
        </p:nvGrpSpPr>
        <p:grpSpPr>
          <a:xfrm>
            <a:off x="603504" y="6395085"/>
            <a:ext cx="10883036" cy="234696"/>
            <a:chOff x="603504" y="6395085"/>
            <a:chExt cx="10883036" cy="234696"/>
          </a:xfrm>
        </p:grpSpPr>
        <p:sp>
          <p:nvSpPr>
            <p:cNvPr id="16" name="TextBox 16"/>
            <p:cNvSpPr txBox="1"/>
            <p:nvPr/>
          </p:nvSpPr>
          <p:spPr>
            <a:xfrm>
              <a:off x="603504" y="6395085"/>
              <a:ext cx="2968447"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补上教材示例的当前项空指针检查</a:t>
              </a:r>
            </a:p>
          </p:txBody>
        </p:sp>
        <p:sp>
          <p:nvSpPr>
            <p:cNvPr id="17" name="TextBox 17"/>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27 / 34</a:t>
              </a:r>
            </a:p>
          </p:txBody>
        </p:sp>
      </p:grpSp>
    </p:spTree>
  </p:cSld>
  <p:clrMapOvr>
    <a:masterClrMapping/>
  </p:clrMapOvr>
  <p:transition xmlns:p14="http://schemas.microsoft.com/office/powerpoint/2010/main" p14:dur="400">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删除树节点：移出并销毁</a:t>
            </a:r>
          </a:p>
        </p:txBody>
      </p:sp>
      <p:grpSp>
        <p:nvGrpSpPr>
          <p:cNvPr id="13" name="Group 13"/>
          <p:cNvGrpSpPr/>
          <p:nvPr/>
        </p:nvGrpSpPr>
        <p:grpSpPr>
          <a:xfrm>
            <a:off x="609600" y="1828800"/>
            <a:ext cx="10972800" cy="3086100"/>
            <a:chOff x="609600" y="1828800"/>
            <a:chExt cx="10972800" cy="3086100"/>
          </a:xfrm>
        </p:grpSpPr>
        <p:sp>
          <p:nvSpPr>
            <p:cNvPr id="3" name="Rectangle 3"/>
            <p:cNvSpPr/>
            <p:nvPr/>
          </p:nvSpPr>
          <p:spPr>
            <a:xfrm>
              <a:off x="609600" y="1828800"/>
              <a:ext cx="10972800" cy="3086100"/>
            </a:xfrm>
            <a:prstGeom prst="rect">
              <a:avLst/>
            </a:prstGeom>
            <a:solidFill>
              <a:schemeClr val="accent5"/>
            </a:solidFill>
            <a:ln>
              <a:noFill/>
            </a:ln>
          </p:spPr>
        </p:sp>
        <p:sp>
          <p:nvSpPr>
            <p:cNvPr id="4" name="TextBox 4"/>
            <p:cNvSpPr txBox="1"/>
            <p:nvPr/>
          </p:nvSpPr>
          <p:spPr>
            <a:xfrm>
              <a:off x="827532" y="1964055"/>
              <a:ext cx="675943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QTreeWidgetItem *removed = nullptr;</a:t>
              </a:r>
            </a:p>
          </p:txBody>
        </p:sp>
        <p:sp>
          <p:nvSpPr>
            <p:cNvPr id="5" name="TextBox 5"/>
            <p:cNvSpPr txBox="1"/>
            <p:nvPr/>
          </p:nvSpPr>
          <p:spPr>
            <a:xfrm>
              <a:off x="827532" y="2268855"/>
              <a:ext cx="3614385"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if (parentItem)</a:t>
              </a:r>
            </a:p>
          </p:txBody>
        </p:sp>
        <p:sp>
          <p:nvSpPr>
            <p:cNvPr id="6" name="TextBox 6"/>
            <p:cNvSpPr txBox="1"/>
            <p:nvPr/>
          </p:nvSpPr>
          <p:spPr>
            <a:xfrm>
              <a:off x="827532" y="2573655"/>
              <a:ext cx="6892513"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removed = parentItem-&gt;takeChild(</a:t>
              </a:r>
            </a:p>
          </p:txBody>
        </p:sp>
        <p:sp>
          <p:nvSpPr>
            <p:cNvPr id="7" name="TextBox 7"/>
            <p:cNvSpPr txBox="1"/>
            <p:nvPr/>
          </p:nvSpPr>
          <p:spPr>
            <a:xfrm>
              <a:off x="827532" y="2878455"/>
              <a:ext cx="801303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parentItem-&gt;indexOfChild(curItem));</a:t>
              </a:r>
            </a:p>
          </p:txBody>
        </p:sp>
        <p:sp>
          <p:nvSpPr>
            <p:cNvPr id="8" name="TextBox 8"/>
            <p:cNvSpPr txBox="1"/>
            <p:nvPr/>
          </p:nvSpPr>
          <p:spPr>
            <a:xfrm>
              <a:off x="827532" y="3183255"/>
              <a:ext cx="1887169"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else</a:t>
              </a:r>
            </a:p>
          </p:txBody>
        </p:sp>
        <p:sp>
          <p:nvSpPr>
            <p:cNvPr id="9" name="TextBox 9"/>
            <p:cNvSpPr txBox="1"/>
            <p:nvPr/>
          </p:nvSpPr>
          <p:spPr>
            <a:xfrm>
              <a:off x="827532" y="3488055"/>
              <a:ext cx="7062216"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removed = tree-&gt;takeTopLevelItem(</a:t>
              </a:r>
            </a:p>
          </p:txBody>
        </p:sp>
        <p:sp>
          <p:nvSpPr>
            <p:cNvPr id="10" name="TextBox 10"/>
            <p:cNvSpPr txBox="1"/>
            <p:nvPr/>
          </p:nvSpPr>
          <p:spPr>
            <a:xfrm>
              <a:off x="827532" y="3792855"/>
              <a:ext cx="8182889"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tree-&gt;indexOfTopLevelItem(curItem));</a:t>
              </a:r>
            </a:p>
          </p:txBody>
        </p:sp>
        <p:sp>
          <p:nvSpPr>
            <p:cNvPr id="11" name="TextBox 11"/>
            <p:cNvSpPr txBox="1"/>
            <p:nvPr/>
          </p:nvSpPr>
          <p:spPr>
            <a:xfrm>
              <a:off x="827532" y="4097655"/>
              <a:ext cx="3597516"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delete removed;</a:t>
              </a:r>
            </a:p>
          </p:txBody>
        </p:sp>
        <p:sp>
          <p:nvSpPr>
            <p:cNvPr id="12" name="TextBox 12"/>
            <p:cNvSpPr txBox="1"/>
            <p:nvPr/>
          </p:nvSpPr>
          <p:spPr>
            <a:xfrm>
              <a:off x="827532" y="4402455"/>
              <a:ext cx="798767"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t>
              </a:r>
            </a:p>
          </p:txBody>
        </p:sp>
      </p:grpSp>
      <p:grpSp>
        <p:nvGrpSpPr>
          <p:cNvPr id="16" name="Group 16"/>
          <p:cNvGrpSpPr/>
          <p:nvPr/>
        </p:nvGrpSpPr>
        <p:grpSpPr>
          <a:xfrm>
            <a:off x="597408" y="5227320"/>
            <a:ext cx="9550298" cy="888492"/>
            <a:chOff x="597408" y="5227320"/>
            <a:chExt cx="9550298" cy="888492"/>
          </a:xfrm>
        </p:grpSpPr>
        <p:sp>
          <p:nvSpPr>
            <p:cNvPr id="14" name="TextBox 14"/>
            <p:cNvSpPr txBox="1"/>
            <p:nvPr/>
          </p:nvSpPr>
          <p:spPr>
            <a:xfrm>
              <a:off x="597408" y="52273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接树分支：有父项就从父项取出，否则从树取出顶层项。</a:t>
              </a:r>
            </a:p>
          </p:txBody>
        </p:sp>
        <p:sp>
          <p:nvSpPr>
            <p:cNvPr id="15" name="TextBox 15"/>
            <p:cNvSpPr txBox="1"/>
            <p:nvPr/>
          </p:nvSpPr>
          <p:spPr>
            <a:xfrm>
              <a:off x="597408" y="5646420"/>
              <a:ext cx="955029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delete 会递归销毁该项的子树；removeChild 只移出，不销毁。</a:t>
              </a:r>
            </a:p>
          </p:txBody>
        </p:sp>
      </p:grpSp>
      <p:grpSp>
        <p:nvGrpSpPr>
          <p:cNvPr id="19" name="Group 19"/>
          <p:cNvGrpSpPr/>
          <p:nvPr/>
        </p:nvGrpSpPr>
        <p:grpSpPr>
          <a:xfrm>
            <a:off x="603504" y="6395085"/>
            <a:ext cx="10883036" cy="234696"/>
            <a:chOff x="603504" y="6395085"/>
            <a:chExt cx="10883036" cy="234696"/>
          </a:xfrm>
        </p:grpSpPr>
        <p:sp>
          <p:nvSpPr>
            <p:cNvPr id="17" name="TextBox 17"/>
            <p:cNvSpPr txBox="1"/>
            <p:nvPr/>
          </p:nvSpPr>
          <p:spPr>
            <a:xfrm>
              <a:off x="603504" y="6395085"/>
              <a:ext cx="2645359"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移出方法由当前项的归属决定</a:t>
              </a:r>
            </a:p>
          </p:txBody>
        </p:sp>
        <p:sp>
          <p:nvSpPr>
            <p:cNvPr id="18" name="TextBox 18"/>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28 / 34</a:t>
              </a:r>
            </a:p>
          </p:txBody>
        </p:sp>
      </p:grpSp>
    </p:spTree>
  </p:cSld>
  <p:clrMapOvr>
    <a:masterClrMapping/>
  </p:clrMapOvr>
  <p:transition xmlns:p14="http://schemas.microsoft.com/office/powerpoint/2010/main" p14:dur="400">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清空表格当前单元格</a:t>
            </a:r>
          </a:p>
        </p:txBody>
      </p:sp>
      <p:grpSp>
        <p:nvGrpSpPr>
          <p:cNvPr id="13" name="Group 13"/>
          <p:cNvGrpSpPr/>
          <p:nvPr/>
        </p:nvGrpSpPr>
        <p:grpSpPr>
          <a:xfrm>
            <a:off x="609600" y="1828800"/>
            <a:ext cx="10972800" cy="3086100"/>
            <a:chOff x="609600" y="1828800"/>
            <a:chExt cx="10972800" cy="3086100"/>
          </a:xfrm>
        </p:grpSpPr>
        <p:sp>
          <p:nvSpPr>
            <p:cNvPr id="3" name="Rectangle 3"/>
            <p:cNvSpPr/>
            <p:nvPr/>
          </p:nvSpPr>
          <p:spPr>
            <a:xfrm>
              <a:off x="609600" y="1828800"/>
              <a:ext cx="10972800" cy="3086100"/>
            </a:xfrm>
            <a:prstGeom prst="rect">
              <a:avLst/>
            </a:prstGeom>
            <a:solidFill>
              <a:schemeClr val="accent5"/>
            </a:solidFill>
            <a:ln>
              <a:noFill/>
            </a:ln>
          </p:spPr>
        </p:sp>
        <p:sp>
          <p:nvSpPr>
            <p:cNvPr id="4" name="TextBox 4"/>
            <p:cNvSpPr txBox="1"/>
            <p:nvPr/>
          </p:nvSpPr>
          <p:spPr>
            <a:xfrm>
              <a:off x="827532" y="1964055"/>
              <a:ext cx="6565969"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else if (watched == ui-&gt;tableWidget) {</a:t>
              </a:r>
            </a:p>
          </p:txBody>
        </p:sp>
        <p:sp>
          <p:nvSpPr>
            <p:cNvPr id="5" name="TextBox 5"/>
            <p:cNvSpPr txBox="1"/>
            <p:nvPr/>
          </p:nvSpPr>
          <p:spPr>
            <a:xfrm>
              <a:off x="827532" y="2268855"/>
              <a:ext cx="594501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auto *table = ui-&gt;tableWidget;</a:t>
              </a:r>
            </a:p>
          </p:txBody>
        </p:sp>
        <p:sp>
          <p:nvSpPr>
            <p:cNvPr id="6" name="TextBox 6"/>
            <p:cNvSpPr txBox="1"/>
            <p:nvPr/>
          </p:nvSpPr>
          <p:spPr>
            <a:xfrm>
              <a:off x="827532" y="2573655"/>
              <a:ext cx="6877619"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const int row = table-&gt;currentRow();</a:t>
              </a:r>
            </a:p>
          </p:txBody>
        </p:sp>
        <p:sp>
          <p:nvSpPr>
            <p:cNvPr id="7" name="TextBox 7"/>
            <p:cNvSpPr txBox="1"/>
            <p:nvPr/>
          </p:nvSpPr>
          <p:spPr>
            <a:xfrm>
              <a:off x="827532" y="2878455"/>
              <a:ext cx="7343447"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const int col = table-&gt;currentColumn();</a:t>
              </a:r>
            </a:p>
          </p:txBody>
        </p:sp>
        <p:sp>
          <p:nvSpPr>
            <p:cNvPr id="8" name="TextBox 8"/>
            <p:cNvSpPr txBox="1"/>
            <p:nvPr/>
          </p:nvSpPr>
          <p:spPr>
            <a:xfrm>
              <a:off x="827532" y="3183255"/>
              <a:ext cx="734888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if (row &gt;= 0 &amp;&amp; row &lt; table-&gt;rowCount()</a:t>
              </a:r>
            </a:p>
          </p:txBody>
        </p:sp>
        <p:sp>
          <p:nvSpPr>
            <p:cNvPr id="9" name="TextBox 9"/>
            <p:cNvSpPr txBox="1"/>
            <p:nvPr/>
          </p:nvSpPr>
          <p:spPr>
            <a:xfrm>
              <a:off x="827532" y="3488055"/>
              <a:ext cx="8750960"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&amp;&amp; col &gt;= 0 &amp;&amp; col &lt; table-&gt;columnCount()) {</a:t>
              </a:r>
            </a:p>
          </p:txBody>
        </p:sp>
        <p:sp>
          <p:nvSpPr>
            <p:cNvPr id="10" name="TextBox 10"/>
            <p:cNvSpPr txBox="1"/>
            <p:nvPr/>
          </p:nvSpPr>
          <p:spPr>
            <a:xfrm>
              <a:off x="827532" y="3792855"/>
              <a:ext cx="703405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delete table-&gt;takeItem(row, col);</a:t>
              </a:r>
            </a:p>
          </p:txBody>
        </p:sp>
        <p:sp>
          <p:nvSpPr>
            <p:cNvPr id="11" name="TextBox 11"/>
            <p:cNvSpPr txBox="1"/>
            <p:nvPr/>
          </p:nvSpPr>
          <p:spPr>
            <a:xfrm>
              <a:off x="827532" y="4097655"/>
              <a:ext cx="1420711"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t>
              </a:r>
            </a:p>
          </p:txBody>
        </p:sp>
        <p:sp>
          <p:nvSpPr>
            <p:cNvPr id="12" name="TextBox 12"/>
            <p:cNvSpPr txBox="1"/>
            <p:nvPr/>
          </p:nvSpPr>
          <p:spPr>
            <a:xfrm>
              <a:off x="827532" y="4402455"/>
              <a:ext cx="798767"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a:t>
              </a:r>
            </a:p>
          </p:txBody>
        </p:sp>
      </p:grpSp>
      <p:grpSp>
        <p:nvGrpSpPr>
          <p:cNvPr id="16" name="Group 16"/>
          <p:cNvGrpSpPr/>
          <p:nvPr/>
        </p:nvGrpSpPr>
        <p:grpSpPr>
          <a:xfrm>
            <a:off x="597408" y="5227320"/>
            <a:ext cx="9647428" cy="888492"/>
            <a:chOff x="597408" y="5227320"/>
            <a:chExt cx="9647428" cy="888492"/>
          </a:xfrm>
        </p:grpSpPr>
        <p:sp>
          <p:nvSpPr>
            <p:cNvPr id="14" name="TextBox 14"/>
            <p:cNvSpPr txBox="1"/>
            <p:nvPr/>
          </p:nvSpPr>
          <p:spPr>
            <a:xfrm>
              <a:off x="597408" y="522732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接树分支。取走项目后，当前格变空，行数和列数仍保留。</a:t>
              </a:r>
            </a:p>
          </p:txBody>
        </p:sp>
        <p:sp>
          <p:nvSpPr>
            <p:cNvPr id="15" name="TextBox 15"/>
            <p:cNvSpPr txBox="1"/>
            <p:nvPr/>
          </p:nvSpPr>
          <p:spPr>
            <a:xfrm>
              <a:off x="597408" y="5646420"/>
              <a:ext cx="964742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空格返回 nullptr，delete 可安全处理；removeRow 会删整行。</a:t>
              </a:r>
            </a:p>
          </p:txBody>
        </p:sp>
      </p:grpSp>
      <p:grpSp>
        <p:nvGrpSpPr>
          <p:cNvPr id="19" name="Group 19"/>
          <p:cNvGrpSpPr/>
          <p:nvPr/>
        </p:nvGrpSpPr>
        <p:grpSpPr>
          <a:xfrm>
            <a:off x="603504" y="6395085"/>
            <a:ext cx="10883036" cy="234696"/>
            <a:chOff x="603504" y="6395085"/>
            <a:chExt cx="10883036" cy="234696"/>
          </a:xfrm>
        </p:grpSpPr>
        <p:sp>
          <p:nvSpPr>
            <p:cNvPr id="17" name="TextBox 17"/>
            <p:cNvSpPr txBox="1"/>
            <p:nvPr/>
          </p:nvSpPr>
          <p:spPr>
            <a:xfrm>
              <a:off x="603504" y="6395085"/>
              <a:ext cx="2160727"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同一过滤器的表格分支</a:t>
              </a:r>
            </a:p>
          </p:txBody>
        </p:sp>
        <p:sp>
          <p:nvSpPr>
            <p:cNvPr id="18" name="TextBox 18"/>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29 / 34</a:t>
              </a:r>
            </a:p>
          </p:txBody>
        </p:sp>
      </p:grpSp>
    </p:spTree>
  </p:cSld>
  <p:clrMapOvr>
    <a:masterClrMapping/>
  </p:clrMapOvr>
  <p:transition xmlns:p14="http://schemas.microsoft.com/office/powerpoint/2010/main" p14:dur="400">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7324077"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过滤器消费已识别的 Delete</a:t>
            </a:r>
          </a:p>
        </p:txBody>
      </p:sp>
      <p:grpSp>
        <p:nvGrpSpPr>
          <p:cNvPr id="6" name="Group 6"/>
          <p:cNvGrpSpPr/>
          <p:nvPr/>
        </p:nvGrpSpPr>
        <p:grpSpPr>
          <a:xfrm>
            <a:off x="609600" y="1828800"/>
            <a:ext cx="10972800" cy="1447800"/>
            <a:chOff x="609600" y="1828800"/>
            <a:chExt cx="10972800" cy="1447800"/>
          </a:xfrm>
        </p:grpSpPr>
        <p:sp>
          <p:nvSpPr>
            <p:cNvPr id="3" name="Rectangle 3"/>
            <p:cNvSpPr/>
            <p:nvPr/>
          </p:nvSpPr>
          <p:spPr>
            <a:xfrm>
              <a:off x="609600" y="1828800"/>
              <a:ext cx="10972800" cy="1447800"/>
            </a:xfrm>
            <a:prstGeom prst="rect">
              <a:avLst/>
            </a:prstGeom>
            <a:solidFill>
              <a:schemeClr val="accent5"/>
            </a:solidFill>
            <a:ln>
              <a:noFill/>
            </a:ln>
          </p:spPr>
        </p:sp>
        <p:sp>
          <p:nvSpPr>
            <p:cNvPr id="4" name="TextBox 4"/>
            <p:cNvSpPr txBox="1"/>
            <p:nvPr/>
          </p:nvSpPr>
          <p:spPr>
            <a:xfrm>
              <a:off x="827532" y="2059305"/>
              <a:ext cx="8499996"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 xml:space="preserve">    return true;  // 四个目标视图的 Delete 已由本函数处理</a:t>
              </a:r>
            </a:p>
          </p:txBody>
        </p:sp>
        <p:sp>
          <p:nvSpPr>
            <p:cNvPr id="5" name="TextBox 5"/>
            <p:cNvSpPr txBox="1"/>
            <p:nvPr/>
          </p:nvSpPr>
          <p:spPr>
            <a:xfrm>
              <a:off x="827532" y="2573655"/>
              <a:ext cx="17682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a:t>
              </a:r>
            </a:p>
          </p:txBody>
        </p:sp>
      </p:grpSp>
      <p:grpSp>
        <p:nvGrpSpPr>
          <p:cNvPr id="11" name="Group 11"/>
          <p:cNvGrpSpPr/>
          <p:nvPr/>
        </p:nvGrpSpPr>
        <p:grpSpPr>
          <a:xfrm>
            <a:off x="597408" y="3779520"/>
            <a:ext cx="8424672" cy="2107692"/>
            <a:chOff x="597408" y="3779520"/>
            <a:chExt cx="8424672" cy="2107692"/>
          </a:xfrm>
        </p:grpSpPr>
        <p:sp>
          <p:nvSpPr>
            <p:cNvPr id="7" name="TextBox 7"/>
            <p:cNvSpPr txBox="1"/>
            <p:nvPr/>
          </p:nvSpPr>
          <p:spPr>
            <a:xfrm>
              <a:off x="597408" y="3779520"/>
              <a:ext cx="737128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接前三个删除分支，结束同一个 eventFilter()。</a:t>
              </a:r>
            </a:p>
          </p:txBody>
        </p:sp>
        <p:sp>
          <p:nvSpPr>
            <p:cNvPr id="8" name="TextBox 8"/>
            <p:cNvSpPr txBox="1"/>
            <p:nvPr/>
          </p:nvSpPr>
          <p:spPr>
            <a:xfrm>
              <a:off x="597408" y="4198620"/>
              <a:ext cx="751560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返回 true 后，原视图不再重复处理这个 Delete。</a:t>
              </a:r>
            </a:p>
          </p:txBody>
        </p:sp>
        <p:sp>
          <p:nvSpPr>
            <p:cNvPr id="9" name="TextBox 9"/>
            <p:cNvSpPr txBox="1"/>
            <p:nvPr/>
          </p:nvSpPr>
          <p:spPr>
            <a:xfrm>
              <a:off x="597408" y="480822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目标、类型或按键不符，早已从前面的基类出口继续派发。</a:t>
              </a:r>
            </a:p>
          </p:txBody>
        </p:sp>
        <p:sp>
          <p:nvSpPr>
            <p:cNvPr id="10" name="TextBox 10"/>
            <p:cNvSpPr txBox="1"/>
            <p:nvPr/>
          </p:nvSpPr>
          <p:spPr>
            <a:xfrm>
              <a:off x="597408" y="5417820"/>
              <a:ext cx="823081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这里销毁的是项目，watched 对应的视图对象仍然存在。</a:t>
              </a:r>
            </a:p>
          </p:txBody>
        </p:sp>
      </p:grpSp>
      <p:grpSp>
        <p:nvGrpSpPr>
          <p:cNvPr id="14" name="Group 14"/>
          <p:cNvGrpSpPr/>
          <p:nvPr/>
        </p:nvGrpSpPr>
        <p:grpSpPr>
          <a:xfrm>
            <a:off x="603504" y="6395085"/>
            <a:ext cx="10883036" cy="234696"/>
            <a:chOff x="603504" y="6395085"/>
            <a:chExt cx="10883036" cy="234696"/>
          </a:xfrm>
        </p:grpSpPr>
        <p:sp>
          <p:nvSpPr>
            <p:cNvPr id="12" name="TextBox 12"/>
            <p:cNvSpPr txBox="1"/>
            <p:nvPr/>
          </p:nvSpPr>
          <p:spPr>
            <a:xfrm>
              <a:off x="603504" y="6395085"/>
              <a:ext cx="2806903"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消费范围由前面的守卫条件限定</a:t>
              </a:r>
            </a:p>
          </p:txBody>
        </p:sp>
        <p:sp>
          <p:nvSpPr>
            <p:cNvPr id="13" name="TextBox 13"/>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30 / 34</a:t>
              </a:r>
            </a:p>
          </p:txBody>
        </p:sp>
      </p:grpSp>
    </p:spTree>
  </p:cSld>
  <p:clrMapOvr>
    <a:masterClrMapping/>
  </p:clrMapOvr>
  <p:transition xmlns:p14="http://schemas.microsoft.com/office/powerpoint/2010/main" p14:dur="400">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课堂拖放与删除验证</a:t>
            </a:r>
          </a:p>
        </p:txBody>
      </p:sp>
      <p:grpSp>
        <p:nvGrpSpPr>
          <p:cNvPr id="10" name="Group 10"/>
          <p:cNvGrpSpPr/>
          <p:nvPr/>
        </p:nvGrpSpPr>
        <p:grpSpPr>
          <a:xfrm>
            <a:off x="597408" y="1912620"/>
            <a:ext cx="8278216" cy="3898392"/>
            <a:chOff x="597408" y="1912620"/>
            <a:chExt cx="8278216" cy="3898392"/>
          </a:xfrm>
        </p:grpSpPr>
        <p:sp>
          <p:nvSpPr>
            <p:cNvPr id="3" name="TextBox 3"/>
            <p:cNvSpPr txBox="1"/>
            <p:nvPr/>
          </p:nvSpPr>
          <p:spPr>
            <a:xfrm>
              <a:off x="597408" y="1912620"/>
              <a:ext cx="827821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1 · 成功 Copy 到列表间隙：源项保留，目标新增数据。</a:t>
              </a:r>
            </a:p>
          </p:txBody>
        </p:sp>
        <p:sp>
          <p:nvSpPr>
            <p:cNvPr id="4" name="TextBox 4"/>
            <p:cNvSpPr txBox="1"/>
            <p:nvPr/>
          </p:nvSpPr>
          <p:spPr>
            <a:xfrm>
              <a:off x="597408" y="2560320"/>
              <a:ext cx="791337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2 · 同一列表设 InternalMove：观察项的重新排序。</a:t>
              </a:r>
            </a:p>
          </p:txBody>
        </p:sp>
        <p:sp>
          <p:nvSpPr>
            <p:cNvPr id="5" name="TextBox 5"/>
            <p:cNvSpPr txBox="1"/>
            <p:nvPr/>
          </p:nvSpPr>
          <p:spPr>
            <a:xfrm>
              <a:off x="597408" y="3208020"/>
              <a:ext cx="558149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3 · 拖到表格格内，再拖到空白区域：</a:t>
              </a:r>
            </a:p>
          </p:txBody>
        </p:sp>
        <p:sp>
          <p:nvSpPr>
            <p:cNvPr id="6" name="TextBox 6"/>
            <p:cNvSpPr txBox="1"/>
            <p:nvPr/>
          </p:nvSpPr>
          <p:spPr>
            <a:xfrm>
              <a:off x="597408" y="3627120"/>
              <a:ext cx="55168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比较目标格是否覆盖、行数是否改变。</a:t>
              </a:r>
            </a:p>
          </p:txBody>
        </p:sp>
        <p:sp>
          <p:nvSpPr>
            <p:cNvPr id="7" name="TextBox 7"/>
            <p:cNvSpPr txBox="1"/>
            <p:nvPr/>
          </p:nvSpPr>
          <p:spPr>
            <a:xfrm>
              <a:off x="597408" y="4274820"/>
              <a:ext cx="748329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4 · 选中树的父节点后按 Delete：查看它的子树。</a:t>
              </a:r>
            </a:p>
          </p:txBody>
        </p:sp>
        <p:sp>
          <p:nvSpPr>
            <p:cNvPr id="8" name="TextBox 8"/>
            <p:cNvSpPr txBox="1"/>
            <p:nvPr/>
          </p:nvSpPr>
          <p:spPr>
            <a:xfrm>
              <a:off x="597408" y="4922520"/>
              <a:ext cx="716020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5 · 连续按 Delete，并测试没有当前项的情况：</a:t>
              </a:r>
            </a:p>
          </p:txBody>
        </p:sp>
        <p:sp>
          <p:nvSpPr>
            <p:cNvPr id="9" name="TextBox 9"/>
            <p:cNvSpPr txBox="1"/>
            <p:nvPr/>
          </p:nvSpPr>
          <p:spPr>
            <a:xfrm>
              <a:off x="597408" y="53416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程序应安全结束该次删除，界面继续响应。</a:t>
              </a:r>
            </a:p>
          </p:txBody>
        </p:sp>
      </p:grpSp>
      <p:grpSp>
        <p:nvGrpSpPr>
          <p:cNvPr id="13" name="Group 13"/>
          <p:cNvGrpSpPr/>
          <p:nvPr/>
        </p:nvGrpSpPr>
        <p:grpSpPr>
          <a:xfrm>
            <a:off x="603504" y="6395085"/>
            <a:ext cx="10883036" cy="234696"/>
            <a:chOff x="603504" y="6395085"/>
            <a:chExt cx="10883036" cy="234696"/>
          </a:xfrm>
        </p:grpSpPr>
        <p:sp>
          <p:nvSpPr>
            <p:cNvPr id="11" name="TextBox 11"/>
            <p:cNvSpPr txBox="1"/>
            <p:nvPr/>
          </p:nvSpPr>
          <p:spPr>
            <a:xfrm>
              <a:off x="603504" y="6395085"/>
              <a:ext cx="3291535"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按条件记录界面结果，不只看拖动光标</a:t>
              </a:r>
            </a:p>
          </p:txBody>
        </p:sp>
        <p:sp>
          <p:nvSpPr>
            <p:cNvPr id="12" name="TextBox 12"/>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31 / 34</a:t>
              </a:r>
            </a:p>
          </p:txBody>
        </p:sp>
      </p:grpSp>
    </p:spTree>
  </p:cSld>
  <p:clrMapOvr>
    <a:masterClrMapping/>
  </p:clrMapOvr>
  <p:transition xmlns:p14="http://schemas.microsoft.com/office/powerpoint/2010/main" p14:dur="400">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课堂练习：动作、刷新与删除</a:t>
            </a:r>
          </a:p>
        </p:txBody>
      </p:sp>
      <p:grpSp>
        <p:nvGrpSpPr>
          <p:cNvPr id="5" name="Group 5"/>
          <p:cNvGrpSpPr/>
          <p:nvPr/>
        </p:nvGrpSpPr>
        <p:grpSpPr>
          <a:xfrm>
            <a:off x="597408" y="1912620"/>
            <a:ext cx="8675980" cy="888492"/>
            <a:chOff x="597408" y="1912620"/>
            <a:chExt cx="8675980" cy="888492"/>
          </a:xfrm>
        </p:grpSpPr>
        <p:sp>
          <p:nvSpPr>
            <p:cNvPr id="3" name="TextBox 3"/>
            <p:cNvSpPr txBox="1"/>
            <p:nvPr/>
          </p:nvSpPr>
          <p:spPr>
            <a:xfrm>
              <a:off x="597408" y="1912620"/>
              <a:ext cx="86759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1 · 把默认动作设成 Move，能否保证最终一定执行 Move？</a:t>
              </a:r>
            </a:p>
          </p:txBody>
        </p:sp>
        <p:sp>
          <p:nvSpPr>
            <p:cNvPr id="4" name="TextBox 4"/>
            <p:cNvSpPr txBox="1"/>
            <p:nvPr/>
          </p:nvSpPr>
          <p:spPr>
            <a:xfrm>
              <a:off x="597408" y="23317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请说明源端和目标端还需要满足什么条件。</a:t>
              </a:r>
            </a:p>
          </p:txBody>
        </p:sp>
      </p:grpSp>
      <p:grpSp>
        <p:nvGrpSpPr>
          <p:cNvPr id="8" name="Group 8"/>
          <p:cNvGrpSpPr/>
          <p:nvPr/>
        </p:nvGrpSpPr>
        <p:grpSpPr>
          <a:xfrm>
            <a:off x="597408" y="3360420"/>
            <a:ext cx="8440826" cy="888492"/>
            <a:chOff x="597408" y="3360420"/>
            <a:chExt cx="8440826" cy="888492"/>
          </a:xfrm>
        </p:grpSpPr>
        <p:sp>
          <p:nvSpPr>
            <p:cNvPr id="6" name="TextBox 6"/>
            <p:cNvSpPr txBox="1"/>
            <p:nvPr/>
          </p:nvSpPr>
          <p:spPr>
            <a:xfrm>
              <a:off x="597408" y="3360420"/>
              <a:ext cx="844082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2 · 程序只想刷新下拉框，为何还可能调用属性 setter？</a:t>
              </a:r>
            </a:p>
          </p:txBody>
        </p:sp>
        <p:sp>
          <p:nvSpPr>
            <p:cNvPr id="7" name="TextBox 7"/>
            <p:cNvSpPr txBox="1"/>
            <p:nvPr/>
          </p:nvSpPr>
          <p:spPr>
            <a:xfrm>
              <a:off x="597408" y="37795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指出触发信号的操作，以及阻止写回的位置。</a:t>
              </a:r>
            </a:p>
          </p:txBody>
        </p:sp>
      </p:grpSp>
      <p:grpSp>
        <p:nvGrpSpPr>
          <p:cNvPr id="11" name="Group 11"/>
          <p:cNvGrpSpPr/>
          <p:nvPr/>
        </p:nvGrpSpPr>
        <p:grpSpPr>
          <a:xfrm>
            <a:off x="597408" y="4808220"/>
            <a:ext cx="7455408" cy="888492"/>
            <a:chOff x="597408" y="4808220"/>
            <a:chExt cx="7455408" cy="888492"/>
          </a:xfrm>
        </p:grpSpPr>
        <p:sp>
          <p:nvSpPr>
            <p:cNvPr id="9" name="TextBox 9"/>
            <p:cNvSpPr txBox="1"/>
            <p:nvPr/>
          </p:nvSpPr>
          <p:spPr>
            <a:xfrm>
              <a:off x="597408" y="4808220"/>
              <a:ext cx="736965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3 · 清空表格当前单元格，能否改用 removeRow？</a:t>
              </a:r>
            </a:p>
          </p:txBody>
        </p:sp>
        <p:sp>
          <p:nvSpPr>
            <p:cNvPr id="10" name="TextBox 10"/>
            <p:cNvSpPr txBox="1"/>
            <p:nvPr/>
          </p:nvSpPr>
          <p:spPr>
            <a:xfrm>
              <a:off x="597408" y="52273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分别说明项目内容、行数和其他单元格会怎样变化。</a:t>
              </a:r>
            </a:p>
          </p:txBody>
        </p:sp>
      </p:grpSp>
      <p:grpSp>
        <p:nvGrpSpPr>
          <p:cNvPr id="14" name="Group 14"/>
          <p:cNvGrpSpPr/>
          <p:nvPr/>
        </p:nvGrpSpPr>
        <p:grpSpPr>
          <a:xfrm>
            <a:off x="603504" y="6395085"/>
            <a:ext cx="10883036" cy="234696"/>
            <a:chOff x="603504" y="6395085"/>
            <a:chExt cx="10883036" cy="234696"/>
          </a:xfrm>
        </p:grpSpPr>
        <p:sp>
          <p:nvSpPr>
            <p:cNvPr id="12" name="TextBox 12"/>
            <p:cNvSpPr txBox="1"/>
            <p:nvPr/>
          </p:nvSpPr>
          <p:spPr>
            <a:xfrm>
              <a:off x="603504" y="6395085"/>
              <a:ext cx="2645359"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先解释条件与对象，再给结论</a:t>
              </a:r>
            </a:p>
          </p:txBody>
        </p:sp>
        <p:sp>
          <p:nvSpPr>
            <p:cNvPr id="13" name="TextBox 13"/>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32 / 34</a:t>
              </a:r>
            </a:p>
          </p:txBody>
        </p:sp>
      </p:grpSp>
    </p:spTree>
  </p:cSld>
  <p:clrMapOvr>
    <a:masterClrMapping/>
  </p:clrMapOvr>
  <p:transition xmlns:p14="http://schemas.microsoft.com/office/powerpoint/2010/main" p14:dur="400">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229971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练习解释</a:t>
            </a:r>
          </a:p>
        </p:txBody>
      </p:sp>
      <p:grpSp>
        <p:nvGrpSpPr>
          <p:cNvPr id="6" name="Group 6"/>
          <p:cNvGrpSpPr/>
          <p:nvPr/>
        </p:nvGrpSpPr>
        <p:grpSpPr>
          <a:xfrm>
            <a:off x="597408" y="1836420"/>
            <a:ext cx="7455408" cy="1307592"/>
            <a:chOff x="597408" y="1836420"/>
            <a:chExt cx="7455408" cy="1307592"/>
          </a:xfrm>
        </p:grpSpPr>
        <p:sp>
          <p:nvSpPr>
            <p:cNvPr id="3" name="TextBox 3"/>
            <p:cNvSpPr txBox="1"/>
            <p:nvPr/>
          </p:nvSpPr>
          <p:spPr>
            <a:xfrm>
              <a:off x="597408" y="1836420"/>
              <a:ext cx="504733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1 · 默认 Move 只表明源端偏好。</a:t>
              </a:r>
            </a:p>
          </p:txBody>
        </p:sp>
        <p:sp>
          <p:nvSpPr>
            <p:cNvPr id="4" name="TextBox 4"/>
            <p:cNvSpPr txBox="1"/>
            <p:nvPr/>
          </p:nvSpPr>
          <p:spPr>
            <a:xfrm>
              <a:off x="597408" y="22555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双方支持相应动作，且目标接受格式、动作和位置，</a:t>
              </a:r>
            </a:p>
          </p:txBody>
        </p:sp>
        <p:sp>
          <p:nvSpPr>
            <p:cNvPr id="5" name="TextBox 5"/>
            <p:cNvSpPr txBox="1"/>
            <p:nvPr/>
          </p:nvSpPr>
          <p:spPr>
            <a:xfrm>
              <a:off x="597408" y="2674620"/>
              <a:ext cx="286397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才可能完成 Move。</a:t>
              </a:r>
            </a:p>
          </p:txBody>
        </p:sp>
      </p:grpSp>
      <p:grpSp>
        <p:nvGrpSpPr>
          <p:cNvPr id="10" name="Group 10"/>
          <p:cNvGrpSpPr/>
          <p:nvPr/>
        </p:nvGrpSpPr>
        <p:grpSpPr>
          <a:xfrm>
            <a:off x="597408" y="3284220"/>
            <a:ext cx="9124841" cy="1307592"/>
            <a:chOff x="597408" y="3284220"/>
            <a:chExt cx="9124841" cy="1307592"/>
          </a:xfrm>
        </p:grpSpPr>
        <p:sp>
          <p:nvSpPr>
            <p:cNvPr id="7" name="TextBox 7"/>
            <p:cNvSpPr txBox="1"/>
            <p:nvPr/>
          </p:nvSpPr>
          <p:spPr>
            <a:xfrm>
              <a:off x="597408" y="3284220"/>
              <a:ext cx="818737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2 · 程序改变索引，也会触发 currentIndexChanged。</a:t>
              </a:r>
            </a:p>
          </p:txBody>
        </p:sp>
        <p:sp>
          <p:nvSpPr>
            <p:cNvPr id="8" name="TextBox 8"/>
            <p:cNvSpPr txBox="1"/>
            <p:nvPr/>
          </p:nvSpPr>
          <p:spPr>
            <a:xfrm>
              <a:off x="597408" y="3703320"/>
              <a:ext cx="912484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在 refreshToUI 中用局部 QSignalBlocker 阻塞面板控件，</a:t>
              </a:r>
            </a:p>
          </p:txBody>
        </p:sp>
        <p:sp>
          <p:nvSpPr>
            <p:cNvPr id="9" name="TextBox 9"/>
            <p:cNvSpPr txBox="1"/>
            <p:nvPr/>
          </p:nvSpPr>
          <p:spPr>
            <a:xfrm>
              <a:off x="597408" y="4122420"/>
              <a:ext cx="454761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完成读取后再恢复原信号状态。</a:t>
              </a:r>
            </a:p>
          </p:txBody>
        </p:sp>
      </p:grpSp>
      <p:grpSp>
        <p:nvGrpSpPr>
          <p:cNvPr id="14" name="Group 14"/>
          <p:cNvGrpSpPr/>
          <p:nvPr/>
        </p:nvGrpSpPr>
        <p:grpSpPr>
          <a:xfrm>
            <a:off x="597408" y="4770120"/>
            <a:ext cx="8343392" cy="1307592"/>
            <a:chOff x="597408" y="4770120"/>
            <a:chExt cx="8343392" cy="1307592"/>
          </a:xfrm>
        </p:grpSpPr>
        <p:sp>
          <p:nvSpPr>
            <p:cNvPr id="11" name="TextBox 11"/>
            <p:cNvSpPr txBox="1"/>
            <p:nvPr/>
          </p:nvSpPr>
          <p:spPr>
            <a:xfrm>
              <a:off x="597408" y="4770120"/>
              <a:ext cx="834339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3 · removeRow 删除整行及该行项目，会改变表格结构。</a:t>
              </a:r>
            </a:p>
          </p:txBody>
        </p:sp>
        <p:sp>
          <p:nvSpPr>
            <p:cNvPr id="12" name="TextBox 12"/>
            <p:cNvSpPr txBox="1"/>
            <p:nvPr/>
          </p:nvSpPr>
          <p:spPr>
            <a:xfrm>
              <a:off x="597408" y="5189220"/>
              <a:ext cx="82259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takeItem 取出当前格的项目，再 delete 只清空该格；</a:t>
              </a:r>
            </a:p>
          </p:txBody>
        </p:sp>
        <p:sp>
          <p:nvSpPr>
            <p:cNvPr id="13" name="TextBox 13"/>
            <p:cNvSpPr txBox="1"/>
            <p:nvPr/>
          </p:nvSpPr>
          <p:spPr>
            <a:xfrm>
              <a:off x="597408" y="5608320"/>
              <a:ext cx="357835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行列和其他单元格保留。</a:t>
              </a:r>
            </a:p>
          </p:txBody>
        </p:sp>
      </p:grpSp>
      <p:grpSp>
        <p:nvGrpSpPr>
          <p:cNvPr id="17" name="Group 17"/>
          <p:cNvGrpSpPr/>
          <p:nvPr/>
        </p:nvGrpSpPr>
        <p:grpSpPr>
          <a:xfrm>
            <a:off x="603504" y="6395085"/>
            <a:ext cx="10883036" cy="234696"/>
            <a:chOff x="603504" y="6395085"/>
            <a:chExt cx="10883036" cy="234696"/>
          </a:xfrm>
        </p:grpSpPr>
        <p:sp>
          <p:nvSpPr>
            <p:cNvPr id="15" name="TextBox 15"/>
            <p:cNvSpPr txBox="1"/>
            <p:nvPr/>
          </p:nvSpPr>
          <p:spPr>
            <a:xfrm>
              <a:off x="603504" y="6395085"/>
              <a:ext cx="2645359"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6.5 · 三个完整答案按点击顺序出现</a:t>
              </a:r>
            </a:p>
          </p:txBody>
        </p:sp>
        <p:sp>
          <p:nvSpPr>
            <p:cNvPr id="16" name="TextBox 16"/>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33 / 34</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childTnLst>
                          </p:cTn>
                        </p:par>
                      </p:childTnLst>
                    </p:cTn>
                  </p:par>
                  <p:par>
                    <p:cTn id="8" fill="hold">
                      <p:stCondLst>
                        <p:cond delay="indefinite"/>
                      </p:stCondLst>
                      <p:childTnLst>
                        <p:par>
                          <p:cTn id="9" fill="hold">
                            <p:stCondLst>
                              <p:cond delay="0"/>
                            </p:stCondLst>
                            <p:childTnLst>
                              <p:par>
                                <p:cTn xmlns:p="http://schemas.openxmlformats.org/presentationml/2006/mai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50"/>
                                        <p:tgtEl>
                                          <p:spTgt spid="10"/>
                                        </p:tgtEl>
                                      </p:cBhvr>
                                    </p:animEffect>
                                  </p:childTnLst>
                                </p:cTn>
                              </p:par>
                            </p:childTnLst>
                          </p:cTn>
                        </p:par>
                      </p:childTnLst>
                    </p:cTn>
                  </p:par>
                  <p:par>
                    <p:cTn id="13" fill="hold">
                      <p:stCondLst>
                        <p:cond delay="indefinite"/>
                      </p:stCondLst>
                      <p:childTnLst>
                        <p:par>
                          <p:cTn id="14" fill="hold">
                            <p:stCondLst>
                              <p:cond delay="0"/>
                            </p:stCondLst>
                            <p:childTnLst>
                              <p:par>
                                <p:cTn xmlns:p="http://schemas.openxmlformats.org/presentationml/2006/mai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90550" y="51816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本章的事件处理方法</a:t>
            </a:r>
          </a:p>
        </p:txBody>
      </p:sp>
      <p:grpSp>
        <p:nvGrpSpPr>
          <p:cNvPr id="6" name="Group 6"/>
          <p:cNvGrpSpPr/>
          <p:nvPr/>
        </p:nvGrpSpPr>
        <p:grpSpPr>
          <a:xfrm>
            <a:off x="595884" y="1937385"/>
            <a:ext cx="6569964" cy="1594866"/>
            <a:chOff x="595884" y="1937385"/>
            <a:chExt cx="6569964" cy="1594866"/>
          </a:xfrm>
        </p:grpSpPr>
        <p:sp>
          <p:nvSpPr>
            <p:cNvPr id="3" name="TextBox 3"/>
            <p:cNvSpPr txBox="1"/>
            <p:nvPr/>
          </p:nvSpPr>
          <p:spPr>
            <a:xfrm>
              <a:off x="595884" y="1937385"/>
              <a:ext cx="4389120" cy="528066"/>
            </a:xfrm>
            <a:prstGeom prst="rect">
              <a:avLst/>
            </a:prstGeom>
            <a:noFill/>
            <a:ln>
              <a:noFill/>
            </a:ln>
          </p:spPr>
          <p:txBody>
            <a:bodyPr wrap="none" lIns="0" tIns="0" rIns="0" bIns="0" anchor="t" anchorCtr="0">
              <a:spAutoFit/>
            </a:bodyPr>
            <a:lstStyle/>
            <a:p>
              <a:pPr algn="l"/>
              <a:r>
                <a:rPr lang="zh-CN" sz="2700" dirty="0">
                  <a:solidFill>
                    <a:schemeClr val="accent2"/>
                  </a:solidFill>
                  <a:latin typeface="+mn-lt"/>
                  <a:ea typeface="+mn-ea"/>
                  <a:cs typeface="+mn-cs"/>
                </a:rPr>
                <a:t>先找接收对象与事件类型，</a:t>
              </a:r>
            </a:p>
          </p:txBody>
        </p:sp>
        <p:sp>
          <p:nvSpPr>
            <p:cNvPr id="4" name="TextBox 4"/>
            <p:cNvSpPr txBox="1"/>
            <p:nvPr/>
          </p:nvSpPr>
          <p:spPr>
            <a:xfrm>
              <a:off x="595884" y="2470785"/>
              <a:ext cx="5479542" cy="528066"/>
            </a:xfrm>
            <a:prstGeom prst="rect">
              <a:avLst/>
            </a:prstGeom>
            <a:noFill/>
            <a:ln>
              <a:noFill/>
            </a:ln>
          </p:spPr>
          <p:txBody>
            <a:bodyPr wrap="none" lIns="0" tIns="0" rIns="0" bIns="0" anchor="t" anchorCtr="0">
              <a:spAutoFit/>
            </a:bodyPr>
            <a:lstStyle/>
            <a:p>
              <a:pPr algn="l"/>
              <a:r>
                <a:rPr lang="zh-CN" sz="2700" dirty="0">
                  <a:solidFill>
                    <a:schemeClr val="accent2"/>
                  </a:solidFill>
                  <a:latin typeface="+mn-lt"/>
                  <a:ea typeface="+mn-ea"/>
                  <a:cs typeface="+mn-cs"/>
                </a:rPr>
                <a:t>再选择处理位置，明确后续动作。</a:t>
              </a:r>
            </a:p>
          </p:txBody>
        </p:sp>
        <p:sp>
          <p:nvSpPr>
            <p:cNvPr id="5" name="TextBox 5"/>
            <p:cNvSpPr txBox="1"/>
            <p:nvPr/>
          </p:nvSpPr>
          <p:spPr>
            <a:xfrm>
              <a:off x="595884" y="3004185"/>
              <a:ext cx="6569964" cy="528066"/>
            </a:xfrm>
            <a:prstGeom prst="rect">
              <a:avLst/>
            </a:prstGeom>
            <a:noFill/>
            <a:ln>
              <a:noFill/>
            </a:ln>
          </p:spPr>
          <p:txBody>
            <a:bodyPr wrap="none" lIns="0" tIns="0" rIns="0" bIns="0" anchor="t" anchorCtr="0">
              <a:spAutoFit/>
            </a:bodyPr>
            <a:lstStyle/>
            <a:p>
              <a:pPr algn="l"/>
              <a:r>
                <a:rPr lang="zh-CN" sz="2700" dirty="0">
                  <a:solidFill>
                    <a:schemeClr val="accent2"/>
                  </a:solidFill>
                  <a:latin typeface="+mn-lt"/>
                  <a:ea typeface="+mn-ea"/>
                  <a:cs typeface="+mn-cs"/>
                </a:rPr>
                <a:t>最后观察界面，检查代码是否符合预期。</a:t>
              </a:r>
            </a:p>
          </p:txBody>
        </p:sp>
      </p:grpSp>
      <p:grpSp>
        <p:nvGrpSpPr>
          <p:cNvPr id="12" name="Group 12"/>
          <p:cNvGrpSpPr/>
          <p:nvPr/>
        </p:nvGrpSpPr>
        <p:grpSpPr>
          <a:xfrm>
            <a:off x="597408" y="3912870"/>
            <a:ext cx="8101584" cy="2145792"/>
            <a:chOff x="597408" y="3912870"/>
            <a:chExt cx="8101584" cy="2145792"/>
          </a:xfrm>
        </p:grpSpPr>
        <p:sp>
          <p:nvSpPr>
            <p:cNvPr id="7" name="TextBox 7"/>
            <p:cNvSpPr txBox="1"/>
            <p:nvPr/>
          </p:nvSpPr>
          <p:spPr>
            <a:xfrm>
              <a:off x="597408" y="391287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事件函数处理本类的行为；未接管的情况保留基类处理。</a:t>
              </a:r>
            </a:p>
          </p:txBody>
        </p:sp>
        <p:sp>
          <p:nvSpPr>
            <p:cNvPr id="8" name="TextBox 8"/>
            <p:cNvSpPr txBox="1"/>
            <p:nvPr/>
          </p:nvSpPr>
          <p:spPr>
            <a:xfrm>
              <a:off x="597408" y="433197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信号通知其他对象，让其他对象执行已连接的槽。</a:t>
              </a:r>
            </a:p>
          </p:txBody>
        </p:sp>
        <p:sp>
          <p:nvSpPr>
            <p:cNvPr id="9" name="TextBox 9"/>
            <p:cNvSpPr txBox="1"/>
            <p:nvPr/>
          </p:nvSpPr>
          <p:spPr>
            <a:xfrm>
              <a:off x="597408" y="4751070"/>
              <a:ext cx="808543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过滤器按 watched 限定监视范围，决定是否消费事件。</a:t>
              </a:r>
            </a:p>
          </p:txBody>
        </p:sp>
        <p:sp>
          <p:nvSpPr>
            <p:cNvPr id="10" name="TextBox 10"/>
            <p:cNvSpPr txBox="1"/>
            <p:nvPr/>
          </p:nvSpPr>
          <p:spPr>
            <a:xfrm>
              <a:off x="597408" y="517017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拖放先检查数据格式、动作和位置，再处理传入数据。</a:t>
              </a:r>
            </a:p>
          </p:txBody>
        </p:sp>
        <p:sp>
          <p:nvSpPr>
            <p:cNvPr id="11" name="TextBox 11"/>
            <p:cNvSpPr txBox="1"/>
            <p:nvPr/>
          </p:nvSpPr>
          <p:spPr>
            <a:xfrm>
              <a:off x="597408" y="558927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每次修改都要说清操作对象、允许条件和可观察的结果。</a:t>
              </a:r>
            </a:p>
          </p:txBody>
        </p:sp>
      </p:grpSp>
      <p:grpSp>
        <p:nvGrpSpPr>
          <p:cNvPr id="15" name="Group 15"/>
          <p:cNvGrpSpPr/>
          <p:nvPr/>
        </p:nvGrpSpPr>
        <p:grpSpPr>
          <a:xfrm>
            <a:off x="603504" y="6395085"/>
            <a:ext cx="10883036" cy="234696"/>
            <a:chOff x="603504" y="6395085"/>
            <a:chExt cx="10883036" cy="234696"/>
          </a:xfrm>
        </p:grpSpPr>
        <p:sp>
          <p:nvSpPr>
            <p:cNvPr id="13" name="TextBox 13"/>
            <p:cNvSpPr txBox="1"/>
            <p:nvPr/>
          </p:nvSpPr>
          <p:spPr>
            <a:xfrm>
              <a:off x="603504" y="6395085"/>
              <a:ext cx="3275381"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第6章结束 · 接收对象、处理规则与界面验证</a:t>
              </a:r>
            </a:p>
          </p:txBody>
        </p:sp>
        <p:sp>
          <p:nvSpPr>
            <p:cNvPr id="14" name="TextBox 14"/>
            <p:cNvSpPr txBox="1"/>
            <p:nvPr/>
          </p:nvSpPr>
          <p:spPr>
            <a:xfrm>
              <a:off x="10852404" y="6395085"/>
              <a:ext cx="63413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34 / 34</a:t>
              </a:r>
            </a:p>
          </p:txBody>
        </p:sp>
      </p:gr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qt6_ch06_e_item_drag_drop">
  <a:themeElements>
    <a:clrScheme name="qt6_ch06_e_item_drag_drop">
      <a:dk1>
        <a:srgbClr val="2B343A"/>
      </a:dk1>
      <a:lt1>
        <a:srgbClr val="FAF7EF"/>
      </a:lt1>
      <a:dk2>
        <a:srgbClr val="1F497D"/>
      </a:dk2>
      <a:lt2>
        <a:srgbClr val="FAF7EF"/>
      </a:lt2>
      <a:accent1>
        <a:srgbClr val="283D49"/>
      </a:accent1>
      <a:accent2>
        <a:srgbClr val="A8542F"/>
      </a:accent2>
      <a:accent3>
        <a:srgbClr val="587F76"/>
      </a:accent3>
      <a:accent4>
        <a:srgbClr val="283D49"/>
      </a:accent4>
      <a:accent5>
        <a:srgbClr val="EEE8DC"/>
      </a:accent5>
      <a:accent6>
        <a:srgbClr val="646B6B"/>
      </a:accent6>
      <a:hlink>
        <a:srgbClr val="A8542F"/>
      </a:hlink>
      <a:folHlink>
        <a:srgbClr val="587F76"/>
      </a:folHlink>
    </a:clrScheme>
    <a:fontScheme name="qt6_ch06_e_item_drag_drop">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06_e_item_drag_drop">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qt6_ch06_e_item_drag_drop">
  <a:themeElements>
    <a:clrScheme name="qt6_ch06_e_item_drag_drop">
      <a:dk1>
        <a:srgbClr val="2B343A"/>
      </a:dk1>
      <a:lt1>
        <a:srgbClr val="FAF7EF"/>
      </a:lt1>
      <a:dk2>
        <a:srgbClr val="1F497D"/>
      </a:dk2>
      <a:lt2>
        <a:srgbClr val="FAF7EF"/>
      </a:lt2>
      <a:accent1>
        <a:srgbClr val="283D49"/>
      </a:accent1>
      <a:accent2>
        <a:srgbClr val="A8542F"/>
      </a:accent2>
      <a:accent3>
        <a:srgbClr val="587F76"/>
      </a:accent3>
      <a:accent4>
        <a:srgbClr val="283D49"/>
      </a:accent4>
      <a:accent5>
        <a:srgbClr val="EEE8DC"/>
      </a:accent5>
      <a:accent6>
        <a:srgbClr val="646B6B"/>
      </a:accent6>
      <a:hlink>
        <a:srgbClr val="A8542F"/>
      </a:hlink>
      <a:folHlink>
        <a:srgbClr val="587F76"/>
      </a:folHlink>
    </a:clrScheme>
    <a:fontScheme name="qt6_ch06_e_item_drag_drop">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06_e_item_drag_drop">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34</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2026-10-06T12:19:58Z</dcterms:created>
  <dcterms:modified xsi:type="dcterms:W3CDTF">2026-10-06T12:19:58Z</dcterms:modified>
  <cp:category/>
  <cp:contentStatus/>
</cp:coreProperties>
</file>