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Default Extension="png" ContentType="image/png"/>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p="http://schemas.openxmlformats.org/presentationml/2006/main" xmlns:r="http://schemas.openxmlformats.org/officeDocument/2006/relationships" saveSubsetFonts="1" autoCompressPictures="0">
  <p:sldMasterIdLst>
    <p:sldMasterId id="2147483648" r:id="rId1"/>
  </p:sldMasterIdLst>
  <p:notesMasterIdLst>
    <p:notesMasterId r:id="rId35"/>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  <Relationship Id="rId35" Type="http://schemas.openxmlformats.org/officeDocument/2006/relationships/notesMaster" Target="notesMasters/notesMaster1.xml"/>
</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a:lstStyle/>
          <a:p>
            <a:pPr/>
            <a:endParaRPr lang="zh-CN"/>
          </a:p>
        </p:txBody>
      </p:sp>
      <p:sp>
        <p:nvSpPr>
          <p:cNvPr id="3" name="Date Placeholder 2"/>
          <p:cNvSpPr>
            <a:spLocks noGrp="1"/>
          </p:cNvSpPr>
          <p:nvPr>
            <p:ph type="dt" sz="half" idx="1"/>
          </p:nvPr>
        </p:nvSpPr>
        <p:spPr>
          <a:xfrm>
            <a:off x="3884613" y="0"/>
            <a:ext cx="2971800" cy="457200"/>
          </a:xfrm>
          <a:prstGeom prst="rect">
            <a:avLst/>
          </a:prstGeom>
        </p:spPr>
        <p:txBody>
          <a:bodyPr/>
          <a:lstStyle/>
          <a:p>
            <a:pPr/>
            <a:endParaRPr lang="zh-CN"/>
          </a:p>
        </p:txBody>
      </p:sp>
      <p:sp>
        <p:nvSpPr>
          <p:cNvPr id="4" name="Slide Image Placeholder 3"/>
          <p:cNvSpPr>
            <a:spLocks noGrp="1" noRot="1" noChangeAspect="1"/>
          </p:cNvSpPr>
          <p:nvPr>
            <p:ph type="sldImg" idx="2"/>
          </p:nvPr>
        </p:nvSpPr>
        <p:spPr>
          <a:xfrm>
            <a:off x="1143000" y="685800"/>
            <a:ext cx="4572000" cy="3429000"/>
          </a:xfrm>
          <a:prstGeom prst="rect">
            <a:avLst/>
          </a:prstGeom>
        </p:spPr>
      </p:sp>
      <p:sp>
        <p:nvSpPr>
          <p:cNvPr id="5" name="Notes Placeholder 4"/>
          <p:cNvSpPr>
            <a:spLocks noGrp="1"/>
          </p:cNvSpPr>
          <p:nvPr>
            <p:ph type="body" sz="quarter" idx="3"/>
          </p:nvPr>
        </p:nvSpPr>
        <p:spPr>
          <a:xfrm>
            <a:off x="685800" y="4343400"/>
            <a:ext cx="5486400" cy="4114800"/>
          </a:xfrm>
          <a:prstGeom prst="rect">
            <a:avLst/>
          </a:prstGeom>
        </p:spPr>
        <p:txBody>
          <a:bodyPr/>
          <a:lstStyle/>
          <a:p>
            <a:pPr/>
            <a:endParaRPr lang="zh-CN"/>
          </a:p>
        </p:txBody>
      </p:sp>
      <p:sp>
        <p:nvSpPr>
          <p:cNvPr id="6" name="Footer Placeholder 5"/>
          <p:cNvSpPr>
            <a:spLocks noGrp="1"/>
          </p:cNvSpPr>
          <p:nvPr>
            <p:ph type="ftr" sz="quarter" idx="4"/>
          </p:nvPr>
        </p:nvSpPr>
        <p:spPr>
          <a:xfrm>
            <a:off x="0" y="8685213"/>
            <a:ext cx="2971800" cy="457200"/>
          </a:xfrm>
          <a:prstGeom prst="rect">
            <a:avLst/>
          </a:prstGeom>
        </p:spPr>
        <p:txBody>
          <a:bodyPr/>
          <a:lstStyle/>
          <a:p>
            <a:pPr/>
            <a:endParaRPr lang="zh-CN"/>
          </a:p>
        </p:txBody>
      </p:sp>
      <p:sp>
        <p:nvSpPr>
          <p:cNvPr id="7" name="Slide Number Placeholder 6"/>
          <p:cNvSpPr>
            <a:spLocks noGrp="1"/>
          </p:cNvSpPr>
          <p:nvPr>
            <p:ph type="sldNum" sz="quarter" idx="5"/>
          </p:nvPr>
        </p:nvSpPr>
        <p:spPr>
          <a:xfrm>
            <a:off x="3884613" y="8685213"/>
            <a:ext cx="2971800" cy="457200"/>
          </a:xfrm>
          <a:prstGeom prst="rect">
            <a:avLst/>
          </a:prstGeom>
        </p:spPr>
        <p:txBody>
          <a:bodyPr/>
          <a:lstStyle/>
          <a:p>
            <a:pPr/>
            <a:endParaRPr lang="zh-CN"/>
          </a:p>
        </p:txBody>
      </p:sp>
    </p:spTree>
  </p:cSld>
  <p:clrMap bg1="lt1" tx1="dk1" bg2="lt2" tx2="dk2" accent1="accent1" accent2="accent2" accent3="accent3" accent4="accent4" accent5="accent5" accent6="accent6" hlink="hlink" folHlink="folHlink"/>
  <p:hf/>
  <p:notesStyle>
    <a:lvl1pPr marL="0" algn="l">
      <a:defRPr sz="1200" lang="zh-CN"/>
    </a:lvl1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前一份用返回值判断路径、颜色和字体的选择，这一份把确认与取消落实到程序分支。进度对话框要把取消请求交给执行任务的代码，输入对话框要分别检查确认结果与业务值，消息框要按按钮决定后续动作。每次都应说清读哪个结果、继续什么动作、取消时停止哪里。</a:t>
            </a:r>
          </a:p>
          <a:p>
            <a:pPr/>
            <a:endParaRPr lang="zh-CN" dirty="0"/>
          </a:p>
          <a:p>
            <a:pPr/>
            <a:r>
              <a:rPr lang="zh-CN" dirty="0"/>
              <a:t>教材内容见《Qt 6 C++ 开发指南》第七章第7.1节。</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教材进度示例的范围是零到二百，当前值报告已经完成的步骤，标签说明正在做的任务，取消按钮供用户请求停止。图中虽有复制文件的任务文字，教材循环实际只模拟进度变化，没有复制文件。课堂观察数值和标签，再检查点击取消之后是否还执行下一步。</a:t>
            </a:r>
          </a:p>
          <a:p>
            <a:pPr/>
            <a:endParaRPr lang="zh-CN" dirty="0"/>
          </a:p>
          <a:p>
            <a:pPr/>
            <a:r>
              <a:rPr lang="zh-CN" dirty="0"/>
              <a:t>教材内容见《Qt 6 C++ 开发指南》第七章第7.1节。</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本次模拟有二百个短步骤，所以把范围设置为零到二百。完成第i步后才调用setValue报告i，标签也可以写出当前步骤；进度值应对应已经完成的工作。到二百表示模拟完成，取消则结束剩余步骤，两条路径不能共用一个“全部完成”的解释；先分清它们，再准备保存状态的对象。</a:t>
            </a:r>
          </a:p>
          <a:p>
            <a:pPr/>
            <a:endParaRPr lang="zh-CN" dirty="0"/>
          </a:p>
          <a:p>
            <a:pPr/>
            <a:r>
              <a:rPr lang="zh-CN" dirty="0"/>
              <a:t>教材内容见《Qt 6 C++ 开发指南》第七章第7.1节。</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QProgressDialog是一个实例，保存标签、范围、当前值和取消状态。构造函数依次取得任务文字、取消按钮文字、最小值、最大值和父窗口this。教材同步示例设置WindowModal，并明确开启autoReset和autoClose，用来观察达到最大值之后的复位与隐藏；这里的栈对象用于当前同步调用过程，后面的异步示例会改用堆对象。</a:t>
            </a:r>
          </a:p>
          <a:p>
            <a:pPr/>
            <a:endParaRPr lang="zh-CN" dirty="0"/>
          </a:p>
          <a:p>
            <a:pPr/>
            <a:r>
              <a:rPr lang="zh-CN" dirty="0"/>
              <a:t>教材内容见《Qt 6 C++ 开发指南》第七章第7.1节。相关接口行为及补充说明见[Qt Base v6.2.3：qprogressdialog.cpp](https://raw.githubusercontent.com/qt/qtbase/v6.2.3/src/widgets/dialogs/qprogressdialog.cpp)。</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minimumDuration默认四千毫秒，对话框依据已完成步骤估算任务耗时，超过显示阈值才显示，因此很短的任务可能直接结束而不出现窗口。课堂可以把minimumDuration设为零，便于观察进度变化。这个参数控制显示条件，不能用来延长或缩短实际工作时间。</a:t>
            </a:r>
          </a:p>
          <a:p>
            <a:pPr/>
            <a:endParaRPr lang="zh-CN" dirty="0"/>
          </a:p>
          <a:p>
            <a:pPr/>
            <a:r>
              <a:rPr lang="zh-CN" dirty="0"/>
              <a:t>教材内容见《Qt 6 C++ 开发指南》第七章第7.1节。相关接口行为及补充说明见[Qt Base v6.2.3：qprogressdialog.cpp](https://raw.githubusercontent.com/qt/qtbase/v6.2.3/src/widgets/dialogs/qprogressdialog.cpp)。</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完成一个短步骤之后，先用setLabelText说明当前步骤，再用setValue报告已完成步数i。模态进度窗口显示后，setValue可能处理其他事件，这意味着调用还没有返回时，别的槽就可能改变任务状态。后续代码不能假定状态始终等于调用前的值，后面会用短回调减少长时间占用事件循环的过程。</a:t>
            </a:r>
          </a:p>
          <a:p>
            <a:pPr/>
            <a:endParaRPr lang="zh-CN" dirty="0"/>
          </a:p>
          <a:p>
            <a:pPr/>
            <a:r>
              <a:rPr lang="zh-CN" dirty="0"/>
              <a:t>教材内容见《Qt 6 C++ 开发指南》第七章第7.1节。相关接口行为及补充说明见[Qt Base v6.2.3：qprogressdialog.cpp](https://raw.githubusercontent.com/qt/qtbase/v6.2.3/src/widgets/dialogs/qprogressdialog.cpp)。</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点击取消按钮先发出canceled信号，默认连接随后调用cancel槽，这是页面箭头所表示的方向。cancel隐藏窗口并复位进度，把wasCanceled置为true。程序直接调用cancel不会反过来发出canceled，因此业务停止不能依赖一个不存在的反向通知；循环应检查状态，定时任务则应明确执行停止操作。</a:t>
            </a:r>
          </a:p>
          <a:p>
            <a:pPr/>
            <a:endParaRPr lang="zh-CN" dirty="0"/>
          </a:p>
          <a:p>
            <a:pPr/>
            <a:r>
              <a:rPr lang="zh-CN" dirty="0"/>
              <a:t>教材内容见《Qt 6 C++ 开发指南》第七章第7.1节。相关接口行为及补充说明见[Qt Base v6.2.3：qprogressdialog.cpp](https://raw.githubusercontent.com/qt/qtbase/v6.2.3/src/widgets/dialogs/qprogressdialog.cpp)。</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如果任务由循环推进，循环中读取wasCanceled，为true就break，退出后不再执行下一步。如果任务由定时回调推进，取消处理调用定时器的stop，结束后续timeout。隐藏进度窗口只改变界面，真正推进工作的代码还要决定不再继续，这是取消行为能否完整生效的条件。</a:t>
            </a:r>
          </a:p>
          <a:p>
            <a:pPr/>
            <a:endParaRPr lang="zh-CN" dirty="0"/>
          </a:p>
          <a:p>
            <a:pPr/>
            <a:r>
              <a:rPr lang="zh-CN" dirty="0"/>
              <a:t>教材内容见《Qt 6 C++ 开发指南》第七章第7.1节。相关接口行为及补充说明见[Qt Base v6.2.3：qprogressdialog.cpp](https://raw.githubusercontent.com/qt/qtbase/v6.2.3/src/widgets/dialogs/qprogressdialog.cpp)；[Qt Base v6.2.3：qtimer.cpp](https://raw.githubusercontent.com/qt/qtbase/v6.2.3/src/corelib/kernel/qtimer.cpp)。</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autoReset和autoClose默认都为true，setValue到达maximum之后自动reset，复位时按autoClose隐藏。reset还会清除取消状态，但界面的复位不会自动重新开始业务。复用对象时重新准备范围、业务步数和任务文字，并分别处理取消与完成的收尾，才能避免把上一轮状态带进下一轮。</a:t>
            </a:r>
          </a:p>
          <a:p>
            <a:pPr/>
            <a:endParaRPr lang="zh-CN" dirty="0"/>
          </a:p>
          <a:p>
            <a:pPr/>
            <a:r>
              <a:rPr lang="zh-CN" dirty="0"/>
              <a:t>教材内容见《Qt 6 C++ 开发指南》第七章第7.1节。相关接口行为及补充说明见[Qt Base v6.2.3：qprogressdialog.cpp](https://raw.githubusercontent.com/qt/qtbase/v6.2.3/src/widgets/dialogs/qprogressdialog.cpp)；[Qt Base v6.2.3：qdialog.cpp](https://raw.githubusercontent.com/qt/qtbase/v6.2.3/src/widgets/dialogs/qdialog.cpp)。</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教材用三十毫秒忙等模拟每一步，等待期间持续检查时间，占用GUI线程和CPU，没有主动让出事件处理机会。步骤之间的模态setValue可能分发事件，所以其他槽可以在当前任务内再次进入执行并改变状态。示例适合观察进度变化，但不能视为后台执行方法；把有限工作拆到短回调中，才可以每步结束后返回事件循环。</a:t>
            </a:r>
          </a:p>
          <a:p>
            <a:pPr/>
            <a:endParaRPr lang="zh-CN" dirty="0"/>
          </a:p>
          <a:p>
            <a:pPr/>
            <a:r>
              <a:rPr lang="zh-CN" dirty="0"/>
              <a:t>教材内容见《Qt 6 C++ 开发指南》第七章第7.1节。相关接口行为及补充说明见[Qt Base v6.2.3：qprogressdialog.cpp](https://raw.githubusercontent.com/qt/qtbase/v6.2.3/src/widgets/dialogs/qprogressdialog.cpp)；[线程与 QObject 文档](https://doc.qt.io/qt-6/threads-qobject.html)。</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一次timeout只做一个短步骤、报告进度并返回，事件循环随后才有机会处理绘制和取消。QTimer仍在所属线程运行，不会自动创建后台线程，单次回调如果耗时很长，GUI仍会阻塞。间隔用于安排回调，也可能晚到，不能当成精确定时保证；下面的课堂扩展只模拟二百个短步骤。</a:t>
            </a:r>
          </a:p>
          <a:p>
            <a:pPr/>
            <a:endParaRPr lang="zh-CN" dirty="0"/>
          </a:p>
          <a:p>
            <a:pPr/>
            <a:r>
              <a:rPr lang="zh-CN" dirty="0"/>
              <a:t>教材内容见《Qt 6 C++ 开发指南》第七章第7.1节。相关接口行为及补充说明见[Qt Base v6.2.3：qtimer.cpp](https://raw.githubusercontent.com/qt/qtbase/v6.2.3/src/corelib/kernel/qtimer.cpp)。</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异步调用结束后对象还要继续存在，所以在堆上创建进度对话框，由this管理，定时器则以进度对象为父对象。本次课堂模拟明确使用非模态窗口，并把显示阈值设为零。取消信号的处理先停止定时器，再用deleteLater安排进度对象清理；定时器随父对象清理。先准备这些对象，下一页连接timeout之后才启动。</a:t>
            </a:r>
          </a:p>
          <a:p>
            <a:pPr/>
            <a:endParaRPr lang="zh-CN" dirty="0"/>
          </a:p>
          <a:p>
            <a:pPr/>
            <a:r>
              <a:rPr lang="zh-CN" dirty="0"/>
              <a:t>教材内容见《Qt 6 C++ 开发指南》第七章第7.1节。相关接口行为及补充说明见[Qt Base v6.2.3：qtimer.cpp](https://raw.githubusercontent.com/qt/qtbase/v6.2.3/src/corelib/kernel/qtimer.cpp)；[QDialog 类文档](https://doc.qt.io/qt-6/qdialog.html)。</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段代码接上一页，lambda以值捕获progress和timer，并把done初始化为零，mutable允许每次回调增加它。增加一次done只表示模拟完成一个短步骤，没有实际文件复制。达到二百先stop，随后设置标签和最终进度，再安排deleteLater；三十毫秒是整数毫秒间隔，不保证精确到达。取消处理也先stop，清理对象后不会继续用已经删除的进度对象报告下一步。</a:t>
            </a:r>
          </a:p>
          <a:p>
            <a:pPr/>
            <a:endParaRPr lang="zh-CN" dirty="0"/>
          </a:p>
          <a:p>
            <a:pPr/>
            <a:r>
              <a:rPr lang="zh-CN" dirty="0"/>
              <a:t>教材内容见《Qt 6 C++ 开发指南》第七章第7.1节。相关接口行为及补充说明见[Qt Base v6.2.3：qprogressdialog.cpp](https://raw.githubusercontent.com/qt/qtbase/v6.2.3/src/widgets/dialogs/qprogressdialog.cpp)；[Qt Base v6.2.3：qtimer.cpp](https://raw.githubusercontent.com/qt/qtbase/v6.2.3/src/corelib/kernel/qtimer.cpp)；[Qt Base v6.2.3：qobject.cpp](https://raw.githubusercontent.com/qt/qtbase/v6.2.3/src/corelib/kernel/qobject.cpp)。</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QInputDialog的单项输入按所需类型选择接口：getText和getMultiLineText返回QString，getInt返回int，getDouble返回double，getItem返回QString。它们都通过ok说明是否确认，提交之前先读这个结果。接下来用返回初始值的情境解释为什么不能单凭输入值判断用户的选择。</a:t>
            </a:r>
          </a:p>
          <a:p>
            <a:pPr/>
            <a:endParaRPr lang="zh-CN" dirty="0"/>
          </a:p>
          <a:p>
            <a:pPr/>
            <a:r>
              <a:rPr lang="zh-CN" dirty="0"/>
              <a:t>教材内容见《Qt 6 C++ 开发指南》第七章第7.1节。相关接口行为及补充说明见[Qt Base v6.2.3：qinputdialog.cpp](https://raw.githubusercontent.com/qt/qtbase/v6.2.3/src/widgets/dialogs/qinputdialog.cpp)。</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数值输入取消时返回初始值，getItem取消时返回初始项，而用户确认时也可以选择相同的值，因此值本身不能证明确认。文本输入则允许用户确认一个空字符串，是否接受空文本由业务决定。ok回答是否确认，业务校验回答值是否合法，按这个顺序判断才能把取消与非法输入分开。</a:t>
            </a:r>
          </a:p>
          <a:p>
            <a:pPr/>
            <a:endParaRPr lang="zh-CN" dirty="0"/>
          </a:p>
          <a:p>
            <a:pPr/>
            <a:r>
              <a:rPr lang="zh-CN" dirty="0"/>
              <a:t>教材内容见《Qt 6 C++ 开发指南》第七章第7.1节。相关接口行为及补充说明见[Qt Base v6.2.3：qinputdialog.cpp](https://raw.githubusercontent.com/qt/qtbase/v6.2.3/src/widgets/dialogs/qinputdialog.cpp)。</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getText取得提示、普通回显方式和空初始文本，用QString接收文件名，再通过ok识别取消。示例业务不接受空文件名，所以确认后另作isEmpty检查，用warning提示并返回。只有通过这两层检查才把名称追加到结果区；空字符串可以来自一次确认，不能直接把它当成用户取消。</a:t>
            </a:r>
          </a:p>
          <a:p>
            <a:pPr/>
            <a:endParaRPr lang="zh-CN" dirty="0"/>
          </a:p>
          <a:p>
            <a:pPr/>
            <a:r>
              <a:rPr lang="zh-CN" dirty="0"/>
              <a:t>教材内容见《Qt 6 C++ 开发指南》第七章第7.1节。相关接口行为及补充说明见[Qt Base v6.2.3：qinputdialog.cpp](https://raw.githubusercontent.com/qt/qtbase/v6.2.3/src/widgets/dialogs/qinputdialog.cpp)。</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getInt的initial是准备好的有效初值，随后六和五十限定最小、最大值，一是步长，结果用int接收。确认后在ok为true的分支修改字体的点大小，再把字体设置给plainTextEdit。当前字体的pointSize并不总能提供有效点大小，下一页补上这一调用片段需要的初值准备与确认处理。</a:t>
            </a:r>
          </a:p>
          <a:p>
            <a:pPr/>
            <a:endParaRPr lang="zh-CN" dirty="0"/>
          </a:p>
          <a:p>
            <a:pPr/>
            <a:r>
              <a:rPr lang="zh-CN" dirty="0"/>
              <a:t>教材内容见《Qt 6 C++ 开发指南》第七章第7.1节。</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读文本框的字体副本，再读pointSize；如果字体用像素大小设置，pointSize会返回负一。非正值采用课堂约定的十二点，并用qBound把初值限制在六至五十之间，再初始化输入框。检查ok以后，setPointSize只修改字体副本，最后的setFont才把修改应用到文本框；十二点是本次教学选择，不是Qt对所有字体的固定默认值。</a:t>
            </a:r>
          </a:p>
          <a:p>
            <a:pPr/>
            <a:endParaRPr lang="zh-CN" dirty="0"/>
          </a:p>
          <a:p>
            <a:pPr/>
            <a:r>
              <a:rPr lang="zh-CN" dirty="0"/>
              <a:t>教材内容见《Qt 6 C++ 开发指南》第七章第7.1节。相关接口行为及补充说明见[Qt Base v6.2.3：qfont.cpp](https://raw.githubusercontent.com/qt/qtbase/v6.2.3/src/gui/text/qfont.cpp)。</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示例以一为初值、零到一百为范围，getDouble返回的数值保存在double变量中，仍需先检查ok。调用中的decimals等于二，控制输入框的小数位显示；QString的arg使用字符f与数字二，控制输出文字的格式。输入展示、数值类型和输出格式分别在不同位置处理，显示两位小数不会把double返回类型变成字符串。</a:t>
            </a:r>
          </a:p>
          <a:p>
            <a:pPr/>
            <a:endParaRPr lang="zh-CN" dirty="0"/>
          </a:p>
          <a:p>
            <a:pPr/>
            <a:r>
              <a:rPr lang="zh-CN" dirty="0"/>
              <a:t>教材内容见《Qt 6 C++ 开发指南》第七章第7.1节。相关接口行为及补充说明见[Qt Base v6.2.3：qinputdialog.cpp](https://raw.githubusercontent.com/qt/qtbase/v6.2.3/src/widgets/dialogs/qinputdialog.cpp)。</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QStringList提供优秀、良好、及格、不及格四项，初始索引零对应优秀，editable为false限制用户选择已有项。getItem返回选择后的QString，代码先检查ok，再追加到plainTextEdit。取消可能返回初始项，所以不能通过结果文字是否等于优秀来猜测用户是否确认。</a:t>
            </a:r>
          </a:p>
          <a:p>
            <a:pPr/>
            <a:endParaRPr lang="zh-CN" dirty="0"/>
          </a:p>
          <a:p>
            <a:pPr/>
            <a:r>
              <a:rPr lang="zh-CN" dirty="0"/>
              <a:t>教材内容见《Qt 6 C++ 开发指南》第七章第7.1节。相关接口行为及补充说明见[Qt Base v6.2.3：qinputdialog.cpp](https://raw.githubusercontent.com/qt/qtbase/v6.2.3/src/widgets/dialogs/qinputdialog.cpp)。</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业务只接受四种已有等级时，editable设为false，用户确认之后按ok提交即可。业务允许新增等级时，editable设为true，用户可以输入列表之外的文字，确认后还要检查空文本与其他业务要求。可编辑选项控制输入来源，业务规则决定新文字能否被接受，两者各自回答不同的问题。</a:t>
            </a:r>
          </a:p>
          <a:p>
            <a:pPr/>
            <a:endParaRPr lang="zh-CN" dirty="0"/>
          </a:p>
          <a:p>
            <a:pPr/>
            <a:r>
              <a:rPr lang="zh-CN" dirty="0"/>
              <a:t>教材内容见《Qt 6 C++ 开发指南》第七章第7.1节。相关接口行为及补充说明见[Qt Base v6.2.3：qinputdialog.cpp](https://raw.githubusercontent.com/qt/qtbase/v6.2.3/src/widgets/dialogs/qinputdialog.cpp)。</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getMultiLineText把需要多行表达的一项内容作为QString返回，初始字符串中的换行会显示在编辑区域。多行仍是一次输入，ok报告确认或取消，代码先按这个结果决定是否继续。本页示例允许空说明；如果实际业务不允许空，检查ok之后再校验文本，处理顺序与单行输入相同。</a:t>
            </a:r>
          </a:p>
          <a:p>
            <a:pPr/>
            <a:endParaRPr lang="zh-CN" dirty="0"/>
          </a:p>
          <a:p>
            <a:pPr/>
            <a:r>
              <a:rPr lang="zh-CN" dirty="0"/>
              <a:t>教材内容见《Qt 6 C++ 开发指南》第七章第7.1节。相关接口行为及补充说明见[Qt Base v6.2.3：qinputdialog.cpp](https://raw.githubusercontent.com/qt/qtbase/v6.2.3/src/widgets/dialogs/qinputdialog.cpp)。</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information用于信息，warning用于警告，critical用于错误，question用于询问选择，这些接口都返回StandardButton，可以按按钮进入业务分支。about和aboutQt显示介绍，返回void，不能把全部消息接口都写成接收按钮结果的同一种签名。提示性质决定接口，下一步还要决定可选按钮与默认按钮。</a:t>
            </a:r>
          </a:p>
          <a:p>
            <a:pPr/>
            <a:endParaRPr lang="zh-CN" dirty="0"/>
          </a:p>
          <a:p>
            <a:pPr/>
            <a:r>
              <a:rPr lang="zh-CN" dirty="0"/>
              <a:t>教材内容见《Qt 6 C++ 开发指南》第七章第7.1节。相关接口行为及补充说明见[Qt Base v6.2.3：qmessagebox.h](https://raw.githubusercontent.com/qt/qtbase/v6.2.3/src/widgets/dialogs/qmessagebox.h)。</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buttons决定消息框提供哪些选择，information、warning和critical默认只有Ok，question默认有Yes和No。defaultButton决定默认触发哪个结果，明确指定时必须属于按钮集合，NoButton表示交给消息框自动选择。保存询问可提供Cancel并把它设为默认按钮，使三种业务意图都有对应的返回结果。</a:t>
            </a:r>
          </a:p>
          <a:p>
            <a:pPr/>
            <a:endParaRPr lang="zh-CN" dirty="0"/>
          </a:p>
          <a:p>
            <a:pPr/>
            <a:r>
              <a:rPr lang="zh-CN" dirty="0"/>
              <a:t>教材内容见《Qt 6 C++ 开发指南》第七章第7.1节。相关接口行为及补充说明见[Qt Base v6.2.3：qmessagebox.h](https://raw.githubusercontent.com/qt/qtbase/v6.2.3/src/widgets/dialogs/qmessagebox.h)。</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question的按钮集合用按位或组合Yes、No和Cancel，最后一个参数明确把Cancel设为默认按钮，返回值用StandardButton接收。Yes表示要求保存，No表示不保存，Cancel表示停止这次关闭。在这个含Cancel的例子里，Esc或标题栏关闭也可返回Cancel；取得返回值后还要由调用者执行对应动作，询问本身不保存文件。</a:t>
            </a:r>
          </a:p>
          <a:p>
            <a:pPr/>
            <a:endParaRPr lang="zh-CN" dirty="0"/>
          </a:p>
          <a:p>
            <a:pPr/>
            <a:r>
              <a:rPr lang="zh-CN" dirty="0"/>
              <a:t>教材内容见《Qt 6 C++ 开发指南》第七章第7.1节。相关接口行为及补充说明见[Qt Base v6.2.3：qmessagebox.cpp](https://raw.githubusercontent.com/qt/qtbase/v6.2.3/src/widgets/dialogs/qmessagebox.cpp)。</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Yes分支必须调用真实保存操作，成功才能继续关闭，失败就保留窗口和内容。No分支表示用户选择不保存本次修改，可以继续关闭，但不能把它记录成保存成功；Cancel分支停止本次关闭。教材消息框例子只记录按钮结果，没有实现文件保存，真正关闭时要把用户选择与实际写入是否成功一起考虑。</a:t>
            </a:r>
          </a:p>
          <a:p>
            <a:pPr/>
            <a:endParaRPr lang="zh-CN" dirty="0"/>
          </a:p>
          <a:p>
            <a:pPr/>
            <a:r>
              <a:rPr lang="zh-CN" dirty="0"/>
              <a:t>教材内容见《Qt 6 C++ 开发指南》第七章第7.1节。相关接口行为及补充说明见[Qt Base v6.2.3：qfiledialog.cpp](https://raw.githubusercontent.com/qt/qtbase/v6.2.3/src/widgets/dialogs/qfiledialog.cpp)；[Qt Base v6.2.3：qmessagebox.cpp](https://raw.githubusercontent.com/qt/qtbase/v6.2.3/src/widgets/dialogs/qmessagebox.cpp)。</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让学生先判断取消的发生位置，再逐项显示答案。直接调用cancel不会反向发出canceled；getInt返回十二可能来自确认，也可能来自取消，所以必须检查ok。保存询问选择Cancel就结束本次关闭请求，保留窗口和当前内容，不应继续执行保存或关闭操作。</a:t>
            </a:r>
          </a:p>
          <a:p>
            <a:pPr/>
            <a:endParaRPr lang="zh-CN" dirty="0"/>
          </a:p>
          <a:p>
            <a:pPr/>
            <a:r>
              <a:rPr lang="zh-CN" dirty="0"/>
              <a:t>教材内容见《Qt 6 C++ 开发指南》第七章第7.1节。相关接口行为及补充说明见[Qt Base v6.2.3：qprogressdialog.cpp](https://raw.githubusercontent.com/qt/qtbase/v6.2.3/src/widgets/dialogs/qprogressdialog.cpp)；[Qt Base v6.2.3：qinputdialog.cpp](https://raw.githubusercontent.com/qt/qtbase/v6.2.3/src/widgets/dialogs/qinputdialog.cpp)；[Qt Base v6.2.3：qmessagebox.cpp](https://raw.githubusercontent.com/qt/qtbase/v6.2.3/src/widgets/dialogs/qmessagebox.cpp)。</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进度取消必须让执行任务的代码停止，输入先检查ok再按业务校验值，消息框则按按钮进入分支，并检查真实保存是否成功。这些标准接口接收的是单项选择，下一份需要把行数、列数或表头组合到一个QDialog中。先把主窗口当前设置装进对话框，再在确认后修改主窗口的数据模型，取消就丢弃这次临时输入。</a:t>
            </a:r>
          </a:p>
          <a:p>
            <a:pPr/>
            <a:endParaRPr lang="zh-CN" dirty="0"/>
          </a:p>
          <a:p>
            <a:pPr/>
            <a:r>
              <a:rPr lang="zh-CN" dirty="0"/>
              <a:t>教材内容见《Qt 6 C++ 开发指南》第七章第7.1节。相关接口行为及补充说明见[Qt Base v6.2.3：qinputdialog.cpp](https://raw.githubusercontent.com/qt/qtbase/v6.2.3/src/widgets/dialogs/qinputdialog.cpp)；[Qt Base v6.2.3：qmessagebox.cpp](https://raw.githubusercontent.com/qt/qtbase/v6.2.3/src/widgets/dialogs/qmessagebox.cpp)。</a:t>
            </a:r>
          </a:p>
        </p:txBody>
      </p:sp>
    </p:spTree>
  </p:cSld>
  <p:clrMapOvr>
    <a:masterClrMapping/>
  </p:clrMapOvr>
</p:note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7.xml><?xml version="1.0" encoding="utf-8"?>
<p:sldLayout xmlns:a="http://schemas.openxmlformats.org/drawingml/2006/main" xmlns:p="http://schemas.openxmlformats.org/presentationml/2006/main" type="blank" preserve="1">
  <p:cSld name="qt6_ch07_b_progress_input_message — 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slideLayout" Target="../slideLayouts/slideLayout7.xml"/><Relationship Id="rId12" Type="http://schemas.openxmlformats.org/officeDocument/2006/relationships/theme" Target="../theme/theme1.xml"/></Relationships>
</file>

<file path=ppt/slideMasters/slideMaster1.xml><?xml version="1.0" encoding="utf-8"?>
<p:sldMaster xmlns:a="http://schemas.openxmlformats.org/drawingml/2006/main" xmlns:p="http://schemas.openxmlformats.org/presentationml/2006/main" xmlns:r="http://schemas.openxmlformats.org/officeDocument/2006/relationships">
  <p:cSld name="qt6_ch07_b_progress_input_message — Master">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55" r:id="rId7"/>
  </p:sldLayoutIdLst>
  <p:txStyles>
    <p:titleStyle>
      <a:lvl1pPr algn="ctr" defTabSz="457200" rtl="0" eaLnBrk="1" latinLnBrk="0" hangingPunct="1">
        <a:spcBef>
          <a:spcPct val="0"/>
        </a:spcBef>
        <a:buNone/>
        <a:defRPr sz="42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25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1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95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65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5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35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2400" kern="1200">
          <a:solidFill>
            <a:schemeClr val="tx1"/>
          </a:solidFill>
          <a:latin typeface="+mn-lt"/>
          <a:ea typeface="+mn-ea"/>
          <a:cs typeface="+mn-cs"/>
        </a:defRPr>
      </a:lvl1pPr>
      <a:lvl2pPr marL="457200" algn="l" defTabSz="457200" rtl="0" eaLnBrk="1" latinLnBrk="0" hangingPunct="1">
        <a:defRPr sz="2250" kern="1200">
          <a:solidFill>
            <a:schemeClr val="tx1"/>
          </a:solidFill>
          <a:latin typeface="+mn-lt"/>
          <a:ea typeface="+mn-ea"/>
          <a:cs typeface="+mn-cs"/>
        </a:defRPr>
      </a:lvl2pPr>
      <a:lvl3pPr marL="914400" algn="l" defTabSz="457200" rtl="0" eaLnBrk="1" latinLnBrk="0" hangingPunct="1">
        <a:defRPr sz="2100" kern="1200">
          <a:solidFill>
            <a:schemeClr val="tx1"/>
          </a:solidFill>
          <a:latin typeface="+mn-lt"/>
          <a:ea typeface="+mn-ea"/>
          <a:cs typeface="+mn-cs"/>
        </a:defRPr>
      </a:lvl3pPr>
      <a:lvl4pPr marL="1371600" algn="l" defTabSz="457200" rtl="0" eaLnBrk="1" latinLnBrk="0" hangingPunct="1">
        <a:defRPr sz="195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650" kern="1200">
          <a:solidFill>
            <a:schemeClr val="tx1"/>
          </a:solidFill>
          <a:latin typeface="+mn-lt"/>
          <a:ea typeface="+mn-ea"/>
          <a:cs typeface="+mn-cs"/>
        </a:defRPr>
      </a:lvl6pPr>
      <a:lvl7pPr marL="2743200" algn="l" defTabSz="457200" rtl="0" eaLnBrk="1" latinLnBrk="0" hangingPunct="1">
        <a:defRPr sz="1500" kern="1200">
          <a:solidFill>
            <a:schemeClr val="tx1"/>
          </a:solidFill>
          <a:latin typeface="+mn-lt"/>
          <a:ea typeface="+mn-ea"/>
          <a:cs typeface="+mn-cs"/>
        </a:defRPr>
      </a:lvl7pPr>
      <a:lvl8pPr marL="3200400" algn="l" defTabSz="457200" rtl="0" eaLnBrk="1" latinLnBrk="0" hangingPunct="1">
        <a:defRPr sz="135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72f049c2037833c2.png"/>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5884" y="584835"/>
            <a:ext cx="3516782" cy="528066"/>
            <a:chOff x="595884" y="584835"/>
            <a:chExt cx="3516782" cy="528066"/>
          </a:xfrm>
        </p:grpSpPr>
        <p:sp>
          <p:nvSpPr>
            <p:cNvPr id="2" name="TextBox 2"/>
            <p:cNvSpPr txBox="1"/>
            <p:nvPr/>
          </p:nvSpPr>
          <p:spPr>
            <a:xfrm>
              <a:off x="595884" y="584835"/>
              <a:ext cx="3516782" cy="528066"/>
            </a:xfrm>
            <a:prstGeom prst="rect">
              <a:avLst/>
            </a:prstGeom>
            <a:noFill/>
            <a:ln>
              <a:noFill/>
            </a:ln>
          </p:spPr>
          <p:txBody>
            <a:bodyPr wrap="none" lIns="0" tIns="0" rIns="0" bIns="0" anchor="t" anchorCtr="0">
              <a:spAutoFit/>
            </a:bodyPr>
            <a:lstStyle/>
            <a:p>
              <a:pPr algn="l"/>
              <a:r>
                <a:rPr lang="zh-CN" sz="2700" dirty="0">
                  <a:solidFill>
                    <a:schemeClr val="accent2"/>
                  </a:solidFill>
                  <a:latin typeface="+mn-lt"/>
                  <a:ea typeface="+mn-ea"/>
                  <a:cs typeface="+mn-cs"/>
                </a:rPr>
                <a:t>第7章　7.1.4—7.1.6</a:t>
              </a:r>
            </a:p>
          </p:txBody>
        </p:sp>
      </p:grpSp>
      <p:grpSp>
        <p:nvGrpSpPr>
          <p:cNvPr id="5" name="Group 5"/>
          <p:cNvGrpSpPr/>
          <p:nvPr/>
        </p:nvGrpSpPr>
        <p:grpSpPr>
          <a:xfrm>
            <a:off x="590550" y="1866900"/>
            <a:ext cx="4610100" cy="2114550"/>
            <a:chOff x="590550" y="1866900"/>
            <a:chExt cx="4610100" cy="2114550"/>
          </a:xfrm>
        </p:grpSpPr>
        <p:sp>
          <p:nvSpPr>
            <p:cNvPr id="4" name="TextBox 4"/>
            <p:cNvSpPr txBox="1"/>
            <p:nvPr/>
          </p:nvSpPr>
          <p:spPr>
            <a:xfrm>
              <a:off x="590550" y="1866900"/>
              <a:ext cx="4610100" cy="2114550"/>
            </a:xfrm>
            <a:prstGeom prst="rect">
              <a:avLst/>
            </a:prstGeom>
            <a:noFill/>
            <a:ln>
              <a:noFill/>
            </a:ln>
          </p:spPr>
          <p:txBody>
            <a:bodyPr wrap="none" lIns="0" tIns="0" rIns="0" bIns="0" anchor="t" anchorCtr="0">
              <a:spAutoFit/>
            </a:bodyPr>
            <a:lstStyle/>
            <a:p>
              <a:pPr algn="l">
                <a:lnSpc>
                  <a:spcPts val="7500"/>
                </a:lnSpc>
              </a:pPr>
              <a:r>
                <a:rPr lang="zh-CN" sz="6000" b="1" dirty="0">
                  <a:solidFill>
                    <a:schemeClr val="accent1"/>
                  </a:solidFill>
                  <a:latin typeface="+mn-lt"/>
                  <a:ea typeface="+mn-ea"/>
                  <a:cs typeface="+mn-cs"/>
                </a:rPr>
                <a:t>进度、输入</a:t>
              </a:r>
              <a:br/>
              <a:r>
                <a:rPr lang="zh-CN" sz="6000" b="1" dirty="0">
                  <a:solidFill>
                    <a:schemeClr val="accent1"/>
                  </a:solidFill>
                  <a:latin typeface="+mn-lt"/>
                  <a:ea typeface="+mn-ea"/>
                  <a:cs typeface="+mn-cs"/>
                </a:rPr>
                <a:t>与消息对话框</a:t>
              </a:r>
            </a:p>
          </p:txBody>
        </p:sp>
      </p:grpSp>
      <p:grpSp>
        <p:nvGrpSpPr>
          <p:cNvPr id="7" name="Group 7"/>
          <p:cNvGrpSpPr/>
          <p:nvPr/>
        </p:nvGrpSpPr>
        <p:grpSpPr>
          <a:xfrm>
            <a:off x="597408" y="4427220"/>
            <a:ext cx="6425184" cy="1307592"/>
            <a:chOff x="597408" y="4427220"/>
            <a:chExt cx="6425184" cy="1307592"/>
          </a:xfrm>
        </p:grpSpPr>
        <p:sp>
          <p:nvSpPr>
            <p:cNvPr id="6" name="TextBox 6"/>
            <p:cNvSpPr txBox="1"/>
            <p:nvPr/>
          </p:nvSpPr>
          <p:spPr>
            <a:xfrm>
              <a:off x="597408" y="4427220"/>
              <a:ext cx="642518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把用户的确认或取消转换成明确的程序分支。</a:t>
              </a:r>
              <a:br/>
              <a:r>
                <a:rPr lang="zh-CN" sz="2400" dirty="0">
                  <a:solidFill>
                    <a:schemeClr val="dk1"/>
                  </a:solidFill>
                  <a:latin typeface="+mn-lt"/>
                  <a:ea typeface="+mn-ea"/>
                  <a:cs typeface="+mn-cs"/>
                </a:rPr>
                <a:t>从进度反馈走到单项输入，再处理三按钮询问。</a:t>
              </a:r>
              <a:br/>
              <a:r>
                <a:rPr lang="zh-CN" sz="2400" dirty="0">
                  <a:solidFill>
                    <a:schemeClr val="dk1"/>
                  </a:solidFill>
                  <a:latin typeface="+mn-lt"/>
                  <a:ea typeface="+mn-ea"/>
                  <a:cs typeface="+mn-cs"/>
                </a:rPr>
                <a:t>读哪个结果？继续什么动作？取消时停止哪里？</a:t>
              </a:r>
            </a:p>
          </p:txBody>
        </p:sp>
      </p:grpSp>
      <p:grpSp>
        <p:nvGrpSpPr>
          <p:cNvPr id="10" name="Group 10"/>
          <p:cNvGrpSpPr/>
          <p:nvPr/>
        </p:nvGrpSpPr>
        <p:grpSpPr>
          <a:xfrm>
            <a:off x="603504" y="6404610"/>
            <a:ext cx="10984992" cy="234696"/>
            <a:chOff x="603504" y="6404610"/>
            <a:chExt cx="10984992" cy="234696"/>
          </a:xfrm>
        </p:grpSpPr>
        <p:sp>
          <p:nvSpPr>
            <p:cNvPr id="8" name="TextBox 8"/>
            <p:cNvSpPr txBox="1"/>
            <p:nvPr/>
          </p:nvSpPr>
          <p:spPr>
            <a:xfrm>
              <a:off x="603504" y="6404610"/>
              <a:ext cx="2470252"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Qt 6 C++开发指南 · 标准对话框</a:t>
              </a:r>
            </a:p>
          </p:txBody>
        </p:sp>
        <p:sp>
          <p:nvSpPr>
            <p:cNvPr id="9" name="TextBox 9"/>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01 / 28</a:t>
              </a:r>
            </a:p>
          </p:txBody>
        </p:sp>
      </p:grpSp>
    </p:spTree>
  </p:cSld>
  <p:clrMapOvr>
    <a:masterClrMapping/>
  </p:clrMapOvr>
  <p:transition xmlns:p14="http://schemas.microsoft.com/office/powerpoint/2010/main" p14:dur="400">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4561332" cy="819150"/>
            <a:chOff x="590550" y="537210"/>
            <a:chExt cx="4561332" cy="819150"/>
          </a:xfrm>
        </p:grpSpPr>
        <p:sp>
          <p:nvSpPr>
            <p:cNvPr id="2" name="TextBox 2"/>
            <p:cNvSpPr txBox="1"/>
            <p:nvPr/>
          </p:nvSpPr>
          <p:spPr>
            <a:xfrm>
              <a:off x="590550" y="537210"/>
              <a:ext cx="4561332"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进度窗口显示什么</a:t>
              </a:r>
            </a:p>
          </p:txBody>
        </p:sp>
      </p:grpSp>
      <p:grpSp>
        <p:nvGrpSpPr>
          <p:cNvPr id="6" name="Group 6"/>
          <p:cNvGrpSpPr/>
          <p:nvPr/>
        </p:nvGrpSpPr>
        <p:grpSpPr>
          <a:xfrm>
            <a:off x="603504" y="2133600"/>
            <a:ext cx="5854446" cy="3191256"/>
            <a:chOff x="603504" y="2133600"/>
            <a:chExt cx="5854446" cy="3191256"/>
          </a:xfrm>
        </p:grpSpPr>
        <p:pic>
          <p:nvPicPr>
            <p:cNvPr id="4" name="Image 4"/>
            <p:cNvPicPr>
              <a:picLocks noChangeAspect="1"/>
            </p:cNvPicPr>
            <p:nvPr/>
          </p:nvPicPr>
          <p:blipFill>
            <a:blip r:embed="rId2"/>
            <a:stretch>
              <a:fillRect/>
            </a:stretch>
          </p:blipFill>
          <p:spPr>
            <a:xfrm>
              <a:off x="609600" y="2133600"/>
              <a:ext cx="5848350" cy="2762250"/>
            </a:xfrm>
            <a:prstGeom prst="rect">
              <a:avLst/>
            </a:prstGeom>
          </p:spPr>
        </p:pic>
        <p:sp>
          <p:nvSpPr>
            <p:cNvPr id="5" name="TextBox 5"/>
            <p:cNvSpPr txBox="1"/>
            <p:nvPr/>
          </p:nvSpPr>
          <p:spPr>
            <a:xfrm>
              <a:off x="603504" y="5090160"/>
              <a:ext cx="1931365"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教材图7-3 · PDF第248页</a:t>
              </a:r>
            </a:p>
          </p:txBody>
        </p:sp>
      </p:grpSp>
      <p:grpSp>
        <p:nvGrpSpPr>
          <p:cNvPr id="8" name="Group 8"/>
          <p:cNvGrpSpPr/>
          <p:nvPr/>
        </p:nvGrpSpPr>
        <p:grpSpPr>
          <a:xfrm>
            <a:off x="6826758" y="1931670"/>
            <a:ext cx="3377184" cy="2869692"/>
            <a:chOff x="6826758" y="1931670"/>
            <a:chExt cx="3377184" cy="2869692"/>
          </a:xfrm>
        </p:grpSpPr>
        <p:sp>
          <p:nvSpPr>
            <p:cNvPr id="7" name="TextBox 7"/>
            <p:cNvSpPr txBox="1"/>
            <p:nvPr/>
          </p:nvSpPr>
          <p:spPr>
            <a:xfrm>
              <a:off x="6826758" y="1931670"/>
              <a:ext cx="3377184" cy="28696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范围是0到200。</a:t>
              </a:r>
              <a:br/>
              <a:r>
                <a:rPr lang="zh-CN" sz="2400" dirty="0">
                  <a:solidFill>
                    <a:schemeClr val="dk1"/>
                  </a:solidFill>
                  <a:latin typeface="+mn-lt"/>
                  <a:ea typeface="+mn-ea"/>
                  <a:cs typeface="+mn-cs"/>
                </a:rPr>
                <a:t>进度值报告已完成步数，</a:t>
              </a:r>
              <a:br/>
              <a:r>
                <a:rPr lang="zh-CN" sz="2400" dirty="0">
                  <a:solidFill>
                    <a:schemeClr val="dk1"/>
                  </a:solidFill>
                  <a:latin typeface="+mn-lt"/>
                  <a:ea typeface="+mn-ea"/>
                  <a:cs typeface="+mn-cs"/>
                </a:rPr>
                <a:t>标签说明当前任务。</a:t>
              </a:r>
            </a:p>
            <a:p>
              <a:pPr algn="l">
                <a:lnSpc>
                  <a:spcPts val="3300"/>
                </a:lnSpc>
                <a:spcBef>
                  <a:spcPts val="2400"/>
                </a:spcBef>
              </a:pPr>
              <a:r>
                <a:rPr lang="zh-CN" sz="2400" dirty="0">
                  <a:solidFill>
                    <a:schemeClr val="dk1"/>
                  </a:solidFill>
                  <a:latin typeface="+mn-lt"/>
                  <a:ea typeface="+mn-ea"/>
                  <a:cs typeface="+mn-cs"/>
                </a:rPr>
                <a:t>用户可以点击取消。</a:t>
              </a:r>
              <a:br/>
              <a:r>
                <a:rPr lang="zh-CN" sz="2400" dirty="0">
                  <a:solidFill>
                    <a:schemeClr val="dk1"/>
                  </a:solidFill>
                  <a:latin typeface="+mn-lt"/>
                  <a:ea typeface="+mn-ea"/>
                  <a:cs typeface="+mn-cs"/>
                </a:rPr>
                <a:t>教材循环演示进度变化，</a:t>
              </a:r>
              <a:br/>
              <a:r>
                <a:rPr lang="zh-CN" sz="2400" dirty="0">
                  <a:solidFill>
                    <a:schemeClr val="dk1"/>
                  </a:solidFill>
                  <a:latin typeface="+mn-lt"/>
                  <a:ea typeface="+mn-ea"/>
                  <a:cs typeface="+mn-cs"/>
                </a:rPr>
                <a:t>没有实际复制文件。</a:t>
              </a:r>
            </a:p>
          </p:txBody>
        </p:sp>
      </p:grpSp>
      <p:grpSp>
        <p:nvGrpSpPr>
          <p:cNvPr id="11" name="Group 11"/>
          <p:cNvGrpSpPr/>
          <p:nvPr/>
        </p:nvGrpSpPr>
        <p:grpSpPr>
          <a:xfrm>
            <a:off x="603504" y="6404610"/>
            <a:ext cx="10984992" cy="234696"/>
            <a:chOff x="603504" y="6404610"/>
            <a:chExt cx="10984992" cy="234696"/>
          </a:xfrm>
        </p:grpSpPr>
        <p:sp>
          <p:nvSpPr>
            <p:cNvPr id="9" name="TextBox 9"/>
            <p:cNvSpPr txBox="1"/>
            <p:nvPr/>
          </p:nvSpPr>
          <p:spPr>
            <a:xfrm>
              <a:off x="603504" y="6404610"/>
              <a:ext cx="2078858"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7.1.4 · QProgressDialog</a:t>
              </a:r>
            </a:p>
          </p:txBody>
        </p:sp>
        <p:sp>
          <p:nvSpPr>
            <p:cNvPr id="10" name="TextBox 10"/>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02 / 28</a:t>
              </a:r>
            </a:p>
          </p:txBody>
        </p:sp>
      </p:grpSp>
    </p:spTree>
  </p:cSld>
  <p:clrMapOvr>
    <a:masterClrMapping/>
  </p:clrMapOvr>
  <p:transition xmlns:p14="http://schemas.microsoft.com/office/powerpoint/2010/main" p14:dur="400">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5126736" cy="819150"/>
            <a:chOff x="590550" y="537210"/>
            <a:chExt cx="5126736" cy="819150"/>
          </a:xfrm>
        </p:grpSpPr>
        <p:sp>
          <p:nvSpPr>
            <p:cNvPr id="2" name="TextBox 2"/>
            <p:cNvSpPr txBox="1"/>
            <p:nvPr/>
          </p:nvSpPr>
          <p:spPr>
            <a:xfrm>
              <a:off x="590550" y="537210"/>
              <a:ext cx="5126736"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范围与工作步骤对应</a:t>
              </a:r>
            </a:p>
          </p:txBody>
        </p:sp>
      </p:grpSp>
      <p:grpSp>
        <p:nvGrpSpPr>
          <p:cNvPr id="6" name="Group 6"/>
          <p:cNvGrpSpPr/>
          <p:nvPr/>
        </p:nvGrpSpPr>
        <p:grpSpPr>
          <a:xfrm>
            <a:off x="595884" y="1956435"/>
            <a:ext cx="6685788" cy="1492377"/>
            <a:chOff x="595884" y="1956435"/>
            <a:chExt cx="6685788" cy="1492377"/>
          </a:xfrm>
        </p:grpSpPr>
        <p:sp>
          <p:nvSpPr>
            <p:cNvPr id="4" name="TextBox 4"/>
            <p:cNvSpPr txBox="1"/>
            <p:nvPr/>
          </p:nvSpPr>
          <p:spPr>
            <a:xfrm>
              <a:off x="595884" y="1956435"/>
              <a:ext cx="6569964" cy="528066"/>
            </a:xfrm>
            <a:prstGeom prst="rect">
              <a:avLst/>
            </a:prstGeom>
            <a:noFill/>
            <a:ln>
              <a:noFill/>
            </a:ln>
          </p:spPr>
          <p:txBody>
            <a:bodyPr wrap="none" lIns="0" tIns="0" rIns="0" bIns="0" anchor="t" anchorCtr="0">
              <a:spAutoFit/>
            </a:bodyPr>
            <a:lstStyle/>
            <a:p>
              <a:pPr algn="l"/>
              <a:r>
                <a:rPr lang="zh-CN" sz="2700" dirty="0">
                  <a:solidFill>
                    <a:schemeClr val="accent1"/>
                  </a:solidFill>
                  <a:latin typeface="+mn-lt"/>
                  <a:ea typeface="+mn-ea"/>
                  <a:cs typeface="+mn-cs"/>
                </a:rPr>
                <a:t>总步数决定范围，已完成步数决定当前值</a:t>
              </a:r>
            </a:p>
          </p:txBody>
        </p:sp>
        <p:sp>
          <p:nvSpPr>
            <p:cNvPr id="5" name="TextBox 5"/>
            <p:cNvSpPr txBox="1"/>
            <p:nvPr/>
          </p:nvSpPr>
          <p:spPr>
            <a:xfrm>
              <a:off x="597408" y="2560320"/>
              <a:ext cx="668426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课堂模拟有200个短步骤，把范围设置为0到200。</a:t>
              </a:r>
              <a:br/>
              <a:r>
                <a:rPr lang="zh-CN" sz="2400" dirty="0">
                  <a:solidFill>
                    <a:schemeClr val="dk1"/>
                  </a:solidFill>
                  <a:latin typeface="+mn-lt"/>
                  <a:ea typeface="+mn-ea"/>
                  <a:cs typeface="+mn-cs"/>
                </a:rPr>
                <a:t>完成第i步之后，调用setValue(i)报告进度。</a:t>
              </a:r>
            </a:p>
          </p:txBody>
        </p:sp>
      </p:grpSp>
      <p:grpSp>
        <p:nvGrpSpPr>
          <p:cNvPr id="8" name="Group 8"/>
          <p:cNvGrpSpPr/>
          <p:nvPr/>
        </p:nvGrpSpPr>
        <p:grpSpPr>
          <a:xfrm>
            <a:off x="597408" y="4008120"/>
            <a:ext cx="7949184" cy="1726692"/>
            <a:chOff x="597408" y="4008120"/>
            <a:chExt cx="7949184" cy="1726692"/>
          </a:xfrm>
        </p:grpSpPr>
        <p:sp>
          <p:nvSpPr>
            <p:cNvPr id="7" name="TextBox 7"/>
            <p:cNvSpPr txBox="1"/>
            <p:nvPr/>
          </p:nvSpPr>
          <p:spPr>
            <a:xfrm>
              <a:off x="597408" y="4008120"/>
              <a:ext cx="7949184" cy="17266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标签可以写出正在处理的步骤，帮助用户知道在等待什么。</a:t>
              </a:r>
              <a:br/>
              <a:r>
                <a:rPr lang="zh-CN" sz="2400" dirty="0">
                  <a:solidFill>
                    <a:schemeClr val="dk1"/>
                  </a:solidFill>
                  <a:latin typeface="+mn-lt"/>
                  <a:ea typeface="+mn-ea"/>
                  <a:cs typeface="+mn-cs"/>
                </a:rPr>
                <a:t>进度达到200，表示本次模拟完成。</a:t>
              </a:r>
              <a:br/>
              <a:r>
                <a:rPr lang="zh-CN" sz="2400" dirty="0">
                  <a:solidFill>
                    <a:schemeClr val="dk1"/>
                  </a:solidFill>
                  <a:latin typeface="+mn-lt"/>
                  <a:ea typeface="+mn-ea"/>
                  <a:cs typeface="+mn-cs"/>
                </a:rPr>
                <a:t>用户取消则停止剩余步骤，不能把取消当成全部完成。</a:t>
              </a:r>
              <a:br/>
              <a:r>
                <a:rPr lang="zh-CN" sz="2400" dirty="0">
                  <a:solidFill>
                    <a:schemeClr val="dk1"/>
                  </a:solidFill>
                  <a:latin typeface="+mn-lt"/>
                  <a:ea typeface="+mn-ea"/>
                  <a:cs typeface="+mn-cs"/>
                </a:rPr>
                <a:t>先把这两条路径分清，再创建保存状态的对话框对象。</a:t>
              </a:r>
            </a:p>
          </p:txBody>
        </p:sp>
      </p:grpSp>
      <p:grpSp>
        <p:nvGrpSpPr>
          <p:cNvPr id="11" name="Group 11"/>
          <p:cNvGrpSpPr/>
          <p:nvPr/>
        </p:nvGrpSpPr>
        <p:grpSpPr>
          <a:xfrm>
            <a:off x="603504" y="6404610"/>
            <a:ext cx="10984992" cy="234696"/>
            <a:chOff x="603504" y="6404610"/>
            <a:chExt cx="10984992" cy="234696"/>
          </a:xfrm>
        </p:grpSpPr>
        <p:sp>
          <p:nvSpPr>
            <p:cNvPr id="9" name="TextBox 9"/>
            <p:cNvSpPr txBox="1"/>
            <p:nvPr/>
          </p:nvSpPr>
          <p:spPr>
            <a:xfrm>
              <a:off x="603504" y="6404610"/>
              <a:ext cx="2015338"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7.1.4 · 模拟步数与进度值</a:t>
              </a:r>
            </a:p>
          </p:txBody>
        </p:sp>
        <p:sp>
          <p:nvSpPr>
            <p:cNvPr id="10" name="TextBox 10"/>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03 / 28</a:t>
              </a:r>
            </a:p>
          </p:txBody>
        </p:sp>
      </p:grpSp>
    </p:spTree>
  </p:cSld>
  <p:clrMapOvr>
    <a:masterClrMapping/>
  </p:clrMapOvr>
  <p:transition xmlns:p14="http://schemas.microsoft.com/office/powerpoint/2010/main" p14:dur="400">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3995928" cy="819150"/>
            <a:chOff x="590550" y="537210"/>
            <a:chExt cx="3995928" cy="819150"/>
          </a:xfrm>
        </p:grpSpPr>
        <p:sp>
          <p:nvSpPr>
            <p:cNvPr id="2" name="TextBox 2"/>
            <p:cNvSpPr txBox="1"/>
            <p:nvPr/>
          </p:nvSpPr>
          <p:spPr>
            <a:xfrm>
              <a:off x="590550" y="537210"/>
              <a:ext cx="3995928"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创建进度对话框</a:t>
              </a:r>
            </a:p>
          </p:txBody>
        </p:sp>
      </p:grpSp>
      <p:grpSp>
        <p:nvGrpSpPr>
          <p:cNvPr id="6" name="Group 6"/>
          <p:cNvGrpSpPr/>
          <p:nvPr/>
        </p:nvGrpSpPr>
        <p:grpSpPr>
          <a:xfrm>
            <a:off x="609600" y="1828800"/>
            <a:ext cx="10972800" cy="2514600"/>
            <a:chOff x="609600" y="1828800"/>
            <a:chExt cx="10972800" cy="2514600"/>
          </a:xfrm>
        </p:grpSpPr>
        <p:sp>
          <p:nvSpPr>
            <p:cNvPr id="4" name="Rectangle 4"/>
            <p:cNvSpPr/>
            <p:nvPr/>
          </p:nvSpPr>
          <p:spPr>
            <a:xfrm>
              <a:off x="609600" y="1828800"/>
              <a:ext cx="10972800" cy="2514600"/>
            </a:xfrm>
            <a:prstGeom prst="rect">
              <a:avLst/>
            </a:prstGeom>
            <a:solidFill>
              <a:schemeClr val="lt2"/>
            </a:solidFill>
            <a:ln>
              <a:noFill/>
            </a:ln>
          </p:spPr>
        </p:sp>
        <p:sp>
          <p:nvSpPr>
            <p:cNvPr id="5" name="TextBox 5"/>
            <p:cNvSpPr txBox="1"/>
            <p:nvPr/>
          </p:nvSpPr>
          <p:spPr>
            <a:xfrm>
              <a:off x="827532" y="1964055"/>
              <a:ext cx="6475476" cy="1629918"/>
            </a:xfrm>
            <a:prstGeom prst="rect">
              <a:avLst/>
            </a:prstGeom>
            <a:noFill/>
            <a:ln>
              <a:noFill/>
            </a:ln>
          </p:spPr>
          <p:txBody>
            <a:bodyPr wrap="none" lIns="0" tIns="0" rIns="0" bIns="0" anchor="t" anchorCtr="0">
              <a:spAutoFit/>
            </a:bodyPr>
            <a:lstStyle/>
            <a:p>
              <a:pPr algn="l">
                <a:lnSpc>
                  <a:spcPts val="2400"/>
                </a:lnSpc>
              </a:pPr>
              <a:r>
                <a:rPr lang="zh-CN" sz="2100" dirty="0">
                  <a:solidFill>
                    <a:schemeClr val="dk1"/>
                  </a:solidFill>
                  <a:latin typeface="+mn-lt"/>
                  <a:ea typeface="+mn-ea"/>
                  <a:cs typeface="+mn-cs"/>
                </a:rPr>
                <a:t>QProgressDialog progress(</a:t>
              </a:r>
              <a:br/>
              <a:r>
                <a:rPr lang="zh-CN" sz="2100" dirty="0">
                  <a:solidFill>
                    <a:schemeClr val="dk1"/>
                  </a:solidFill>
                  <a:latin typeface="+mn-lt"/>
                  <a:ea typeface="+mn-ea"/>
                  <a:cs typeface="+mn-cs"/>
                </a:rPr>
                <a:t xml:space="preserve">    "正在模拟处理…", "取消", 0, 200, this);</a:t>
              </a:r>
              <a:br/>
              <a:r>
                <a:rPr lang="zh-CN" sz="2100" dirty="0">
                  <a:solidFill>
                    <a:schemeClr val="dk1"/>
                  </a:solidFill>
                  <a:latin typeface="+mn-lt"/>
                  <a:ea typeface="+mn-ea"/>
                  <a:cs typeface="+mn-cs"/>
                </a:rPr>
                <a:t>progress.setWindowModality(Qt::WindowModal);</a:t>
              </a:r>
              <a:br/>
              <a:r>
                <a:rPr lang="zh-CN" sz="2100" dirty="0">
                  <a:solidFill>
                    <a:schemeClr val="dk1"/>
                  </a:solidFill>
                  <a:latin typeface="+mn-lt"/>
                  <a:ea typeface="+mn-ea"/>
                  <a:cs typeface="+mn-cs"/>
                </a:rPr>
                <a:t>progress.setAutoReset(true);</a:t>
              </a:r>
              <a:br/>
              <a:r>
                <a:rPr lang="zh-CN" sz="2100" dirty="0">
                  <a:solidFill>
                    <a:schemeClr val="dk1"/>
                  </a:solidFill>
                  <a:latin typeface="+mn-lt"/>
                  <a:ea typeface="+mn-ea"/>
                  <a:cs typeface="+mn-cs"/>
                </a:rPr>
                <a:t>progress.setAutoClose(true);</a:t>
              </a:r>
            </a:p>
          </p:txBody>
        </p:sp>
      </p:grpSp>
      <p:grpSp>
        <p:nvGrpSpPr>
          <p:cNvPr id="8" name="Group 8"/>
          <p:cNvGrpSpPr/>
          <p:nvPr/>
        </p:nvGrpSpPr>
        <p:grpSpPr>
          <a:xfrm>
            <a:off x="597408" y="4655820"/>
            <a:ext cx="8253984" cy="1307592"/>
            <a:chOff x="597408" y="4655820"/>
            <a:chExt cx="8253984" cy="1307592"/>
          </a:xfrm>
        </p:grpSpPr>
        <p:sp>
          <p:nvSpPr>
            <p:cNvPr id="7" name="TextBox 7"/>
            <p:cNvSpPr txBox="1"/>
            <p:nvPr/>
          </p:nvSpPr>
          <p:spPr>
            <a:xfrm>
              <a:off x="597408" y="4655820"/>
              <a:ext cx="825398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实例保存范围、标签、当前数值与取消状态。</a:t>
              </a:r>
              <a:br/>
              <a:r>
                <a:rPr lang="zh-CN" sz="2400" dirty="0">
                  <a:solidFill>
                    <a:schemeClr val="dk1"/>
                  </a:solidFill>
                  <a:latin typeface="+mn-lt"/>
                  <a:ea typeface="+mn-ea"/>
                  <a:cs typeface="+mn-cs"/>
                </a:rPr>
                <a:t>构造参数依次提供任务文字、取消按钮文字、范围和父窗口。</a:t>
              </a:r>
              <a:br/>
              <a:r>
                <a:rPr lang="zh-CN" sz="2400" dirty="0">
                  <a:solidFill>
                    <a:schemeClr val="dk1"/>
                  </a:solidFill>
                  <a:latin typeface="+mn-lt"/>
                  <a:ea typeface="+mn-ea"/>
                  <a:cs typeface="+mn-cs"/>
                </a:rPr>
                <a:t>autoReset与autoClose控制完成后的复位和隐藏。</a:t>
              </a:r>
            </a:p>
          </p:txBody>
        </p:sp>
      </p:grpSp>
      <p:grpSp>
        <p:nvGrpSpPr>
          <p:cNvPr id="11" name="Group 11"/>
          <p:cNvGrpSpPr/>
          <p:nvPr/>
        </p:nvGrpSpPr>
        <p:grpSpPr>
          <a:xfrm>
            <a:off x="603504" y="6404610"/>
            <a:ext cx="10984992" cy="234696"/>
            <a:chOff x="603504" y="6404610"/>
            <a:chExt cx="10984992" cy="234696"/>
          </a:xfrm>
        </p:grpSpPr>
        <p:sp>
          <p:nvSpPr>
            <p:cNvPr id="9" name="TextBox 9"/>
            <p:cNvSpPr txBox="1"/>
            <p:nvPr/>
          </p:nvSpPr>
          <p:spPr>
            <a:xfrm>
              <a:off x="603504" y="6404610"/>
              <a:ext cx="2499970"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7.1.4 · 教材同步示例的准备代码</a:t>
              </a:r>
            </a:p>
          </p:txBody>
        </p:sp>
        <p:sp>
          <p:nvSpPr>
            <p:cNvPr id="10" name="TextBox 10"/>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04 / 28</a:t>
              </a:r>
            </a:p>
          </p:txBody>
        </p:sp>
      </p:grpSp>
    </p:spTree>
  </p:cSld>
  <p:clrMapOvr>
    <a:masterClrMapping/>
  </p:clrMapOvr>
  <p:transition xmlns:p14="http://schemas.microsoft.com/office/powerpoint/2010/main" p14:dur="400">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6257544" cy="819150"/>
            <a:chOff x="590550" y="537210"/>
            <a:chExt cx="6257544" cy="819150"/>
          </a:xfrm>
        </p:grpSpPr>
        <p:sp>
          <p:nvSpPr>
            <p:cNvPr id="2" name="TextBox 2"/>
            <p:cNvSpPr txBox="1"/>
            <p:nvPr/>
          </p:nvSpPr>
          <p:spPr>
            <a:xfrm>
              <a:off x="590550" y="537210"/>
              <a:ext cx="6257544"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短任务为什么看不到窗口</a:t>
              </a:r>
            </a:p>
          </p:txBody>
        </p:sp>
      </p:grpSp>
      <p:grpSp>
        <p:nvGrpSpPr>
          <p:cNvPr id="5" name="Group 5"/>
          <p:cNvGrpSpPr/>
          <p:nvPr/>
        </p:nvGrpSpPr>
        <p:grpSpPr>
          <a:xfrm>
            <a:off x="590550" y="1859280"/>
            <a:ext cx="3458794" cy="1276350"/>
            <a:chOff x="590550" y="1859280"/>
            <a:chExt cx="3458794" cy="1276350"/>
          </a:xfrm>
        </p:grpSpPr>
        <p:sp>
          <p:nvSpPr>
            <p:cNvPr id="4" name="TextBox 4"/>
            <p:cNvSpPr txBox="1"/>
            <p:nvPr/>
          </p:nvSpPr>
          <p:spPr>
            <a:xfrm>
              <a:off x="590550" y="1859280"/>
              <a:ext cx="3458794" cy="1276350"/>
            </a:xfrm>
            <a:prstGeom prst="rect">
              <a:avLst/>
            </a:prstGeom>
            <a:noFill/>
            <a:ln>
              <a:noFill/>
            </a:ln>
          </p:spPr>
          <p:txBody>
            <a:bodyPr wrap="none" lIns="0" tIns="0" rIns="0" bIns="0" anchor="t" anchorCtr="0">
              <a:spAutoFit/>
            </a:bodyPr>
            <a:lstStyle/>
            <a:p>
              <a:pPr algn="l"/>
              <a:r>
                <a:rPr lang="zh-CN" sz="6600" dirty="0">
                  <a:solidFill>
                    <a:schemeClr val="accent2"/>
                  </a:solidFill>
                  <a:latin typeface="+mn-lt"/>
                  <a:ea typeface="+mn-ea"/>
                  <a:cs typeface="+mn-cs"/>
                </a:rPr>
                <a:t>4000 ms</a:t>
              </a:r>
            </a:p>
          </p:txBody>
        </p:sp>
      </p:grpSp>
      <p:grpSp>
        <p:nvGrpSpPr>
          <p:cNvPr id="7" name="Group 7"/>
          <p:cNvGrpSpPr/>
          <p:nvPr/>
        </p:nvGrpSpPr>
        <p:grpSpPr>
          <a:xfrm>
            <a:off x="597408" y="3360420"/>
            <a:ext cx="7339584" cy="888492"/>
            <a:chOff x="597408" y="3360420"/>
            <a:chExt cx="7339584" cy="888492"/>
          </a:xfrm>
        </p:grpSpPr>
        <p:sp>
          <p:nvSpPr>
            <p:cNvPr id="6" name="TextBox 6"/>
            <p:cNvSpPr txBox="1"/>
            <p:nvPr/>
          </p:nvSpPr>
          <p:spPr>
            <a:xfrm>
              <a:off x="597408" y="3360420"/>
              <a:ext cx="73395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minimumDuration默认是4000毫秒。</a:t>
              </a:r>
              <a:br/>
              <a:r>
                <a:rPr lang="zh-CN" sz="2400" dirty="0">
                  <a:solidFill>
                    <a:schemeClr val="dk1"/>
                  </a:solidFill>
                  <a:latin typeface="+mn-lt"/>
                  <a:ea typeface="+mn-ea"/>
                  <a:cs typeface="+mn-cs"/>
                </a:rPr>
                <a:t>对话框按已完成步骤估算任务耗时，超过阈值才显示。</a:t>
              </a:r>
            </a:p>
          </p:txBody>
        </p:sp>
      </p:grpSp>
      <p:grpSp>
        <p:nvGrpSpPr>
          <p:cNvPr id="9" name="Group 9"/>
          <p:cNvGrpSpPr/>
          <p:nvPr/>
        </p:nvGrpSpPr>
        <p:grpSpPr>
          <a:xfrm>
            <a:off x="597408" y="4808220"/>
            <a:ext cx="6729984" cy="1307592"/>
            <a:chOff x="597408" y="4808220"/>
            <a:chExt cx="6729984" cy="1307592"/>
          </a:xfrm>
        </p:grpSpPr>
        <p:sp>
          <p:nvSpPr>
            <p:cNvPr id="8" name="TextBox 8"/>
            <p:cNvSpPr txBox="1"/>
            <p:nvPr/>
          </p:nvSpPr>
          <p:spPr>
            <a:xfrm>
              <a:off x="597408" y="4808220"/>
              <a:ext cx="672998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短任务可能很快结束，无需弹出进度窗口。</a:t>
              </a:r>
              <a:br/>
              <a:r>
                <a:rPr lang="zh-CN" sz="2400" dirty="0">
                  <a:solidFill>
                    <a:schemeClr val="dk1"/>
                  </a:solidFill>
                  <a:latin typeface="+mn-lt"/>
                  <a:ea typeface="+mn-ea"/>
                  <a:cs typeface="+mn-cs"/>
                </a:rPr>
                <a:t>课堂可调用setMinimumDuration(0)便于观察；</a:t>
              </a:r>
              <a:br/>
              <a:r>
                <a:rPr lang="zh-CN" sz="2400" dirty="0">
                  <a:solidFill>
                    <a:schemeClr val="dk1"/>
                  </a:solidFill>
                  <a:latin typeface="+mn-lt"/>
                  <a:ea typeface="+mn-ea"/>
                  <a:cs typeface="+mn-cs"/>
                </a:rPr>
                <a:t>这个设置改变显示条件，不改变任务本身的耗时。</a:t>
              </a:r>
            </a:p>
          </p:txBody>
        </p:sp>
      </p:grpSp>
      <p:grpSp>
        <p:nvGrpSpPr>
          <p:cNvPr id="12" name="Group 12"/>
          <p:cNvGrpSpPr/>
          <p:nvPr/>
        </p:nvGrpSpPr>
        <p:grpSpPr>
          <a:xfrm>
            <a:off x="603504" y="6404610"/>
            <a:ext cx="10984992" cy="234696"/>
            <a:chOff x="603504" y="6404610"/>
            <a:chExt cx="10984992" cy="234696"/>
          </a:xfrm>
        </p:grpSpPr>
        <p:sp>
          <p:nvSpPr>
            <p:cNvPr id="10" name="TextBox 10"/>
            <p:cNvSpPr txBox="1"/>
            <p:nvPr/>
          </p:nvSpPr>
          <p:spPr>
            <a:xfrm>
              <a:off x="603504" y="6404610"/>
              <a:ext cx="2063435"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7.1.4 · minimumDuration</a:t>
              </a:r>
            </a:p>
          </p:txBody>
        </p:sp>
        <p:sp>
          <p:nvSpPr>
            <p:cNvPr id="11" name="TextBox 11"/>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05 / 28</a:t>
              </a:r>
            </a:p>
          </p:txBody>
        </p:sp>
      </p:grpSp>
    </p:spTree>
  </p:cSld>
  <p:clrMapOvr>
    <a:masterClrMapping/>
  </p:clrMapOvr>
  <p:transition xmlns:p14="http://schemas.microsoft.com/office/powerpoint/2010/main" p14:dur="400">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3995928" cy="819150"/>
            <a:chOff x="590550" y="537210"/>
            <a:chExt cx="3995928" cy="819150"/>
          </a:xfrm>
        </p:grpSpPr>
        <p:sp>
          <p:nvSpPr>
            <p:cNvPr id="2" name="TextBox 2"/>
            <p:cNvSpPr txBox="1"/>
            <p:nvPr/>
          </p:nvSpPr>
          <p:spPr>
            <a:xfrm>
              <a:off x="590550" y="537210"/>
              <a:ext cx="3995928"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每一步报告进度</a:t>
              </a:r>
            </a:p>
          </p:txBody>
        </p:sp>
      </p:grpSp>
      <p:grpSp>
        <p:nvGrpSpPr>
          <p:cNvPr id="6" name="Group 6"/>
          <p:cNvGrpSpPr/>
          <p:nvPr/>
        </p:nvGrpSpPr>
        <p:grpSpPr>
          <a:xfrm>
            <a:off x="609600" y="1828800"/>
            <a:ext cx="10972800" cy="1219200"/>
            <a:chOff x="609600" y="1828800"/>
            <a:chExt cx="10972800" cy="1219200"/>
          </a:xfrm>
        </p:grpSpPr>
        <p:sp>
          <p:nvSpPr>
            <p:cNvPr id="4" name="Rectangle 4"/>
            <p:cNvSpPr/>
            <p:nvPr/>
          </p:nvSpPr>
          <p:spPr>
            <a:xfrm>
              <a:off x="609600" y="1828800"/>
              <a:ext cx="10972800" cy="1219200"/>
            </a:xfrm>
            <a:prstGeom prst="rect">
              <a:avLst/>
            </a:prstGeom>
            <a:solidFill>
              <a:schemeClr val="lt2"/>
            </a:solidFill>
            <a:ln>
              <a:noFill/>
            </a:ln>
          </p:spPr>
        </p:sp>
        <p:sp>
          <p:nvSpPr>
            <p:cNvPr id="5" name="TextBox 5"/>
            <p:cNvSpPr txBox="1"/>
            <p:nvPr/>
          </p:nvSpPr>
          <p:spPr>
            <a:xfrm>
              <a:off x="827532" y="1983105"/>
              <a:ext cx="8075676" cy="7536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progress.setLabelText(QString("正在处理第%1步").arg(i));</a:t>
              </a:r>
              <a:br/>
              <a:r>
                <a:rPr lang="zh-CN" sz="2100" dirty="0">
                  <a:solidFill>
                    <a:schemeClr val="dk1"/>
                  </a:solidFill>
                  <a:latin typeface="+mn-lt"/>
                  <a:ea typeface="+mn-ea"/>
                  <a:cs typeface="+mn-cs"/>
                </a:rPr>
                <a:t>progress.setValue(i);</a:t>
              </a:r>
            </a:p>
          </p:txBody>
        </p:sp>
      </p:grpSp>
      <p:grpSp>
        <p:nvGrpSpPr>
          <p:cNvPr id="8" name="Group 8"/>
          <p:cNvGrpSpPr/>
          <p:nvPr/>
        </p:nvGrpSpPr>
        <p:grpSpPr>
          <a:xfrm>
            <a:off x="597408" y="3360420"/>
            <a:ext cx="7644384" cy="888492"/>
            <a:chOff x="597408" y="3360420"/>
            <a:chExt cx="7644384" cy="888492"/>
          </a:xfrm>
        </p:grpSpPr>
        <p:sp>
          <p:nvSpPr>
            <p:cNvPr id="7" name="TextBox 7"/>
            <p:cNvSpPr txBox="1"/>
            <p:nvPr/>
          </p:nvSpPr>
          <p:spPr>
            <a:xfrm>
              <a:off x="597408" y="3360420"/>
              <a:ext cx="76443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先完成一个短步骤，再报告已经完成的步数i。</a:t>
              </a:r>
              <a:br/>
              <a:r>
                <a:rPr lang="zh-CN" sz="2400" dirty="0">
                  <a:solidFill>
                    <a:schemeClr val="dk1"/>
                  </a:solidFill>
                  <a:latin typeface="+mn-lt"/>
                  <a:ea typeface="+mn-ea"/>
                  <a:cs typeface="+mn-cs"/>
                </a:rPr>
                <a:t>setLabelText修改任务文字，setValue修改进度数值。</a:t>
              </a:r>
            </a:p>
          </p:txBody>
        </p:sp>
      </p:grpSp>
      <p:grpSp>
        <p:nvGrpSpPr>
          <p:cNvPr id="10" name="Group 10"/>
          <p:cNvGrpSpPr/>
          <p:nvPr/>
        </p:nvGrpSpPr>
        <p:grpSpPr>
          <a:xfrm>
            <a:off x="597408" y="4808220"/>
            <a:ext cx="7156704" cy="1307592"/>
            <a:chOff x="597408" y="4808220"/>
            <a:chExt cx="7156704" cy="1307592"/>
          </a:xfrm>
        </p:grpSpPr>
        <p:sp>
          <p:nvSpPr>
            <p:cNvPr id="9" name="TextBox 9"/>
            <p:cNvSpPr txBox="1"/>
            <p:nvPr/>
          </p:nvSpPr>
          <p:spPr>
            <a:xfrm>
              <a:off x="597408" y="4808220"/>
              <a:ext cx="715670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模态进度窗口显示后，setValue可能处理其他事件。</a:t>
              </a:r>
              <a:br/>
              <a:r>
                <a:rPr lang="zh-CN" sz="2400" dirty="0">
                  <a:solidFill>
                    <a:schemeClr val="dk1"/>
                  </a:solidFill>
                  <a:latin typeface="+mn-lt"/>
                  <a:ea typeface="+mn-ea"/>
                  <a:cs typeface="+mn-cs"/>
                </a:rPr>
                <a:t>调用期间其他槽也可能运行，不能假定任务状态</a:t>
              </a:r>
              <a:br/>
              <a:r>
                <a:rPr lang="zh-CN" sz="2400" dirty="0">
                  <a:solidFill>
                    <a:schemeClr val="dk1"/>
                  </a:solidFill>
                  <a:latin typeface="+mn-lt"/>
                  <a:ea typeface="+mn-ea"/>
                  <a:cs typeface="+mn-cs"/>
                </a:rPr>
                <a:t>一直保持调用前的值；后面会改用短回调推进工作。</a:t>
              </a:r>
            </a:p>
          </p:txBody>
        </p:sp>
      </p:grpSp>
      <p:grpSp>
        <p:nvGrpSpPr>
          <p:cNvPr id="13" name="Group 13"/>
          <p:cNvGrpSpPr/>
          <p:nvPr/>
        </p:nvGrpSpPr>
        <p:grpSpPr>
          <a:xfrm>
            <a:off x="603504" y="6404610"/>
            <a:ext cx="10984992" cy="234696"/>
            <a:chOff x="603504" y="6404610"/>
            <a:chExt cx="10984992" cy="234696"/>
          </a:xfrm>
        </p:grpSpPr>
        <p:sp>
          <p:nvSpPr>
            <p:cNvPr id="11" name="TextBox 11"/>
            <p:cNvSpPr txBox="1"/>
            <p:nvPr/>
          </p:nvSpPr>
          <p:spPr>
            <a:xfrm>
              <a:off x="603504" y="6404610"/>
              <a:ext cx="2338426"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7.1.4 · 数值、标签与事件重入</a:t>
              </a:r>
            </a:p>
          </p:txBody>
        </p:sp>
        <p:sp>
          <p:nvSpPr>
            <p:cNvPr id="12" name="TextBox 12"/>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06 / 28</a:t>
              </a:r>
            </a:p>
          </p:txBody>
        </p:sp>
      </p:grpSp>
    </p:spTree>
  </p:cSld>
  <p:clrMapOvr>
    <a:masterClrMapping/>
  </p:clrMapOvr>
  <p:transition xmlns:p14="http://schemas.microsoft.com/office/powerpoint/2010/main" p14:dur="400">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6257544" cy="819150"/>
            <a:chOff x="590550" y="537210"/>
            <a:chExt cx="6257544" cy="819150"/>
          </a:xfrm>
        </p:grpSpPr>
        <p:sp>
          <p:nvSpPr>
            <p:cNvPr id="2" name="TextBox 2"/>
            <p:cNvSpPr txBox="1"/>
            <p:nvPr/>
          </p:nvSpPr>
          <p:spPr>
            <a:xfrm>
              <a:off x="590550" y="537210"/>
              <a:ext cx="6257544"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取消按钮与取消槽的方向</a:t>
              </a:r>
            </a:p>
          </p:txBody>
        </p:sp>
      </p:grpSp>
      <p:grpSp>
        <p:nvGrpSpPr>
          <p:cNvPr id="11" name="Group 11"/>
          <p:cNvGrpSpPr/>
          <p:nvPr/>
        </p:nvGrpSpPr>
        <p:grpSpPr>
          <a:xfrm>
            <a:off x="595884" y="1975485"/>
            <a:ext cx="9529572" cy="982599"/>
            <a:chOff x="595884" y="1975485"/>
            <a:chExt cx="9529572" cy="982599"/>
          </a:xfrm>
        </p:grpSpPr>
        <p:sp>
          <p:nvSpPr>
            <p:cNvPr id="4" name="TextBox 4"/>
            <p:cNvSpPr txBox="1"/>
            <p:nvPr/>
          </p:nvSpPr>
          <p:spPr>
            <a:xfrm>
              <a:off x="595884" y="1975485"/>
              <a:ext cx="1481328" cy="528066"/>
            </a:xfrm>
            <a:prstGeom prst="rect">
              <a:avLst/>
            </a:prstGeom>
            <a:noFill/>
            <a:ln>
              <a:noFill/>
            </a:ln>
          </p:spPr>
          <p:txBody>
            <a:bodyPr wrap="none" lIns="0" tIns="0" rIns="0" bIns="0" anchor="t" anchorCtr="0">
              <a:spAutoFit/>
            </a:bodyPr>
            <a:lstStyle/>
            <a:p>
              <a:pPr algn="l"/>
              <a:r>
                <a:rPr lang="zh-CN" sz="2700" dirty="0">
                  <a:solidFill>
                    <a:schemeClr val="accent1"/>
                  </a:solidFill>
                  <a:latin typeface="+mn-lt"/>
                  <a:ea typeface="+mn-ea"/>
                  <a:cs typeface="+mn-cs"/>
                </a:rPr>
                <a:t>取消按钮</a:t>
              </a:r>
            </a:p>
          </p:txBody>
        </p:sp>
        <p:sp>
          <p:nvSpPr>
            <p:cNvPr id="5" name="Line 5"/>
            <p:cNvSpPr/>
            <p:nvPr/>
          </p:nvSpPr>
          <p:spPr>
            <a:xfrm>
              <a:off x="2667000" y="2152650"/>
              <a:ext cx="1390650" cy="1"/>
            </a:xfrm>
            <a:prstGeom prst="line">
              <a:avLst/>
            </a:prstGeom>
            <a:noFill/>
            <a:ln w="19050">
              <a:solidFill>
                <a:schemeClr val="accent1"/>
              </a:solidFill>
              <a:tailEnd type="triangle" w="lg" len="lg"/>
            </a:ln>
          </p:spPr>
        </p:sp>
        <p:sp>
          <p:nvSpPr>
            <p:cNvPr id="6" name="TextBox 6"/>
            <p:cNvSpPr txBox="1"/>
            <p:nvPr/>
          </p:nvSpPr>
          <p:spPr>
            <a:xfrm>
              <a:off x="4424934" y="1975485"/>
              <a:ext cx="2026539" cy="528066"/>
            </a:xfrm>
            <a:prstGeom prst="rect">
              <a:avLst/>
            </a:prstGeom>
            <a:noFill/>
            <a:ln>
              <a:noFill/>
            </a:ln>
          </p:spPr>
          <p:txBody>
            <a:bodyPr wrap="none" lIns="0" tIns="0" rIns="0" bIns="0" anchor="t" anchorCtr="0">
              <a:spAutoFit/>
            </a:bodyPr>
            <a:lstStyle/>
            <a:p>
              <a:pPr algn="l"/>
              <a:r>
                <a:rPr lang="zh-CN" sz="2700" dirty="0">
                  <a:solidFill>
                    <a:schemeClr val="accent1"/>
                  </a:solidFill>
                  <a:latin typeface="+mn-lt"/>
                  <a:ea typeface="+mn-ea"/>
                  <a:cs typeface="+mn-cs"/>
                </a:rPr>
                <a:t>canceled()</a:t>
              </a:r>
            </a:p>
          </p:txBody>
        </p:sp>
        <p:sp>
          <p:nvSpPr>
            <p:cNvPr id="7" name="Line 7"/>
            <p:cNvSpPr/>
            <p:nvPr/>
          </p:nvSpPr>
          <p:spPr>
            <a:xfrm>
              <a:off x="6724650" y="2152650"/>
              <a:ext cx="1352550" cy="1"/>
            </a:xfrm>
            <a:prstGeom prst="line">
              <a:avLst/>
            </a:prstGeom>
            <a:noFill/>
            <a:ln w="19050">
              <a:solidFill>
                <a:schemeClr val="accent1"/>
              </a:solidFill>
              <a:tailEnd type="triangle" w="lg" len="lg"/>
            </a:ln>
          </p:spPr>
        </p:sp>
        <p:sp>
          <p:nvSpPr>
            <p:cNvPr id="8" name="TextBox 8"/>
            <p:cNvSpPr txBox="1"/>
            <p:nvPr/>
          </p:nvSpPr>
          <p:spPr>
            <a:xfrm>
              <a:off x="8406384" y="1975485"/>
              <a:ext cx="1626718" cy="528066"/>
            </a:xfrm>
            <a:prstGeom prst="rect">
              <a:avLst/>
            </a:prstGeom>
            <a:noFill/>
            <a:ln>
              <a:noFill/>
            </a:ln>
          </p:spPr>
          <p:txBody>
            <a:bodyPr wrap="none" lIns="0" tIns="0" rIns="0" bIns="0" anchor="t" anchorCtr="0">
              <a:spAutoFit/>
            </a:bodyPr>
            <a:lstStyle/>
            <a:p>
              <a:pPr algn="l"/>
              <a:r>
                <a:rPr lang="zh-CN" sz="2700" dirty="0">
                  <a:solidFill>
                    <a:schemeClr val="accent1"/>
                  </a:solidFill>
                  <a:latin typeface="+mn-lt"/>
                  <a:ea typeface="+mn-ea"/>
                  <a:cs typeface="+mn-cs"/>
                </a:rPr>
                <a:t>cancel()</a:t>
              </a:r>
            </a:p>
          </p:txBody>
        </p:sp>
        <p:sp>
          <p:nvSpPr>
            <p:cNvPr id="9" name="TextBox 9"/>
            <p:cNvSpPr txBox="1"/>
            <p:nvPr/>
          </p:nvSpPr>
          <p:spPr>
            <a:xfrm>
              <a:off x="4429506" y="2606040"/>
              <a:ext cx="987552" cy="352044"/>
            </a:xfrm>
            <a:prstGeom prst="rect">
              <a:avLst/>
            </a:prstGeom>
            <a:noFill/>
            <a:ln>
              <a:noFill/>
            </a:ln>
          </p:spPr>
          <p:txBody>
            <a:bodyPr wrap="none" lIns="0" tIns="0" rIns="0" bIns="0" anchor="t" anchorCtr="0">
              <a:spAutoFit/>
            </a:bodyPr>
            <a:lstStyle/>
            <a:p>
              <a:pPr algn="l"/>
              <a:r>
                <a:rPr lang="zh-CN" sz="1800" dirty="0">
                  <a:solidFill>
                    <a:schemeClr val="accent5"/>
                  </a:solidFill>
                  <a:latin typeface="+mn-lt"/>
                  <a:ea typeface="+mn-ea"/>
                  <a:cs typeface="+mn-cs"/>
                </a:rPr>
                <a:t>发出信号</a:t>
              </a:r>
            </a:p>
          </p:txBody>
        </p:sp>
        <p:sp>
          <p:nvSpPr>
            <p:cNvPr id="10" name="TextBox 10"/>
            <p:cNvSpPr txBox="1"/>
            <p:nvPr/>
          </p:nvSpPr>
          <p:spPr>
            <a:xfrm>
              <a:off x="8410956" y="2606040"/>
              <a:ext cx="1714500" cy="352044"/>
            </a:xfrm>
            <a:prstGeom prst="rect">
              <a:avLst/>
            </a:prstGeom>
            <a:noFill/>
            <a:ln>
              <a:noFill/>
            </a:ln>
          </p:spPr>
          <p:txBody>
            <a:bodyPr wrap="none" lIns="0" tIns="0" rIns="0" bIns="0" anchor="t" anchorCtr="0">
              <a:spAutoFit/>
            </a:bodyPr>
            <a:lstStyle/>
            <a:p>
              <a:pPr algn="l"/>
              <a:r>
                <a:rPr lang="zh-CN" sz="1800" dirty="0">
                  <a:solidFill>
                    <a:schemeClr val="accent5"/>
                  </a:solidFill>
                  <a:latin typeface="+mn-lt"/>
                  <a:ea typeface="+mn-ea"/>
                  <a:cs typeface="+mn-cs"/>
                </a:rPr>
                <a:t>默认连接调用槽</a:t>
              </a:r>
            </a:p>
          </p:txBody>
        </p:sp>
      </p:grpSp>
      <p:grpSp>
        <p:nvGrpSpPr>
          <p:cNvPr id="13" name="Group 13"/>
          <p:cNvGrpSpPr/>
          <p:nvPr/>
        </p:nvGrpSpPr>
        <p:grpSpPr>
          <a:xfrm>
            <a:off x="597408" y="3455670"/>
            <a:ext cx="7842504" cy="888492"/>
            <a:chOff x="597408" y="3455670"/>
            <a:chExt cx="7842504" cy="888492"/>
          </a:xfrm>
        </p:grpSpPr>
        <p:sp>
          <p:nvSpPr>
            <p:cNvPr id="12" name="TextBox 12"/>
            <p:cNvSpPr txBox="1"/>
            <p:nvPr/>
          </p:nvSpPr>
          <p:spPr>
            <a:xfrm>
              <a:off x="597408" y="3455670"/>
              <a:ext cx="784250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cancel()隐藏窗口并复位进度，wasCanceled变为true。</a:t>
              </a:r>
              <a:br/>
              <a:r>
                <a:rPr lang="zh-CN" sz="2400" dirty="0">
                  <a:solidFill>
                    <a:schemeClr val="dk1"/>
                  </a:solidFill>
                  <a:latin typeface="+mn-lt"/>
                  <a:ea typeface="+mn-ea"/>
                  <a:cs typeface="+mn-cs"/>
                </a:rPr>
                <a:t>用户点击取消时，按上面的方向发生信号与槽调用。</a:t>
              </a:r>
            </a:p>
          </p:txBody>
        </p:sp>
      </p:grpSp>
      <p:grpSp>
        <p:nvGrpSpPr>
          <p:cNvPr id="15" name="Group 15"/>
          <p:cNvGrpSpPr/>
          <p:nvPr/>
        </p:nvGrpSpPr>
        <p:grpSpPr>
          <a:xfrm>
            <a:off x="597408" y="4808220"/>
            <a:ext cx="7309104" cy="1307592"/>
            <a:chOff x="597408" y="4808220"/>
            <a:chExt cx="7309104" cy="1307592"/>
          </a:xfrm>
        </p:grpSpPr>
        <p:sp>
          <p:nvSpPr>
            <p:cNvPr id="14" name="TextBox 14"/>
            <p:cNvSpPr txBox="1"/>
            <p:nvPr/>
          </p:nvSpPr>
          <p:spPr>
            <a:xfrm>
              <a:off x="597408" y="4808220"/>
              <a:ext cx="730910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程序直接调用cancel()，不会自动发出canceled()。</a:t>
              </a:r>
              <a:br/>
              <a:r>
                <a:rPr lang="zh-CN" sz="2400" dirty="0">
                  <a:solidFill>
                    <a:schemeClr val="dk1"/>
                  </a:solidFill>
                  <a:latin typeface="+mn-lt"/>
                  <a:ea typeface="+mn-ea"/>
                  <a:cs typeface="+mn-cs"/>
                </a:rPr>
                <a:t>因此不能靠“cancel再发信号”来停止业务，</a:t>
              </a:r>
              <a:br/>
              <a:r>
                <a:rPr lang="zh-CN" sz="2400" dirty="0">
                  <a:solidFill>
                    <a:schemeClr val="dk1"/>
                  </a:solidFill>
                  <a:latin typeface="+mn-lt"/>
                  <a:ea typeface="+mn-ea"/>
                  <a:cs typeface="+mn-cs"/>
                </a:rPr>
                <a:t>任务代码必须明确读取取消状态或执行停止操作。</a:t>
              </a:r>
            </a:p>
          </p:txBody>
        </p:sp>
      </p:grpSp>
      <p:grpSp>
        <p:nvGrpSpPr>
          <p:cNvPr id="18" name="Group 18"/>
          <p:cNvGrpSpPr/>
          <p:nvPr/>
        </p:nvGrpSpPr>
        <p:grpSpPr>
          <a:xfrm>
            <a:off x="603504" y="6404610"/>
            <a:ext cx="10984992" cy="234696"/>
            <a:chOff x="603504" y="6404610"/>
            <a:chExt cx="10984992" cy="234696"/>
          </a:xfrm>
        </p:grpSpPr>
        <p:sp>
          <p:nvSpPr>
            <p:cNvPr id="16" name="TextBox 16"/>
            <p:cNvSpPr txBox="1"/>
            <p:nvPr/>
          </p:nvSpPr>
          <p:spPr>
            <a:xfrm>
              <a:off x="603504" y="6404610"/>
              <a:ext cx="2499970"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7.1.4 · 信号与槽的方向不能倒置</a:t>
              </a:r>
            </a:p>
          </p:txBody>
        </p:sp>
        <p:sp>
          <p:nvSpPr>
            <p:cNvPr id="17" name="TextBox 17"/>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07 / 28</a:t>
              </a:r>
            </a:p>
          </p:txBody>
        </p:sp>
      </p:grpSp>
    </p:spTree>
  </p:cSld>
  <p:clrMapOvr>
    <a:masterClrMapping/>
  </p:clrMapOvr>
  <p:transition xmlns:p14="http://schemas.microsoft.com/office/powerpoint/2010/main" p14:dur="400">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7953756" cy="819150"/>
            <a:chOff x="590550" y="537210"/>
            <a:chExt cx="7953756" cy="819150"/>
          </a:xfrm>
        </p:grpSpPr>
        <p:sp>
          <p:nvSpPr>
            <p:cNvPr id="2" name="TextBox 2"/>
            <p:cNvSpPr txBox="1"/>
            <p:nvPr/>
          </p:nvSpPr>
          <p:spPr>
            <a:xfrm>
              <a:off x="590550" y="537210"/>
              <a:ext cx="7953756"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隐藏进度窗口还不等于停止任务</a:t>
              </a:r>
            </a:p>
          </p:txBody>
        </p:sp>
      </p:grpSp>
      <p:grpSp>
        <p:nvGrpSpPr>
          <p:cNvPr id="6" name="Group 6"/>
          <p:cNvGrpSpPr/>
          <p:nvPr/>
        </p:nvGrpSpPr>
        <p:grpSpPr>
          <a:xfrm>
            <a:off x="595884" y="1918335"/>
            <a:ext cx="6457188" cy="1454277"/>
            <a:chOff x="595884" y="1918335"/>
            <a:chExt cx="6457188" cy="1454277"/>
          </a:xfrm>
        </p:grpSpPr>
        <p:sp>
          <p:nvSpPr>
            <p:cNvPr id="4" name="TextBox 4"/>
            <p:cNvSpPr txBox="1"/>
            <p:nvPr/>
          </p:nvSpPr>
          <p:spPr>
            <a:xfrm>
              <a:off x="595884" y="1918335"/>
              <a:ext cx="2208276" cy="528066"/>
            </a:xfrm>
            <a:prstGeom prst="rect">
              <a:avLst/>
            </a:prstGeom>
            <a:noFill/>
            <a:ln>
              <a:noFill/>
            </a:ln>
          </p:spPr>
          <p:txBody>
            <a:bodyPr wrap="none" lIns="0" tIns="0" rIns="0" bIns="0" anchor="t" anchorCtr="0">
              <a:spAutoFit/>
            </a:bodyPr>
            <a:lstStyle/>
            <a:p>
              <a:pPr algn="l"/>
              <a:r>
                <a:rPr lang="zh-CN" sz="2700" dirty="0">
                  <a:solidFill>
                    <a:schemeClr val="accent1"/>
                  </a:solidFill>
                  <a:latin typeface="+mn-lt"/>
                  <a:ea typeface="+mn-ea"/>
                  <a:cs typeface="+mn-cs"/>
                </a:rPr>
                <a:t>执行者是循环</a:t>
              </a:r>
            </a:p>
          </p:txBody>
        </p:sp>
        <p:sp>
          <p:nvSpPr>
            <p:cNvPr id="5" name="TextBox 5"/>
            <p:cNvSpPr txBox="1"/>
            <p:nvPr/>
          </p:nvSpPr>
          <p:spPr>
            <a:xfrm>
              <a:off x="597408" y="2484120"/>
              <a:ext cx="645566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循环中读取wasCanceled()，为true就break。</a:t>
              </a:r>
              <a:br/>
              <a:r>
                <a:rPr lang="zh-CN" sz="2400" dirty="0">
                  <a:solidFill>
                    <a:schemeClr val="dk1"/>
                  </a:solidFill>
                  <a:latin typeface="+mn-lt"/>
                  <a:ea typeface="+mn-ea"/>
                  <a:cs typeface="+mn-cs"/>
                </a:rPr>
                <a:t>退出循环后，不再处理下一步。</a:t>
              </a:r>
            </a:p>
          </p:txBody>
        </p:sp>
      </p:grpSp>
      <p:grpSp>
        <p:nvGrpSpPr>
          <p:cNvPr id="10" name="Group 10"/>
          <p:cNvGrpSpPr/>
          <p:nvPr/>
        </p:nvGrpSpPr>
        <p:grpSpPr>
          <a:xfrm>
            <a:off x="595884" y="3905250"/>
            <a:ext cx="10986516" cy="2058162"/>
            <a:chOff x="595884" y="3905250"/>
            <a:chExt cx="10986516" cy="2058162"/>
          </a:xfrm>
        </p:grpSpPr>
        <p:sp>
          <p:nvSpPr>
            <p:cNvPr id="7" name="Line 7"/>
            <p:cNvSpPr/>
            <p:nvPr/>
          </p:nvSpPr>
          <p:spPr>
            <a:xfrm>
              <a:off x="609600" y="3905250"/>
              <a:ext cx="10972800" cy="9525"/>
            </a:xfrm>
            <a:custGeom>
              <a:avLst/>
              <a:gdLst/>
              <a:ahLst/>
              <a:cxnLst/>
              <a:rect l="l" t="t" r="r" b="b"/>
              <a:pathLst>
                <a:path w="10972800" h="9525">
                  <a:moveTo>
                    <a:pt x="0" y="0"/>
                  </a:moveTo>
                  <a:lnTo>
                    <a:pt x="10972800" y="0"/>
                  </a:lnTo>
                </a:path>
              </a:pathLst>
            </a:custGeom>
            <a:noFill/>
            <a:ln w="19050">
              <a:solidFill>
                <a:schemeClr val="accent6"/>
              </a:solidFill>
            </a:ln>
          </p:spPr>
        </p:sp>
        <p:sp>
          <p:nvSpPr>
            <p:cNvPr id="8" name="TextBox 8"/>
            <p:cNvSpPr txBox="1"/>
            <p:nvPr/>
          </p:nvSpPr>
          <p:spPr>
            <a:xfrm>
              <a:off x="595884" y="4090035"/>
              <a:ext cx="2935224" cy="528066"/>
            </a:xfrm>
            <a:prstGeom prst="rect">
              <a:avLst/>
            </a:prstGeom>
            <a:noFill/>
            <a:ln>
              <a:noFill/>
            </a:ln>
          </p:spPr>
          <p:txBody>
            <a:bodyPr wrap="none" lIns="0" tIns="0" rIns="0" bIns="0" anchor="t" anchorCtr="0">
              <a:spAutoFit/>
            </a:bodyPr>
            <a:lstStyle/>
            <a:p>
              <a:pPr algn="l"/>
              <a:r>
                <a:rPr lang="zh-CN" sz="2700" dirty="0">
                  <a:solidFill>
                    <a:schemeClr val="accent1"/>
                  </a:solidFill>
                  <a:latin typeface="+mn-lt"/>
                  <a:ea typeface="+mn-ea"/>
                  <a:cs typeface="+mn-cs"/>
                </a:rPr>
                <a:t>执行者是定时回调</a:t>
              </a:r>
            </a:p>
          </p:txBody>
        </p:sp>
        <p:sp>
          <p:nvSpPr>
            <p:cNvPr id="9" name="TextBox 9"/>
            <p:cNvSpPr txBox="1"/>
            <p:nvPr/>
          </p:nvSpPr>
          <p:spPr>
            <a:xfrm>
              <a:off x="597408" y="4655820"/>
              <a:ext cx="733958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取消处理调用定时器的stop()，停止后续timeout。</a:t>
              </a:r>
              <a:br/>
              <a:r>
                <a:rPr lang="zh-CN" sz="2400" dirty="0">
                  <a:solidFill>
                    <a:schemeClr val="dk1"/>
                  </a:solidFill>
                  <a:latin typeface="+mn-lt"/>
                  <a:ea typeface="+mn-ea"/>
                  <a:cs typeface="+mn-cs"/>
                </a:rPr>
                <a:t>窗口隐藏改变界面状态，任务代码决定是否继续执行。</a:t>
              </a:r>
              <a:br/>
              <a:r>
                <a:rPr lang="zh-CN" sz="2400" dirty="0">
                  <a:solidFill>
                    <a:schemeClr val="dk1"/>
                  </a:solidFill>
                  <a:latin typeface="+mn-lt"/>
                  <a:ea typeface="+mn-ea"/>
                  <a:cs typeface="+mn-cs"/>
                </a:rPr>
                <a:t>把取消请求交给真正推进工作的那段代码。</a:t>
              </a:r>
            </a:p>
          </p:txBody>
        </p:sp>
      </p:grpSp>
      <p:grpSp>
        <p:nvGrpSpPr>
          <p:cNvPr id="13" name="Group 13"/>
          <p:cNvGrpSpPr/>
          <p:nvPr/>
        </p:nvGrpSpPr>
        <p:grpSpPr>
          <a:xfrm>
            <a:off x="603504" y="6404610"/>
            <a:ext cx="10984992" cy="234696"/>
            <a:chOff x="603504" y="6404610"/>
            <a:chExt cx="10984992" cy="234696"/>
          </a:xfrm>
        </p:grpSpPr>
        <p:sp>
          <p:nvSpPr>
            <p:cNvPr id="11" name="TextBox 11"/>
            <p:cNvSpPr txBox="1"/>
            <p:nvPr/>
          </p:nvSpPr>
          <p:spPr>
            <a:xfrm>
              <a:off x="603504" y="6404610"/>
              <a:ext cx="2176882"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7.1.4 · 界面结果与工作停止</a:t>
              </a:r>
            </a:p>
          </p:txBody>
        </p:sp>
        <p:sp>
          <p:nvSpPr>
            <p:cNvPr id="12" name="TextBox 12"/>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08 / 28</a:t>
              </a:r>
            </a:p>
          </p:txBody>
        </p:sp>
      </p:grpSp>
    </p:spTree>
  </p:cSld>
  <p:clrMapOvr>
    <a:masterClrMapping/>
  </p:clrMapOvr>
  <p:transition xmlns:p14="http://schemas.microsoft.com/office/powerpoint/2010/main" p14:dur="400">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5692140" cy="819150"/>
            <a:chOff x="590550" y="537210"/>
            <a:chExt cx="5692140" cy="819150"/>
          </a:xfrm>
        </p:grpSpPr>
        <p:sp>
          <p:nvSpPr>
            <p:cNvPr id="2" name="TextBox 2"/>
            <p:cNvSpPr txBox="1"/>
            <p:nvPr/>
          </p:nvSpPr>
          <p:spPr>
            <a:xfrm>
              <a:off x="590550" y="537210"/>
              <a:ext cx="5692140"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到达最大值后怎样收尾</a:t>
              </a:r>
            </a:p>
          </p:txBody>
        </p:sp>
      </p:grpSp>
      <p:grpSp>
        <p:nvGrpSpPr>
          <p:cNvPr id="5" name="Group 5"/>
          <p:cNvGrpSpPr/>
          <p:nvPr/>
        </p:nvGrpSpPr>
        <p:grpSpPr>
          <a:xfrm>
            <a:off x="597408" y="1931670"/>
            <a:ext cx="7690104" cy="1307592"/>
            <a:chOff x="597408" y="1931670"/>
            <a:chExt cx="7690104" cy="1307592"/>
          </a:xfrm>
        </p:grpSpPr>
        <p:sp>
          <p:nvSpPr>
            <p:cNvPr id="4" name="TextBox 4"/>
            <p:cNvSpPr txBox="1"/>
            <p:nvPr/>
          </p:nvSpPr>
          <p:spPr>
            <a:xfrm>
              <a:off x="597408" y="1931670"/>
              <a:ext cx="769010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autoReset默认是true。</a:t>
              </a:r>
              <a:br/>
              <a:r>
                <a:rPr lang="zh-CN" sz="2400" dirty="0">
                  <a:solidFill>
                    <a:schemeClr val="dk1"/>
                  </a:solidFill>
                  <a:latin typeface="+mn-lt"/>
                  <a:ea typeface="+mn-ea"/>
                  <a:cs typeface="+mn-cs"/>
                </a:rPr>
                <a:t>setValue达到maximum之后，对话框自动reset。</a:t>
              </a:r>
              <a:br/>
              <a:r>
                <a:rPr lang="zh-CN" sz="2400" dirty="0">
                  <a:solidFill>
                    <a:schemeClr val="dk1"/>
                  </a:solidFill>
                  <a:latin typeface="+mn-lt"/>
                  <a:ea typeface="+mn-ea"/>
                  <a:cs typeface="+mn-cs"/>
                </a:rPr>
                <a:t>autoClose也默认是true，复位时按这个设置隐藏窗口。</a:t>
              </a:r>
            </a:p>
          </p:txBody>
        </p:sp>
      </p:grpSp>
      <p:grpSp>
        <p:nvGrpSpPr>
          <p:cNvPr id="7" name="Group 7"/>
          <p:cNvGrpSpPr/>
          <p:nvPr/>
        </p:nvGrpSpPr>
        <p:grpSpPr>
          <a:xfrm>
            <a:off x="597408" y="3722370"/>
            <a:ext cx="7697724" cy="469392"/>
            <a:chOff x="597408" y="3722370"/>
            <a:chExt cx="7697724" cy="469392"/>
          </a:xfrm>
        </p:grpSpPr>
        <p:sp>
          <p:nvSpPr>
            <p:cNvPr id="6" name="TextBox 6"/>
            <p:cNvSpPr txBox="1"/>
            <p:nvPr/>
          </p:nvSpPr>
          <p:spPr>
            <a:xfrm>
              <a:off x="597408" y="3722370"/>
              <a:ext cx="769772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reset清除取消状态，不能把复位当成业务重新开始。</a:t>
              </a:r>
            </a:p>
          </p:txBody>
        </p:sp>
      </p:grpSp>
      <p:grpSp>
        <p:nvGrpSpPr>
          <p:cNvPr id="9" name="Group 9"/>
          <p:cNvGrpSpPr/>
          <p:nvPr/>
        </p:nvGrpSpPr>
        <p:grpSpPr>
          <a:xfrm>
            <a:off x="597408" y="4789170"/>
            <a:ext cx="6729984" cy="1307592"/>
            <a:chOff x="597408" y="4789170"/>
            <a:chExt cx="6729984" cy="1307592"/>
          </a:xfrm>
        </p:grpSpPr>
        <p:sp>
          <p:nvSpPr>
            <p:cNvPr id="8" name="TextBox 8"/>
            <p:cNvSpPr txBox="1"/>
            <p:nvPr/>
          </p:nvSpPr>
          <p:spPr>
            <a:xfrm>
              <a:off x="597408" y="4789170"/>
              <a:ext cx="672998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复用同一个对象时，重新装入任务范围，</a:t>
              </a:r>
              <a:br/>
              <a:r>
                <a:rPr lang="zh-CN" sz="2400" dirty="0">
                  <a:solidFill>
                    <a:schemeClr val="dk1"/>
                  </a:solidFill>
                  <a:latin typeface="+mn-lt"/>
                  <a:ea typeface="+mn-ea"/>
                  <a:cs typeface="+mn-cs"/>
                </a:rPr>
                <a:t>并把业务步数、任务文字和其他初始状态准备好。</a:t>
              </a:r>
              <a:br/>
              <a:r>
                <a:rPr lang="zh-CN" sz="2400" dirty="0">
                  <a:solidFill>
                    <a:schemeClr val="dk1"/>
                  </a:solidFill>
                  <a:latin typeface="+mn-lt"/>
                  <a:ea typeface="+mn-ea"/>
                  <a:cs typeface="+mn-cs"/>
                </a:rPr>
                <a:t>取消和完成的收尾方式还应由任务代码分别决定。</a:t>
              </a:r>
            </a:p>
          </p:txBody>
        </p:sp>
      </p:grpSp>
      <p:grpSp>
        <p:nvGrpSpPr>
          <p:cNvPr id="12" name="Group 12"/>
          <p:cNvGrpSpPr/>
          <p:nvPr/>
        </p:nvGrpSpPr>
        <p:grpSpPr>
          <a:xfrm>
            <a:off x="603504" y="6404610"/>
            <a:ext cx="10984992" cy="234696"/>
            <a:chOff x="603504" y="6404610"/>
            <a:chExt cx="10984992" cy="234696"/>
          </a:xfrm>
        </p:grpSpPr>
        <p:sp>
          <p:nvSpPr>
            <p:cNvPr id="10" name="TextBox 10"/>
            <p:cNvSpPr txBox="1"/>
            <p:nvPr/>
          </p:nvSpPr>
          <p:spPr>
            <a:xfrm>
              <a:off x="603504" y="6404610"/>
              <a:ext cx="2498344"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7.1.4 · autoReset与autoClose</a:t>
              </a:r>
            </a:p>
          </p:txBody>
        </p:sp>
        <p:sp>
          <p:nvSpPr>
            <p:cNvPr id="11" name="TextBox 11"/>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09 / 28</a:t>
              </a:r>
            </a:p>
          </p:txBody>
        </p:sp>
      </p:grpSp>
    </p:spTree>
  </p:cSld>
  <p:clrMapOvr>
    <a:masterClrMapping/>
  </p:clrMapOvr>
  <p:transition xmlns:p14="http://schemas.microsoft.com/office/powerpoint/2010/main" p14:dur="400">
    <p:fad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5126736" cy="819150"/>
            <a:chOff x="590550" y="537210"/>
            <a:chExt cx="5126736" cy="819150"/>
          </a:xfrm>
        </p:grpSpPr>
        <p:sp>
          <p:nvSpPr>
            <p:cNvPr id="2" name="TextBox 2"/>
            <p:cNvSpPr txBox="1"/>
            <p:nvPr/>
          </p:nvSpPr>
          <p:spPr>
            <a:xfrm>
              <a:off x="590550" y="537210"/>
              <a:ext cx="5126736"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教材忙等循环的限制</a:t>
              </a:r>
            </a:p>
          </p:txBody>
        </p:sp>
      </p:grpSp>
      <p:grpSp>
        <p:nvGrpSpPr>
          <p:cNvPr id="6" name="Group 6"/>
          <p:cNvGrpSpPr/>
          <p:nvPr/>
        </p:nvGrpSpPr>
        <p:grpSpPr>
          <a:xfrm>
            <a:off x="595884" y="1918335"/>
            <a:ext cx="7645908" cy="1492377"/>
            <a:chOff x="595884" y="1918335"/>
            <a:chExt cx="7645908" cy="1492377"/>
          </a:xfrm>
        </p:grpSpPr>
        <p:sp>
          <p:nvSpPr>
            <p:cNvPr id="4" name="TextBox 4"/>
            <p:cNvSpPr txBox="1"/>
            <p:nvPr/>
          </p:nvSpPr>
          <p:spPr>
            <a:xfrm>
              <a:off x="595884" y="1918335"/>
              <a:ext cx="5059147" cy="528066"/>
            </a:xfrm>
            <a:prstGeom prst="rect">
              <a:avLst/>
            </a:prstGeom>
            <a:noFill/>
            <a:ln>
              <a:noFill/>
            </a:ln>
          </p:spPr>
          <p:txBody>
            <a:bodyPr wrap="none" lIns="0" tIns="0" rIns="0" bIns="0" anchor="t" anchorCtr="0">
              <a:spAutoFit/>
            </a:bodyPr>
            <a:lstStyle/>
            <a:p>
              <a:pPr algn="l"/>
              <a:r>
                <a:rPr lang="zh-CN" sz="2700" dirty="0">
                  <a:solidFill>
                    <a:schemeClr val="accent2"/>
                  </a:solidFill>
                  <a:latin typeface="+mn-lt"/>
                  <a:ea typeface="+mn-ea"/>
                  <a:cs typeface="+mn-cs"/>
                </a:rPr>
                <a:t>等待30毫秒的过程占用GUI线程</a:t>
              </a:r>
            </a:p>
          </p:txBody>
        </p:sp>
        <p:sp>
          <p:nvSpPr>
            <p:cNvPr id="5" name="TextBox 5"/>
            <p:cNvSpPr txBox="1"/>
            <p:nvPr/>
          </p:nvSpPr>
          <p:spPr>
            <a:xfrm>
              <a:off x="597408" y="2522220"/>
              <a:ext cx="76443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教材用忙等模拟每一步的耗时，持续检查时间是否到达。</a:t>
              </a:r>
              <a:br/>
              <a:r>
                <a:rPr lang="zh-CN" sz="2400" dirty="0">
                  <a:solidFill>
                    <a:schemeClr val="dk1"/>
                  </a:solidFill>
                  <a:latin typeface="+mn-lt"/>
                  <a:ea typeface="+mn-ea"/>
                  <a:cs typeface="+mn-cs"/>
                </a:rPr>
                <a:t>这一等待阶段占用CPU，没有主动让出事件处理机会。</a:t>
              </a:r>
            </a:p>
          </p:txBody>
        </p:sp>
      </p:grpSp>
      <p:grpSp>
        <p:nvGrpSpPr>
          <p:cNvPr id="8" name="Group 8"/>
          <p:cNvGrpSpPr/>
          <p:nvPr/>
        </p:nvGrpSpPr>
        <p:grpSpPr>
          <a:xfrm>
            <a:off x="597408" y="4008120"/>
            <a:ext cx="7949184" cy="1726692"/>
            <a:chOff x="597408" y="4008120"/>
            <a:chExt cx="7949184" cy="1726692"/>
          </a:xfrm>
        </p:grpSpPr>
        <p:sp>
          <p:nvSpPr>
            <p:cNvPr id="7" name="TextBox 7"/>
            <p:cNvSpPr txBox="1"/>
            <p:nvPr/>
          </p:nvSpPr>
          <p:spPr>
            <a:xfrm>
              <a:off x="597408" y="4008120"/>
              <a:ext cx="7949184" cy="17266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模态进度窗口的setValue可能在步骤之间分发事件。</a:t>
              </a:r>
              <a:br/>
              <a:r>
                <a:rPr lang="zh-CN" sz="2400" dirty="0">
                  <a:solidFill>
                    <a:schemeClr val="dk1"/>
                  </a:solidFill>
                  <a:latin typeface="+mn-lt"/>
                  <a:ea typeface="+mn-ea"/>
                  <a:cs typeface="+mn-cs"/>
                </a:rPr>
                <a:t>其他槽因此可以进入执行，改变当前任务状态。</a:t>
              </a:r>
              <a:br/>
              <a:r>
                <a:rPr lang="zh-CN" sz="2400" dirty="0">
                  <a:solidFill>
                    <a:schemeClr val="dk1"/>
                  </a:solidFill>
                  <a:latin typeface="+mn-lt"/>
                  <a:ea typeface="+mn-ea"/>
                  <a:cs typeface="+mn-cs"/>
                </a:rPr>
                <a:t>这个示例适合观察进度变化，不能当作通用后台执行方法。</a:t>
              </a:r>
              <a:br/>
              <a:r>
                <a:rPr lang="zh-CN" sz="2400" dirty="0">
                  <a:solidFill>
                    <a:schemeClr val="dk1"/>
                  </a:solidFill>
                  <a:latin typeface="+mn-lt"/>
                  <a:ea typeface="+mn-ea"/>
                  <a:cs typeface="+mn-cs"/>
                </a:rPr>
                <a:t>把工作拆成短回调，才能在每一步结束后返回事件循环。</a:t>
              </a:r>
            </a:p>
          </p:txBody>
        </p:sp>
      </p:grpSp>
      <p:grpSp>
        <p:nvGrpSpPr>
          <p:cNvPr id="11" name="Group 11"/>
          <p:cNvGrpSpPr/>
          <p:nvPr/>
        </p:nvGrpSpPr>
        <p:grpSpPr>
          <a:xfrm>
            <a:off x="603504" y="6404610"/>
            <a:ext cx="10984992" cy="234696"/>
            <a:chOff x="603504" y="6404610"/>
            <a:chExt cx="10984992" cy="234696"/>
          </a:xfrm>
        </p:grpSpPr>
        <p:sp>
          <p:nvSpPr>
            <p:cNvPr id="9" name="TextBox 9"/>
            <p:cNvSpPr txBox="1"/>
            <p:nvPr/>
          </p:nvSpPr>
          <p:spPr>
            <a:xfrm>
              <a:off x="603504" y="6404610"/>
              <a:ext cx="2499970"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7.1.4 · 由同步模拟转向分步推进</a:t>
              </a:r>
            </a:p>
          </p:txBody>
        </p:sp>
        <p:sp>
          <p:nvSpPr>
            <p:cNvPr id="10" name="TextBox 10"/>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10 / 28</a:t>
              </a:r>
            </a:p>
          </p:txBody>
        </p:sp>
      </p:grpSp>
    </p:spTree>
  </p:cSld>
  <p:clrMapOvr>
    <a:masterClrMapping/>
  </p:clrMapOvr>
  <p:transition xmlns:p14="http://schemas.microsoft.com/office/powerpoint/2010/main" p14:dur="400">
    <p:fade/>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4561332" cy="819150"/>
            <a:chOff x="590550" y="537210"/>
            <a:chExt cx="4561332" cy="819150"/>
          </a:xfrm>
        </p:grpSpPr>
        <p:sp>
          <p:nvSpPr>
            <p:cNvPr id="2" name="TextBox 2"/>
            <p:cNvSpPr txBox="1"/>
            <p:nvPr/>
          </p:nvSpPr>
          <p:spPr>
            <a:xfrm>
              <a:off x="590550" y="537210"/>
              <a:ext cx="4561332"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用定时器分步推进</a:t>
              </a:r>
            </a:p>
          </p:txBody>
        </p:sp>
      </p:grpSp>
      <p:grpSp>
        <p:nvGrpSpPr>
          <p:cNvPr id="6" name="Group 6"/>
          <p:cNvGrpSpPr/>
          <p:nvPr/>
        </p:nvGrpSpPr>
        <p:grpSpPr>
          <a:xfrm>
            <a:off x="595884" y="1918335"/>
            <a:ext cx="7341108" cy="1492377"/>
            <a:chOff x="595884" y="1918335"/>
            <a:chExt cx="7341108" cy="1492377"/>
          </a:xfrm>
        </p:grpSpPr>
        <p:sp>
          <p:nvSpPr>
            <p:cNvPr id="4" name="TextBox 4"/>
            <p:cNvSpPr txBox="1"/>
            <p:nvPr/>
          </p:nvSpPr>
          <p:spPr>
            <a:xfrm>
              <a:off x="595884" y="1918335"/>
              <a:ext cx="4698073" cy="528066"/>
            </a:xfrm>
            <a:prstGeom prst="rect">
              <a:avLst/>
            </a:prstGeom>
            <a:noFill/>
            <a:ln>
              <a:noFill/>
            </a:ln>
          </p:spPr>
          <p:txBody>
            <a:bodyPr wrap="none" lIns="0" tIns="0" rIns="0" bIns="0" anchor="t" anchorCtr="0">
              <a:spAutoFit/>
            </a:bodyPr>
            <a:lstStyle/>
            <a:p>
              <a:pPr algn="l"/>
              <a:r>
                <a:rPr lang="zh-CN" sz="2700" dirty="0">
                  <a:solidFill>
                    <a:schemeClr val="accent1"/>
                  </a:solidFill>
                  <a:latin typeface="+mn-lt"/>
                  <a:ea typeface="+mn-ea"/>
                  <a:cs typeface="+mn-cs"/>
                </a:rPr>
                <a:t>一次timeout只执行有限工作</a:t>
              </a:r>
            </a:p>
          </p:txBody>
        </p:sp>
        <p:sp>
          <p:nvSpPr>
            <p:cNvPr id="5" name="TextBox 5"/>
            <p:cNvSpPr txBox="1"/>
            <p:nvPr/>
          </p:nvSpPr>
          <p:spPr>
            <a:xfrm>
              <a:off x="597408" y="2522220"/>
              <a:ext cx="73395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回调完成一个短步骤，报告进度，然后返回事件循环。</a:t>
              </a:r>
              <a:br/>
              <a:r>
                <a:rPr lang="zh-CN" sz="2400" dirty="0">
                  <a:solidFill>
                    <a:schemeClr val="dk1"/>
                  </a:solidFill>
                  <a:latin typeface="+mn-lt"/>
                  <a:ea typeface="+mn-ea"/>
                  <a:cs typeface="+mn-cs"/>
                </a:rPr>
                <a:t>事件循环因此有机会继续处理绘制和用户取消。</a:t>
              </a:r>
            </a:p>
          </p:txBody>
        </p:sp>
      </p:grpSp>
      <p:grpSp>
        <p:nvGrpSpPr>
          <p:cNvPr id="8" name="Group 8"/>
          <p:cNvGrpSpPr/>
          <p:nvPr/>
        </p:nvGrpSpPr>
        <p:grpSpPr>
          <a:xfrm>
            <a:off x="597408" y="4008120"/>
            <a:ext cx="6821424" cy="1726692"/>
            <a:chOff x="597408" y="4008120"/>
            <a:chExt cx="6821424" cy="1726692"/>
          </a:xfrm>
        </p:grpSpPr>
        <p:sp>
          <p:nvSpPr>
            <p:cNvPr id="7" name="TextBox 7"/>
            <p:cNvSpPr txBox="1"/>
            <p:nvPr/>
          </p:nvSpPr>
          <p:spPr>
            <a:xfrm>
              <a:off x="597408" y="4008120"/>
              <a:ext cx="6821424" cy="17266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QTimer在所属线程运行，不会自动创建后台线程。</a:t>
              </a:r>
              <a:br/>
              <a:r>
                <a:rPr lang="zh-CN" sz="2400" dirty="0">
                  <a:solidFill>
                    <a:schemeClr val="dk1"/>
                  </a:solidFill>
                  <a:latin typeface="+mn-lt"/>
                  <a:ea typeface="+mn-ea"/>
                  <a:cs typeface="+mn-cs"/>
                </a:rPr>
                <a:t>把一个耗时操作放进timeout，仍可能阻塞GUI。</a:t>
              </a:r>
              <a:br/>
              <a:r>
                <a:rPr lang="zh-CN" sz="2400" dirty="0">
                  <a:solidFill>
                    <a:schemeClr val="dk1"/>
                  </a:solidFill>
                  <a:latin typeface="+mn-lt"/>
                  <a:ea typeface="+mn-ea"/>
                  <a:cs typeface="+mn-cs"/>
                </a:rPr>
                <a:t>定时器间隔用于安排回调，不保证精确按时到达。</a:t>
              </a:r>
              <a:br/>
              <a:r>
                <a:rPr lang="zh-CN" sz="2400" dirty="0">
                  <a:solidFill>
                    <a:schemeClr val="dk1"/>
                  </a:solidFill>
                  <a:latin typeface="+mn-lt"/>
                  <a:ea typeface="+mn-ea"/>
                  <a:cs typeface="+mn-cs"/>
                </a:rPr>
                <a:t>下面的课堂扩展示例只模拟200个短步骤。</a:t>
              </a:r>
            </a:p>
          </p:txBody>
        </p:sp>
      </p:grpSp>
      <p:grpSp>
        <p:nvGrpSpPr>
          <p:cNvPr id="11" name="Group 11"/>
          <p:cNvGrpSpPr/>
          <p:nvPr/>
        </p:nvGrpSpPr>
        <p:grpSpPr>
          <a:xfrm>
            <a:off x="603504" y="6404610"/>
            <a:ext cx="10984992" cy="234696"/>
            <a:chOff x="603504" y="6404610"/>
            <a:chExt cx="10984992" cy="234696"/>
          </a:xfrm>
        </p:grpSpPr>
        <p:sp>
          <p:nvSpPr>
            <p:cNvPr id="9" name="TextBox 9"/>
            <p:cNvSpPr txBox="1"/>
            <p:nvPr/>
          </p:nvSpPr>
          <p:spPr>
            <a:xfrm>
              <a:off x="603504" y="6404610"/>
              <a:ext cx="2823058"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7.1.4 · 课堂扩展：短回调与事件循环</a:t>
              </a:r>
            </a:p>
          </p:txBody>
        </p:sp>
        <p:sp>
          <p:nvSpPr>
            <p:cNvPr id="10" name="TextBox 10"/>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11 / 28</a:t>
              </a:r>
            </a:p>
          </p:txBody>
        </p:sp>
      </p:grpSp>
    </p:spTree>
  </p:cSld>
  <p:clrMapOvr>
    <a:masterClrMapping/>
  </p:clrMapOvr>
  <p:transition xmlns:p14="http://schemas.microsoft.com/office/powerpoint/2010/main" p14:dur="400">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5126736" cy="819150"/>
            <a:chOff x="590550" y="537210"/>
            <a:chExt cx="5126736" cy="819150"/>
          </a:xfrm>
        </p:grpSpPr>
        <p:sp>
          <p:nvSpPr>
            <p:cNvPr id="2" name="TextBox 2"/>
            <p:cNvSpPr txBox="1"/>
            <p:nvPr/>
          </p:nvSpPr>
          <p:spPr>
            <a:xfrm>
              <a:off x="590550" y="537210"/>
              <a:ext cx="5126736"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准备定时模拟的对象</a:t>
              </a:r>
            </a:p>
          </p:txBody>
        </p:sp>
      </p:grpSp>
      <p:grpSp>
        <p:nvGrpSpPr>
          <p:cNvPr id="6" name="Group 6"/>
          <p:cNvGrpSpPr/>
          <p:nvPr/>
        </p:nvGrpSpPr>
        <p:grpSpPr>
          <a:xfrm>
            <a:off x="609600" y="1828800"/>
            <a:ext cx="10972800" cy="3200400"/>
            <a:chOff x="609600" y="1828800"/>
            <a:chExt cx="10972800" cy="3200400"/>
          </a:xfrm>
        </p:grpSpPr>
        <p:sp>
          <p:nvSpPr>
            <p:cNvPr id="4" name="Rectangle 4"/>
            <p:cNvSpPr/>
            <p:nvPr/>
          </p:nvSpPr>
          <p:spPr>
            <a:xfrm>
              <a:off x="609600" y="1828800"/>
              <a:ext cx="10972800" cy="3200400"/>
            </a:xfrm>
            <a:prstGeom prst="rect">
              <a:avLst/>
            </a:prstGeom>
            <a:solidFill>
              <a:schemeClr val="lt2"/>
            </a:solidFill>
            <a:ln>
              <a:noFill/>
            </a:ln>
          </p:spPr>
        </p:sp>
        <p:sp>
          <p:nvSpPr>
            <p:cNvPr id="5" name="TextBox 5"/>
            <p:cNvSpPr txBox="1"/>
            <p:nvPr/>
          </p:nvSpPr>
          <p:spPr>
            <a:xfrm>
              <a:off x="827532" y="1945005"/>
              <a:ext cx="8089011" cy="2982468"/>
            </a:xfrm>
            <a:prstGeom prst="rect">
              <a:avLst/>
            </a:prstGeom>
            <a:noFill/>
            <a:ln>
              <a:noFill/>
            </a:ln>
          </p:spPr>
          <p:txBody>
            <a:bodyPr wrap="none" lIns="0" tIns="0" rIns="0" bIns="0" anchor="t" anchorCtr="0">
              <a:spAutoFit/>
            </a:bodyPr>
            <a:lstStyle/>
            <a:p>
              <a:pPr algn="l">
                <a:lnSpc>
                  <a:spcPts val="2250"/>
                </a:lnSpc>
              </a:pPr>
              <a:r>
                <a:rPr lang="zh-CN" sz="2100" dirty="0">
                  <a:solidFill>
                    <a:schemeClr val="dk1"/>
                  </a:solidFill>
                  <a:latin typeface="+mn-lt"/>
                  <a:ea typeface="+mn-ea"/>
                  <a:cs typeface="+mn-cs"/>
                </a:rPr>
                <a:t>auto *progress = new QProgressDialog(</a:t>
              </a:r>
              <a:br/>
              <a:r>
                <a:rPr lang="zh-CN" sz="2100" dirty="0">
                  <a:solidFill>
                    <a:schemeClr val="dk1"/>
                  </a:solidFill>
                  <a:latin typeface="+mn-lt"/>
                  <a:ea typeface="+mn-ea"/>
                  <a:cs typeface="+mn-cs"/>
                </a:rPr>
                <a:t xml:space="preserve">    "模拟处理", "取消", 0, 200, this);</a:t>
              </a:r>
              <a:br/>
              <a:r>
                <a:rPr lang="zh-CN" sz="2100" dirty="0">
                  <a:solidFill>
                    <a:schemeClr val="dk1"/>
                  </a:solidFill>
                  <a:latin typeface="+mn-lt"/>
                  <a:ea typeface="+mn-ea"/>
                  <a:cs typeface="+mn-cs"/>
                </a:rPr>
                <a:t>progress-&gt;setWindowModality(Qt::NonModal);</a:t>
              </a:r>
              <a:br/>
              <a:r>
                <a:rPr lang="zh-CN" sz="2100" dirty="0">
                  <a:solidFill>
                    <a:schemeClr val="dk1"/>
                  </a:solidFill>
                  <a:latin typeface="+mn-lt"/>
                  <a:ea typeface="+mn-ea"/>
                  <a:cs typeface="+mn-cs"/>
                </a:rPr>
                <a:t>progress-&gt;setMinimumDuration(0);</a:t>
              </a:r>
              <a:br/>
              <a:r>
                <a:rPr lang="zh-CN" sz="2100" dirty="0">
                  <a:solidFill>
                    <a:schemeClr val="dk1"/>
                  </a:solidFill>
                  <a:latin typeface="+mn-lt"/>
                  <a:ea typeface="+mn-ea"/>
                  <a:cs typeface="+mn-cs"/>
                </a:rPr>
                <a:t>auto *timer = new QTimer(progress);</a:t>
              </a:r>
              <a:br/>
              <a:r>
                <a:rPr lang="zh-CN" sz="2100" dirty="0">
                  <a:solidFill>
                    <a:schemeClr val="dk1"/>
                  </a:solidFill>
                  <a:latin typeface="+mn-lt"/>
                  <a:ea typeface="+mn-ea"/>
                  <a:cs typeface="+mn-cs"/>
                </a:rPr>
                <a:t>connect(progress, &amp;QProgressDialog::canceled, progress,</a:t>
              </a:r>
              <a:br/>
              <a:r>
                <a:rPr lang="zh-CN" sz="2100" dirty="0">
                  <a:solidFill>
                    <a:schemeClr val="dk1"/>
                  </a:solidFill>
                  <a:latin typeface="+mn-lt"/>
                  <a:ea typeface="+mn-ea"/>
                  <a:cs typeface="+mn-cs"/>
                </a:rPr>
                <a:t xml:space="preserve">    [progress, timer] {</a:t>
              </a:r>
              <a:br/>
              <a:r>
                <a:rPr lang="zh-CN" sz="2100" dirty="0">
                  <a:solidFill>
                    <a:schemeClr val="dk1"/>
                  </a:solidFill>
                  <a:latin typeface="+mn-lt"/>
                  <a:ea typeface="+mn-ea"/>
                  <a:cs typeface="+mn-cs"/>
                </a:rPr>
                <a:t xml:space="preserve">        timer-&gt;stop();</a:t>
              </a:r>
              <a:br/>
              <a:r>
                <a:rPr lang="zh-CN" sz="2100" dirty="0">
                  <a:solidFill>
                    <a:schemeClr val="dk1"/>
                  </a:solidFill>
                  <a:latin typeface="+mn-lt"/>
                  <a:ea typeface="+mn-ea"/>
                  <a:cs typeface="+mn-cs"/>
                </a:rPr>
                <a:t xml:space="preserve">        progress-&gt;deleteLater();</a:t>
              </a:r>
              <a:br/>
              <a:r>
                <a:rPr lang="zh-CN" sz="2100" dirty="0">
                  <a:solidFill>
                    <a:schemeClr val="dk1"/>
                  </a:solidFill>
                  <a:latin typeface="+mn-lt"/>
                  <a:ea typeface="+mn-ea"/>
                  <a:cs typeface="+mn-cs"/>
                </a:rPr>
                <a:t xml:space="preserve">    });</a:t>
              </a:r>
            </a:p>
          </p:txBody>
        </p:sp>
      </p:grpSp>
      <p:grpSp>
        <p:nvGrpSpPr>
          <p:cNvPr id="8" name="Group 8"/>
          <p:cNvGrpSpPr/>
          <p:nvPr/>
        </p:nvGrpSpPr>
        <p:grpSpPr>
          <a:xfrm>
            <a:off x="597408" y="5303520"/>
            <a:ext cx="7659624" cy="888492"/>
            <a:chOff x="597408" y="5303520"/>
            <a:chExt cx="7659624" cy="888492"/>
          </a:xfrm>
        </p:grpSpPr>
        <p:sp>
          <p:nvSpPr>
            <p:cNvPr id="7" name="TextBox 7"/>
            <p:cNvSpPr txBox="1"/>
            <p:nvPr/>
          </p:nvSpPr>
          <p:spPr>
            <a:xfrm>
              <a:off x="597408" y="5303520"/>
              <a:ext cx="765962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堆对象由this管理，timer由progress管理。</a:t>
              </a:r>
              <a:br/>
              <a:r>
                <a:rPr lang="zh-CN" sz="2400" dirty="0">
                  <a:solidFill>
                    <a:schemeClr val="dk1"/>
                  </a:solidFill>
                  <a:latin typeface="+mn-lt"/>
                  <a:ea typeface="+mn-ea"/>
                  <a:cs typeface="+mn-cs"/>
                </a:rPr>
                <a:t>取消先stop再安排清理；下一页连接timeout后才启动。</a:t>
              </a:r>
            </a:p>
          </p:txBody>
        </p:sp>
      </p:grpSp>
      <p:grpSp>
        <p:nvGrpSpPr>
          <p:cNvPr id="11" name="Group 11"/>
          <p:cNvGrpSpPr/>
          <p:nvPr/>
        </p:nvGrpSpPr>
        <p:grpSpPr>
          <a:xfrm>
            <a:off x="603504" y="6404610"/>
            <a:ext cx="10984992" cy="234696"/>
            <a:chOff x="603504" y="6404610"/>
            <a:chExt cx="10984992" cy="234696"/>
          </a:xfrm>
        </p:grpSpPr>
        <p:sp>
          <p:nvSpPr>
            <p:cNvPr id="9" name="TextBox 9"/>
            <p:cNvSpPr txBox="1"/>
            <p:nvPr/>
          </p:nvSpPr>
          <p:spPr>
            <a:xfrm>
              <a:off x="603504" y="6404610"/>
              <a:ext cx="2984602"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7.1.4 · 非模态课堂模拟，接下一页代码</a:t>
              </a:r>
            </a:p>
          </p:txBody>
        </p:sp>
        <p:sp>
          <p:nvSpPr>
            <p:cNvPr id="10" name="TextBox 10"/>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12 / 28</a:t>
              </a:r>
            </a:p>
          </p:txBody>
        </p:sp>
      </p:grpSp>
    </p:spTree>
  </p:cSld>
  <p:clrMapOvr>
    <a:masterClrMapping/>
  </p:clrMapOvr>
  <p:transition xmlns:p14="http://schemas.microsoft.com/office/powerpoint/2010/main" p14:dur="400">
    <p:fad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5041925" cy="819150"/>
            <a:chOff x="590550" y="537210"/>
            <a:chExt cx="5041925" cy="819150"/>
          </a:xfrm>
        </p:grpSpPr>
        <p:sp>
          <p:nvSpPr>
            <p:cNvPr id="2" name="TextBox 2"/>
            <p:cNvSpPr txBox="1"/>
            <p:nvPr/>
          </p:nvSpPr>
          <p:spPr>
            <a:xfrm>
              <a:off x="590550" y="537210"/>
              <a:ext cx="5041925"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一次timeout的代码</a:t>
              </a:r>
            </a:p>
          </p:txBody>
        </p:sp>
      </p:grpSp>
      <p:grpSp>
        <p:nvGrpSpPr>
          <p:cNvPr id="6" name="Group 6"/>
          <p:cNvGrpSpPr/>
          <p:nvPr/>
        </p:nvGrpSpPr>
        <p:grpSpPr>
          <a:xfrm>
            <a:off x="609600" y="1828800"/>
            <a:ext cx="10972800" cy="3200400"/>
            <a:chOff x="609600" y="1828800"/>
            <a:chExt cx="10972800" cy="3200400"/>
          </a:xfrm>
        </p:grpSpPr>
        <p:sp>
          <p:nvSpPr>
            <p:cNvPr id="4" name="Rectangle 4"/>
            <p:cNvSpPr/>
            <p:nvPr/>
          </p:nvSpPr>
          <p:spPr>
            <a:xfrm>
              <a:off x="609600" y="1828800"/>
              <a:ext cx="10972800" cy="3200400"/>
            </a:xfrm>
            <a:prstGeom prst="rect">
              <a:avLst/>
            </a:prstGeom>
            <a:solidFill>
              <a:schemeClr val="lt2"/>
            </a:solidFill>
            <a:ln>
              <a:noFill/>
            </a:ln>
          </p:spPr>
        </p:sp>
        <p:sp>
          <p:nvSpPr>
            <p:cNvPr id="5" name="TextBox 5"/>
            <p:cNvSpPr txBox="1"/>
            <p:nvPr/>
          </p:nvSpPr>
          <p:spPr>
            <a:xfrm>
              <a:off x="827532" y="1945005"/>
              <a:ext cx="7208901" cy="2982468"/>
            </a:xfrm>
            <a:prstGeom prst="rect">
              <a:avLst/>
            </a:prstGeom>
            <a:noFill/>
            <a:ln>
              <a:noFill/>
            </a:ln>
          </p:spPr>
          <p:txBody>
            <a:bodyPr wrap="none" lIns="0" tIns="0" rIns="0" bIns="0" anchor="t" anchorCtr="0">
              <a:spAutoFit/>
            </a:bodyPr>
            <a:lstStyle/>
            <a:p>
              <a:pPr algn="l">
                <a:lnSpc>
                  <a:spcPts val="2250"/>
                </a:lnSpc>
              </a:pPr>
              <a:r>
                <a:rPr lang="zh-CN" sz="2100" dirty="0">
                  <a:solidFill>
                    <a:schemeClr val="dk1"/>
                  </a:solidFill>
                  <a:latin typeface="+mn-lt"/>
                  <a:ea typeface="+mn-ea"/>
                  <a:cs typeface="+mn-cs"/>
                </a:rPr>
                <a:t>connect(timer, &amp;QTimer::timeout, progress,</a:t>
              </a:r>
              <a:br/>
              <a:r>
                <a:rPr lang="zh-CN" sz="2100" dirty="0">
                  <a:solidFill>
                    <a:schemeClr val="dk1"/>
                  </a:solidFill>
                  <a:latin typeface="+mn-lt"/>
                  <a:ea typeface="+mn-ea"/>
                  <a:cs typeface="+mn-cs"/>
                </a:rPr>
                <a:t xml:space="preserve">    [progress, timer, done = 0]() mutable {</a:t>
              </a:r>
              <a:br/>
              <a:r>
                <a:rPr lang="zh-CN" sz="2100" dirty="0">
                  <a:solidFill>
                    <a:schemeClr val="dk1"/>
                  </a:solidFill>
                  <a:latin typeface="+mn-lt"/>
                  <a:ea typeface="+mn-ea"/>
                  <a:cs typeface="+mn-cs"/>
                </a:rPr>
                <a:t xml:space="preserve">        ++done;  // 模拟完成一个短步骤</a:t>
              </a:r>
              <a:br/>
              <a:r>
                <a:rPr lang="zh-CN" sz="2100" dirty="0">
                  <a:solidFill>
                    <a:schemeClr val="dk1"/>
                  </a:solidFill>
                  <a:latin typeface="+mn-lt"/>
                  <a:ea typeface="+mn-ea"/>
                  <a:cs typeface="+mn-cs"/>
                </a:rPr>
                <a:t xml:space="preserve">        if (done == 200) timer-&gt;stop();</a:t>
              </a:r>
              <a:br/>
              <a:r>
                <a:rPr lang="zh-CN" sz="2100" dirty="0">
                  <a:solidFill>
                    <a:schemeClr val="dk1"/>
                  </a:solidFill>
                  <a:latin typeface="+mn-lt"/>
                  <a:ea typeface="+mn-ea"/>
                  <a:cs typeface="+mn-cs"/>
                </a:rPr>
                <a:t xml:space="preserve">        progress-&gt;setLabelText(</a:t>
              </a:r>
              <a:br/>
              <a:r>
                <a:rPr lang="zh-CN" sz="2100" dirty="0">
                  <a:solidFill>
                    <a:schemeClr val="dk1"/>
                  </a:solidFill>
                  <a:latin typeface="+mn-lt"/>
                  <a:ea typeface="+mn-ea"/>
                  <a:cs typeface="+mn-cs"/>
                </a:rPr>
                <a:t xml:space="preserve">            QString("已完成%1步").arg(done));</a:t>
              </a:r>
              <a:br/>
              <a:r>
                <a:rPr lang="zh-CN" sz="2100" dirty="0">
                  <a:solidFill>
                    <a:schemeClr val="dk1"/>
                  </a:solidFill>
                  <a:latin typeface="+mn-lt"/>
                  <a:ea typeface="+mn-ea"/>
                  <a:cs typeface="+mn-cs"/>
                </a:rPr>
                <a:t xml:space="preserve">        progress-&gt;setValue(done);</a:t>
              </a:r>
              <a:br/>
              <a:r>
                <a:rPr lang="zh-CN" sz="2100" dirty="0">
                  <a:solidFill>
                    <a:schemeClr val="dk1"/>
                  </a:solidFill>
                  <a:latin typeface="+mn-lt"/>
                  <a:ea typeface="+mn-ea"/>
                  <a:cs typeface="+mn-cs"/>
                </a:rPr>
                <a:t xml:space="preserve">        if (done == 200) progress-&gt;deleteLater();</a:t>
              </a:r>
              <a:br/>
              <a:r>
                <a:rPr lang="zh-CN" sz="2100" dirty="0">
                  <a:solidFill>
                    <a:schemeClr val="dk1"/>
                  </a:solidFill>
                  <a:latin typeface="+mn-lt"/>
                  <a:ea typeface="+mn-ea"/>
                  <a:cs typeface="+mn-cs"/>
                </a:rPr>
                <a:t xml:space="preserve">    });</a:t>
              </a:r>
              <a:br/>
              <a:r>
                <a:rPr lang="zh-CN" sz="2100" dirty="0">
                  <a:solidFill>
                    <a:schemeClr val="dk1"/>
                  </a:solidFill>
                  <a:latin typeface="+mn-lt"/>
                  <a:ea typeface="+mn-ea"/>
                  <a:cs typeface="+mn-cs"/>
                </a:rPr>
                <a:t>timer-&gt;start(30);</a:t>
              </a:r>
            </a:p>
          </p:txBody>
        </p:sp>
      </p:grpSp>
      <p:grpSp>
        <p:nvGrpSpPr>
          <p:cNvPr id="8" name="Group 8"/>
          <p:cNvGrpSpPr/>
          <p:nvPr/>
        </p:nvGrpSpPr>
        <p:grpSpPr>
          <a:xfrm>
            <a:off x="597408" y="5303520"/>
            <a:ext cx="7537704" cy="888492"/>
            <a:chOff x="597408" y="5303520"/>
            <a:chExt cx="7537704" cy="888492"/>
          </a:xfrm>
        </p:grpSpPr>
        <p:sp>
          <p:nvSpPr>
            <p:cNvPr id="7" name="TextBox 7"/>
            <p:cNvSpPr txBox="1"/>
            <p:nvPr/>
          </p:nvSpPr>
          <p:spPr>
            <a:xfrm>
              <a:off x="597408" y="5303520"/>
              <a:ext cx="753770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每次推进一步；达到200先停表，再设置最终值并清理。</a:t>
              </a:r>
              <a:br/>
              <a:r>
                <a:rPr lang="zh-CN" sz="2400" dirty="0">
                  <a:solidFill>
                    <a:schemeClr val="dk1"/>
                  </a:solidFill>
                  <a:latin typeface="+mn-lt"/>
                  <a:ea typeface="+mn-ea"/>
                  <a:cs typeface="+mn-cs"/>
                </a:rPr>
                <a:t>取消也先stop，删除进度对象后不再调用setValue。</a:t>
              </a:r>
            </a:p>
          </p:txBody>
        </p:sp>
      </p:grpSp>
      <p:grpSp>
        <p:nvGrpSpPr>
          <p:cNvPr id="11" name="Group 11"/>
          <p:cNvGrpSpPr/>
          <p:nvPr/>
        </p:nvGrpSpPr>
        <p:grpSpPr>
          <a:xfrm>
            <a:off x="603504" y="6404610"/>
            <a:ext cx="10984992" cy="234696"/>
            <a:chOff x="603504" y="6404610"/>
            <a:chExt cx="10984992" cy="234696"/>
          </a:xfrm>
        </p:grpSpPr>
        <p:sp>
          <p:nvSpPr>
            <p:cNvPr id="9" name="TextBox 9"/>
            <p:cNvSpPr txBox="1"/>
            <p:nvPr/>
          </p:nvSpPr>
          <p:spPr>
            <a:xfrm>
              <a:off x="603504" y="6404610"/>
              <a:ext cx="3630778"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7.1.4 · 接上一页，整数毫秒间隔不保证精确到达</a:t>
              </a:r>
            </a:p>
          </p:txBody>
        </p:sp>
        <p:sp>
          <p:nvSpPr>
            <p:cNvPr id="10" name="TextBox 10"/>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13 / 28</a:t>
              </a:r>
            </a:p>
          </p:txBody>
        </p:sp>
      </p:grpSp>
    </p:spTree>
  </p:cSld>
  <p:clrMapOvr>
    <a:masterClrMapping/>
  </p:clrMapOvr>
  <p:transition xmlns:p14="http://schemas.microsoft.com/office/powerpoint/2010/main" p14:dur="400">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5126736" cy="819150"/>
            <a:chOff x="590550" y="537210"/>
            <a:chExt cx="5126736" cy="819150"/>
          </a:xfrm>
        </p:grpSpPr>
        <p:sp>
          <p:nvSpPr>
            <p:cNvPr id="2" name="TextBox 2"/>
            <p:cNvSpPr txBox="1"/>
            <p:nvPr/>
          </p:nvSpPr>
          <p:spPr>
            <a:xfrm>
              <a:off x="590550" y="537210"/>
              <a:ext cx="5126736"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按输入类型选择接口</a:t>
              </a:r>
            </a:p>
          </p:txBody>
        </p:sp>
      </p:grpSp>
      <p:grpSp>
        <p:nvGrpSpPr>
          <p:cNvPr id="5" name="Group 5"/>
          <p:cNvGrpSpPr/>
          <p:nvPr/>
        </p:nvGrpSpPr>
        <p:grpSpPr>
          <a:xfrm>
            <a:off x="597408" y="1950720"/>
            <a:ext cx="7491984" cy="2069592"/>
            <a:chOff x="597408" y="1950720"/>
            <a:chExt cx="7491984" cy="2069592"/>
          </a:xfrm>
        </p:grpSpPr>
        <p:sp>
          <p:nvSpPr>
            <p:cNvPr id="4" name="TextBox 4"/>
            <p:cNvSpPr txBox="1"/>
            <p:nvPr/>
          </p:nvSpPr>
          <p:spPr>
            <a:xfrm>
              <a:off x="597408" y="1950720"/>
              <a:ext cx="7491984" cy="2069592"/>
            </a:xfrm>
            <a:prstGeom prst="rect">
              <a:avLst/>
            </a:prstGeom>
            <a:noFill/>
            <a:ln>
              <a:noFill/>
            </a:ln>
          </p:spPr>
          <p:txBody>
            <a:bodyPr wrap="none" lIns="0" tIns="0" rIns="0" bIns="0" anchor="t" anchorCtr="0">
              <a:spAutoFit/>
            </a:bodyPr>
            <a:lstStyle/>
            <a:p>
              <a:pPr algn="l">
                <a:lnSpc>
                  <a:spcPts val="4200"/>
                </a:lnSpc>
              </a:pPr>
              <a:r>
                <a:rPr lang="zh-CN" sz="2400" dirty="0">
                  <a:solidFill>
                    <a:schemeClr val="dk1"/>
                  </a:solidFill>
                  <a:latin typeface="+mn-lt"/>
                  <a:ea typeface="+mn-ea"/>
                  <a:cs typeface="+mn-cs"/>
                </a:rPr>
                <a:t>文本：getText或getMultiLineText，返回QString。</a:t>
              </a:r>
              <a:br/>
              <a:r>
                <a:rPr lang="zh-CN" sz="2400" dirty="0">
                  <a:solidFill>
                    <a:schemeClr val="dk1"/>
                  </a:solidFill>
                  <a:latin typeface="+mn-lt"/>
                  <a:ea typeface="+mn-ea"/>
                  <a:cs typeface="+mn-cs"/>
                </a:rPr>
                <a:t>整数：getInt，返回int。</a:t>
              </a:r>
              <a:br/>
              <a:r>
                <a:rPr lang="zh-CN" sz="2400" dirty="0">
                  <a:solidFill>
                    <a:schemeClr val="dk1"/>
                  </a:solidFill>
                  <a:latin typeface="+mn-lt"/>
                  <a:ea typeface="+mn-ea"/>
                  <a:cs typeface="+mn-cs"/>
                </a:rPr>
                <a:t>浮点数：getDouble，返回double。</a:t>
              </a:r>
              <a:br/>
              <a:r>
                <a:rPr lang="zh-CN" sz="2400" dirty="0">
                  <a:solidFill>
                    <a:schemeClr val="dk1"/>
                  </a:solidFill>
                  <a:latin typeface="+mn-lt"/>
                  <a:ea typeface="+mn-ea"/>
                  <a:cs typeface="+mn-cs"/>
                </a:rPr>
                <a:t>列表项：getItem，返回QString。</a:t>
              </a:r>
            </a:p>
          </p:txBody>
        </p:sp>
      </p:grpSp>
      <p:grpSp>
        <p:nvGrpSpPr>
          <p:cNvPr id="7" name="Group 7"/>
          <p:cNvGrpSpPr/>
          <p:nvPr/>
        </p:nvGrpSpPr>
        <p:grpSpPr>
          <a:xfrm>
            <a:off x="597408" y="4655820"/>
            <a:ext cx="7370064" cy="1307592"/>
            <a:chOff x="597408" y="4655820"/>
            <a:chExt cx="7370064" cy="1307592"/>
          </a:xfrm>
        </p:grpSpPr>
        <p:sp>
          <p:nvSpPr>
            <p:cNvPr id="6" name="TextBox 6"/>
            <p:cNvSpPr txBox="1"/>
            <p:nvPr/>
          </p:nvSpPr>
          <p:spPr>
            <a:xfrm>
              <a:off x="597408" y="4655820"/>
              <a:ext cx="737006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QInputDialog提供这些单项输入接口。</a:t>
              </a:r>
              <a:br/>
              <a:r>
                <a:rPr lang="zh-CN" sz="2400" dirty="0">
                  <a:solidFill>
                    <a:schemeClr val="dk1"/>
                  </a:solidFill>
                  <a:latin typeface="+mn-lt"/>
                  <a:ea typeface="+mn-ea"/>
                  <a:cs typeface="+mn-cs"/>
                </a:rPr>
                <a:t>所有调用都应先检查ok，再决定是否提交返回值。</a:t>
              </a:r>
              <a:br/>
              <a:r>
                <a:rPr lang="zh-CN" sz="2400" dirty="0">
                  <a:solidFill>
                    <a:schemeClr val="dk1"/>
                  </a:solidFill>
                  <a:latin typeface="+mn-lt"/>
                  <a:ea typeface="+mn-ea"/>
                  <a:cs typeface="+mn-cs"/>
                </a:rPr>
                <a:t>下面用“同样的值也可能来自取消”解释这个判断顺序。</a:t>
              </a:r>
            </a:p>
          </p:txBody>
        </p:sp>
      </p:grpSp>
      <p:grpSp>
        <p:nvGrpSpPr>
          <p:cNvPr id="10" name="Group 10"/>
          <p:cNvGrpSpPr/>
          <p:nvPr/>
        </p:nvGrpSpPr>
        <p:grpSpPr>
          <a:xfrm>
            <a:off x="603504" y="6404610"/>
            <a:ext cx="10984992" cy="234696"/>
            <a:chOff x="603504" y="6404610"/>
            <a:chExt cx="10984992" cy="234696"/>
          </a:xfrm>
        </p:grpSpPr>
        <p:sp>
          <p:nvSpPr>
            <p:cNvPr id="8" name="TextBox 8"/>
            <p:cNvSpPr txBox="1"/>
            <p:nvPr/>
          </p:nvSpPr>
          <p:spPr>
            <a:xfrm>
              <a:off x="603504" y="6404610"/>
              <a:ext cx="1814322"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7.1.5 · QInputDialog</a:t>
              </a:r>
            </a:p>
          </p:txBody>
        </p:sp>
        <p:sp>
          <p:nvSpPr>
            <p:cNvPr id="9" name="TextBox 9"/>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14 / 28</a:t>
              </a:r>
            </a:p>
          </p:txBody>
        </p:sp>
      </p:grpSp>
    </p:spTree>
  </p:cSld>
  <p:clrMapOvr>
    <a:masterClrMapping/>
  </p:clrMapOvr>
  <p:transition xmlns:p14="http://schemas.microsoft.com/office/powerpoint/2010/main" p14:dur="400">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5748680" cy="819150"/>
            <a:chOff x="590550" y="537210"/>
            <a:chExt cx="5748680" cy="819150"/>
          </a:xfrm>
        </p:grpSpPr>
        <p:sp>
          <p:nvSpPr>
            <p:cNvPr id="2" name="TextBox 2"/>
            <p:cNvSpPr txBox="1"/>
            <p:nvPr/>
          </p:nvSpPr>
          <p:spPr>
            <a:xfrm>
              <a:off x="590550" y="537210"/>
              <a:ext cx="5748680"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先读ok，再解释返回值</a:t>
              </a:r>
            </a:p>
          </p:txBody>
        </p:sp>
      </p:grpSp>
      <p:grpSp>
        <p:nvGrpSpPr>
          <p:cNvPr id="6" name="Group 6"/>
          <p:cNvGrpSpPr/>
          <p:nvPr/>
        </p:nvGrpSpPr>
        <p:grpSpPr>
          <a:xfrm>
            <a:off x="595884" y="1918335"/>
            <a:ext cx="7904988" cy="1492377"/>
            <a:chOff x="595884" y="1918335"/>
            <a:chExt cx="7904988" cy="1492377"/>
          </a:xfrm>
        </p:grpSpPr>
        <p:sp>
          <p:nvSpPr>
            <p:cNvPr id="4" name="TextBox 4"/>
            <p:cNvSpPr txBox="1"/>
            <p:nvPr/>
          </p:nvSpPr>
          <p:spPr>
            <a:xfrm>
              <a:off x="595884" y="1918335"/>
              <a:ext cx="5843016" cy="528066"/>
            </a:xfrm>
            <a:prstGeom prst="rect">
              <a:avLst/>
            </a:prstGeom>
            <a:noFill/>
            <a:ln>
              <a:noFill/>
            </a:ln>
          </p:spPr>
          <p:txBody>
            <a:bodyPr wrap="none" lIns="0" tIns="0" rIns="0" bIns="0" anchor="t" anchorCtr="0">
              <a:spAutoFit/>
            </a:bodyPr>
            <a:lstStyle/>
            <a:p>
              <a:pPr algn="l"/>
              <a:r>
                <a:rPr lang="zh-CN" sz="2700" dirty="0">
                  <a:solidFill>
                    <a:schemeClr val="accent1"/>
                  </a:solidFill>
                  <a:latin typeface="+mn-lt"/>
                  <a:ea typeface="+mn-ea"/>
                  <a:cs typeface="+mn-cs"/>
                </a:rPr>
                <a:t>返回初始值，不能证明用户按了确定</a:t>
              </a:r>
            </a:p>
          </p:txBody>
        </p:sp>
        <p:sp>
          <p:nvSpPr>
            <p:cNvPr id="5" name="TextBox 5"/>
            <p:cNvSpPr txBox="1"/>
            <p:nvPr/>
          </p:nvSpPr>
          <p:spPr>
            <a:xfrm>
              <a:off x="597408" y="2522220"/>
              <a:ext cx="790346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数值输入取消时返回初始值，getItem取消时返回初始项。</a:t>
              </a:r>
              <a:br/>
              <a:r>
                <a:rPr lang="zh-CN" sz="2400" dirty="0">
                  <a:solidFill>
                    <a:schemeClr val="dk1"/>
                  </a:solidFill>
                  <a:latin typeface="+mn-lt"/>
                  <a:ea typeface="+mn-ea"/>
                  <a:cs typeface="+mn-cs"/>
                </a:rPr>
                <a:t>用户也可能确认这个值，所以必须检查ok。</a:t>
              </a:r>
            </a:p>
          </p:txBody>
        </p:sp>
      </p:grpSp>
      <p:grpSp>
        <p:nvGrpSpPr>
          <p:cNvPr id="10" name="Group 10"/>
          <p:cNvGrpSpPr/>
          <p:nvPr/>
        </p:nvGrpSpPr>
        <p:grpSpPr>
          <a:xfrm>
            <a:off x="595884" y="3905250"/>
            <a:ext cx="10986516" cy="2058162"/>
            <a:chOff x="595884" y="3905250"/>
            <a:chExt cx="10986516" cy="2058162"/>
          </a:xfrm>
        </p:grpSpPr>
        <p:sp>
          <p:nvSpPr>
            <p:cNvPr id="7" name="Line 7"/>
            <p:cNvSpPr/>
            <p:nvPr/>
          </p:nvSpPr>
          <p:spPr>
            <a:xfrm>
              <a:off x="609600" y="3905250"/>
              <a:ext cx="10972800" cy="9525"/>
            </a:xfrm>
            <a:custGeom>
              <a:avLst/>
              <a:gdLst/>
              <a:ahLst/>
              <a:cxnLst/>
              <a:rect l="l" t="t" r="r" b="b"/>
              <a:pathLst>
                <a:path w="10972800" h="9525">
                  <a:moveTo>
                    <a:pt x="0" y="0"/>
                  </a:moveTo>
                  <a:lnTo>
                    <a:pt x="10972800" y="0"/>
                  </a:lnTo>
                </a:path>
              </a:pathLst>
            </a:custGeom>
            <a:noFill/>
            <a:ln w="19050">
              <a:solidFill>
                <a:schemeClr val="accent6"/>
              </a:solidFill>
            </a:ln>
          </p:spPr>
        </p:sp>
        <p:sp>
          <p:nvSpPr>
            <p:cNvPr id="8" name="TextBox 8"/>
            <p:cNvSpPr txBox="1"/>
            <p:nvPr/>
          </p:nvSpPr>
          <p:spPr>
            <a:xfrm>
              <a:off x="595884" y="4090035"/>
              <a:ext cx="5843016" cy="528066"/>
            </a:xfrm>
            <a:prstGeom prst="rect">
              <a:avLst/>
            </a:prstGeom>
            <a:noFill/>
            <a:ln>
              <a:noFill/>
            </a:ln>
          </p:spPr>
          <p:txBody>
            <a:bodyPr wrap="none" lIns="0" tIns="0" rIns="0" bIns="0" anchor="t" anchorCtr="0">
              <a:spAutoFit/>
            </a:bodyPr>
            <a:lstStyle/>
            <a:p>
              <a:pPr algn="l"/>
              <a:r>
                <a:rPr lang="zh-CN" sz="2700" dirty="0">
                  <a:solidFill>
                    <a:schemeClr val="accent1"/>
                  </a:solidFill>
                  <a:latin typeface="+mn-lt"/>
                  <a:ea typeface="+mn-ea"/>
                  <a:cs typeface="+mn-cs"/>
                </a:rPr>
                <a:t>确认空文本，仍可能是一次有效确认</a:t>
              </a:r>
            </a:p>
          </p:txBody>
        </p:sp>
        <p:sp>
          <p:nvSpPr>
            <p:cNvPr id="9" name="TextBox 9"/>
            <p:cNvSpPr txBox="1"/>
            <p:nvPr/>
          </p:nvSpPr>
          <p:spPr>
            <a:xfrm>
              <a:off x="597408" y="4655820"/>
              <a:ext cx="737006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ok说明是否确认；业务规则说明空文本能否接受。</a:t>
              </a:r>
              <a:br/>
              <a:r>
                <a:rPr lang="zh-CN" sz="2400" dirty="0">
                  <a:solidFill>
                    <a:schemeClr val="dk1"/>
                  </a:solidFill>
                  <a:latin typeface="+mn-lt"/>
                  <a:ea typeface="+mn-ea"/>
                  <a:cs typeface="+mn-cs"/>
                </a:rPr>
                <a:t>先检查ok，再校验值，才能分别处理取消与非法输入。</a:t>
              </a:r>
              <a:br/>
              <a:r>
                <a:rPr lang="zh-CN" sz="2400" dirty="0">
                  <a:solidFill>
                    <a:schemeClr val="dk1"/>
                  </a:solidFill>
                  <a:latin typeface="+mn-lt"/>
                  <a:ea typeface="+mn-ea"/>
                  <a:cs typeface="+mn-cs"/>
                </a:rPr>
                <a:t>不要用“返回了什么”猜测“用户是否同意”。</a:t>
              </a:r>
            </a:p>
          </p:txBody>
        </p:sp>
      </p:grpSp>
      <p:grpSp>
        <p:nvGrpSpPr>
          <p:cNvPr id="13" name="Group 13"/>
          <p:cNvGrpSpPr/>
          <p:nvPr/>
        </p:nvGrpSpPr>
        <p:grpSpPr>
          <a:xfrm>
            <a:off x="603504" y="6404610"/>
            <a:ext cx="10984992" cy="234696"/>
            <a:chOff x="603504" y="6404610"/>
            <a:chExt cx="10984992" cy="234696"/>
          </a:xfrm>
        </p:grpSpPr>
        <p:sp>
          <p:nvSpPr>
            <p:cNvPr id="11" name="TextBox 11"/>
            <p:cNvSpPr txBox="1"/>
            <p:nvPr/>
          </p:nvSpPr>
          <p:spPr>
            <a:xfrm>
              <a:off x="603504" y="6404610"/>
              <a:ext cx="1853794"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7.1.5 · 确认与业务校验</a:t>
              </a:r>
            </a:p>
          </p:txBody>
        </p:sp>
        <p:sp>
          <p:nvSpPr>
            <p:cNvPr id="12" name="TextBox 12"/>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15 / 28</a:t>
              </a:r>
            </a:p>
          </p:txBody>
        </p:sp>
      </p:grpSp>
    </p:spTree>
  </p:cSld>
  <p:clrMapOvr>
    <a:masterClrMapping/>
  </p:clrMapOvr>
  <p:transition xmlns:p14="http://schemas.microsoft.com/office/powerpoint/2010/main" p14:dur="400">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3430524" cy="819150"/>
            <a:chOff x="590550" y="537210"/>
            <a:chExt cx="3430524" cy="819150"/>
          </a:xfrm>
        </p:grpSpPr>
        <p:sp>
          <p:nvSpPr>
            <p:cNvPr id="2" name="TextBox 2"/>
            <p:cNvSpPr txBox="1"/>
            <p:nvPr/>
          </p:nvSpPr>
          <p:spPr>
            <a:xfrm>
              <a:off x="590550" y="537210"/>
              <a:ext cx="3430524"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读取一段文本</a:t>
              </a:r>
            </a:p>
          </p:txBody>
        </p:sp>
      </p:grpSp>
      <p:grpSp>
        <p:nvGrpSpPr>
          <p:cNvPr id="6" name="Group 6"/>
          <p:cNvGrpSpPr/>
          <p:nvPr/>
        </p:nvGrpSpPr>
        <p:grpSpPr>
          <a:xfrm>
            <a:off x="609600" y="1828800"/>
            <a:ext cx="10972800" cy="3200400"/>
            <a:chOff x="609600" y="1828800"/>
            <a:chExt cx="10972800" cy="3200400"/>
          </a:xfrm>
        </p:grpSpPr>
        <p:sp>
          <p:nvSpPr>
            <p:cNvPr id="4" name="Rectangle 4"/>
            <p:cNvSpPr/>
            <p:nvPr/>
          </p:nvSpPr>
          <p:spPr>
            <a:xfrm>
              <a:off x="609600" y="1828800"/>
              <a:ext cx="10972800" cy="3200400"/>
            </a:xfrm>
            <a:prstGeom prst="rect">
              <a:avLst/>
            </a:prstGeom>
            <a:solidFill>
              <a:schemeClr val="lt2"/>
            </a:solidFill>
            <a:ln>
              <a:noFill/>
            </a:ln>
          </p:spPr>
        </p:sp>
        <p:sp>
          <p:nvSpPr>
            <p:cNvPr id="5" name="TextBox 5"/>
            <p:cNvSpPr txBox="1"/>
            <p:nvPr/>
          </p:nvSpPr>
          <p:spPr>
            <a:xfrm>
              <a:off x="827532" y="1945005"/>
              <a:ext cx="8675751" cy="2982468"/>
            </a:xfrm>
            <a:prstGeom prst="rect">
              <a:avLst/>
            </a:prstGeom>
            <a:noFill/>
            <a:ln>
              <a:noFill/>
            </a:ln>
          </p:spPr>
          <p:txBody>
            <a:bodyPr wrap="none" lIns="0" tIns="0" rIns="0" bIns="0" anchor="t" anchorCtr="0">
              <a:spAutoFit/>
            </a:bodyPr>
            <a:lstStyle/>
            <a:p>
              <a:pPr algn="l">
                <a:lnSpc>
                  <a:spcPts val="2250"/>
                </a:lnSpc>
              </a:pPr>
              <a:r>
                <a:rPr lang="zh-CN" sz="2100" dirty="0">
                  <a:solidFill>
                    <a:schemeClr val="dk1"/>
                  </a:solidFill>
                  <a:latin typeface="+mn-lt"/>
                  <a:ea typeface="+mn-ea"/>
                  <a:cs typeface="+mn-cs"/>
                </a:rPr>
                <a:t>bool ok = false;</a:t>
              </a:r>
              <a:br/>
              <a:r>
                <a:rPr lang="zh-CN" sz="2100" dirty="0">
                  <a:solidFill>
                    <a:schemeClr val="dk1"/>
                  </a:solidFill>
                  <a:latin typeface="+mn-lt"/>
                  <a:ea typeface="+mn-ea"/>
                  <a:cs typeface="+mn-cs"/>
                </a:rPr>
                <a:t>QString name = QInputDialog::getText(</a:t>
              </a:r>
              <a:br/>
              <a:r>
                <a:rPr lang="zh-CN" sz="2100" dirty="0">
                  <a:solidFill>
                    <a:schemeClr val="dk1"/>
                  </a:solidFill>
                  <a:latin typeface="+mn-lt"/>
                  <a:ea typeface="+mn-ea"/>
                  <a:cs typeface="+mn-cs"/>
                </a:rPr>
                <a:t xml:space="preserve">    this, "输入文件名", "文件名",</a:t>
              </a:r>
              <a:br/>
              <a:r>
                <a:rPr lang="zh-CN" sz="2100" dirty="0">
                  <a:solidFill>
                    <a:schemeClr val="dk1"/>
                  </a:solidFill>
                  <a:latin typeface="+mn-lt"/>
                  <a:ea typeface="+mn-ea"/>
                  <a:cs typeface="+mn-cs"/>
                </a:rPr>
                <a:t xml:space="preserve">    QLineEdit::Normal, "", &amp;ok);</a:t>
              </a:r>
              <a:br/>
              <a:r>
                <a:rPr lang="zh-CN" sz="2100" dirty="0">
                  <a:solidFill>
                    <a:schemeClr val="dk1"/>
                  </a:solidFill>
                  <a:latin typeface="+mn-lt"/>
                  <a:ea typeface="+mn-ea"/>
                  <a:cs typeface="+mn-cs"/>
                </a:rPr>
                <a:t>if (!ok) return;</a:t>
              </a:r>
              <a:br/>
              <a:r>
                <a:rPr lang="zh-CN" sz="2100" dirty="0">
                  <a:solidFill>
                    <a:schemeClr val="dk1"/>
                  </a:solidFill>
                  <a:latin typeface="+mn-lt"/>
                  <a:ea typeface="+mn-ea"/>
                  <a:cs typeface="+mn-cs"/>
                </a:rPr>
                <a:t>if (name.isEmpty()) {</a:t>
              </a:r>
              <a:br/>
              <a:r>
                <a:rPr lang="zh-CN" sz="2100" dirty="0">
                  <a:solidFill>
                    <a:schemeClr val="dk1"/>
                  </a:solidFill>
                  <a:latin typeface="+mn-lt"/>
                  <a:ea typeface="+mn-ea"/>
                  <a:cs typeface="+mn-cs"/>
                </a:rPr>
                <a:t xml:space="preserve">    QMessageBox::warning(this, "输入检查", "文件名不能为空");</a:t>
              </a:r>
              <a:br/>
              <a:r>
                <a:rPr lang="zh-CN" sz="2100" dirty="0">
                  <a:solidFill>
                    <a:schemeClr val="dk1"/>
                  </a:solidFill>
                  <a:latin typeface="+mn-lt"/>
                  <a:ea typeface="+mn-ea"/>
                  <a:cs typeface="+mn-cs"/>
                </a:rPr>
                <a:t xml:space="preserve">    return;</a:t>
              </a:r>
              <a:br/>
              <a:r>
                <a:rPr lang="zh-CN" sz="2100" dirty="0">
                  <a:solidFill>
                    <a:schemeClr val="dk1"/>
                  </a:solidFill>
                  <a:latin typeface="+mn-lt"/>
                  <a:ea typeface="+mn-ea"/>
                  <a:cs typeface="+mn-cs"/>
                </a:rPr>
                <a:t>}</a:t>
              </a:r>
              <a:br/>
              <a:r>
                <a:rPr lang="zh-CN" sz="2100" dirty="0">
                  <a:solidFill>
                    <a:schemeClr val="dk1"/>
                  </a:solidFill>
                  <a:latin typeface="+mn-lt"/>
                  <a:ea typeface="+mn-ea"/>
                  <a:cs typeface="+mn-cs"/>
                </a:rPr>
                <a:t>ui-&gt;plainTextEdit-&gt;appendPlainText(name);</a:t>
              </a:r>
            </a:p>
          </p:txBody>
        </p:sp>
      </p:grpSp>
      <p:grpSp>
        <p:nvGrpSpPr>
          <p:cNvPr id="8" name="Group 8"/>
          <p:cNvGrpSpPr/>
          <p:nvPr/>
        </p:nvGrpSpPr>
        <p:grpSpPr>
          <a:xfrm>
            <a:off x="597408" y="5303520"/>
            <a:ext cx="7751064" cy="888492"/>
            <a:chOff x="597408" y="5303520"/>
            <a:chExt cx="7751064" cy="888492"/>
          </a:xfrm>
        </p:grpSpPr>
        <p:sp>
          <p:nvSpPr>
            <p:cNvPr id="7" name="TextBox 7"/>
            <p:cNvSpPr txBox="1"/>
            <p:nvPr/>
          </p:nvSpPr>
          <p:spPr>
            <a:xfrm>
              <a:off x="597408" y="5303520"/>
              <a:ext cx="775106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示例业务不接受空文件名；先判断取消，再检查空文本。</a:t>
              </a:r>
              <a:br/>
              <a:r>
                <a:rPr lang="zh-CN" sz="2400" dirty="0">
                  <a:solidFill>
                    <a:schemeClr val="dk1"/>
                  </a:solidFill>
                  <a:latin typeface="+mn-lt"/>
                  <a:ea typeface="+mn-ea"/>
                  <a:cs typeface="+mn-cs"/>
                </a:rPr>
                <a:t>QLineEdit::Normal是回显方式，空字符串是初始文本。</a:t>
              </a:r>
            </a:p>
          </p:txBody>
        </p:sp>
      </p:grpSp>
      <p:grpSp>
        <p:nvGrpSpPr>
          <p:cNvPr id="11" name="Group 11"/>
          <p:cNvGrpSpPr/>
          <p:nvPr/>
        </p:nvGrpSpPr>
        <p:grpSpPr>
          <a:xfrm>
            <a:off x="603504" y="6404610"/>
            <a:ext cx="10984992" cy="234696"/>
            <a:chOff x="603504" y="6404610"/>
            <a:chExt cx="10984992" cy="234696"/>
          </a:xfrm>
        </p:grpSpPr>
        <p:sp>
          <p:nvSpPr>
            <p:cNvPr id="9" name="TextBox 9"/>
            <p:cNvSpPr txBox="1"/>
            <p:nvPr/>
          </p:nvSpPr>
          <p:spPr>
            <a:xfrm>
              <a:off x="603504" y="6404610"/>
              <a:ext cx="2163427"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7.1.5 · getText与业务校验</a:t>
              </a:r>
            </a:p>
          </p:txBody>
        </p:sp>
        <p:sp>
          <p:nvSpPr>
            <p:cNvPr id="10" name="TextBox 10"/>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16 / 28</a:t>
              </a:r>
            </a:p>
          </p:txBody>
        </p:sp>
      </p:grpSp>
    </p:spTree>
  </p:cSld>
  <p:clrMapOvr>
    <a:masterClrMapping/>
  </p:clrMapOvr>
  <p:transition xmlns:p14="http://schemas.microsoft.com/office/powerpoint/2010/main" p14:dur="400">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5692140" cy="819150"/>
            <a:chOff x="590550" y="537210"/>
            <a:chExt cx="5692140" cy="819150"/>
          </a:xfrm>
        </p:grpSpPr>
        <p:sp>
          <p:nvSpPr>
            <p:cNvPr id="2" name="TextBox 2"/>
            <p:cNvSpPr txBox="1"/>
            <p:nvPr/>
          </p:nvSpPr>
          <p:spPr>
            <a:xfrm>
              <a:off x="590550" y="537210"/>
              <a:ext cx="5692140"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整数输入的范围与步长</a:t>
              </a:r>
            </a:p>
          </p:txBody>
        </p:sp>
      </p:grpSp>
      <p:grpSp>
        <p:nvGrpSpPr>
          <p:cNvPr id="6" name="Group 6"/>
          <p:cNvGrpSpPr/>
          <p:nvPr/>
        </p:nvGrpSpPr>
        <p:grpSpPr>
          <a:xfrm>
            <a:off x="609600" y="1828800"/>
            <a:ext cx="10972800" cy="1219200"/>
            <a:chOff x="609600" y="1828800"/>
            <a:chExt cx="10972800" cy="1219200"/>
          </a:xfrm>
        </p:grpSpPr>
        <p:sp>
          <p:nvSpPr>
            <p:cNvPr id="4" name="Rectangle 4"/>
            <p:cNvSpPr/>
            <p:nvPr/>
          </p:nvSpPr>
          <p:spPr>
            <a:xfrm>
              <a:off x="609600" y="1828800"/>
              <a:ext cx="10972800" cy="1219200"/>
            </a:xfrm>
            <a:prstGeom prst="rect">
              <a:avLst/>
            </a:prstGeom>
            <a:solidFill>
              <a:schemeClr val="lt2"/>
            </a:solidFill>
            <a:ln>
              <a:noFill/>
            </a:ln>
          </p:spPr>
        </p:sp>
        <p:sp>
          <p:nvSpPr>
            <p:cNvPr id="5" name="TextBox 5"/>
            <p:cNvSpPr txBox="1"/>
            <p:nvPr/>
          </p:nvSpPr>
          <p:spPr>
            <a:xfrm>
              <a:off x="827532" y="1964055"/>
              <a:ext cx="8049006" cy="7536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int size = QInputDialog::getInt(</a:t>
              </a:r>
              <a:br/>
              <a:r>
                <a:rPr lang="zh-CN" sz="2100" dirty="0">
                  <a:solidFill>
                    <a:schemeClr val="dk1"/>
                  </a:solidFill>
                  <a:latin typeface="+mn-lt"/>
                  <a:ea typeface="+mn-ea"/>
                  <a:cs typeface="+mn-cs"/>
                </a:rPr>
                <a:t xml:space="preserve">    this, "输入字号", "点大小", initial, 6, 50, 1, &amp;ok);</a:t>
              </a:r>
            </a:p>
          </p:txBody>
        </p:sp>
      </p:grpSp>
      <p:grpSp>
        <p:nvGrpSpPr>
          <p:cNvPr id="8" name="Group 8"/>
          <p:cNvGrpSpPr/>
          <p:nvPr/>
        </p:nvGrpSpPr>
        <p:grpSpPr>
          <a:xfrm>
            <a:off x="597408" y="3360420"/>
            <a:ext cx="7659624" cy="888492"/>
            <a:chOff x="597408" y="3360420"/>
            <a:chExt cx="7659624" cy="888492"/>
          </a:xfrm>
        </p:grpSpPr>
        <p:sp>
          <p:nvSpPr>
            <p:cNvPr id="7" name="TextBox 7"/>
            <p:cNvSpPr txBox="1"/>
            <p:nvPr/>
          </p:nvSpPr>
          <p:spPr>
            <a:xfrm>
              <a:off x="597408" y="3360420"/>
              <a:ext cx="765962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initial是有效初值；6与50是最小、最大值，1是步长。</a:t>
              </a:r>
              <a:br/>
              <a:r>
                <a:rPr lang="zh-CN" sz="2400" dirty="0">
                  <a:solidFill>
                    <a:schemeClr val="dk1"/>
                  </a:solidFill>
                  <a:latin typeface="+mn-lt"/>
                  <a:ea typeface="+mn-ea"/>
                  <a:cs typeface="+mn-cs"/>
                </a:rPr>
                <a:t>返回值用int接收，确认后才修改字体的点大小。</a:t>
              </a:r>
            </a:p>
          </p:txBody>
        </p:sp>
      </p:grpSp>
      <p:grpSp>
        <p:nvGrpSpPr>
          <p:cNvPr id="10" name="Group 10"/>
          <p:cNvGrpSpPr/>
          <p:nvPr/>
        </p:nvGrpSpPr>
        <p:grpSpPr>
          <a:xfrm>
            <a:off x="597408" y="4808220"/>
            <a:ext cx="7629144" cy="1307592"/>
            <a:chOff x="597408" y="4808220"/>
            <a:chExt cx="7629144" cy="1307592"/>
          </a:xfrm>
        </p:grpSpPr>
        <p:sp>
          <p:nvSpPr>
            <p:cNvPr id="9" name="TextBox 9"/>
            <p:cNvSpPr txBox="1"/>
            <p:nvPr/>
          </p:nvSpPr>
          <p:spPr>
            <a:xfrm>
              <a:off x="597408" y="4808220"/>
              <a:ext cx="762914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在ok为true的分支中调用font.setPointSize(size)，</a:t>
              </a:r>
              <a:br/>
              <a:r>
                <a:rPr lang="zh-CN" sz="2400" dirty="0">
                  <a:solidFill>
                    <a:schemeClr val="dk1"/>
                  </a:solidFill>
                  <a:latin typeface="+mn-lt"/>
                  <a:ea typeface="+mn-ea"/>
                  <a:cs typeface="+mn-cs"/>
                </a:rPr>
                <a:t>再把font交给plainTextEdit的setFont。</a:t>
              </a:r>
              <a:br/>
              <a:r>
                <a:rPr lang="zh-CN" sz="2400" dirty="0">
                  <a:solidFill>
                    <a:schemeClr val="dk1"/>
                  </a:solidFill>
                  <a:latin typeface="+mn-lt"/>
                  <a:ea typeface="+mn-ea"/>
                  <a:cs typeface="+mn-cs"/>
                </a:rPr>
                <a:t>当前字体能否提供有效点大小，下一页继续检查。</a:t>
              </a:r>
            </a:p>
          </p:txBody>
        </p:sp>
      </p:grpSp>
      <p:grpSp>
        <p:nvGrpSpPr>
          <p:cNvPr id="13" name="Group 13"/>
          <p:cNvGrpSpPr/>
          <p:nvPr/>
        </p:nvGrpSpPr>
        <p:grpSpPr>
          <a:xfrm>
            <a:off x="603504" y="6404610"/>
            <a:ext cx="10984992" cy="234696"/>
            <a:chOff x="603504" y="6404610"/>
            <a:chExt cx="10984992" cy="234696"/>
          </a:xfrm>
        </p:grpSpPr>
        <p:sp>
          <p:nvSpPr>
            <p:cNvPr id="11" name="TextBox 11"/>
            <p:cNvSpPr txBox="1"/>
            <p:nvPr/>
          </p:nvSpPr>
          <p:spPr>
            <a:xfrm>
              <a:off x="603504" y="6404610"/>
              <a:ext cx="4005986"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7.1.5 · getInt调用片段，initial与ok在调用前准备</a:t>
              </a:r>
            </a:p>
          </p:txBody>
        </p:sp>
        <p:sp>
          <p:nvSpPr>
            <p:cNvPr id="12" name="TextBox 12"/>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17 / 28</a:t>
              </a:r>
            </a:p>
          </p:txBody>
        </p:sp>
      </p:grpSp>
    </p:spTree>
  </p:cSld>
  <p:clrMapOvr>
    <a:masterClrMapping/>
  </p:clrMapOvr>
  <p:transition xmlns:p14="http://schemas.microsoft.com/office/powerpoint/2010/main" p14:dur="400">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7388352" cy="819150"/>
            <a:chOff x="590550" y="537210"/>
            <a:chExt cx="7388352" cy="819150"/>
          </a:xfrm>
        </p:grpSpPr>
        <p:sp>
          <p:nvSpPr>
            <p:cNvPr id="2" name="TextBox 2"/>
            <p:cNvSpPr txBox="1"/>
            <p:nvPr/>
          </p:nvSpPr>
          <p:spPr>
            <a:xfrm>
              <a:off x="590550" y="537210"/>
              <a:ext cx="7388352"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当前字号不一定是有效点大小</a:t>
              </a:r>
            </a:p>
          </p:txBody>
        </p:sp>
      </p:grpSp>
      <p:grpSp>
        <p:nvGrpSpPr>
          <p:cNvPr id="6" name="Group 6"/>
          <p:cNvGrpSpPr/>
          <p:nvPr/>
        </p:nvGrpSpPr>
        <p:grpSpPr>
          <a:xfrm>
            <a:off x="609600" y="1828800"/>
            <a:ext cx="10972800" cy="3200400"/>
            <a:chOff x="609600" y="1828800"/>
            <a:chExt cx="10972800" cy="3200400"/>
          </a:xfrm>
        </p:grpSpPr>
        <p:sp>
          <p:nvSpPr>
            <p:cNvPr id="4" name="Rectangle 4"/>
            <p:cNvSpPr/>
            <p:nvPr/>
          </p:nvSpPr>
          <p:spPr>
            <a:xfrm>
              <a:off x="609600" y="1828800"/>
              <a:ext cx="10972800" cy="3200400"/>
            </a:xfrm>
            <a:prstGeom prst="rect">
              <a:avLst/>
            </a:prstGeom>
            <a:solidFill>
              <a:schemeClr val="lt2"/>
            </a:solidFill>
            <a:ln>
              <a:noFill/>
            </a:ln>
          </p:spPr>
        </p:sp>
        <p:sp>
          <p:nvSpPr>
            <p:cNvPr id="5" name="TextBox 5"/>
            <p:cNvSpPr txBox="1"/>
            <p:nvPr/>
          </p:nvSpPr>
          <p:spPr>
            <a:xfrm>
              <a:off x="827532" y="1945005"/>
              <a:ext cx="8049006" cy="2982468"/>
            </a:xfrm>
            <a:prstGeom prst="rect">
              <a:avLst/>
            </a:prstGeom>
            <a:noFill/>
            <a:ln>
              <a:noFill/>
            </a:ln>
          </p:spPr>
          <p:txBody>
            <a:bodyPr wrap="none" lIns="0" tIns="0" rIns="0" bIns="0" anchor="t" anchorCtr="0">
              <a:spAutoFit/>
            </a:bodyPr>
            <a:lstStyle/>
            <a:p>
              <a:pPr algn="l">
                <a:lnSpc>
                  <a:spcPts val="2250"/>
                </a:lnSpc>
              </a:pPr>
              <a:r>
                <a:rPr lang="zh-CN" sz="2100" dirty="0">
                  <a:solidFill>
                    <a:schemeClr val="dk1"/>
                  </a:solidFill>
                  <a:latin typeface="+mn-lt"/>
                  <a:ea typeface="+mn-ea"/>
                  <a:cs typeface="+mn-cs"/>
                </a:rPr>
                <a:t>QFont font = ui-&gt;plainTextEdit-&gt;font();</a:t>
              </a:r>
              <a:br/>
              <a:r>
                <a:rPr lang="zh-CN" sz="2100" dirty="0">
                  <a:solidFill>
                    <a:schemeClr val="dk1"/>
                  </a:solidFill>
                  <a:latin typeface="+mn-lt"/>
                  <a:ea typeface="+mn-ea"/>
                  <a:cs typeface="+mn-cs"/>
                </a:rPr>
                <a:t>int initial = font.pointSize();</a:t>
              </a:r>
              <a:br/>
              <a:r>
                <a:rPr lang="zh-CN" sz="2100" dirty="0">
                  <a:solidFill>
                    <a:schemeClr val="dk1"/>
                  </a:solidFill>
                  <a:latin typeface="+mn-lt"/>
                  <a:ea typeface="+mn-ea"/>
                  <a:cs typeface="+mn-cs"/>
                </a:rPr>
                <a:t>if (initial &lt;= 0) initial = 12;</a:t>
              </a:r>
              <a:br/>
              <a:r>
                <a:rPr lang="zh-CN" sz="2100" dirty="0">
                  <a:solidFill>
                    <a:schemeClr val="dk1"/>
                  </a:solidFill>
                  <a:latin typeface="+mn-lt"/>
                  <a:ea typeface="+mn-ea"/>
                  <a:cs typeface="+mn-cs"/>
                </a:rPr>
                <a:t>initial = qBound(6, initial, 50);</a:t>
              </a:r>
              <a:br/>
              <a:r>
                <a:rPr lang="zh-CN" sz="2100" dirty="0">
                  <a:solidFill>
                    <a:schemeClr val="dk1"/>
                  </a:solidFill>
                  <a:latin typeface="+mn-lt"/>
                  <a:ea typeface="+mn-ea"/>
                  <a:cs typeface="+mn-cs"/>
                </a:rPr>
                <a:t>bool ok = false;</a:t>
              </a:r>
              <a:br/>
              <a:r>
                <a:rPr lang="zh-CN" sz="2100" dirty="0">
                  <a:solidFill>
                    <a:schemeClr val="dk1"/>
                  </a:solidFill>
                  <a:latin typeface="+mn-lt"/>
                  <a:ea typeface="+mn-ea"/>
                  <a:cs typeface="+mn-cs"/>
                </a:rPr>
                <a:t>int size = QInputDialog::getInt(</a:t>
              </a:r>
              <a:br/>
              <a:r>
                <a:rPr lang="zh-CN" sz="2100" dirty="0">
                  <a:solidFill>
                    <a:schemeClr val="dk1"/>
                  </a:solidFill>
                  <a:latin typeface="+mn-lt"/>
                  <a:ea typeface="+mn-ea"/>
                  <a:cs typeface="+mn-cs"/>
                </a:rPr>
                <a:t xml:space="preserve">    this, "输入字号", "点大小", initial, 6, 50, 1, &amp;ok);</a:t>
              </a:r>
              <a:br/>
              <a:r>
                <a:rPr lang="zh-CN" sz="2100" dirty="0">
                  <a:solidFill>
                    <a:schemeClr val="dk1"/>
                  </a:solidFill>
                  <a:latin typeface="+mn-lt"/>
                  <a:ea typeface="+mn-ea"/>
                  <a:cs typeface="+mn-cs"/>
                </a:rPr>
                <a:t>if (!ok) return;</a:t>
              </a:r>
              <a:br/>
              <a:r>
                <a:rPr lang="zh-CN" sz="2100" dirty="0">
                  <a:solidFill>
                    <a:schemeClr val="dk1"/>
                  </a:solidFill>
                  <a:latin typeface="+mn-lt"/>
                  <a:ea typeface="+mn-ea"/>
                  <a:cs typeface="+mn-cs"/>
                </a:rPr>
                <a:t>font.setPointSize(size);</a:t>
              </a:r>
              <a:br/>
              <a:r>
                <a:rPr lang="zh-CN" sz="2100" dirty="0">
                  <a:solidFill>
                    <a:schemeClr val="dk1"/>
                  </a:solidFill>
                  <a:latin typeface="+mn-lt"/>
                  <a:ea typeface="+mn-ea"/>
                  <a:cs typeface="+mn-cs"/>
                </a:rPr>
                <a:t>ui-&gt;plainTextEdit-&gt;setFont(font);</a:t>
              </a:r>
            </a:p>
          </p:txBody>
        </p:sp>
      </p:grpSp>
      <p:grpSp>
        <p:nvGrpSpPr>
          <p:cNvPr id="8" name="Group 8"/>
          <p:cNvGrpSpPr/>
          <p:nvPr/>
        </p:nvGrpSpPr>
        <p:grpSpPr>
          <a:xfrm>
            <a:off x="597408" y="5303520"/>
            <a:ext cx="7842504" cy="888492"/>
            <a:chOff x="597408" y="5303520"/>
            <a:chExt cx="7842504" cy="888492"/>
          </a:xfrm>
        </p:grpSpPr>
        <p:sp>
          <p:nvSpPr>
            <p:cNvPr id="7" name="TextBox 7"/>
            <p:cNvSpPr txBox="1"/>
            <p:nvPr/>
          </p:nvSpPr>
          <p:spPr>
            <a:xfrm>
              <a:off x="597408" y="5303520"/>
              <a:ext cx="784250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像素字体的pointSize()返回-1；12点是课堂约定初值。</a:t>
              </a:r>
              <a:br/>
              <a:r>
                <a:rPr lang="zh-CN" sz="2400" dirty="0">
                  <a:solidFill>
                    <a:schemeClr val="dk1"/>
                  </a:solidFill>
                  <a:latin typeface="+mn-lt"/>
                  <a:ea typeface="+mn-ea"/>
                  <a:cs typeface="+mn-cs"/>
                </a:rPr>
                <a:t>再把初值限制到6至50，避免用无效或超范围的值初始化。</a:t>
              </a:r>
            </a:p>
          </p:txBody>
        </p:sp>
      </p:grpSp>
      <p:grpSp>
        <p:nvGrpSpPr>
          <p:cNvPr id="11" name="Group 11"/>
          <p:cNvGrpSpPr/>
          <p:nvPr/>
        </p:nvGrpSpPr>
        <p:grpSpPr>
          <a:xfrm>
            <a:off x="603504" y="6404610"/>
            <a:ext cx="10984992" cy="234696"/>
            <a:chOff x="603504" y="6404610"/>
            <a:chExt cx="10984992" cy="234696"/>
          </a:xfrm>
        </p:grpSpPr>
        <p:sp>
          <p:nvSpPr>
            <p:cNvPr id="9" name="TextBox 9"/>
            <p:cNvSpPr txBox="1"/>
            <p:nvPr/>
          </p:nvSpPr>
          <p:spPr>
            <a:xfrm>
              <a:off x="603504" y="6404610"/>
              <a:ext cx="2823058"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7.1.5 · 读取、修正初值、确认后提交</a:t>
              </a:r>
            </a:p>
          </p:txBody>
        </p:sp>
        <p:sp>
          <p:nvSpPr>
            <p:cNvPr id="10" name="TextBox 10"/>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18 / 28</a:t>
              </a:r>
            </a:p>
          </p:txBody>
        </p:sp>
      </p:grpSp>
    </p:spTree>
  </p:cSld>
  <p:clrMapOvr>
    <a:masterClrMapping/>
  </p:clrMapOvr>
  <p:transition xmlns:p14="http://schemas.microsoft.com/office/powerpoint/2010/main" p14:dur="400">
    <p:fade/>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6427165" cy="819150"/>
            <a:chOff x="590550" y="537210"/>
            <a:chExt cx="6427165" cy="819150"/>
          </a:xfrm>
        </p:grpSpPr>
        <p:sp>
          <p:nvSpPr>
            <p:cNvPr id="2" name="TextBox 2"/>
            <p:cNvSpPr txBox="1"/>
            <p:nvPr/>
          </p:nvSpPr>
          <p:spPr>
            <a:xfrm>
              <a:off x="590550" y="537210"/>
              <a:ext cx="6427165"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浮点输入使用double接收</a:t>
              </a:r>
            </a:p>
          </p:txBody>
        </p:sp>
      </p:grpSp>
      <p:grpSp>
        <p:nvGrpSpPr>
          <p:cNvPr id="6" name="Group 6"/>
          <p:cNvGrpSpPr/>
          <p:nvPr/>
        </p:nvGrpSpPr>
        <p:grpSpPr>
          <a:xfrm>
            <a:off x="609600" y="1828800"/>
            <a:ext cx="10972800" cy="2209800"/>
            <a:chOff x="609600" y="1828800"/>
            <a:chExt cx="10972800" cy="2209800"/>
          </a:xfrm>
        </p:grpSpPr>
        <p:sp>
          <p:nvSpPr>
            <p:cNvPr id="4" name="Rectangle 4"/>
            <p:cNvSpPr/>
            <p:nvPr/>
          </p:nvSpPr>
          <p:spPr>
            <a:xfrm>
              <a:off x="609600" y="1828800"/>
              <a:ext cx="10972800" cy="2209800"/>
            </a:xfrm>
            <a:prstGeom prst="rect">
              <a:avLst/>
            </a:prstGeom>
            <a:solidFill>
              <a:schemeClr val="lt2"/>
            </a:solidFill>
            <a:ln>
              <a:noFill/>
            </a:ln>
          </p:spPr>
        </p:sp>
        <p:sp>
          <p:nvSpPr>
            <p:cNvPr id="5" name="TextBox 5"/>
            <p:cNvSpPr txBox="1"/>
            <p:nvPr/>
          </p:nvSpPr>
          <p:spPr>
            <a:xfrm>
              <a:off x="827532" y="1964055"/>
              <a:ext cx="8569071" cy="1629918"/>
            </a:xfrm>
            <a:prstGeom prst="rect">
              <a:avLst/>
            </a:prstGeom>
            <a:noFill/>
            <a:ln>
              <a:noFill/>
            </a:ln>
          </p:spPr>
          <p:txBody>
            <a:bodyPr wrap="none" lIns="0" tIns="0" rIns="0" bIns="0" anchor="t" anchorCtr="0">
              <a:spAutoFit/>
            </a:bodyPr>
            <a:lstStyle/>
            <a:p>
              <a:pPr algn="l">
                <a:lnSpc>
                  <a:spcPts val="2400"/>
                </a:lnSpc>
              </a:pPr>
              <a:r>
                <a:rPr lang="zh-CN" sz="2100" dirty="0">
                  <a:solidFill>
                    <a:schemeClr val="dk1"/>
                  </a:solidFill>
                  <a:latin typeface="+mn-lt"/>
                  <a:ea typeface="+mn-ea"/>
                  <a:cs typeface="+mn-cs"/>
                </a:rPr>
                <a:t>bool ok = false;</a:t>
              </a:r>
              <a:br/>
              <a:r>
                <a:rPr lang="zh-CN" sz="2100" dirty="0">
                  <a:solidFill>
                    <a:schemeClr val="dk1"/>
                  </a:solidFill>
                  <a:latin typeface="+mn-lt"/>
                  <a:ea typeface="+mn-ea"/>
                  <a:cs typeface="+mn-cs"/>
                </a:rPr>
                <a:t>double value = QInputDialog::getDouble(</a:t>
              </a:r>
              <a:br/>
              <a:r>
                <a:rPr lang="zh-CN" sz="2100" dirty="0">
                  <a:solidFill>
                    <a:schemeClr val="dk1"/>
                  </a:solidFill>
                  <a:latin typeface="+mn-lt"/>
                  <a:ea typeface="+mn-ea"/>
                  <a:cs typeface="+mn-cs"/>
                </a:rPr>
                <a:t xml:space="preserve">    this, "输入数值", "数值", 1.0, 0.0, 100.0, 2, &amp;ok);</a:t>
              </a:r>
              <a:br/>
              <a:r>
                <a:rPr lang="zh-CN" sz="2100" dirty="0">
                  <a:solidFill>
                    <a:schemeClr val="dk1"/>
                  </a:solidFill>
                  <a:latin typeface="+mn-lt"/>
                  <a:ea typeface="+mn-ea"/>
                  <a:cs typeface="+mn-cs"/>
                </a:rPr>
                <a:t>if (!ok) return;</a:t>
              </a:r>
              <a:br/>
              <a:r>
                <a:rPr lang="zh-CN" sz="2100" dirty="0">
                  <a:solidFill>
                    <a:schemeClr val="dk1"/>
                  </a:solidFill>
                  <a:latin typeface="+mn-lt"/>
                  <a:ea typeface="+mn-ea"/>
                  <a:cs typeface="+mn-cs"/>
                </a:rPr>
                <a:t>QString text = QString("输入值：%1").arg(value, 0, 'f', 2);</a:t>
              </a:r>
            </a:p>
          </p:txBody>
        </p:sp>
      </p:grpSp>
      <p:grpSp>
        <p:nvGrpSpPr>
          <p:cNvPr id="8" name="Group 8"/>
          <p:cNvGrpSpPr/>
          <p:nvPr/>
        </p:nvGrpSpPr>
        <p:grpSpPr>
          <a:xfrm>
            <a:off x="597408" y="4351020"/>
            <a:ext cx="7446264" cy="1726692"/>
            <a:chOff x="597408" y="4351020"/>
            <a:chExt cx="7446264" cy="1726692"/>
          </a:xfrm>
        </p:grpSpPr>
        <p:sp>
          <p:nvSpPr>
            <p:cNvPr id="7" name="TextBox 7"/>
            <p:cNvSpPr txBox="1"/>
            <p:nvPr/>
          </p:nvSpPr>
          <p:spPr>
            <a:xfrm>
              <a:off x="597408" y="4351020"/>
              <a:ext cx="7446264" cy="17266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示例范围0到100、初值1；返回类型是double。</a:t>
              </a:r>
              <a:br/>
              <a:r>
                <a:rPr lang="zh-CN" sz="2400" dirty="0">
                  <a:solidFill>
                    <a:schemeClr val="dk1"/>
                  </a:solidFill>
                  <a:latin typeface="+mn-lt"/>
                  <a:ea typeface="+mn-ea"/>
                  <a:cs typeface="+mn-cs"/>
                </a:rPr>
                <a:t>getDouble的decimals参数控制输入框显示的小数位。</a:t>
              </a:r>
              <a:br/>
              <a:r>
                <a:rPr lang="zh-CN" sz="2400" dirty="0">
                  <a:solidFill>
                    <a:schemeClr val="dk1"/>
                  </a:solidFill>
                  <a:latin typeface="+mn-lt"/>
                  <a:ea typeface="+mn-ea"/>
                  <a:cs typeface="+mn-cs"/>
                </a:rPr>
                <a:t>arg中的'f',2控制输出文字的格式。</a:t>
              </a:r>
              <a:br/>
              <a:r>
                <a:rPr lang="zh-CN" sz="2400" dirty="0">
                  <a:solidFill>
                    <a:schemeClr val="dk1"/>
                  </a:solidFill>
                  <a:latin typeface="+mn-lt"/>
                  <a:ea typeface="+mn-ea"/>
                  <a:cs typeface="+mn-cs"/>
                </a:rPr>
                <a:t>显示两位小数，不表示返回值的类型变成了字符串。</a:t>
              </a:r>
            </a:p>
          </p:txBody>
        </p:sp>
      </p:grpSp>
      <p:grpSp>
        <p:nvGrpSpPr>
          <p:cNvPr id="11" name="Group 11"/>
          <p:cNvGrpSpPr/>
          <p:nvPr/>
        </p:nvGrpSpPr>
        <p:grpSpPr>
          <a:xfrm>
            <a:off x="603504" y="6404610"/>
            <a:ext cx="10984992" cy="234696"/>
            <a:chOff x="603504" y="6404610"/>
            <a:chExt cx="10984992" cy="234696"/>
          </a:xfrm>
        </p:grpSpPr>
        <p:sp>
          <p:nvSpPr>
            <p:cNvPr id="9" name="TextBox 9"/>
            <p:cNvSpPr txBox="1"/>
            <p:nvPr/>
          </p:nvSpPr>
          <p:spPr>
            <a:xfrm>
              <a:off x="603504" y="6404610"/>
              <a:ext cx="2823058"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7.1.5 · 输入展示与输出格式分别设置</a:t>
              </a:r>
            </a:p>
          </p:txBody>
        </p:sp>
        <p:sp>
          <p:nvSpPr>
            <p:cNvPr id="10" name="TextBox 10"/>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19 / 28</a:t>
              </a:r>
            </a:p>
          </p:txBody>
        </p:sp>
      </p:grpSp>
    </p:spTree>
  </p:cSld>
  <p:clrMapOvr>
    <a:masterClrMapping/>
  </p:clrMapOvr>
  <p:transition xmlns:p14="http://schemas.microsoft.com/office/powerpoint/2010/main" p14:dur="400">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3995928" cy="819150"/>
            <a:chOff x="590550" y="537210"/>
            <a:chExt cx="3995928" cy="819150"/>
          </a:xfrm>
        </p:grpSpPr>
        <p:sp>
          <p:nvSpPr>
            <p:cNvPr id="2" name="TextBox 2"/>
            <p:cNvSpPr txBox="1"/>
            <p:nvPr/>
          </p:nvSpPr>
          <p:spPr>
            <a:xfrm>
              <a:off x="590550" y="537210"/>
              <a:ext cx="3995928"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从列表选择一项</a:t>
              </a:r>
            </a:p>
          </p:txBody>
        </p:sp>
      </p:grpSp>
      <p:grpSp>
        <p:nvGrpSpPr>
          <p:cNvPr id="6" name="Group 6"/>
          <p:cNvGrpSpPr/>
          <p:nvPr/>
        </p:nvGrpSpPr>
        <p:grpSpPr>
          <a:xfrm>
            <a:off x="609600" y="1828800"/>
            <a:ext cx="10972800" cy="2514600"/>
            <a:chOff x="609600" y="1828800"/>
            <a:chExt cx="10972800" cy="2514600"/>
          </a:xfrm>
        </p:grpSpPr>
        <p:sp>
          <p:nvSpPr>
            <p:cNvPr id="4" name="Rectangle 4"/>
            <p:cNvSpPr/>
            <p:nvPr/>
          </p:nvSpPr>
          <p:spPr>
            <a:xfrm>
              <a:off x="609600" y="1828800"/>
              <a:ext cx="10972800" cy="2514600"/>
            </a:xfrm>
            <a:prstGeom prst="rect">
              <a:avLst/>
            </a:prstGeom>
            <a:solidFill>
              <a:schemeClr val="lt2"/>
            </a:solidFill>
            <a:ln>
              <a:noFill/>
            </a:ln>
          </p:spPr>
        </p:sp>
        <p:sp>
          <p:nvSpPr>
            <p:cNvPr id="5" name="TextBox 5"/>
            <p:cNvSpPr txBox="1"/>
            <p:nvPr/>
          </p:nvSpPr>
          <p:spPr>
            <a:xfrm>
              <a:off x="827532" y="1964055"/>
              <a:ext cx="7995666" cy="1934718"/>
            </a:xfrm>
            <a:prstGeom prst="rect">
              <a:avLst/>
            </a:prstGeom>
            <a:noFill/>
            <a:ln>
              <a:noFill/>
            </a:ln>
          </p:spPr>
          <p:txBody>
            <a:bodyPr wrap="none" lIns="0" tIns="0" rIns="0" bIns="0" anchor="t" anchorCtr="0">
              <a:spAutoFit/>
            </a:bodyPr>
            <a:lstStyle/>
            <a:p>
              <a:pPr algn="l">
                <a:lnSpc>
                  <a:spcPts val="2400"/>
                </a:lnSpc>
              </a:pPr>
              <a:r>
                <a:rPr lang="zh-CN" sz="2100" dirty="0">
                  <a:solidFill>
                    <a:schemeClr val="dk1"/>
                  </a:solidFill>
                  <a:latin typeface="+mn-lt"/>
                  <a:ea typeface="+mn-ea"/>
                  <a:cs typeface="+mn-cs"/>
                </a:rPr>
                <a:t>QStringList levels = {"优秀", "良好", "及格", "不及格"};</a:t>
              </a:r>
              <a:br/>
              <a:r>
                <a:rPr lang="zh-CN" sz="2100" dirty="0">
                  <a:solidFill>
                    <a:schemeClr val="dk1"/>
                  </a:solidFill>
                  <a:latin typeface="+mn-lt"/>
                  <a:ea typeface="+mn-ea"/>
                  <a:cs typeface="+mn-cs"/>
                </a:rPr>
                <a:t>bool ok = false;</a:t>
              </a:r>
              <a:br/>
              <a:r>
                <a:rPr lang="zh-CN" sz="2100" dirty="0">
                  <a:solidFill>
                    <a:schemeClr val="dk1"/>
                  </a:solidFill>
                  <a:latin typeface="+mn-lt"/>
                  <a:ea typeface="+mn-ea"/>
                  <a:cs typeface="+mn-cs"/>
                </a:rPr>
                <a:t>QString level = QInputDialog::getItem(</a:t>
              </a:r>
              <a:br/>
              <a:r>
                <a:rPr lang="zh-CN" sz="2100" dirty="0">
                  <a:solidFill>
                    <a:schemeClr val="dk1"/>
                  </a:solidFill>
                  <a:latin typeface="+mn-lt"/>
                  <a:ea typeface="+mn-ea"/>
                  <a:cs typeface="+mn-cs"/>
                </a:rPr>
                <a:t xml:space="preserve">    this, "选择等级", "等级", levels, 0, false, &amp;ok);</a:t>
              </a:r>
              <a:br/>
              <a:r>
                <a:rPr lang="zh-CN" sz="2100" dirty="0">
                  <a:solidFill>
                    <a:schemeClr val="dk1"/>
                  </a:solidFill>
                  <a:latin typeface="+mn-lt"/>
                  <a:ea typeface="+mn-ea"/>
                  <a:cs typeface="+mn-cs"/>
                </a:rPr>
                <a:t>if (!ok) return;</a:t>
              </a:r>
              <a:br/>
              <a:r>
                <a:rPr lang="zh-CN" sz="2100" dirty="0">
                  <a:solidFill>
                    <a:schemeClr val="dk1"/>
                  </a:solidFill>
                  <a:latin typeface="+mn-lt"/>
                  <a:ea typeface="+mn-ea"/>
                  <a:cs typeface="+mn-cs"/>
                </a:rPr>
                <a:t>ui-&gt;plainTextEdit-&gt;appendPlainText(level);</a:t>
              </a:r>
            </a:p>
          </p:txBody>
        </p:sp>
      </p:grpSp>
      <p:grpSp>
        <p:nvGrpSpPr>
          <p:cNvPr id="8" name="Group 8"/>
          <p:cNvGrpSpPr/>
          <p:nvPr/>
        </p:nvGrpSpPr>
        <p:grpSpPr>
          <a:xfrm>
            <a:off x="597408" y="4655820"/>
            <a:ext cx="7888224" cy="1307592"/>
            <a:chOff x="597408" y="4655820"/>
            <a:chExt cx="7888224" cy="1307592"/>
          </a:xfrm>
        </p:grpSpPr>
        <p:sp>
          <p:nvSpPr>
            <p:cNvPr id="7" name="TextBox 7"/>
            <p:cNvSpPr txBox="1"/>
            <p:nvPr/>
          </p:nvSpPr>
          <p:spPr>
            <a:xfrm>
              <a:off x="597408" y="4655820"/>
              <a:ext cx="788822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levels提供已有项；0是初始索引，对应“优秀”。</a:t>
              </a:r>
              <a:br/>
              <a:r>
                <a:rPr lang="zh-CN" sz="2400" dirty="0">
                  <a:solidFill>
                    <a:schemeClr val="dk1"/>
                  </a:solidFill>
                  <a:latin typeface="+mn-lt"/>
                  <a:ea typeface="+mn-ea"/>
                  <a:cs typeface="+mn-cs"/>
                </a:rPr>
                <a:t>editable=false限制用户只能选择已有项。</a:t>
              </a:r>
              <a:br/>
              <a:r>
                <a:rPr lang="zh-CN" sz="2400" dirty="0">
                  <a:solidFill>
                    <a:schemeClr val="dk1"/>
                  </a:solidFill>
                  <a:latin typeface="+mn-lt"/>
                  <a:ea typeface="+mn-ea"/>
                  <a:cs typeface="+mn-cs"/>
                </a:rPr>
                <a:t>getItem返回QString；取消先由ok判断，不按文字猜测。</a:t>
              </a:r>
            </a:p>
          </p:txBody>
        </p:sp>
      </p:grpSp>
      <p:grpSp>
        <p:nvGrpSpPr>
          <p:cNvPr id="11" name="Group 11"/>
          <p:cNvGrpSpPr/>
          <p:nvPr/>
        </p:nvGrpSpPr>
        <p:grpSpPr>
          <a:xfrm>
            <a:off x="603504" y="6404610"/>
            <a:ext cx="10984992" cy="234696"/>
            <a:chOff x="603504" y="6404610"/>
            <a:chExt cx="10984992" cy="234696"/>
          </a:xfrm>
        </p:grpSpPr>
        <p:sp>
          <p:nvSpPr>
            <p:cNvPr id="9" name="TextBox 9"/>
            <p:cNvSpPr txBox="1"/>
            <p:nvPr/>
          </p:nvSpPr>
          <p:spPr>
            <a:xfrm>
              <a:off x="603504" y="6404610"/>
              <a:ext cx="3294235"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7.1.5 · getItem的列表、索引与可编辑选项</a:t>
              </a:r>
            </a:p>
          </p:txBody>
        </p:sp>
        <p:sp>
          <p:nvSpPr>
            <p:cNvPr id="10" name="TextBox 10"/>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20 / 28</a:t>
              </a:r>
            </a:p>
          </p:txBody>
        </p:sp>
      </p:grpSp>
    </p:spTree>
  </p:cSld>
  <p:clrMapOvr>
    <a:masterClrMapping/>
  </p:clrMapOvr>
  <p:transition xmlns:p14="http://schemas.microsoft.com/office/powerpoint/2010/main" p14:dur="400">
    <p:fade/>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5126736" cy="819150"/>
            <a:chOff x="590550" y="537210"/>
            <a:chExt cx="5126736" cy="819150"/>
          </a:xfrm>
        </p:grpSpPr>
        <p:sp>
          <p:nvSpPr>
            <p:cNvPr id="2" name="TextBox 2"/>
            <p:cNvSpPr txBox="1"/>
            <p:nvPr/>
          </p:nvSpPr>
          <p:spPr>
            <a:xfrm>
              <a:off x="590550" y="537210"/>
              <a:ext cx="5126736"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允许编辑时如何校验</a:t>
              </a:r>
            </a:p>
          </p:txBody>
        </p:sp>
      </p:grpSp>
      <p:grpSp>
        <p:nvGrpSpPr>
          <p:cNvPr id="6" name="Group 6"/>
          <p:cNvGrpSpPr/>
          <p:nvPr/>
        </p:nvGrpSpPr>
        <p:grpSpPr>
          <a:xfrm>
            <a:off x="595884" y="1918335"/>
            <a:ext cx="6944868" cy="1492377"/>
            <a:chOff x="595884" y="1918335"/>
            <a:chExt cx="6944868" cy="1492377"/>
          </a:xfrm>
        </p:grpSpPr>
        <p:sp>
          <p:nvSpPr>
            <p:cNvPr id="4" name="TextBox 4"/>
            <p:cNvSpPr txBox="1"/>
            <p:nvPr/>
          </p:nvSpPr>
          <p:spPr>
            <a:xfrm>
              <a:off x="595884" y="1918335"/>
              <a:ext cx="4025646" cy="528066"/>
            </a:xfrm>
            <a:prstGeom prst="rect">
              <a:avLst/>
            </a:prstGeom>
            <a:noFill/>
            <a:ln>
              <a:noFill/>
            </a:ln>
          </p:spPr>
          <p:txBody>
            <a:bodyPr wrap="none" lIns="0" tIns="0" rIns="0" bIns="0" anchor="t" anchorCtr="0">
              <a:spAutoFit/>
            </a:bodyPr>
            <a:lstStyle/>
            <a:p>
              <a:pPr algn="l"/>
              <a:r>
                <a:rPr lang="zh-CN" sz="2700" dirty="0">
                  <a:solidFill>
                    <a:schemeClr val="accent1"/>
                  </a:solidFill>
                  <a:latin typeface="+mn-lt"/>
                  <a:ea typeface="+mn-ea"/>
                  <a:cs typeface="+mn-cs"/>
                </a:rPr>
                <a:t>业务只接受已有四种等级</a:t>
              </a:r>
            </a:p>
          </p:txBody>
        </p:sp>
        <p:sp>
          <p:nvSpPr>
            <p:cNvPr id="5" name="TextBox 5"/>
            <p:cNvSpPr txBox="1"/>
            <p:nvPr/>
          </p:nvSpPr>
          <p:spPr>
            <a:xfrm>
              <a:off x="597408" y="2522220"/>
              <a:ext cx="694334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设置editable=false，用户只能选择列表已有项。</a:t>
              </a:r>
              <a:br/>
              <a:r>
                <a:rPr lang="zh-CN" sz="2400" dirty="0">
                  <a:solidFill>
                    <a:schemeClr val="dk1"/>
                  </a:solidFill>
                  <a:latin typeface="+mn-lt"/>
                  <a:ea typeface="+mn-ea"/>
                  <a:cs typeface="+mn-cs"/>
                </a:rPr>
                <a:t>确认后检查ok，再把选中的等级交给结果区。</a:t>
              </a:r>
            </a:p>
          </p:txBody>
        </p:sp>
      </p:grpSp>
      <p:grpSp>
        <p:nvGrpSpPr>
          <p:cNvPr id="10" name="Group 10"/>
          <p:cNvGrpSpPr/>
          <p:nvPr/>
        </p:nvGrpSpPr>
        <p:grpSpPr>
          <a:xfrm>
            <a:off x="595884" y="3905250"/>
            <a:ext cx="10986516" cy="2058162"/>
            <a:chOff x="595884" y="3905250"/>
            <a:chExt cx="10986516" cy="2058162"/>
          </a:xfrm>
        </p:grpSpPr>
        <p:sp>
          <p:nvSpPr>
            <p:cNvPr id="7" name="Line 7"/>
            <p:cNvSpPr/>
            <p:nvPr/>
          </p:nvSpPr>
          <p:spPr>
            <a:xfrm>
              <a:off x="609600" y="3905250"/>
              <a:ext cx="10972800" cy="9525"/>
            </a:xfrm>
            <a:custGeom>
              <a:avLst/>
              <a:gdLst/>
              <a:ahLst/>
              <a:cxnLst/>
              <a:rect l="l" t="t" r="r" b="b"/>
              <a:pathLst>
                <a:path w="10972800" h="9525">
                  <a:moveTo>
                    <a:pt x="0" y="0"/>
                  </a:moveTo>
                  <a:lnTo>
                    <a:pt x="10972800" y="0"/>
                  </a:lnTo>
                </a:path>
              </a:pathLst>
            </a:custGeom>
            <a:noFill/>
            <a:ln w="19050">
              <a:solidFill>
                <a:schemeClr val="accent6"/>
              </a:solidFill>
            </a:ln>
          </p:spPr>
        </p:sp>
        <p:sp>
          <p:nvSpPr>
            <p:cNvPr id="8" name="TextBox 8"/>
            <p:cNvSpPr txBox="1"/>
            <p:nvPr/>
          </p:nvSpPr>
          <p:spPr>
            <a:xfrm>
              <a:off x="595884" y="4090035"/>
              <a:ext cx="4389120" cy="528066"/>
            </a:xfrm>
            <a:prstGeom prst="rect">
              <a:avLst/>
            </a:prstGeom>
            <a:noFill/>
            <a:ln>
              <a:noFill/>
            </a:ln>
          </p:spPr>
          <p:txBody>
            <a:bodyPr wrap="none" lIns="0" tIns="0" rIns="0" bIns="0" anchor="t" anchorCtr="0">
              <a:spAutoFit/>
            </a:bodyPr>
            <a:lstStyle/>
            <a:p>
              <a:pPr algn="l"/>
              <a:r>
                <a:rPr lang="zh-CN" sz="2700" dirty="0">
                  <a:solidFill>
                    <a:schemeClr val="accent1"/>
                  </a:solidFill>
                  <a:latin typeface="+mn-lt"/>
                  <a:ea typeface="+mn-ea"/>
                  <a:cs typeface="+mn-cs"/>
                </a:rPr>
                <a:t>业务允许补充新的等级文字</a:t>
              </a:r>
            </a:p>
          </p:txBody>
        </p:sp>
        <p:sp>
          <p:nvSpPr>
            <p:cNvPr id="9" name="TextBox 9"/>
            <p:cNvSpPr txBox="1"/>
            <p:nvPr/>
          </p:nvSpPr>
          <p:spPr>
            <a:xfrm>
              <a:off x="597408" y="4655820"/>
              <a:ext cx="703478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editable=true允许输入列表中没有的新文字。</a:t>
              </a:r>
              <a:br/>
              <a:r>
                <a:rPr lang="zh-CN" sz="2400" dirty="0">
                  <a:solidFill>
                    <a:schemeClr val="dk1"/>
                  </a:solidFill>
                  <a:latin typeface="+mn-lt"/>
                  <a:ea typeface="+mn-ea"/>
                  <a:cs typeface="+mn-cs"/>
                </a:rPr>
                <a:t>确认后检查空文本及其他业务要求，再写入结果区。</a:t>
              </a:r>
              <a:br/>
              <a:r>
                <a:rPr lang="zh-CN" sz="2400" dirty="0">
                  <a:solidFill>
                    <a:schemeClr val="dk1"/>
                  </a:solidFill>
                  <a:latin typeface="+mn-lt"/>
                  <a:ea typeface="+mn-ea"/>
                  <a:cs typeface="+mn-cs"/>
                </a:rPr>
                <a:t>可编辑选项决定输入来源，业务规则决定能否接受。</a:t>
              </a:r>
            </a:p>
          </p:txBody>
        </p:sp>
      </p:grpSp>
      <p:grpSp>
        <p:nvGrpSpPr>
          <p:cNvPr id="13" name="Group 13"/>
          <p:cNvGrpSpPr/>
          <p:nvPr/>
        </p:nvGrpSpPr>
        <p:grpSpPr>
          <a:xfrm>
            <a:off x="603504" y="6404610"/>
            <a:ext cx="10984992" cy="234696"/>
            <a:chOff x="603504" y="6404610"/>
            <a:chExt cx="10984992" cy="234696"/>
          </a:xfrm>
        </p:grpSpPr>
        <p:sp>
          <p:nvSpPr>
            <p:cNvPr id="11" name="TextBox 11"/>
            <p:cNvSpPr txBox="1"/>
            <p:nvPr/>
          </p:nvSpPr>
          <p:spPr>
            <a:xfrm>
              <a:off x="603504" y="6404610"/>
              <a:ext cx="2228044"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7.1.5 · getItem的editable</a:t>
              </a:r>
            </a:p>
          </p:txBody>
        </p:sp>
        <p:sp>
          <p:nvSpPr>
            <p:cNvPr id="12" name="TextBox 12"/>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21 / 28</a:t>
              </a:r>
            </a:p>
          </p:txBody>
        </p:sp>
      </p:grpSp>
    </p:spTree>
  </p:cSld>
  <p:clrMapOvr>
    <a:masterClrMapping/>
  </p:clrMapOvr>
  <p:transition xmlns:p14="http://schemas.microsoft.com/office/powerpoint/2010/main" p14:dur="400">
    <p:fade/>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6257544" cy="819150"/>
            <a:chOff x="590550" y="537210"/>
            <a:chExt cx="6257544" cy="819150"/>
          </a:xfrm>
        </p:grpSpPr>
        <p:sp>
          <p:nvSpPr>
            <p:cNvPr id="2" name="TextBox 2"/>
            <p:cNvSpPr txBox="1"/>
            <p:nvPr/>
          </p:nvSpPr>
          <p:spPr>
            <a:xfrm>
              <a:off x="590550" y="537210"/>
              <a:ext cx="6257544"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多行文本仍然有确认结果</a:t>
              </a:r>
            </a:p>
          </p:txBody>
        </p:sp>
      </p:grpSp>
      <p:grpSp>
        <p:nvGrpSpPr>
          <p:cNvPr id="6" name="Group 6"/>
          <p:cNvGrpSpPr/>
          <p:nvPr/>
        </p:nvGrpSpPr>
        <p:grpSpPr>
          <a:xfrm>
            <a:off x="609600" y="1828800"/>
            <a:ext cx="10972800" cy="2514600"/>
            <a:chOff x="609600" y="1828800"/>
            <a:chExt cx="10972800" cy="2514600"/>
          </a:xfrm>
        </p:grpSpPr>
        <p:sp>
          <p:nvSpPr>
            <p:cNvPr id="4" name="Rectangle 4"/>
            <p:cNvSpPr/>
            <p:nvPr/>
          </p:nvSpPr>
          <p:spPr>
            <a:xfrm>
              <a:off x="609600" y="1828800"/>
              <a:ext cx="10972800" cy="2514600"/>
            </a:xfrm>
            <a:prstGeom prst="rect">
              <a:avLst/>
            </a:prstGeom>
            <a:solidFill>
              <a:schemeClr val="lt2"/>
            </a:solidFill>
            <a:ln>
              <a:noFill/>
            </a:ln>
          </p:spPr>
        </p:sp>
        <p:sp>
          <p:nvSpPr>
            <p:cNvPr id="5" name="TextBox 5"/>
            <p:cNvSpPr txBox="1"/>
            <p:nvPr/>
          </p:nvSpPr>
          <p:spPr>
            <a:xfrm>
              <a:off x="827532" y="1964055"/>
              <a:ext cx="8009001" cy="1629918"/>
            </a:xfrm>
            <a:prstGeom prst="rect">
              <a:avLst/>
            </a:prstGeom>
            <a:noFill/>
            <a:ln>
              <a:noFill/>
            </a:ln>
          </p:spPr>
          <p:txBody>
            <a:bodyPr wrap="none" lIns="0" tIns="0" rIns="0" bIns="0" anchor="t" anchorCtr="0">
              <a:spAutoFit/>
            </a:bodyPr>
            <a:lstStyle/>
            <a:p>
              <a:pPr algn="l">
                <a:lnSpc>
                  <a:spcPts val="2400"/>
                </a:lnSpc>
              </a:pPr>
              <a:r>
                <a:rPr lang="zh-CN" sz="2100" dirty="0">
                  <a:solidFill>
                    <a:schemeClr val="dk1"/>
                  </a:solidFill>
                  <a:latin typeface="+mn-lt"/>
                  <a:ea typeface="+mn-ea"/>
                  <a:cs typeface="+mn-cs"/>
                </a:rPr>
                <a:t>bool ok = false;</a:t>
              </a:r>
              <a:br/>
              <a:r>
                <a:rPr lang="zh-CN" sz="2100" dirty="0">
                  <a:solidFill>
                    <a:schemeClr val="dk1"/>
                  </a:solidFill>
                  <a:latin typeface="+mn-lt"/>
                  <a:ea typeface="+mn-ea"/>
                  <a:cs typeface="+mn-cs"/>
                </a:rPr>
                <a:t>QString text = QInputDialog::getMultiLineText(</a:t>
              </a:r>
              <a:br/>
              <a:r>
                <a:rPr lang="zh-CN" sz="2100" dirty="0">
                  <a:solidFill>
                    <a:schemeClr val="dk1"/>
                  </a:solidFill>
                  <a:latin typeface="+mn-lt"/>
                  <a:ea typeface="+mn-ea"/>
                  <a:cs typeface="+mn-cs"/>
                </a:rPr>
                <a:t xml:space="preserve">    this, "输入说明", "说明内容", "第一行\n第二行", &amp;ok);</a:t>
              </a:r>
              <a:br/>
              <a:r>
                <a:rPr lang="zh-CN" sz="2100" dirty="0">
                  <a:solidFill>
                    <a:schemeClr val="dk1"/>
                  </a:solidFill>
                  <a:latin typeface="+mn-lt"/>
                  <a:ea typeface="+mn-ea"/>
                  <a:cs typeface="+mn-cs"/>
                </a:rPr>
                <a:t>if (!ok) return;</a:t>
              </a:r>
              <a:br/>
              <a:r>
                <a:rPr lang="zh-CN" sz="2100" dirty="0">
                  <a:solidFill>
                    <a:schemeClr val="dk1"/>
                  </a:solidFill>
                  <a:latin typeface="+mn-lt"/>
                  <a:ea typeface="+mn-ea"/>
                  <a:cs typeface="+mn-cs"/>
                </a:rPr>
                <a:t>ui-&gt;plainTextEdit-&gt;appendPlainText(text);</a:t>
              </a:r>
            </a:p>
          </p:txBody>
        </p:sp>
      </p:grpSp>
      <p:sp>
        <p:nvSpPr>
          <p:cNvPr id="7" name="TextBox 7"/>
          <p:cNvSpPr txBox="1"/>
          <p:nvPr/>
        </p:nvSpPr>
        <p:spPr>
          <a:xfrm>
            <a:off x="597408" y="4655820"/>
            <a:ext cx="767486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多行内容仍属于一次输入，返回值是QString。</a:t>
            </a:r>
            <a:br/>
            <a:r>
              <a:rPr lang="zh-CN" sz="2400" dirty="0">
                <a:solidFill>
                  <a:schemeClr val="dk1"/>
                </a:solidFill>
                <a:latin typeface="+mn-lt"/>
                <a:ea typeface="+mn-ea"/>
                <a:cs typeface="+mn-cs"/>
              </a:rPr>
              <a:t>初始文本显示在编辑区；ok说明用户确认或取消。</a:t>
            </a:r>
            <a:br/>
            <a:r>
              <a:rPr lang="zh-CN" sz="2400" dirty="0">
                <a:solidFill>
                  <a:schemeClr val="dk1"/>
                </a:solidFill>
                <a:latin typeface="+mn-lt"/>
                <a:ea typeface="+mn-ea"/>
                <a:cs typeface="+mn-cs"/>
              </a:rPr>
              <a:t>本例允许空说明；若业务不允许，检查ok后再校验文本。</a:t>
            </a:r>
          </a:p>
        </p:txBody>
      </p:sp>
      <p:grpSp>
        <p:nvGrpSpPr>
          <p:cNvPr id="10" name="Group 10"/>
          <p:cNvGrpSpPr/>
          <p:nvPr/>
        </p:nvGrpSpPr>
        <p:grpSpPr>
          <a:xfrm>
            <a:off x="603504" y="6404610"/>
            <a:ext cx="10984992" cy="234696"/>
            <a:chOff x="603504" y="6404610"/>
            <a:chExt cx="10984992" cy="234696"/>
          </a:xfrm>
        </p:grpSpPr>
        <p:sp>
          <p:nvSpPr>
            <p:cNvPr id="8" name="TextBox 8"/>
            <p:cNvSpPr txBox="1"/>
            <p:nvPr/>
          </p:nvSpPr>
          <p:spPr>
            <a:xfrm>
              <a:off x="603504" y="6404610"/>
              <a:ext cx="2167204"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7.1.5 · getMultiLineText</a:t>
              </a:r>
            </a:p>
          </p:txBody>
        </p:sp>
        <p:sp>
          <p:nvSpPr>
            <p:cNvPr id="9" name="TextBox 9"/>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22 / 28</a:t>
              </a:r>
            </a:p>
          </p:txBody>
        </p:sp>
      </p:grpSp>
    </p:spTree>
  </p:cSld>
  <p:clrMapOvr>
    <a:masterClrMapping/>
  </p:clrMapOvr>
  <p:transition xmlns:p14="http://schemas.microsoft.com/office/powerpoint/2010/main" p14:dur="400">
    <p:fade/>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6257544" cy="819150"/>
            <a:chOff x="590550" y="537210"/>
            <a:chExt cx="6257544" cy="819150"/>
          </a:xfrm>
        </p:grpSpPr>
        <p:sp>
          <p:nvSpPr>
            <p:cNvPr id="2" name="TextBox 2"/>
            <p:cNvSpPr txBox="1"/>
            <p:nvPr/>
          </p:nvSpPr>
          <p:spPr>
            <a:xfrm>
              <a:off x="590550" y="537210"/>
              <a:ext cx="6257544"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消息提示选择合适的接口</a:t>
              </a:r>
            </a:p>
          </p:txBody>
        </p:sp>
      </p:grpSp>
      <p:grpSp>
        <p:nvGrpSpPr>
          <p:cNvPr id="5" name="Group 5"/>
          <p:cNvGrpSpPr/>
          <p:nvPr/>
        </p:nvGrpSpPr>
        <p:grpSpPr>
          <a:xfrm>
            <a:off x="597408" y="1950720"/>
            <a:ext cx="7278624" cy="1726692"/>
            <a:chOff x="597408" y="1950720"/>
            <a:chExt cx="7278624" cy="1726692"/>
          </a:xfrm>
        </p:grpSpPr>
        <p:sp>
          <p:nvSpPr>
            <p:cNvPr id="4" name="TextBox 4"/>
            <p:cNvSpPr txBox="1"/>
            <p:nvPr/>
          </p:nvSpPr>
          <p:spPr>
            <a:xfrm>
              <a:off x="597408" y="1950720"/>
              <a:ext cx="7278624" cy="17266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information用于信息，warning用于警告，</a:t>
              </a:r>
              <a:br/>
              <a:r>
                <a:rPr lang="zh-CN" sz="2400" dirty="0">
                  <a:solidFill>
                    <a:schemeClr val="dk1"/>
                  </a:solidFill>
                  <a:latin typeface="+mn-lt"/>
                  <a:ea typeface="+mn-ea"/>
                  <a:cs typeface="+mn-cs"/>
                </a:rPr>
                <a:t>critical用于错误，question用于询问用户的选择。</a:t>
              </a:r>
              <a:br/>
              <a:r>
                <a:rPr lang="zh-CN" sz="2400" dirty="0">
                  <a:solidFill>
                    <a:schemeClr val="dk1"/>
                  </a:solidFill>
                  <a:latin typeface="+mn-lt"/>
                  <a:ea typeface="+mn-ea"/>
                  <a:cs typeface="+mn-cs"/>
                </a:rPr>
                <a:t>它们返回QMessageBox::StandardButton，</a:t>
              </a:r>
              <a:br/>
              <a:r>
                <a:rPr lang="zh-CN" sz="2400" dirty="0">
                  <a:solidFill>
                    <a:schemeClr val="dk1"/>
                  </a:solidFill>
                  <a:latin typeface="+mn-lt"/>
                  <a:ea typeface="+mn-ea"/>
                  <a:cs typeface="+mn-cs"/>
                </a:rPr>
                <a:t>调用者可以按用户选中的按钮进入处理分支。</a:t>
              </a:r>
            </a:p>
          </p:txBody>
        </p:sp>
      </p:grpSp>
      <p:grpSp>
        <p:nvGrpSpPr>
          <p:cNvPr id="8" name="Group 8"/>
          <p:cNvGrpSpPr/>
          <p:nvPr/>
        </p:nvGrpSpPr>
        <p:grpSpPr>
          <a:xfrm>
            <a:off x="597408" y="4286250"/>
            <a:ext cx="10984992" cy="1524762"/>
            <a:chOff x="597408" y="4286250"/>
            <a:chExt cx="10984992" cy="1524762"/>
          </a:xfrm>
        </p:grpSpPr>
        <p:sp>
          <p:nvSpPr>
            <p:cNvPr id="6" name="Line 6"/>
            <p:cNvSpPr/>
            <p:nvPr/>
          </p:nvSpPr>
          <p:spPr>
            <a:xfrm>
              <a:off x="609600" y="4286250"/>
              <a:ext cx="10972800" cy="9525"/>
            </a:xfrm>
            <a:custGeom>
              <a:avLst/>
              <a:gdLst/>
              <a:ahLst/>
              <a:cxnLst/>
              <a:rect l="l" t="t" r="r" b="b"/>
              <a:pathLst>
                <a:path w="10972800" h="9525">
                  <a:moveTo>
                    <a:pt x="0" y="0"/>
                  </a:moveTo>
                  <a:lnTo>
                    <a:pt x="10972800" y="0"/>
                  </a:lnTo>
                </a:path>
              </a:pathLst>
            </a:custGeom>
            <a:noFill/>
            <a:ln w="19050">
              <a:solidFill>
                <a:schemeClr val="accent6"/>
              </a:solidFill>
            </a:ln>
          </p:spPr>
        </p:sp>
        <p:sp>
          <p:nvSpPr>
            <p:cNvPr id="7" name="TextBox 7"/>
            <p:cNvSpPr txBox="1"/>
            <p:nvPr/>
          </p:nvSpPr>
          <p:spPr>
            <a:xfrm>
              <a:off x="597408" y="4503420"/>
              <a:ext cx="612038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about和aboutQt用于显示介绍，返回void。</a:t>
              </a:r>
              <a:br/>
              <a:r>
                <a:rPr lang="zh-CN" sz="2400" dirty="0">
                  <a:solidFill>
                    <a:schemeClr val="dk1"/>
                  </a:solidFill>
                  <a:latin typeface="+mn-lt"/>
                  <a:ea typeface="+mn-ea"/>
                  <a:cs typeface="+mn-cs"/>
                </a:rPr>
                <a:t>不能用同一个返回签名处理全部消息接口。</a:t>
              </a:r>
              <a:br/>
              <a:r>
                <a:rPr lang="zh-CN" sz="2400" dirty="0">
                  <a:solidFill>
                    <a:schemeClr val="dk1"/>
                  </a:solidFill>
                  <a:latin typeface="+mn-lt"/>
                  <a:ea typeface="+mn-ea"/>
                  <a:cs typeface="+mn-cs"/>
                </a:rPr>
                <a:t>选好提示性质之后，还要决定提供哪些按钮。</a:t>
              </a:r>
            </a:p>
          </p:txBody>
        </p:sp>
      </p:grpSp>
      <p:grpSp>
        <p:nvGrpSpPr>
          <p:cNvPr id="11" name="Group 11"/>
          <p:cNvGrpSpPr/>
          <p:nvPr/>
        </p:nvGrpSpPr>
        <p:grpSpPr>
          <a:xfrm>
            <a:off x="603504" y="6404610"/>
            <a:ext cx="10984992" cy="234696"/>
            <a:chOff x="603504" y="6404610"/>
            <a:chExt cx="10984992" cy="234696"/>
          </a:xfrm>
        </p:grpSpPr>
        <p:sp>
          <p:nvSpPr>
            <p:cNvPr id="9" name="TextBox 9"/>
            <p:cNvSpPr txBox="1"/>
            <p:nvPr/>
          </p:nvSpPr>
          <p:spPr>
            <a:xfrm>
              <a:off x="603504" y="6404610"/>
              <a:ext cx="2534107"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7.1.6 · QMessageBox的返回类型</a:t>
              </a:r>
            </a:p>
          </p:txBody>
        </p:sp>
        <p:sp>
          <p:nvSpPr>
            <p:cNvPr id="10" name="TextBox 10"/>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23 / 28</a:t>
              </a:r>
            </a:p>
          </p:txBody>
        </p:sp>
      </p:grpSp>
    </p:spTree>
  </p:cSld>
  <p:clrMapOvr>
    <a:masterClrMapping/>
  </p:clrMapOvr>
  <p:transition xmlns:p14="http://schemas.microsoft.com/office/powerpoint/2010/main" p14:dur="400">
    <p:fade/>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5126736" cy="819150"/>
            <a:chOff x="590550" y="537210"/>
            <a:chExt cx="5126736" cy="819150"/>
          </a:xfrm>
        </p:grpSpPr>
        <p:sp>
          <p:nvSpPr>
            <p:cNvPr id="2" name="TextBox 2"/>
            <p:cNvSpPr txBox="1"/>
            <p:nvPr/>
          </p:nvSpPr>
          <p:spPr>
            <a:xfrm>
              <a:off x="590550" y="537210"/>
              <a:ext cx="5126736"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按钮集合与默认按钮</a:t>
              </a:r>
            </a:p>
          </p:txBody>
        </p:sp>
      </p:grpSp>
      <p:grpSp>
        <p:nvGrpSpPr>
          <p:cNvPr id="6" name="Group 6"/>
          <p:cNvGrpSpPr/>
          <p:nvPr/>
        </p:nvGrpSpPr>
        <p:grpSpPr>
          <a:xfrm>
            <a:off x="595884" y="1918335"/>
            <a:ext cx="7386828" cy="1492377"/>
            <a:chOff x="595884" y="1918335"/>
            <a:chExt cx="7386828" cy="1492377"/>
          </a:xfrm>
        </p:grpSpPr>
        <p:sp>
          <p:nvSpPr>
            <p:cNvPr id="4" name="TextBox 4"/>
            <p:cNvSpPr txBox="1"/>
            <p:nvPr/>
          </p:nvSpPr>
          <p:spPr>
            <a:xfrm>
              <a:off x="595884" y="1918335"/>
              <a:ext cx="4698073" cy="528066"/>
            </a:xfrm>
            <a:prstGeom prst="rect">
              <a:avLst/>
            </a:prstGeom>
            <a:noFill/>
            <a:ln>
              <a:noFill/>
            </a:ln>
          </p:spPr>
          <p:txBody>
            <a:bodyPr wrap="none" lIns="0" tIns="0" rIns="0" bIns="0" anchor="t" anchorCtr="0">
              <a:spAutoFit/>
            </a:bodyPr>
            <a:lstStyle/>
            <a:p>
              <a:pPr algn="l"/>
              <a:r>
                <a:rPr lang="zh-CN" sz="2700" dirty="0">
                  <a:solidFill>
                    <a:schemeClr val="accent1"/>
                  </a:solidFill>
                  <a:latin typeface="+mn-lt"/>
                  <a:ea typeface="+mn-ea"/>
                  <a:cs typeface="+mn-cs"/>
                </a:rPr>
                <a:t>buttons决定用户能选择什么</a:t>
              </a:r>
            </a:p>
          </p:txBody>
        </p:sp>
        <p:sp>
          <p:nvSpPr>
            <p:cNvPr id="5" name="TextBox 5"/>
            <p:cNvSpPr txBox="1"/>
            <p:nvPr/>
          </p:nvSpPr>
          <p:spPr>
            <a:xfrm>
              <a:off x="597408" y="2522220"/>
              <a:ext cx="738530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information、warning、critical默认提供Ok。</a:t>
              </a:r>
              <a:br/>
              <a:r>
                <a:rPr lang="zh-CN" sz="2400" dirty="0">
                  <a:solidFill>
                    <a:schemeClr val="dk1"/>
                  </a:solidFill>
                  <a:latin typeface="+mn-lt"/>
                  <a:ea typeface="+mn-ea"/>
                  <a:cs typeface="+mn-cs"/>
                </a:rPr>
                <a:t>question默认提供Yes和No，可以改为其他合法集合。</a:t>
              </a:r>
            </a:p>
          </p:txBody>
        </p:sp>
      </p:grpSp>
      <p:grpSp>
        <p:nvGrpSpPr>
          <p:cNvPr id="10" name="Group 10"/>
          <p:cNvGrpSpPr/>
          <p:nvPr/>
        </p:nvGrpSpPr>
        <p:grpSpPr>
          <a:xfrm>
            <a:off x="595884" y="3905250"/>
            <a:ext cx="10986516" cy="2058162"/>
            <a:chOff x="595884" y="3905250"/>
            <a:chExt cx="10986516" cy="2058162"/>
          </a:xfrm>
        </p:grpSpPr>
        <p:sp>
          <p:nvSpPr>
            <p:cNvPr id="7" name="Line 7"/>
            <p:cNvSpPr/>
            <p:nvPr/>
          </p:nvSpPr>
          <p:spPr>
            <a:xfrm>
              <a:off x="609600" y="3905250"/>
              <a:ext cx="10972800" cy="9525"/>
            </a:xfrm>
            <a:custGeom>
              <a:avLst/>
              <a:gdLst/>
              <a:ahLst/>
              <a:cxnLst/>
              <a:rect l="l" t="t" r="r" b="b"/>
              <a:pathLst>
                <a:path w="10972800" h="9525">
                  <a:moveTo>
                    <a:pt x="0" y="0"/>
                  </a:moveTo>
                  <a:lnTo>
                    <a:pt x="10972800" y="0"/>
                  </a:lnTo>
                </a:path>
              </a:pathLst>
            </a:custGeom>
            <a:noFill/>
            <a:ln w="19050">
              <a:solidFill>
                <a:schemeClr val="accent6"/>
              </a:solidFill>
            </a:ln>
          </p:spPr>
        </p:sp>
        <p:sp>
          <p:nvSpPr>
            <p:cNvPr id="8" name="TextBox 8"/>
            <p:cNvSpPr txBox="1"/>
            <p:nvPr/>
          </p:nvSpPr>
          <p:spPr>
            <a:xfrm>
              <a:off x="595884" y="4090035"/>
              <a:ext cx="5545379" cy="528066"/>
            </a:xfrm>
            <a:prstGeom prst="rect">
              <a:avLst/>
            </a:prstGeom>
            <a:noFill/>
            <a:ln>
              <a:noFill/>
            </a:ln>
          </p:spPr>
          <p:txBody>
            <a:bodyPr wrap="none" lIns="0" tIns="0" rIns="0" bIns="0" anchor="t" anchorCtr="0">
              <a:spAutoFit/>
            </a:bodyPr>
            <a:lstStyle/>
            <a:p>
              <a:pPr algn="l"/>
              <a:r>
                <a:rPr lang="zh-CN" sz="2700" dirty="0">
                  <a:solidFill>
                    <a:schemeClr val="accent1"/>
                  </a:solidFill>
                  <a:latin typeface="+mn-lt"/>
                  <a:ea typeface="+mn-ea"/>
                  <a:cs typeface="+mn-cs"/>
                </a:rPr>
                <a:t>defaultButton必须属于按钮集合</a:t>
              </a:r>
            </a:p>
          </p:txBody>
        </p:sp>
        <p:sp>
          <p:nvSpPr>
            <p:cNvPr id="9" name="TextBox 9"/>
            <p:cNvSpPr txBox="1"/>
            <p:nvPr/>
          </p:nvSpPr>
          <p:spPr>
            <a:xfrm>
              <a:off x="597408" y="4655820"/>
              <a:ext cx="773582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默认按钮决定默认触发哪个选择。</a:t>
              </a:r>
              <a:br/>
              <a:r>
                <a:rPr lang="zh-CN" sz="2400" dirty="0">
                  <a:solidFill>
                    <a:schemeClr val="dk1"/>
                  </a:solidFill>
                  <a:latin typeface="+mn-lt"/>
                  <a:ea typeface="+mn-ea"/>
                  <a:cs typeface="+mn-cs"/>
                </a:rPr>
                <a:t>NoButton表示交给消息框自动选择默认按钮。</a:t>
              </a:r>
              <a:br/>
              <a:r>
                <a:rPr lang="zh-CN" sz="2400" dirty="0">
                  <a:solidFill>
                    <a:schemeClr val="dk1"/>
                  </a:solidFill>
                  <a:latin typeface="+mn-lt"/>
                  <a:ea typeface="+mn-ea"/>
                  <a:cs typeface="+mn-cs"/>
                </a:rPr>
                <a:t>保存询问里可以明确提供Cancel，并把它设为默认按钮。</a:t>
              </a:r>
            </a:p>
          </p:txBody>
        </p:sp>
      </p:grpSp>
      <p:grpSp>
        <p:nvGrpSpPr>
          <p:cNvPr id="13" name="Group 13"/>
          <p:cNvGrpSpPr/>
          <p:nvPr/>
        </p:nvGrpSpPr>
        <p:grpSpPr>
          <a:xfrm>
            <a:off x="603504" y="6404610"/>
            <a:ext cx="10984992" cy="234696"/>
            <a:chOff x="603504" y="6404610"/>
            <a:chExt cx="10984992" cy="234696"/>
          </a:xfrm>
        </p:grpSpPr>
        <p:sp>
          <p:nvSpPr>
            <p:cNvPr id="11" name="TextBox 11"/>
            <p:cNvSpPr txBox="1"/>
            <p:nvPr/>
          </p:nvSpPr>
          <p:spPr>
            <a:xfrm>
              <a:off x="603504" y="6404610"/>
              <a:ext cx="2176882"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7.1.6 · 可选结果与默认结果</a:t>
              </a:r>
            </a:p>
          </p:txBody>
        </p:sp>
        <p:sp>
          <p:nvSpPr>
            <p:cNvPr id="12" name="TextBox 12"/>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24 / 28</a:t>
              </a:r>
            </a:p>
          </p:txBody>
        </p:sp>
      </p:grpSp>
    </p:spTree>
  </p:cSld>
  <p:clrMapOvr>
    <a:masterClrMapping/>
  </p:clrMapOvr>
  <p:transition xmlns:p14="http://schemas.microsoft.com/office/powerpoint/2010/main" p14:dur="400">
    <p:fade/>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3995928" cy="819150"/>
            <a:chOff x="590550" y="537210"/>
            <a:chExt cx="3995928" cy="819150"/>
          </a:xfrm>
        </p:grpSpPr>
        <p:sp>
          <p:nvSpPr>
            <p:cNvPr id="2" name="TextBox 2"/>
            <p:cNvSpPr txBox="1"/>
            <p:nvPr/>
          </p:nvSpPr>
          <p:spPr>
            <a:xfrm>
              <a:off x="590550" y="537210"/>
              <a:ext cx="3995928"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保存询问的调用</a:t>
              </a:r>
            </a:p>
          </p:txBody>
        </p:sp>
      </p:grpSp>
      <p:grpSp>
        <p:nvGrpSpPr>
          <p:cNvPr id="6" name="Group 6"/>
          <p:cNvGrpSpPr/>
          <p:nvPr/>
        </p:nvGrpSpPr>
        <p:grpSpPr>
          <a:xfrm>
            <a:off x="609600" y="1828800"/>
            <a:ext cx="10972800" cy="2514600"/>
            <a:chOff x="609600" y="1828800"/>
            <a:chExt cx="10972800" cy="2514600"/>
          </a:xfrm>
        </p:grpSpPr>
        <p:sp>
          <p:nvSpPr>
            <p:cNvPr id="4" name="Rectangle 4"/>
            <p:cNvSpPr/>
            <p:nvPr/>
          </p:nvSpPr>
          <p:spPr>
            <a:xfrm>
              <a:off x="609600" y="1828800"/>
              <a:ext cx="10972800" cy="2514600"/>
            </a:xfrm>
            <a:prstGeom prst="rect">
              <a:avLst/>
            </a:prstGeom>
            <a:solidFill>
              <a:schemeClr val="lt2"/>
            </a:solidFill>
            <a:ln>
              <a:noFill/>
            </a:ln>
          </p:spPr>
        </p:sp>
        <p:sp>
          <p:nvSpPr>
            <p:cNvPr id="5" name="TextBox 5"/>
            <p:cNvSpPr txBox="1"/>
            <p:nvPr/>
          </p:nvSpPr>
          <p:spPr>
            <a:xfrm>
              <a:off x="827532" y="1964055"/>
              <a:ext cx="8969121" cy="1325118"/>
            </a:xfrm>
            <a:prstGeom prst="rect">
              <a:avLst/>
            </a:prstGeom>
            <a:noFill/>
            <a:ln>
              <a:noFill/>
            </a:ln>
          </p:spPr>
          <p:txBody>
            <a:bodyPr wrap="none" lIns="0" tIns="0" rIns="0" bIns="0" anchor="t" anchorCtr="0">
              <a:spAutoFit/>
            </a:bodyPr>
            <a:lstStyle/>
            <a:p>
              <a:pPr algn="l">
                <a:lnSpc>
                  <a:spcPts val="2400"/>
                </a:lnSpc>
              </a:pPr>
              <a:r>
                <a:rPr lang="zh-CN" sz="2100" dirty="0">
                  <a:solidFill>
                    <a:schemeClr val="dk1"/>
                  </a:solidFill>
                  <a:latin typeface="+mn-lt"/>
                  <a:ea typeface="+mn-ea"/>
                  <a:cs typeface="+mn-cs"/>
                </a:rPr>
                <a:t>QMessageBox::StandardButton choice = QMessageBox::question(</a:t>
              </a:r>
              <a:br/>
              <a:r>
                <a:rPr lang="zh-CN" sz="2100" dirty="0">
                  <a:solidFill>
                    <a:schemeClr val="dk1"/>
                  </a:solidFill>
                  <a:latin typeface="+mn-lt"/>
                  <a:ea typeface="+mn-ea"/>
                  <a:cs typeface="+mn-cs"/>
                </a:rPr>
                <a:t xml:space="preserve">    this, "关闭前确认", "文档已修改，是否保存？",</a:t>
              </a:r>
              <a:br/>
              <a:r>
                <a:rPr lang="zh-CN" sz="2100" dirty="0">
                  <a:solidFill>
                    <a:schemeClr val="dk1"/>
                  </a:solidFill>
                  <a:latin typeface="+mn-lt"/>
                  <a:ea typeface="+mn-ea"/>
                  <a:cs typeface="+mn-cs"/>
                </a:rPr>
                <a:t xml:space="preserve">    QMessageBox::Yes | QMessageBox::No | QMessageBox::Cancel,</a:t>
              </a:r>
              <a:br/>
              <a:r>
                <a:rPr lang="zh-CN" sz="2100" dirty="0">
                  <a:solidFill>
                    <a:schemeClr val="dk1"/>
                  </a:solidFill>
                  <a:latin typeface="+mn-lt"/>
                  <a:ea typeface="+mn-ea"/>
                  <a:cs typeface="+mn-cs"/>
                </a:rPr>
                <a:t xml:space="preserve">    QMessageBox::Cancel);</a:t>
              </a:r>
            </a:p>
          </p:txBody>
        </p:sp>
      </p:grpSp>
      <p:grpSp>
        <p:nvGrpSpPr>
          <p:cNvPr id="8" name="Group 8"/>
          <p:cNvGrpSpPr/>
          <p:nvPr/>
        </p:nvGrpSpPr>
        <p:grpSpPr>
          <a:xfrm>
            <a:off x="597408" y="4655820"/>
            <a:ext cx="7964424" cy="1307592"/>
            <a:chOff x="597408" y="4655820"/>
            <a:chExt cx="7964424" cy="1307592"/>
          </a:xfrm>
        </p:grpSpPr>
        <p:sp>
          <p:nvSpPr>
            <p:cNvPr id="7" name="TextBox 7"/>
            <p:cNvSpPr txBox="1"/>
            <p:nvPr/>
          </p:nvSpPr>
          <p:spPr>
            <a:xfrm>
              <a:off x="597408" y="4655820"/>
              <a:ext cx="796442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Yes、No、Cancel分别是保存、不保存、停止关闭的选择。</a:t>
              </a:r>
              <a:br/>
              <a:r>
                <a:rPr lang="zh-CN" sz="2400" dirty="0">
                  <a:solidFill>
                    <a:schemeClr val="dk1"/>
                  </a:solidFill>
                  <a:latin typeface="+mn-lt"/>
                  <a:ea typeface="+mn-ea"/>
                  <a:cs typeface="+mn-cs"/>
                </a:rPr>
                <a:t>本例默认按钮是Cancel；含Cancel时，</a:t>
              </a:r>
              <a:br/>
              <a:r>
                <a:rPr lang="zh-CN" sz="2400" dirty="0">
                  <a:solidFill>
                    <a:schemeClr val="dk1"/>
                  </a:solidFill>
                  <a:latin typeface="+mn-lt"/>
                  <a:ea typeface="+mn-ea"/>
                  <a:cs typeface="+mn-cs"/>
                </a:rPr>
                <a:t>Esc或标题栏关闭也可返回Cancel，再由调用者处理。</a:t>
              </a:r>
            </a:p>
          </p:txBody>
        </p:sp>
      </p:grpSp>
      <p:grpSp>
        <p:nvGrpSpPr>
          <p:cNvPr id="11" name="Group 11"/>
          <p:cNvGrpSpPr/>
          <p:nvPr/>
        </p:nvGrpSpPr>
        <p:grpSpPr>
          <a:xfrm>
            <a:off x="603504" y="6404610"/>
            <a:ext cx="10984992" cy="234696"/>
            <a:chOff x="603504" y="6404610"/>
            <a:chExt cx="10984992" cy="234696"/>
          </a:xfrm>
        </p:grpSpPr>
        <p:sp>
          <p:nvSpPr>
            <p:cNvPr id="9" name="TextBox 9"/>
            <p:cNvSpPr txBox="1"/>
            <p:nvPr/>
          </p:nvSpPr>
          <p:spPr>
            <a:xfrm>
              <a:off x="603504" y="6404610"/>
              <a:ext cx="2823058"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7.1.6 · 取得按钮结果不等于执行保存</a:t>
              </a:r>
            </a:p>
          </p:txBody>
        </p:sp>
        <p:sp>
          <p:nvSpPr>
            <p:cNvPr id="10" name="TextBox 10"/>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25 / 28</a:t>
              </a:r>
            </a:p>
          </p:txBody>
        </p:sp>
      </p:grpSp>
    </p:spTree>
  </p:cSld>
  <p:clrMapOvr>
    <a:masterClrMapping/>
  </p:clrMapOvr>
  <p:transition xmlns:p14="http://schemas.microsoft.com/office/powerpoint/2010/main" p14:dur="400">
    <p:fade/>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6822948" cy="819150"/>
            <a:chOff x="590550" y="537210"/>
            <a:chExt cx="6822948" cy="819150"/>
          </a:xfrm>
        </p:grpSpPr>
        <p:sp>
          <p:nvSpPr>
            <p:cNvPr id="2" name="TextBox 2"/>
            <p:cNvSpPr txBox="1"/>
            <p:nvPr/>
          </p:nvSpPr>
          <p:spPr>
            <a:xfrm>
              <a:off x="590550" y="537210"/>
              <a:ext cx="6822948"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三种结果怎样影响关闭流程</a:t>
              </a:r>
            </a:p>
          </p:txBody>
        </p:sp>
      </p:grpSp>
      <p:grpSp>
        <p:nvGrpSpPr>
          <p:cNvPr id="5" name="Group 5"/>
          <p:cNvGrpSpPr/>
          <p:nvPr/>
        </p:nvGrpSpPr>
        <p:grpSpPr>
          <a:xfrm>
            <a:off x="597408" y="1931670"/>
            <a:ext cx="7644384" cy="888492"/>
            <a:chOff x="597408" y="1931670"/>
            <a:chExt cx="7644384" cy="888492"/>
          </a:xfrm>
        </p:grpSpPr>
        <p:sp>
          <p:nvSpPr>
            <p:cNvPr id="4" name="TextBox 4"/>
            <p:cNvSpPr txBox="1"/>
            <p:nvPr/>
          </p:nvSpPr>
          <p:spPr>
            <a:xfrm>
              <a:off x="597408" y="1931670"/>
              <a:ext cx="76443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Yes：用户要求先保存。</a:t>
              </a:r>
              <a:br/>
              <a:r>
                <a:rPr lang="zh-CN" sz="2400" dirty="0">
                  <a:solidFill>
                    <a:schemeClr val="dk1"/>
                  </a:solidFill>
                  <a:latin typeface="+mn-lt"/>
                  <a:ea typeface="+mn-ea"/>
                  <a:cs typeface="+mn-cs"/>
                </a:rPr>
                <a:t>调用真实保存操作，成功才继续关闭；失败就保留窗口。</a:t>
              </a:r>
            </a:p>
          </p:txBody>
        </p:sp>
      </p:grpSp>
      <p:grpSp>
        <p:nvGrpSpPr>
          <p:cNvPr id="7" name="Group 7"/>
          <p:cNvGrpSpPr/>
          <p:nvPr/>
        </p:nvGrpSpPr>
        <p:grpSpPr>
          <a:xfrm>
            <a:off x="597408" y="3379470"/>
            <a:ext cx="6729984" cy="888492"/>
            <a:chOff x="597408" y="3379470"/>
            <a:chExt cx="6729984" cy="888492"/>
          </a:xfrm>
        </p:grpSpPr>
        <p:sp>
          <p:nvSpPr>
            <p:cNvPr id="6" name="TextBox 6"/>
            <p:cNvSpPr txBox="1"/>
            <p:nvPr/>
          </p:nvSpPr>
          <p:spPr>
            <a:xfrm>
              <a:off x="597408" y="3379470"/>
              <a:ext cx="67299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No：用户选择不保存本次修改。</a:t>
              </a:r>
              <a:br/>
              <a:r>
                <a:rPr lang="zh-CN" sz="2400" dirty="0">
                  <a:solidFill>
                    <a:schemeClr val="dk1"/>
                  </a:solidFill>
                  <a:latin typeface="+mn-lt"/>
                  <a:ea typeface="+mn-ea"/>
                  <a:cs typeface="+mn-cs"/>
                </a:rPr>
                <a:t>程序可以继续关闭，不应再把它解释成保存成功。</a:t>
              </a:r>
            </a:p>
          </p:txBody>
        </p:sp>
      </p:grpSp>
      <p:grpSp>
        <p:nvGrpSpPr>
          <p:cNvPr id="9" name="Group 9"/>
          <p:cNvGrpSpPr/>
          <p:nvPr/>
        </p:nvGrpSpPr>
        <p:grpSpPr>
          <a:xfrm>
            <a:off x="597408" y="4808220"/>
            <a:ext cx="7339584" cy="1307592"/>
            <a:chOff x="597408" y="4808220"/>
            <a:chExt cx="7339584" cy="1307592"/>
          </a:xfrm>
        </p:grpSpPr>
        <p:sp>
          <p:nvSpPr>
            <p:cNvPr id="8" name="TextBox 8"/>
            <p:cNvSpPr txBox="1"/>
            <p:nvPr/>
          </p:nvSpPr>
          <p:spPr>
            <a:xfrm>
              <a:off x="597408" y="4808220"/>
              <a:ext cx="733958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Cancel：停止本次关闭，保留当前窗口和内容。</a:t>
              </a:r>
              <a:br/>
              <a:r>
                <a:rPr lang="zh-CN" sz="2400" dirty="0">
                  <a:solidFill>
                    <a:schemeClr val="dk1"/>
                  </a:solidFill>
                  <a:latin typeface="+mn-lt"/>
                  <a:ea typeface="+mn-ea"/>
                  <a:cs typeface="+mn-cs"/>
                </a:rPr>
                <a:t>教材的消息框示例只记录所选结果，还没有实现保存。</a:t>
              </a:r>
              <a:br/>
              <a:r>
                <a:rPr lang="zh-CN" sz="2400" dirty="0">
                  <a:solidFill>
                    <a:schemeClr val="dk1"/>
                  </a:solidFill>
                  <a:latin typeface="+mn-lt"/>
                  <a:ea typeface="+mn-ea"/>
                  <a:cs typeface="+mn-cs"/>
                </a:rPr>
                <a:t>真正的关闭流程必须同时考虑按钮选择与写入结果。</a:t>
              </a:r>
            </a:p>
          </p:txBody>
        </p:sp>
      </p:grpSp>
      <p:grpSp>
        <p:nvGrpSpPr>
          <p:cNvPr id="12" name="Group 12"/>
          <p:cNvGrpSpPr/>
          <p:nvPr/>
        </p:nvGrpSpPr>
        <p:grpSpPr>
          <a:xfrm>
            <a:off x="603504" y="6404610"/>
            <a:ext cx="10984992" cy="234696"/>
            <a:chOff x="603504" y="6404610"/>
            <a:chExt cx="10984992" cy="234696"/>
          </a:xfrm>
        </p:grpSpPr>
        <p:sp>
          <p:nvSpPr>
            <p:cNvPr id="10" name="TextBox 10"/>
            <p:cNvSpPr txBox="1"/>
            <p:nvPr/>
          </p:nvSpPr>
          <p:spPr>
            <a:xfrm>
              <a:off x="603504" y="6404610"/>
              <a:ext cx="2176882"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7.1.6 · 保存失败时保留内容</a:t>
              </a:r>
            </a:p>
          </p:txBody>
        </p:sp>
        <p:sp>
          <p:nvSpPr>
            <p:cNvPr id="11" name="TextBox 11"/>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26 / 28</a:t>
              </a:r>
            </a:p>
          </p:txBody>
        </p:sp>
      </p:grpSp>
    </p:spTree>
  </p:cSld>
  <p:clrMapOvr>
    <a:masterClrMapping/>
  </p:clrMapOvr>
  <p:transition xmlns:p14="http://schemas.microsoft.com/office/powerpoint/2010/main" p14:dur="400">
    <p:fade/>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6822948" cy="819150"/>
            <a:chOff x="590550" y="537210"/>
            <a:chExt cx="6822948" cy="819150"/>
          </a:xfrm>
        </p:grpSpPr>
        <p:sp>
          <p:nvSpPr>
            <p:cNvPr id="2" name="TextBox 2"/>
            <p:cNvSpPr txBox="1"/>
            <p:nvPr/>
          </p:nvSpPr>
          <p:spPr>
            <a:xfrm>
              <a:off x="590550" y="537210"/>
              <a:ext cx="6822948"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课堂练习：取消发生在哪里</a:t>
              </a:r>
            </a:p>
          </p:txBody>
        </p:sp>
      </p:grpSp>
      <p:grpSp>
        <p:nvGrpSpPr>
          <p:cNvPr id="5" name="Group 5"/>
          <p:cNvGrpSpPr/>
          <p:nvPr/>
        </p:nvGrpSpPr>
        <p:grpSpPr>
          <a:xfrm>
            <a:off x="597408" y="1912620"/>
            <a:ext cx="7600798" cy="469392"/>
            <a:chOff x="597408" y="1912620"/>
            <a:chExt cx="7600798" cy="469392"/>
          </a:xfrm>
        </p:grpSpPr>
        <p:sp>
          <p:nvSpPr>
            <p:cNvPr id="4" name="TextBox 4"/>
            <p:cNvSpPr txBox="1"/>
            <p:nvPr/>
          </p:nvSpPr>
          <p:spPr>
            <a:xfrm>
              <a:off x="597408" y="1912620"/>
              <a:ext cx="760079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1　直接调用cancel()，会自动发出canceled()吗？</a:t>
              </a:r>
            </a:p>
          </p:txBody>
        </p:sp>
      </p:grpSp>
      <p:grpSp>
        <p:nvGrpSpPr>
          <p:cNvPr id="7" name="Group 7"/>
          <p:cNvGrpSpPr/>
          <p:nvPr/>
        </p:nvGrpSpPr>
        <p:grpSpPr>
          <a:xfrm>
            <a:off x="597408" y="2522220"/>
            <a:ext cx="6453835" cy="469392"/>
            <a:chOff x="597408" y="2522220"/>
            <a:chExt cx="6453835" cy="469392"/>
          </a:xfrm>
        </p:grpSpPr>
        <p:sp>
          <p:nvSpPr>
            <p:cNvPr id="6" name="TextBox 6"/>
            <p:cNvSpPr txBox="1"/>
            <p:nvPr/>
          </p:nvSpPr>
          <p:spPr>
            <a:xfrm>
              <a:off x="597408" y="2522220"/>
              <a:ext cx="6453835" cy="469392"/>
            </a:xfrm>
            <a:prstGeom prst="rect">
              <a:avLst/>
            </a:prstGeom>
            <a:noFill/>
            <a:ln>
              <a:noFill/>
            </a:ln>
          </p:spPr>
          <p:txBody>
            <a:bodyPr wrap="none" lIns="0" tIns="0" rIns="0" bIns="0" anchor="t" anchorCtr="0">
              <a:spAutoFit/>
            </a:bodyPr>
            <a:lstStyle/>
            <a:p>
              <a:pPr algn="l"/>
              <a:r>
                <a:rPr lang="zh-CN" sz="2400" dirty="0">
                  <a:solidFill>
                    <a:schemeClr val="accent3"/>
                  </a:solidFill>
                  <a:latin typeface="+mn-lt"/>
                  <a:ea typeface="+mn-ea"/>
                  <a:cs typeface="+mn-cs"/>
                </a:rPr>
                <a:t>不会。cancel()不会反向发出canceled()。</a:t>
              </a:r>
            </a:p>
          </p:txBody>
        </p:sp>
      </p:grpSp>
      <p:grpSp>
        <p:nvGrpSpPr>
          <p:cNvPr id="9" name="Group 9"/>
          <p:cNvGrpSpPr/>
          <p:nvPr/>
        </p:nvGrpSpPr>
        <p:grpSpPr>
          <a:xfrm>
            <a:off x="597408" y="3360420"/>
            <a:ext cx="6480048" cy="469392"/>
            <a:chOff x="597408" y="3360420"/>
            <a:chExt cx="6480048" cy="469392"/>
          </a:xfrm>
        </p:grpSpPr>
        <p:sp>
          <p:nvSpPr>
            <p:cNvPr id="8" name="TextBox 8"/>
            <p:cNvSpPr txBox="1"/>
            <p:nvPr/>
          </p:nvSpPr>
          <p:spPr>
            <a:xfrm>
              <a:off x="597408" y="3360420"/>
              <a:ext cx="648004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2　getInt返回12，怎样知道用户是否确认？</a:t>
              </a:r>
            </a:p>
          </p:txBody>
        </p:sp>
      </p:grpSp>
      <p:grpSp>
        <p:nvGrpSpPr>
          <p:cNvPr id="11" name="Group 11"/>
          <p:cNvGrpSpPr/>
          <p:nvPr/>
        </p:nvGrpSpPr>
        <p:grpSpPr>
          <a:xfrm>
            <a:off x="597408" y="3970020"/>
            <a:ext cx="5872277" cy="469392"/>
            <a:chOff x="597408" y="3970020"/>
            <a:chExt cx="5872277" cy="469392"/>
          </a:xfrm>
        </p:grpSpPr>
        <p:sp>
          <p:nvSpPr>
            <p:cNvPr id="10" name="TextBox 10"/>
            <p:cNvSpPr txBox="1"/>
            <p:nvPr/>
          </p:nvSpPr>
          <p:spPr>
            <a:xfrm>
              <a:off x="597408" y="3970020"/>
              <a:ext cx="5872277" cy="469392"/>
            </a:xfrm>
            <a:prstGeom prst="rect">
              <a:avLst/>
            </a:prstGeom>
            <a:noFill/>
            <a:ln>
              <a:noFill/>
            </a:ln>
          </p:spPr>
          <p:txBody>
            <a:bodyPr wrap="none" lIns="0" tIns="0" rIns="0" bIns="0" anchor="t" anchorCtr="0">
              <a:spAutoFit/>
            </a:bodyPr>
            <a:lstStyle/>
            <a:p>
              <a:pPr algn="l"/>
              <a:r>
                <a:rPr lang="zh-CN" sz="2400" dirty="0">
                  <a:solidFill>
                    <a:schemeClr val="accent3"/>
                  </a:solidFill>
                  <a:latin typeface="+mn-lt"/>
                  <a:ea typeface="+mn-ea"/>
                  <a:cs typeface="+mn-cs"/>
                </a:rPr>
                <a:t>检查ok；取消与确认都可能返回这个值。</a:t>
              </a:r>
            </a:p>
          </p:txBody>
        </p:sp>
      </p:grpSp>
      <p:grpSp>
        <p:nvGrpSpPr>
          <p:cNvPr id="13" name="Group 13"/>
          <p:cNvGrpSpPr/>
          <p:nvPr/>
        </p:nvGrpSpPr>
        <p:grpSpPr>
          <a:xfrm>
            <a:off x="597408" y="4808220"/>
            <a:ext cx="6770827" cy="469392"/>
            <a:chOff x="597408" y="4808220"/>
            <a:chExt cx="6770827" cy="469392"/>
          </a:xfrm>
        </p:grpSpPr>
        <p:sp>
          <p:nvSpPr>
            <p:cNvPr id="12" name="TextBox 12"/>
            <p:cNvSpPr txBox="1"/>
            <p:nvPr/>
          </p:nvSpPr>
          <p:spPr>
            <a:xfrm>
              <a:off x="597408" y="4808220"/>
              <a:ext cx="6770827"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3　保存询问选择Cancel，关闭流程怎样处理？</a:t>
              </a:r>
            </a:p>
          </p:txBody>
        </p:sp>
      </p:grpSp>
      <p:grpSp>
        <p:nvGrpSpPr>
          <p:cNvPr id="15" name="Group 15"/>
          <p:cNvGrpSpPr/>
          <p:nvPr/>
        </p:nvGrpSpPr>
        <p:grpSpPr>
          <a:xfrm>
            <a:off x="597408" y="5417820"/>
            <a:ext cx="5516880" cy="469392"/>
            <a:chOff x="597408" y="5417820"/>
            <a:chExt cx="5516880" cy="469392"/>
          </a:xfrm>
        </p:grpSpPr>
        <p:sp>
          <p:nvSpPr>
            <p:cNvPr id="14" name="TextBox 14"/>
            <p:cNvSpPr txBox="1"/>
            <p:nvPr/>
          </p:nvSpPr>
          <p:spPr>
            <a:xfrm>
              <a:off x="597408" y="5417820"/>
              <a:ext cx="5516880" cy="469392"/>
            </a:xfrm>
            <a:prstGeom prst="rect">
              <a:avLst/>
            </a:prstGeom>
            <a:noFill/>
            <a:ln>
              <a:noFill/>
            </a:ln>
          </p:spPr>
          <p:txBody>
            <a:bodyPr wrap="none" lIns="0" tIns="0" rIns="0" bIns="0" anchor="t" anchorCtr="0">
              <a:spAutoFit/>
            </a:bodyPr>
            <a:lstStyle/>
            <a:p>
              <a:pPr algn="l"/>
              <a:r>
                <a:rPr lang="zh-CN" sz="2400" dirty="0">
                  <a:solidFill>
                    <a:schemeClr val="accent3"/>
                  </a:solidFill>
                  <a:latin typeface="+mn-lt"/>
                  <a:ea typeface="+mn-ea"/>
                  <a:cs typeface="+mn-cs"/>
                </a:rPr>
                <a:t>停止本次关闭，保留窗口和当前内容。</a:t>
              </a:r>
            </a:p>
          </p:txBody>
        </p:sp>
      </p:grpSp>
      <p:grpSp>
        <p:nvGrpSpPr>
          <p:cNvPr id="18" name="Group 18"/>
          <p:cNvGrpSpPr/>
          <p:nvPr/>
        </p:nvGrpSpPr>
        <p:grpSpPr>
          <a:xfrm>
            <a:off x="603504" y="6404610"/>
            <a:ext cx="10984992" cy="234696"/>
            <a:chOff x="603504" y="6404610"/>
            <a:chExt cx="10984992" cy="234696"/>
          </a:xfrm>
        </p:grpSpPr>
        <p:sp>
          <p:nvSpPr>
            <p:cNvPr id="16" name="TextBox 16"/>
            <p:cNvSpPr txBox="1"/>
            <p:nvPr/>
          </p:nvSpPr>
          <p:spPr>
            <a:xfrm>
              <a:off x="603504" y="6404610"/>
              <a:ext cx="2386889"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7.1.4—7.1.6 · 先判断，再核对</a:t>
              </a:r>
            </a:p>
          </p:txBody>
        </p:sp>
        <p:sp>
          <p:nvSpPr>
            <p:cNvPr id="17" name="TextBox 17"/>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27 / 28</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xmlns:p="http://schemas.openxmlformats.org/presentationml/2006/mai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50"/>
                                        <p:tgtEl>
                                          <p:spTgt spid="7"/>
                                        </p:tgtEl>
                                      </p:cBhvr>
                                    </p:animEffect>
                                  </p:childTnLst>
                                </p:cTn>
                              </p:par>
                            </p:childTnLst>
                          </p:cTn>
                        </p:par>
                      </p:childTnLst>
                    </p:cTn>
                  </p:par>
                  <p:par>
                    <p:cTn id="8" fill="hold">
                      <p:stCondLst>
                        <p:cond delay="indefinite"/>
                      </p:stCondLst>
                      <p:childTnLst>
                        <p:par>
                          <p:cTn id="9" fill="hold">
                            <p:stCondLst>
                              <p:cond delay="0"/>
                            </p:stCondLst>
                            <p:childTnLst>
                              <p:par>
                                <p:cTn xmlns:p="http://schemas.openxmlformats.org/presentationml/2006/mai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250"/>
                                        <p:tgtEl>
                                          <p:spTgt spid="11"/>
                                        </p:tgtEl>
                                      </p:cBhvr>
                                    </p:animEffect>
                                  </p:childTnLst>
                                </p:cTn>
                              </p:par>
                            </p:childTnLst>
                          </p:cTn>
                        </p:par>
                      </p:childTnLst>
                    </p:cTn>
                  </p:par>
                  <p:par>
                    <p:cTn id="13" fill="hold">
                      <p:stCondLst>
                        <p:cond delay="indefinite"/>
                      </p:stCondLst>
                      <p:childTnLst>
                        <p:par>
                          <p:cTn id="14" fill="hold">
                            <p:stCondLst>
                              <p:cond delay="0"/>
                            </p:stCondLst>
                            <p:childTnLst>
                              <p:par>
                                <p:cTn xmlns:p="http://schemas.openxmlformats.org/presentationml/2006/mai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2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4561332" cy="819150"/>
            <a:chOff x="590550" y="537210"/>
            <a:chExt cx="4561332" cy="819150"/>
          </a:xfrm>
        </p:grpSpPr>
        <p:sp>
          <p:nvSpPr>
            <p:cNvPr id="2" name="TextBox 2"/>
            <p:cNvSpPr txBox="1"/>
            <p:nvPr/>
          </p:nvSpPr>
          <p:spPr>
            <a:xfrm>
              <a:off x="590550" y="537210"/>
              <a:ext cx="4561332"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进入自定义对话框</a:t>
              </a:r>
            </a:p>
          </p:txBody>
        </p:sp>
      </p:grpSp>
      <p:grpSp>
        <p:nvGrpSpPr>
          <p:cNvPr id="5" name="Group 5"/>
          <p:cNvGrpSpPr/>
          <p:nvPr/>
        </p:nvGrpSpPr>
        <p:grpSpPr>
          <a:xfrm>
            <a:off x="597408" y="1950720"/>
            <a:ext cx="7644384" cy="1536192"/>
            <a:chOff x="597408" y="1950720"/>
            <a:chExt cx="7644384" cy="1536192"/>
          </a:xfrm>
        </p:grpSpPr>
        <p:sp>
          <p:nvSpPr>
            <p:cNvPr id="4" name="TextBox 4"/>
            <p:cNvSpPr txBox="1"/>
            <p:nvPr/>
          </p:nvSpPr>
          <p:spPr>
            <a:xfrm>
              <a:off x="597408" y="1950720"/>
              <a:ext cx="7644384" cy="1536192"/>
            </a:xfrm>
            <a:prstGeom prst="rect">
              <a:avLst/>
            </a:prstGeom>
            <a:noFill/>
            <a:ln>
              <a:noFill/>
            </a:ln>
          </p:spPr>
          <p:txBody>
            <a:bodyPr wrap="none" lIns="0" tIns="0" rIns="0" bIns="0" anchor="t" anchorCtr="0">
              <a:spAutoFit/>
            </a:bodyPr>
            <a:lstStyle/>
            <a:p>
              <a:pPr algn="l">
                <a:lnSpc>
                  <a:spcPts val="4200"/>
                </a:lnSpc>
              </a:pPr>
              <a:r>
                <a:rPr lang="zh-CN" sz="2400" dirty="0">
                  <a:solidFill>
                    <a:schemeClr val="dk1"/>
                  </a:solidFill>
                  <a:latin typeface="+mn-lt"/>
                  <a:ea typeface="+mn-ea"/>
                  <a:cs typeface="+mn-cs"/>
                </a:rPr>
                <a:t>进度取消：让实际执行任务的代码停止工作。</a:t>
              </a:r>
              <a:br/>
              <a:r>
                <a:rPr lang="zh-CN" sz="2400" dirty="0">
                  <a:solidFill>
                    <a:schemeClr val="dk1"/>
                  </a:solidFill>
                  <a:latin typeface="+mn-lt"/>
                  <a:ea typeface="+mn-ea"/>
                  <a:cs typeface="+mn-cs"/>
                </a:rPr>
                <a:t>输入确认：先读ok，再按业务要求校验返回值。</a:t>
              </a:r>
              <a:br/>
              <a:r>
                <a:rPr lang="zh-CN" sz="2400" dirty="0">
                  <a:solidFill>
                    <a:schemeClr val="dk1"/>
                  </a:solidFill>
                  <a:latin typeface="+mn-lt"/>
                  <a:ea typeface="+mn-ea"/>
                  <a:cs typeface="+mn-cs"/>
                </a:rPr>
                <a:t>消息结果：按按钮分支处理，并检查实际保存是否成功。</a:t>
              </a:r>
            </a:p>
          </p:txBody>
        </p:sp>
      </p:grpSp>
      <p:grpSp>
        <p:nvGrpSpPr>
          <p:cNvPr id="8" name="Group 8"/>
          <p:cNvGrpSpPr/>
          <p:nvPr/>
        </p:nvGrpSpPr>
        <p:grpSpPr>
          <a:xfrm>
            <a:off x="592836" y="4349115"/>
            <a:ext cx="7039356" cy="1595247"/>
            <a:chOff x="592836" y="4349115"/>
            <a:chExt cx="7039356" cy="1595247"/>
          </a:xfrm>
        </p:grpSpPr>
        <p:sp>
          <p:nvSpPr>
            <p:cNvPr id="6" name="TextBox 6"/>
            <p:cNvSpPr txBox="1"/>
            <p:nvPr/>
          </p:nvSpPr>
          <p:spPr>
            <a:xfrm>
              <a:off x="592836" y="4349115"/>
              <a:ext cx="6697218" cy="645414"/>
            </a:xfrm>
            <a:prstGeom prst="rect">
              <a:avLst/>
            </a:prstGeom>
            <a:noFill/>
            <a:ln>
              <a:noFill/>
            </a:ln>
          </p:spPr>
          <p:txBody>
            <a:bodyPr wrap="none" lIns="0" tIns="0" rIns="0" bIns="0" anchor="t" anchorCtr="0">
              <a:spAutoFit/>
            </a:bodyPr>
            <a:lstStyle/>
            <a:p>
              <a:pPr algn="l"/>
              <a:r>
                <a:rPr lang="zh-CN" sz="3300" dirty="0">
                  <a:solidFill>
                    <a:schemeClr val="accent2"/>
                  </a:solidFill>
                  <a:latin typeface="+mn-lt"/>
                  <a:ea typeface="+mn-ea"/>
                  <a:cs typeface="+mn-cs"/>
                </a:rPr>
                <a:t>多项设置，怎样一起提交或丢弃？</a:t>
              </a:r>
            </a:p>
          </p:txBody>
        </p:sp>
        <p:sp>
          <p:nvSpPr>
            <p:cNvPr id="7" name="TextBox 7"/>
            <p:cNvSpPr txBox="1"/>
            <p:nvPr/>
          </p:nvSpPr>
          <p:spPr>
            <a:xfrm>
              <a:off x="597408" y="5055870"/>
              <a:ext cx="70347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下一份把行数、列数或表头组合到QDialog中。</a:t>
              </a:r>
              <a:br/>
              <a:r>
                <a:rPr lang="zh-CN" sz="2400" dirty="0">
                  <a:solidFill>
                    <a:schemeClr val="dk1"/>
                  </a:solidFill>
                  <a:latin typeface="+mn-lt"/>
                  <a:ea typeface="+mn-ea"/>
                  <a:cs typeface="+mn-cs"/>
                </a:rPr>
                <a:t>先装入当前设置，确认后再修改主窗口的数据模型。</a:t>
              </a:r>
            </a:p>
          </p:txBody>
        </p:sp>
      </p:grpSp>
      <p:grpSp>
        <p:nvGrpSpPr>
          <p:cNvPr id="11" name="Group 11"/>
          <p:cNvGrpSpPr/>
          <p:nvPr/>
        </p:nvGrpSpPr>
        <p:grpSpPr>
          <a:xfrm>
            <a:off x="603504" y="6404610"/>
            <a:ext cx="10984992" cy="234696"/>
            <a:chOff x="603504" y="6404610"/>
            <a:chExt cx="10984992" cy="234696"/>
          </a:xfrm>
        </p:grpSpPr>
        <p:sp>
          <p:nvSpPr>
            <p:cNvPr id="9" name="TextBox 9"/>
            <p:cNvSpPr txBox="1"/>
            <p:nvPr/>
          </p:nvSpPr>
          <p:spPr>
            <a:xfrm>
              <a:off x="603504" y="6404610"/>
              <a:ext cx="2225345"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本份完成 · 接续7.2.1—7.2.5</a:t>
              </a:r>
            </a:p>
          </p:txBody>
        </p:sp>
        <p:sp>
          <p:nvSpPr>
            <p:cNvPr id="10" name="TextBox 10"/>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28 / 28</a:t>
              </a:r>
            </a:p>
          </p:txBody>
        </p:sp>
      </p:grpSp>
    </p:spTree>
  </p:cSld>
  <p:clrMapOvr>
    <a:masterClrMapping/>
  </p:clrMapOvr>
  <p:transition xmlns:p14="http://schemas.microsoft.com/office/powerpoint/2010/main" p14:dur="400">
    <p:fade/>
  </p:transition>
</p:sld>
</file>

<file path=ppt/theme/theme1.xml><?xml version="1.0" encoding="utf-8"?>
<a:theme xmlns:a="http://schemas.openxmlformats.org/drawingml/2006/main" name="qt6_ch07_b_progress_input_message">
  <a:themeElements>
    <a:clrScheme name="qt6_ch07_b_progress_input_message">
      <a:dk1>
        <a:srgbClr val="2B343A"/>
      </a:dk1>
      <a:lt1>
        <a:srgbClr val="FAF7EF"/>
      </a:lt1>
      <a:dk2>
        <a:srgbClr val="1F497D"/>
      </a:dk2>
      <a:lt2>
        <a:srgbClr val="EEE8DC"/>
      </a:lt2>
      <a:accent1>
        <a:srgbClr val="283D49"/>
      </a:accent1>
      <a:accent2>
        <a:srgbClr val="A8542F"/>
      </a:accent2>
      <a:accent3>
        <a:srgbClr val="587F76"/>
      </a:accent3>
      <a:accent4>
        <a:srgbClr val="283D49"/>
      </a:accent4>
      <a:accent5>
        <a:srgbClr val="646B6B"/>
      </a:accent5>
      <a:accent6>
        <a:srgbClr val="D6CFC2"/>
      </a:accent6>
      <a:hlink>
        <a:srgbClr val="A8542F"/>
      </a:hlink>
      <a:folHlink>
        <a:srgbClr val="587F76"/>
      </a:folHlink>
    </a:clrScheme>
    <a:fontScheme name="qt6_ch07_b_progress_input_message">
      <a:majorFont>
        <a:latin typeface="Consolas"/>
        <a:ea typeface="Microsoft YaHei"/>
        <a:cs typeface="Consolas"/>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olas"/>
        <a:ea typeface="Microsoft YaHei"/>
        <a:cs typeface="Consolas"/>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qt6_ch07_b_progress_input_messag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qt6_ch07_b_progress_input_message">
  <a:themeElements>
    <a:clrScheme name="qt6_ch07_b_progress_input_message">
      <a:dk1>
        <a:srgbClr val="2B343A"/>
      </a:dk1>
      <a:lt1>
        <a:srgbClr val="FAF7EF"/>
      </a:lt1>
      <a:dk2>
        <a:srgbClr val="1F497D"/>
      </a:dk2>
      <a:lt2>
        <a:srgbClr val="EEE8DC"/>
      </a:lt2>
      <a:accent1>
        <a:srgbClr val="283D49"/>
      </a:accent1>
      <a:accent2>
        <a:srgbClr val="A8542F"/>
      </a:accent2>
      <a:accent3>
        <a:srgbClr val="587F76"/>
      </a:accent3>
      <a:accent4>
        <a:srgbClr val="283D49"/>
      </a:accent4>
      <a:accent5>
        <a:srgbClr val="646B6B"/>
      </a:accent5>
      <a:accent6>
        <a:srgbClr val="D6CFC2"/>
      </a:accent6>
      <a:hlink>
        <a:srgbClr val="A8542F"/>
      </a:hlink>
      <a:folHlink>
        <a:srgbClr val="587F76"/>
      </a:folHlink>
    </a:clrScheme>
    <a:fontScheme name="qt6_ch07_b_progress_input_message">
      <a:majorFont>
        <a:latin typeface="Consolas"/>
        <a:ea typeface="Microsoft YaHei"/>
        <a:cs typeface="Consolas"/>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olas"/>
        <a:ea typeface="Microsoft YaHei"/>
        <a:cs typeface="Consolas"/>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qt6_ch07_b_progress_input_messag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Office PowerPoint</Application>
  <PresentationFormat>On-screen Show (16:9)</PresentationFormat>
  <Paragraphs>0</Paragraphs>
  <Slides>28</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dc:language>zh-CN</dc:language>
  <cp:lastModifiedBy/>
  <cp:revision>1</cp:revision>
  <dcterms:created xsi:type="dcterms:W3CDTF">2026-10-06T15:46:02Z</dcterms:created>
  <dcterms:modified xsi:type="dcterms:W3CDTF">2026-10-06T15:46:02Z</dcterms:modified>
  <cp:category/>
  <cp:contentStatus/>
</cp:coreProperties>
</file>