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4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  <Relationship Id="rId41" Type="http://schemas.openxmlformats.org/officeDocument/2006/relationships/notesMaster" Target="notesMasters/notesMaster1.xml"/>
</Relationships>
</file>

<file path=ppt/notesMasters/_rels/notesMaster1.xml.rels><?xml version="1.0" encoding="UTF-8" standalone="yes"?>
<Relationships xmlns="http://schemas.openxmlformats.org/package/2006/relationships">
  <Relationship Id="rId1" Type="http://schemas.openxmlformats.org/officeDocument/2006/relationships/theme" Target="../theme/theme2.xml"/>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zh-CN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前面已经完成两窗口的数据通信，这一份进一步决定窗口怎样组织。同一个文档组件可以独立显示，也可以进入主窗口分页。沿教材七点三先识别属性，再组织samp7_3，分别判断窗口身份、父对象和可见状态。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amp7_3有四个入口，分别创建嵌入或独立的文档窗口、嵌入或独立的表格窗口。主窗口基于QMainWindow，QTabWidget承载业务页面。没有分页时隐藏工作区并露出背景，独立窗口仍可能继续显示，不由分页数量决定其存在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Widget提供组件基础，可以用文本框、工具栏和布局组合自定义文档界面。QDialog增加确认、拒绝和结果通知等对话框接口，QMainWindow则组织菜单、工具栏、状态栏和中心组件。基类决定可用能力，最终独立还是嵌入还要看窗口类型与容器关系，QMainWindow子类也能够成为外层分页里的业务组件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个例子用主窗口作为父对象创建文档，再明确设置Window，使文档独立显示。parent参与对象树和寿命管理，WindowType决定显示身份，两者可以同时成立。父对象析构才删除子对象，主窗口默认close只是关闭并隐藏，不能把它直接理解为自己和所有子对象已经析构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v6.2.3：qdialog.cpp](https://raw.githubusercontent.com/qt/qtbase/v6.2.3/src/widgets/dialogs/qdialog.cpp)；[QWidget 类文档](https://doc.qt.io/qt-6/qwidget.html)；[对象树与所有权文档](https://doc.qt.io/qt-6/objecttrees.html)。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关闭自动删除属性让接受关闭的组件被删除；接受拖放属性允许接收拖放数据，不会使组件自动跟随鼠标移动。MouseTracking允许在没有按键时接收鼠标移动，AcceptTouchEvents允许触摸输入，AlwaysShowToolTips允许窗口未激活时显示组件提示。这些属性分别改变具体处理规则，不是窗口类型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开发指南》第七章第7.3节。相关接口行为及补充说明见[QWidget 类文档](https://doc.qt.io/qt-6/qwidget.html)；[Qt Base v6.2.3：qnamespace.qdoc](https://raw.githubusercontent.com/qt/qtbase/v6.2.3/src/corelib/global/qnamespace.qdoc)。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启用WA_Hover后，鼠标移入、移出和移动分别产生HoverEnter、HoverLeave和HoverMove。Qt六点二点三默认在移入、移出的Hover处理中调用update，后续再处理Paint进行重绘。教材提到Hover后的重绘效果，要沿这个过程解释，不能把Hover与Paint说成同一种事件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v6.2.3：qapplication.cpp](https://raw.githubusercontent.com/qt/qtbase/v6.2.3/src/widgets/kernel/qapplication.cpp)；[Qt Base v6.2.3：qwidget.cpp](https://raw.githubusercontent.com/qt/qtbase/v6.2.3/src/widgets/kernel/qwidget.cpp)。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idget类型有父组件时通常嵌入，无父组件时可以独立显示；Window明确顶层窗口身份，却不自动解除父对象的拥有关系。Dialog用于对话框，Tool用于工具窗口。先确定组件在窗口系统中的角色，再组合需要的Hint，具体装饰仍随平台而变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v6.2.3：qwidget.cpp](https://raw.githubusercontent.com/qt/qtbase/v6.2.3/src/widgets/kernel/qwidget.cpp)。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Popup用于弹出窗口，ToolTip用于提示，SplashScreen用于启动画面，SubWindow用于子窗口，例如QMdiSubWindow。这些WindowType决定角色。无边框等Hint决定装饰或处理方式，虽然可以与类型组合，两类选项仍应分别理解。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v6.2.3：qwidget.cpp](https://raw.githubusercontent.com/qt/qtbase/v6.2.3/src/widgets/kernel/qwidget.cpp)；[Qt Base v6.2.3：qnamespace.qdoc](https://raw.githubusercontent.com/qt/qtbase/v6.2.3/src/corelib/global/qnamespace.qdoc)。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一种窗口类型与多个Hint组成windowFlags。setWindowFlags设置完整组合，setWindowFlag单独启用或者取消一个标志，本页示例取消置顶提示。显示中的窗口改变标志可能被隐藏，若要继续显示需要再次show，因此尽量在首次显示前完成配置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v6.2.3：qwidget.cpp](https://raw.githubusercontent.com/qt/qtbase/v6.2.3/src/widgets/kernel/qwidget.cpp)。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要定制标题栏，先设置CustomizeWindowHint，再组合标题、系统菜单与需要的按钮提示。最小化、最大化、关闭和上下文帮助分别有对应Hint，按实际任务选择。窗口系统可能调整按钮组合，教师演示时应在目标平台观察实际外观，而不是只看标志就保证跨平台一致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v6.2.3：qwidget.cpp](https://raw.githubusercontent.com/qt/qtbase/v6.2.3/src/widgets/kernel/qwidget.cpp)。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FramelessWindowHint去掉装饰后，原标题栏的移动和关闭入口也不再提供，应用需要安排拖动区域与关闭操作。MSWindowsFixedSizeDialogHint是Windows边框提示，固定尺寸仍使用setFixedSize或布局尺寸约束。setMaximumSize只设上限，不是固定大小，所以装饰和尺寸范围要分别设置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v6.2.3：qnamespace.qdoc](https://raw.githubusercontent.com/qt/qtbase/v6.2.3/src/corelib/global/qnamespace.qdoc)；[Qt Base v6.2.3：qwidget.cpp](https://raw.githubusercontent.com/qt/qtbase/v6.2.3/src/widgets/kernel/qwidget.cpp)；[QWidget 类文档](https://doc.qt.io/qt-6/qwidget.html)。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置顶和置底提示分别请求窗口位于其他窗口的上方或下方。输入透明提示用于只输出窗口，不接收焦点提示表达另一种焦点意图，它们不适合普通文本编辑窗口。具体效果由平台决定，演示时同时观察层叠顺序、鼠标点击和键盘输入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v6.2.3：qwidget.cpp](https://raw.githubusercontent.com/qt/qtbase/v6.2.3/src/widgets/kernel/qwidget.cpp)。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tWindowState描述当前正常显示、最小化、最大化或全屏状态，这与窗口角色不同。WindowActive表达激活状态，activateWindow则提出请求，后台程序不能保证抢到键盘焦点。窗口系统会限制焦点转移，因此类型、当前形态和焦点状态需要分别观察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v6.2.3：qwidget.cpp](https://raw.githubusercontent.com/qt/qtbase/v6.2.3/src/widgets/kernel/qwidget.cpp)。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NonModal不阻塞其他窗口输入，WindowModal限制关联窗口层级，与这个层级无关的独立窗口并不一律被阻塞。ApplicationModal限制整个应用的其他窗口输入。三者改变的是用户输入范围，事件处理仍继续，不代表程序停止运行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v6.2.3：qdialog.cpp](https://raw.githubusercontent.com/qt/qtbase/v6.2.3/src/widgets/dialogs/qdialog.cpp)；[Qt Base v6.2.3：qnamespace.qdoc](https://raw.githubusercontent.com/qt/qtbase/v6.2.3/src/corelib/global/qnamespace.qdoc)。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windowOpacity取零到一，数值越小越透明，零完全透明，一完全不透明，教材独立文档设为零点九。这个属性只影响顶层窗口显示，不修改文档数据，也不代替输入与寿命设置。实际支持随平台变化，可以改变数值观察后方内容的可见程度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里按职责整理示例对象：MainWindow管理QTabWidget，容器承载TFormDoc与TFormTable业务组件。TFormDoc基于QWidget显示文本，TFormTable基于QMainWindow组织表格及其模型和选择模型。表格组件调用已有的行列、表头对话框，调用关系与页面容器的包含关系分别表达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初始化先clear清除设计时分页，设置页签可关闭，再把QTabWidget设为中心组件。没有业务页时先隐藏工作区，主窗口可以最大化显示。后续添加业务页再显示分页，关闭入口的实际处理放在后面讨论。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aintEvent用QPixmap从资源读取背景，QPainter把图片绘制到扣除工具栏和状态栏高度的工作区。没有分页时隐藏tabWidget使背景露出，有分页时显示业务组件占据工作区。这里先用背景辨认可见状态，绘图细节留到第十章；重绘函数只画当前画面，不负责创建文档或读取文件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FormDoc的文本框、Action和工具栏封装在文档组件内部，提供打开、字体与编辑入口。公开的loadFromFile接收文件路径，titleChanged把短文件名变化通知外层。调用者通过接口交互，不直接改内部ui，使同一文档便于独立或者嵌入使用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QWidget文档类也可以创建QToolBar，把界面已有的打开、复制和粘贴Action放进去，用分隔线区分打开与编辑。QVBoxLayout先加入工具栏，再加入文本框，setLayout让布局管理位置与窗口调整。这是同一组件内部的排列，不依赖它最终独立还是嵌入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打开Action先使用文件对话框选择路径，取消返回空字符串，立即返回使现有文档保持不变。非空路径交给loadFromFile，但路径选择并不等于读取成功。载入函数仍检查打开结果，成功后更新内容与标题，完整读写方法在第八章展开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v6.2.3：qfiledialog.cpp](https://raw.githubusercontent.com/qt/qtbase/v6.2.3/src/widgets/dialogs/qfiledialog.cpp)。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用QFile按只读文本方式打开，再用QTextStream读取文字并交给plainTextEdit，随后通过QFileInfo的fileName取得没有目录部分的短标题。打开失败时报告原因并返回，保留已有内容和标题。不要在确认能打开之前清空文本框，本章先掌握更新顺序，编码与完整错误处理留到下一章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文档载入后用同一个shortName做两件事：setWindowTitle修改自己的标题，独立显示时反映到标题栏；titleChanged通知外层，嵌入显示时主窗口更新对应页签。组件自己提供名称，外层容器决定名称写到哪里。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v6.2.3：qtabwidget.cpp](https://raw.githubusercontent.com/qt/qtbase/v6.2.3/src/widgets/widgets/qtabwidget.cpp)。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字体按钮把当前文本框字体传给getFont作为初值，用户确认使ok为true后，才setFont应用返回字体。取消时不修改文档。使用Qt的正确getFont接口，并保留前面已经建立的确认提交条件。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v6.2.3：qfontdialog.cpp](https://raw.githubusercontent.com/qt/qtbase/v6.2.3/src/widgets/dialogs/qfontdialog.cpp)；[QFontDialog 类文档](https://doc.qt.io/qt-6/qfontdialog.html)。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新建文档设置关闭自动删除后，addTab把页面放入内部堆栈并接管所有权，重新安排最终父组件。返回索引用来选择新页，显示工作区后文档成为分页内容。关闭删除规则稍后单独解释，加入容器本身不等于立即删除或结束窗口任务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开发指南》第七章第7.3节。相关接口行为及补充说明见[QWidget 类文档](https://doc.qt.io/qt-6/qwidget.html)；[Qt Base v6.2.3：qtabwidget.cpp](https://raw.githubusercontent.com/qt/qtbase/v6.2.3/src/widgets/widgets/qtabwidget.cpp)。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currentIndex指眼前显示页，而标题信号可能来自另一份文档，不能无条件修改当前页签。用indexOf查找发信号的文档，非负时才更新它的标题。页面已经移出容器会得到负一，此时跳过更新，目标由发送对象决定。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v6.2.3：qtabwidget.cpp](https://raw.githubusercontent.com/qt/qtbase/v6.2.3/src/widgets/widgets/qtabwidget.cpp)。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文档后连接titleChanged，lambda捕获该文档指针，收到标题时查它所属的页签，索引有效才setTabText。this是上下文，发送者或上下文销毁会断开相关连接。本章同GUI线程处理，不另行保存已删除的文档指针供以后访问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v6.2.3：qobject.cpp](https://raw.githubusercontent.com/qt/qtbase/v6.2.3/src/corelib/kernel/qobject.cpp)；[Qt Base v6.2.3：qtabwidget.cpp](https://raw.githubusercontent.com/qt/qtbase/v6.2.3/src/widgets/widgets/qtabwidget.cpp)。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无父对象的TFormDoc默认可独立显示，教材还明确设置Window、关闭自动删除和透明度后show。原图帮助比较独立文档与嵌入文档的位置。无父文档不属于主窗口对象树，主窗口close默认隐藏而不会直接删除它；最后可见主窗口关闭引起的应用退出要另行判断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开发指南》第七章第7.3节。相关接口行为及补充说明见[QWidget 类文档](https://doc.qt.io/qt-6/qwidget.html)；[Qt Base v6.2.3：qwidget.cpp](https://raw.githubusercontent.com/qt/qtbase/v6.2.3/src/widgets/kernel/qwidget.cpp)；[Qt Base v6.2.3：qguiapplication.cpp](https://raw.githubusercontent.com/qt/qtbase/v6.2.3/src/gui/kernel/qguiapplication.cpp)。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创建时传入this再设置Window，文档同时具备顶层身份与父对象拥有关系。主窗口对象析构时删除仍由它拥有的子文档。默认最后可见主窗口关闭会请求退出事件循环，随后main中的对象析构再完成子对象清理，这些步骤不能压成close等于delete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v6.2.3：qdialog.cpp](https://raw.githubusercontent.com/qt/qtbase/v6.2.3/src/widgets/dialogs/qdialog.cpp)；[对象树与所有权文档](https://doc.qt.io/qt-6/objecttrees.html)；[Qt Base v6.2.3：qguiapplication.cpp](https://raw.githubusercontent.com/qt/qtbase/v6.2.3/src/gui/kernel/qguiapplication.cpp)。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TFormTable保留QMainWindow内部的工具栏与中心视图，拥有数据模型和选择模型，并调用两个设置对话框。addTab内部重新指定父组件，可以清除窗口类型位，使整个表格组件进入分页。业务结构属于表格自身，外层容器只组织页面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v6.2.3：qtabwidget.cpp](https://raw.githubusercontent.com/qt/qtbase/v6.2.3/src/widgets/widgets/qtabwidget.cpp)；[Qt Base v6.2.3：qwidget.cpp](https://raw.githubusercontent.com/qt/qtbase/v6.2.3/src/widgets/kernel/qwidget.cpp)。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独立表格显示前调用statusBar，已有对象就返回，没有就创建，这样本窗口才有状态栏接收statusTip。StatusTip可沿父组件传播，直到被接收或到达窗口边界。嵌入组件可让外层主窗口显示提示，独立顶层窗口形成边界，不能假设提示始终到达外层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v6.2.3：qmainwindow.cpp](https://raw.githubusercontent.com/qt/qtbase/v6.2.3/src/widgets/widgets/qmainwindow.cpp)；[Qt Base v6.2.3：qapplication.cpp](https://raw.githubusercontent.com/qt/qtbase/v6.2.3/src/widgets/kernel/qapplication.cpp)。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页签关闭按钮发出请求，处理函数先取业务页面并检查非空，再调用close。页面可以拒绝关闭，拒绝时保留；接受关闭且启用关闭自动删除才清理。removeTab只移除分页，不删除页面，currentChanged按实际页数决定工作区可见，没有页时主窗口仍显示背景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开发指南》第七章第7.3节。相关接口行为及补充说明见[QWidget 类文档](https://doc.qt.io/qt-6/qwidget.html)；[QTabWidget 类文档](https://doc.qt.io/qt-6/qtabwidget.html)。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判断对象关系再显示答案。有父对象且设置Window，仍可以是顶层窗口，父对象同时管理清理；非当前文档的标题变化，用indexOf定位发信号文档所属页签。removeTab不会自动删除页面，页面寿命仍由父对象或明确清理操作管理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v6.2.3：qdialog.cpp](https://raw.githubusercontent.com/qt/qtbase/v6.2.3/src/widgets/dialogs/qdialog.cpp)；[QTabWidget 类文档](https://doc.qt.io/qt-6/qtabwidget.html)；[Qt Base v6.2.3：qtabwidget.cpp](https://raw.githubusercontent.com/qt/qtbase/v6.2.3/src/widgets/widgets/qtabwidget.cpp)。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一份用窗口身份和容器关系决定独立或嵌入，把关闭、删除和退出分别判断，并按发送文档更新标题。下一份使用QMdiArea管理多个子窗口。公共工具栏要先找到当前活动且仍有效的文档，才能把复制、字体和保存请求交给正确目标。</a:t>
            </a:r>
          </a:p>
          <a:p>
            <a:pPr/>
            <a:endParaRPr lang="zh-CN" dirty="0"/>
          </a:p>
          <a:p>
            <a:pPr/>
            <a:r>
              <a:rPr lang="zh-CN" dirty="0"/>
              <a:t>教材内容见《Qt 6 C++ 开发指南》第七章第7.3节。相关接口行为及补充说明见[Qt Base v6.2.3：qmdiarea.cpp](https://raw.githubusercontent.com/qt/qtbase/v6.2.3/src/widgets/widgets/qmdiarea.cpp)。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qt6_ch07_e_multiwindow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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qt6_ch07_e_multiwindow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225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65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a052034e58ff300c.png"/>
  <Relationship Id="rId3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0.xml"/>
</Relationships>
</file>

<file path=ppt/slides/_rels/slide1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1.xml"/>
</Relationships>
</file>

<file path=ppt/slides/_rels/slide1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2.xml"/>
</Relationships>
</file>

<file path=ppt/slides/_rels/slide1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3.xml"/>
</Relationships>
</file>

<file path=ppt/slides/_rels/slide1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4.xml"/>
</Relationships>
</file>

<file path=ppt/slides/_rels/slide1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5.xml"/>
</Relationships>
</file>

<file path=ppt/slides/_rels/slide1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6.xml"/>
</Relationships>
</file>

<file path=ppt/slides/_rels/slide1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7.xml"/>
</Relationships>
</file>

<file path=ppt/slides/_rels/slide1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8.xml"/>
</Relationships>
</file>

<file path=ppt/slides/_rels/slide1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19.xml"/>
</Relationships>
</file>

<file path=ppt/slides/_rels/slide2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0.xml"/>
</Relationships>
</file>

<file path=ppt/slides/_rels/slide2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1.xml"/>
</Relationships>
</file>

<file path=ppt/slides/_rels/slide2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2.xml"/>
</Relationships>
</file>

<file path=ppt/slides/_rels/slide2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3.xml"/>
</Relationships>
</file>

<file path=ppt/slides/_rels/slide2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4.xml"/>
</Relationships>
</file>

<file path=ppt/slides/_rels/slide25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5.xml"/>
</Relationships>
</file>

<file path=ppt/slides/_rels/slide26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6.xml"/>
</Relationships>
</file>

<file path=ppt/slides/_rels/slide27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7.xml"/>
</Relationships>
</file>

<file path=ppt/slides/_rels/slide28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image" Target="../media/image_dc82155c409d3a7e.png"/>
  <Relationship Id="rId3" Type="http://schemas.openxmlformats.org/officeDocument/2006/relationships/notesSlide" Target="../notesSlides/notesSlide28.xml"/>
</Relationships>
</file>

<file path=ppt/slides/_rels/slide29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29.xml"/>
</Relationships>
</file>

<file path=ppt/slides/_rels/slide30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0.xml"/>
</Relationships>
</file>

<file path=ppt/slides/_rels/slide31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1.xml"/>
</Relationships>
</file>

<file path=ppt/slides/_rels/slide32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2.xml"/>
</Relationships>
</file>

<file path=ppt/slides/_rels/slide33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3.xml"/>
</Relationships>
</file>

<file path=ppt/slides/_rels/slide34.xml.rels><?xml version="1.0" encoding="UTF-8" standalone="yes"?>
<Relationships xmlns="http://schemas.openxmlformats.org/package/2006/relationships">
  <Relationship Id="rId1"
                Type="http://schemas.openxmlformats.org/officeDocument/2006/relationships/slideLayout"
                Target="../slideLayouts/slideLayout7.xml"/>
  <Relationship Id="rId2" Type="http://schemas.openxmlformats.org/officeDocument/2006/relationships/notesSlide" Target="../notesSlides/notesSlide34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5884" y="699135"/>
            <a:ext cx="1917497" cy="528066"/>
            <a:chOff x="595884" y="699135"/>
            <a:chExt cx="1917497" cy="528066"/>
          </a:xfrm>
        </p:grpSpPr>
        <p:sp>
          <p:nvSpPr>
            <p:cNvPr id="2" name="TextBox 2"/>
            <p:cNvSpPr txBox="1"/>
            <p:nvPr/>
          </p:nvSpPr>
          <p:spPr>
            <a:xfrm>
              <a:off x="595884" y="699135"/>
              <a:ext cx="1917497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第7章　7.3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0550" y="1866900"/>
            <a:ext cx="4610100" cy="2114550"/>
            <a:chOff x="590550" y="1866900"/>
            <a:chExt cx="4610100" cy="2114550"/>
          </a:xfrm>
        </p:grpSpPr>
        <p:sp>
          <p:nvSpPr>
            <p:cNvPr id="4" name="TextBox 4"/>
            <p:cNvSpPr txBox="1"/>
            <p:nvPr/>
          </p:nvSpPr>
          <p:spPr>
            <a:xfrm>
              <a:off x="590550" y="1866900"/>
              <a:ext cx="4610100" cy="21145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7500"/>
                </a:lnSpc>
              </a:pPr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多窗口</a:t>
              </a:r>
              <a:br/>
              <a:r>
                <a:rPr lang="zh-CN" sz="6000" b="1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应用程序设计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4427220"/>
            <a:ext cx="7949184" cy="1307592"/>
            <a:chOff x="597408" y="4427220"/>
            <a:chExt cx="7949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442722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同一个文档组件，可以独立显示，也可以放进主窗口分页。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先识别窗口属性，再组织samp7_3的文档与表格窗口。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分别判断窗口身份、父对象和可见状态。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8" name="TextBox 8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01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352898" cy="819150"/>
            <a:chOff x="590550" y="537210"/>
            <a:chExt cx="535289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35289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samp7_3 的窗口入口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1905000"/>
            <a:ext cx="5810250" cy="4078605"/>
            <a:chOff x="609600" y="1905000"/>
            <a:chExt cx="5810250" cy="4078605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05000"/>
              <a:ext cx="5810250" cy="4078605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6788658" y="1931670"/>
            <a:ext cx="3377184" cy="1307592"/>
            <a:chOff x="6788658" y="1931670"/>
            <a:chExt cx="3377184" cy="1307592"/>
          </a:xfrm>
        </p:grpSpPr>
        <p:sp>
          <p:nvSpPr>
            <p:cNvPr id="6" name="TextBox 6"/>
            <p:cNvSpPr txBox="1"/>
            <p:nvPr/>
          </p:nvSpPr>
          <p:spPr>
            <a:xfrm>
              <a:off x="6788658" y="1931670"/>
              <a:ext cx="3377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四个入口分别创建：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嵌入或独立的文档窗口；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嵌入或独立的表格窗口。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88658" y="3989070"/>
            <a:ext cx="4291584" cy="1726692"/>
            <a:chOff x="6788658" y="3989070"/>
            <a:chExt cx="42915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6788658" y="3989070"/>
              <a:ext cx="42915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主窗口基于QMainWindow，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QTabWidget承载嵌入页。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没有分页时隐藏工作区，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露出背景；独立窗口仍可存在。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02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基类提供什么能力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31670"/>
            <a:ext cx="7132320" cy="888492"/>
            <a:chOff x="597408" y="1931670"/>
            <a:chExt cx="7132320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10397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QWidget：提供组件基础，适合构造自定义界面。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35077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文档组件可以在内部放入文本框、工具栏和布局。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150870"/>
            <a:ext cx="7196938" cy="888492"/>
            <a:chOff x="597408" y="3150870"/>
            <a:chExt cx="7196938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150870"/>
              <a:ext cx="581162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QDialog：提供操作结果和对话框行为。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569970"/>
              <a:ext cx="719693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包括accept、reject、finished及exec等接口。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370070"/>
            <a:ext cx="8147914" cy="1498092"/>
            <a:chOff x="597408" y="4370070"/>
            <a:chExt cx="8147914" cy="14980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370070"/>
              <a:ext cx="8147914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QMainWindow：组织菜单、工具栏、状态栏和中心组件。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49796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基类规定可用结构，最终是否嵌入还要看窗口类型和容器。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QMainWindow子类也可以成为外层分页中的业务组件。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03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父对象与窗口身份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57300"/>
            <a:chOff x="609600" y="1828800"/>
            <a:chExt cx="10972800" cy="1257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44868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*doc = new TFormDoc(this);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doc-&gt;setWindowFlag(Qt::Window, true);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417570"/>
            <a:ext cx="7187184" cy="888492"/>
            <a:chOff x="597408" y="3417570"/>
            <a:chExt cx="7187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17570"/>
              <a:ext cx="7187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parent参与对象树与寿命管理。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Qt::Window明确顶层窗口身份，组件可以独立显示。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636770"/>
            <a:ext cx="8177784" cy="1307592"/>
            <a:chOff x="597408" y="4636770"/>
            <a:chExt cx="81777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636770"/>
              <a:ext cx="8177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父对象析构时才删除其子对象。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主窗口close默认是关闭并隐藏，不能据此断言对象已析构，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也不能断言所有子窗口立刻被删除。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04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7492232" cy="819150"/>
            <a:chOff x="590550" y="537210"/>
            <a:chExt cx="74922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74922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setAttribute 设置组件特性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071104" cy="888492"/>
            <a:chOff x="597408" y="1931670"/>
            <a:chExt cx="80711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071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WA_DeleteOnClose：接受关闭后删除对象。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WA_AcceptDrops或setAcceptDrops：允许接收拖放数据。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278624" cy="888492"/>
            <a:chOff x="597408" y="3379470"/>
            <a:chExt cx="727862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278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WA_MouseTracking：没有按键时，也接收鼠标移动。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WA_AcceptTouchEvents：允许接收触摸输入。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8116824" cy="1307592"/>
            <a:chOff x="597408" y="4827270"/>
            <a:chExt cx="81168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8116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WA_AlwaysShowToolTips：窗口未激活时也显示组件提示。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拖放属性接收的是数据，不能让组件自动跟着鼠标移动。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每种属性解决具体行为，不把它们当成窗口类型。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05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317480" cy="819150"/>
            <a:chOff x="590550" y="537210"/>
            <a:chExt cx="531748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31748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Hover 与重绘的过程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629144" cy="888492"/>
            <a:chOff x="597408" y="1931670"/>
            <a:chExt cx="762914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629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启用WA_Hover后，鼠标移入、移出或移动，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分别产生HoverEnter、HoverLeave、HoverMove。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8772144" cy="888492"/>
            <a:chOff x="597408" y="3379470"/>
            <a:chExt cx="87721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8772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Qt6.2.3默认处理HoverEnter和HoverLeave时调用update。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update请求重绘，安排后续绘制。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6729984" cy="1307592"/>
            <a:chOff x="597408" y="4827270"/>
            <a:chExt cx="6729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随后处理Paint事件，重绘组件。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Hover与Paint不是同一事件类型。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教材提到的重绘效果，需要沿这条处理过程解释。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06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3430524" cy="819150"/>
            <a:chOff x="590550" y="537210"/>
            <a:chExt cx="34305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34305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选择窗口类型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101584" cy="888492"/>
            <a:chOff x="597408" y="1931670"/>
            <a:chExt cx="81015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101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Qt::Widget：有父组件时通常嵌入，无父组件时独立显示。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窗口类型表达组件在窗口系统中的角色。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5967984" cy="888492"/>
            <a:chOff x="597408" y="3379470"/>
            <a:chExt cx="59679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5967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Qt::Window：明确指定独立顶层窗口身份。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设置Window不自动解除父对象的拥有关系。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598670"/>
            <a:ext cx="7095744" cy="1307592"/>
            <a:chOff x="597408" y="4598670"/>
            <a:chExt cx="70957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598670"/>
              <a:ext cx="7095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Qt::Dialog用于对话框，Qt::Tool用于工具窗口。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类型与Hint共同影响显示，装饰效果仍随平台变化。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先选择角色，再选择本角色需要的窗口提示。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07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3430524" cy="819150"/>
            <a:chOff x="590550" y="537210"/>
            <a:chExt cx="34305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34305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其他窗口角色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1931670"/>
            <a:ext cx="7628230" cy="2298192"/>
            <a:chOff x="597408" y="1931670"/>
            <a:chExt cx="7628230" cy="22981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391115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Qt::Popup用于弹出窗口。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41270"/>
              <a:ext cx="427756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Qt::ToolTip用于提示窗口。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150870"/>
              <a:ext cx="51636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Qt::SplashScreen用于启动画面。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3760470"/>
              <a:ext cx="762823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Qt::SubWindow用于子窗口，例如QMdiSubWindow。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751070"/>
            <a:ext cx="8391144" cy="1307592"/>
            <a:chOff x="597408" y="4751070"/>
            <a:chExt cx="839114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751070"/>
              <a:ext cx="8391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这些是WindowType，回答窗口承担什么角色。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FramelessWindowHint等是提示，回答怎样修饰或处理窗口。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类型与外观Hint可以组合，但不能当成同一种选项。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08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257419" cy="819150"/>
            <a:chOff x="590550" y="537210"/>
            <a:chExt cx="525741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25741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类型与Hint怎样组合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752600"/>
            <a:chOff x="609600" y="1828800"/>
            <a:chExt cx="109728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675751" cy="867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doc-&gt;setWindowFlags(Qt::Window | Qt::WindowStaysOnTopHint);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doc-&gt;setWindowFlag(Qt::WindowStaysOnTopHint, false);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12870"/>
            <a:ext cx="8513064" cy="888492"/>
            <a:chOff x="597408" y="3912870"/>
            <a:chExt cx="851306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12870"/>
              <a:ext cx="8513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一种窗口类型配合多个Hint，组成windowFlags。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setWindowFlags设置组合；setWindowFlag单独启用或取消。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132070"/>
            <a:ext cx="8314944" cy="888492"/>
            <a:chOff x="597408" y="5132070"/>
            <a:chExt cx="831494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132070"/>
              <a:ext cx="8314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显示中的窗口改变标志可能被隐藏，需要继续显示时再show。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尽量在首次显示之前设置，避免显示后再切换造成跳变。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09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3995928" cy="819150"/>
            <a:chOff x="590550" y="53721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定制标题栏按钮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9549384" cy="888492"/>
            <a:chOff x="597408" y="1931670"/>
            <a:chExt cx="95493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9549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先设置Qt::CustomizeWindowHint，再组合需要的标题栏提示。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WindowTitleHint保留标题，WindowSystemMenuHint保留系统菜单。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3150870"/>
            <a:ext cx="7780325" cy="1726692"/>
            <a:chOff x="597408" y="3150870"/>
            <a:chExt cx="7780325" cy="17266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150870"/>
              <a:ext cx="659099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WindowMinimizeButtonHint：最小化按钮。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3569970"/>
              <a:ext cx="659099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WindowMaximizeButtonHint：最大化按钮。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989070"/>
              <a:ext cx="57348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WindowCloseButtonHint：关闭按钮。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597408" y="4408170"/>
              <a:ext cx="778032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WindowContextHelpButtonHint：上下文帮助按钮。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5208270"/>
            <a:ext cx="7949184" cy="888492"/>
            <a:chOff x="597408" y="5208270"/>
            <a:chExt cx="7949184" cy="888492"/>
          </a:xfrm>
        </p:grpSpPr>
        <p:sp>
          <p:nvSpPr>
            <p:cNvPr id="11" name="TextBox 11"/>
            <p:cNvSpPr txBox="1"/>
            <p:nvPr/>
          </p:nvSpPr>
          <p:spPr>
            <a:xfrm>
              <a:off x="597408" y="52082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按窗口任务选择提示，并在目标平台观察最终标题栏。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窗口系统可能调整按钮组合，不能只凭标志断言外观一致。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10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无边框与固定边框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476744" cy="1307592"/>
            <a:chOff x="597408" y="1931670"/>
            <a:chExt cx="747674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476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FramelessWindowHint去掉窗口装饰，适合自绘界面。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标题栏不再提供原来的移动和关闭入口，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应用需要自行安排拖动区域与关闭操作。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608070"/>
            <a:ext cx="7720584" cy="888492"/>
            <a:chOff x="597408" y="3608070"/>
            <a:chExt cx="77205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08070"/>
              <a:ext cx="7720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MSWindowsFixedSizeDialogHint是Windows边框提示。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它不能代替跨平台的窗口尺寸约束。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8010144" cy="1307592"/>
            <a:chOff x="597408" y="4827270"/>
            <a:chExt cx="80101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80101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固定大小用setFixedSize，或布局的SetFixedSize约束。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setMaximumSize仅限制最大尺寸，并不固定窗口。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把“怎样显示边框”和“允许多大尺寸”分别设置。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11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置顶、置底与只输出窗口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928104" cy="888492"/>
            <a:chOff x="597408" y="1931670"/>
            <a:chExt cx="692810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92810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WindowStaysOnTopHint请求窗口保持在上方。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WindowStaysOnBottomHint请求窗口保持在下方。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7095744" cy="888492"/>
            <a:chOff x="597408" y="3379470"/>
            <a:chExt cx="709574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70957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WindowTransparentForInput用于只输出的窗口。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WindowDoesNotAcceptFocus请求窗口不接收焦点。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8253984" cy="1307592"/>
            <a:chOff x="597408" y="4827270"/>
            <a:chExt cx="825398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8253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这些Hint表达位置或输入意图，具体效果由平台决定。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需要输入文字的普通编辑窗口，不应设置成只输出或无焦点。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演示时同时观察层叠顺序、点击响应和键盘输入。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12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窗口状态与窗口类型不同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5884" y="1899285"/>
            <a:ext cx="8492642" cy="1949577"/>
            <a:chOff x="595884" y="1899285"/>
            <a:chExt cx="8492642" cy="1949577"/>
          </a:xfrm>
        </p:grpSpPr>
        <p:sp>
          <p:nvSpPr>
            <p:cNvPr id="4" name="TextBox 4"/>
            <p:cNvSpPr txBox="1"/>
            <p:nvPr/>
          </p:nvSpPr>
          <p:spPr>
            <a:xfrm>
              <a:off x="595884" y="1899285"/>
              <a:ext cx="612007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setWindowState设置当前显示状态：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41270"/>
              <a:ext cx="43031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WindowNoState：正常显示。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2960370"/>
              <a:ext cx="4325417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WindowMinimized：最小化。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3379470"/>
              <a:ext cx="849111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WindowMaximized：最大化；WindowFullScreen：全屏。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446270"/>
            <a:ext cx="8650224" cy="1307592"/>
            <a:chOff x="597408" y="4446270"/>
            <a:chExt cx="865022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446270"/>
              <a:ext cx="8650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WindowActive表达激活状态；activateWindow提出激活请求。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后台应用不能据此保证抢到键盘焦点，平台会限制焦点转移。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类型说明窗口角色，状态说明当前形态；焦点还要单独观察。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13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模态的输入限制范围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97408" y="1931670"/>
            <a:ext cx="4224528" cy="888492"/>
            <a:chOff x="597408" y="1931670"/>
            <a:chExt cx="4224528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146608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NonModal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350770"/>
              <a:ext cx="422452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不阻塞其他窗口的用户输入。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150870"/>
            <a:ext cx="7034784" cy="1440942"/>
            <a:chOff x="597408" y="3150870"/>
            <a:chExt cx="7034784" cy="144094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150870"/>
              <a:ext cx="199918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WindowModal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597408" y="3703320"/>
              <a:ext cx="70347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限制关联的窗口层级；与这个层级无关的独立窗口，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不会因为WindowModal而一律被阻塞。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597408" y="4827270"/>
            <a:ext cx="7455408" cy="1078992"/>
            <a:chOff x="597408" y="4827270"/>
            <a:chExt cx="7455408" cy="10789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4827270"/>
              <a:ext cx="288767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ApplicationModal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597408" y="5436870"/>
              <a:ext cx="7455408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限制整个应用的其他窗口输入；事件处理仍然继续。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3" name="TextBox 13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14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7388352" cy="819150"/>
            <a:chOff x="590550" y="537210"/>
            <a:chExt cx="738835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738835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透明度是顶层窗口的显示属性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990600"/>
            <a:chOff x="609600" y="1828800"/>
            <a:chExt cx="10972800" cy="990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990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2116455"/>
              <a:ext cx="4876992" cy="410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formDoc-&gt;setWindowOpacity(0.9);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150870"/>
            <a:ext cx="6958584" cy="888492"/>
            <a:chOff x="597408" y="3150870"/>
            <a:chExt cx="69585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150870"/>
              <a:ext cx="6958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windowOpacity取0到1，数值越小越透明。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1完全不透明，0完全透明；教材独立文档使用0.9。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598670"/>
            <a:ext cx="7644384" cy="1307592"/>
            <a:chOff x="597408" y="4598670"/>
            <a:chExt cx="76443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598670"/>
              <a:ext cx="76443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透明度不修改文档内容，也不决定输入方式和对象寿命。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它只影响顶层窗口显示，支持情况与效果随平台而变。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演示时改变数值，观察窗口与后方内容的可见程度。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15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把示例中的对象分清楚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28650" y="1847850"/>
            <a:ext cx="9121902" cy="4229100"/>
            <a:chOff x="628650" y="1847850"/>
            <a:chExt cx="9121902" cy="4229100"/>
          </a:xfrm>
        </p:grpSpPr>
        <p:sp>
          <p:nvSpPr>
            <p:cNvPr id="4" name="Rectangle 4"/>
            <p:cNvSpPr/>
            <p:nvPr/>
          </p:nvSpPr>
          <p:spPr>
            <a:xfrm>
              <a:off x="628650" y="1847850"/>
              <a:ext cx="5962650" cy="4229100"/>
            </a:xfrm>
            <a:prstGeom prst="rect">
              <a:avLst/>
            </a:prstGeom>
            <a:noFill/>
            <a:ln w="19050">
              <a:solidFill>
                <a:schemeClr val="accent1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6008" y="2007870"/>
              <a:ext cx="376001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MainWindow管理页面容器</a:t>
              </a:r>
            </a:p>
          </p:txBody>
        </p:sp>
        <p:sp>
          <p:nvSpPr>
            <p:cNvPr id="6" name="Rectangle 6"/>
            <p:cNvSpPr/>
            <p:nvPr/>
          </p:nvSpPr>
          <p:spPr>
            <a:xfrm>
              <a:off x="838200" y="2571750"/>
              <a:ext cx="5543550" cy="3276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1054608" y="2750820"/>
              <a:ext cx="377007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QTabWidget承载业务组件</a:t>
              </a:r>
            </a:p>
          </p:txBody>
        </p:sp>
        <p:sp>
          <p:nvSpPr>
            <p:cNvPr id="8" name="Rectangle 8"/>
            <p:cNvSpPr/>
            <p:nvPr/>
          </p:nvSpPr>
          <p:spPr>
            <a:xfrm>
              <a:off x="1066800" y="3314700"/>
              <a:ext cx="2343150" cy="22288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9" name="Rectangle 9"/>
            <p:cNvSpPr/>
            <p:nvPr/>
          </p:nvSpPr>
          <p:spPr>
            <a:xfrm>
              <a:off x="3638550" y="3314700"/>
              <a:ext cx="2514600" cy="22288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245108" y="3474720"/>
              <a:ext cx="147614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TFormDoc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245108" y="4084320"/>
              <a:ext cx="2112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QWidget文档类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显示文本。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3816858" y="3474720"/>
              <a:ext cx="183154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TFormTable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3816858" y="4084320"/>
              <a:ext cx="21732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QMainWindow类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编辑表格。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模型与选择模型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6400800" y="4229100"/>
              <a:ext cx="742950" cy="1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tailEnd type="triangle" w="lg" len="lg"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7379208" y="3265170"/>
              <a:ext cx="1962912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表格组件调用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379208" y="3970020"/>
              <a:ext cx="1868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TDialogSize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设置行列。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379208" y="4998720"/>
              <a:ext cx="23713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TDialogHeaders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设置表头。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9" name="TextBox 19"/>
            <p:cNvSpPr txBox="1"/>
            <p:nvPr/>
          </p:nvSpPr>
          <p:spPr>
            <a:xfrm>
              <a:off x="603504" y="6404610"/>
              <a:ext cx="305729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 · 对象职责整理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16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4561332" cy="819150"/>
            <a:chOff x="590550" y="537210"/>
            <a:chExt cx="4561332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4561332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初始化分页工作区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24100"/>
            <a:chOff x="609600" y="1828800"/>
            <a:chExt cx="10972800" cy="2324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24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44868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ui-&gt;tabWidget-&gt;clear();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ui-&gt;tabWidget-&gt;setTabsClosable(true);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setCentralWidget(ui-&gt;tabWidget);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ui-&gt;tabWidget-&gt;hide();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setWindowState(Qt::WindowMaximized);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84370"/>
            <a:ext cx="8939784" cy="1307592"/>
            <a:chOff x="597408" y="4484370"/>
            <a:chExt cx="89397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84370"/>
              <a:ext cx="89397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先清除设计时分页，再把QTabWidget设为中心组件。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setTabsClosable显示页签关闭入口；没有业务页时隐藏工作区。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主窗口可最大化显示，后续新增页面再显示分页区域。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17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背景绘制只负责显示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482584" cy="888492"/>
            <a:chOff x="597408" y="1931670"/>
            <a:chExt cx="848258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4825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paintEvent中用QPixmap读取资源图片，QPainter负责绘制。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目标是主窗口工作区，区域扣除工具栏与状态栏的高度。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6120384" cy="888492"/>
            <a:chOff x="597408" y="3379470"/>
            <a:chExt cx="61203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61203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没有分页时隐藏tabWidget，背景露出。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有业务页时显示分页组件，页面占据工作区。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827264" cy="1307592"/>
            <a:chOff x="597408" y="4827270"/>
            <a:chExt cx="782726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8272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本章用背景帮助辨认工作区可见状态。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绘图细节将在第10章展开，paintEvent只完成当前画面，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不要把创建文档、读取文件等业务任务放进重绘函数。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18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723277" cy="819150"/>
            <a:chOff x="590550" y="537210"/>
            <a:chExt cx="5723277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723277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TFormDoc 的界面职责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6729984" cy="1307592"/>
            <a:chOff x="597408" y="1931670"/>
            <a:chExt cx="67299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文档类基于QWidget，内部包含plainTextEdit。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Action提供打开、字体和编辑操作；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工具栏把这些Action组织成可点击的入口。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608070"/>
            <a:ext cx="7827264" cy="888492"/>
            <a:chOff x="597408" y="3608070"/>
            <a:chExt cx="782726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608070"/>
              <a:ext cx="78272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loadFromFile接收路径，把读取内容交给内部文本框。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titleChanged通知外层：这份文档的短文件名发生变化。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5055870"/>
            <a:ext cx="8284464" cy="888492"/>
            <a:chOff x="597408" y="5055870"/>
            <a:chExt cx="8284464" cy="8884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5055870"/>
              <a:ext cx="8284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调用者通过接口载入内容、接收标题，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不直接修改文档内部ui；这样同一组件便于独立或嵌入使用。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19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用代码组织工具栏与布局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895600"/>
            <a:chOff x="609600" y="1828800"/>
            <a:chExt cx="10972800" cy="2895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895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448681" cy="2696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25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*bar = new QToolBar(this);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bar-&gt;addAction(ui-&gt;actOpen);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bar-&gt;addSeparator();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bar-&gt;addAction(ui-&gt;actCopy);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bar-&gt;addAction(ui-&gt;actPaste);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*layout = new QVBoxLayout;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layout-&gt;addWidget(bar);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layout-&gt;addWidget(ui-&gt;plainTextEdit);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setLayout(layout);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5055870"/>
            <a:ext cx="7949184" cy="888492"/>
            <a:chOff x="597408" y="5055870"/>
            <a:chExt cx="79491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5055870"/>
              <a:ext cx="7949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Action已在界面中定义；分隔线区分打开与编辑操作。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垂直布局把工具栏放在文本框上方，负责随窗口调整位置。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273420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 · 代码示例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20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选中路径后才能读取文件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24100"/>
            <a:chOff x="609600" y="1828800"/>
            <a:chExt cx="10972800" cy="2324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24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9529191" cy="1629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QString path = QFileDialog::getOpenFileName(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this, "打开文件", QString(), "文本文件 (*.txt);;所有文件 (*)");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(path.isEmpty())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return;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loadFromFile(path);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84370"/>
            <a:ext cx="8741664" cy="1307592"/>
            <a:chOff x="597408" y="4484370"/>
            <a:chExt cx="874166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84370"/>
              <a:ext cx="87416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取消时立即返回，现有文档保持不变。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选中路径不代表文件已读取；loadFromFile仍要检查打开结果。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读取成功后更新内容与标题；完整文件读写在第8章展开。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21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载入内容的执行过程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1931670"/>
            <a:ext cx="8183593" cy="2107692"/>
            <a:chOff x="597408" y="1931670"/>
            <a:chExt cx="8183593" cy="21076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0447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用QFile按ReadOnly | Text打开所选路径。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597408" y="2541270"/>
              <a:ext cx="59984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打开成功后，用QTextStream读取文字，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　　交给plainTextEdit显示。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97408" y="3569970"/>
              <a:ext cx="8183593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用QFileInfo::fileName()去掉目录，生成短标题。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8116824" cy="1307592"/>
            <a:chOff x="597408" y="4827270"/>
            <a:chExt cx="811682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811682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打开失败就报告原因并返回，保留已有内容与标题。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不要先清空文本框，再检查文件是否能打开。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本章先理解窗口更新顺序，编码和读写错误处理留到第8章。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22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文档主动通知新标题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409700"/>
            <a:chOff x="609600" y="1828800"/>
            <a:chExt cx="10972800" cy="14097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409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4275201" cy="8679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setWindowTitle(shortName);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emit titleChanged(shortName);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569970"/>
            <a:ext cx="6729984" cy="888492"/>
            <a:chOff x="597408" y="3569970"/>
            <a:chExt cx="672998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569970"/>
              <a:ext cx="67299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setWindowTitle修改文档组件自己的窗口标题。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独立显示时，学生可以直接看到标题栏的新名称。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789170"/>
            <a:ext cx="6608064" cy="1307592"/>
            <a:chOff x="597408" y="4789170"/>
            <a:chExt cx="660806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789170"/>
              <a:ext cx="660806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titleChanged把同一个短名称通知外层主窗口。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嵌入显示时，主窗口找到这份文档所属的页签，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把短名称写入页签文字。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23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83276" cy="819150"/>
            <a:chOff x="590550" y="537210"/>
            <a:chExt cx="518327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8327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字体按钮仍需检查ok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095500"/>
            <a:chOff x="609600" y="1828800"/>
            <a:chExt cx="10972800" cy="20955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095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182106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bool ok = false;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QFont font = QFontDialog::getFont(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&amp;ok, ui-&gt;plainTextEdit-&gt;font(), 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(ok)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ui-&gt;plainTextEdit-&gt;setFont(font);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255770"/>
            <a:ext cx="7126224" cy="1726692"/>
            <a:chOff x="597408" y="4255770"/>
            <a:chExt cx="7126224" cy="17266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255770"/>
              <a:ext cx="712622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先把文档当前字体作为初值交给字体对话框。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用户确认使ok为true，才把返回字体应用到文本框。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取消时不修改文档字体。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这个提交条件与前面标准对话框的用法相同。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24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027649" cy="819150"/>
            <a:chOff x="590550" y="537210"/>
            <a:chExt cx="6027649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027649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把文档加入QTabWidget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24100"/>
            <a:chOff x="609600" y="1828800"/>
            <a:chExt cx="10972800" cy="2324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24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8009001" cy="17823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*formDoc = new TFormDoc;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formDoc-&gt;setAttribute(Qt::WA_DeleteOnClose);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const int i = ui-&gt;tabWidget-&gt;addTab(formDoc, "新文档");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ui-&gt;tabWidget-&gt;setCurrentIndex(i);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ui-&gt;tabWidget-&gt;setVisible(true);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84370"/>
            <a:ext cx="7720584" cy="1307592"/>
            <a:chOff x="597408" y="4484370"/>
            <a:chExt cx="77205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84370"/>
              <a:ext cx="7720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addTab接管页面所有权，把文档放进内部堆栈。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容器重新安排最终父组件；setCurrentIndex选择新页。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显示工作区后，文档作为分页内容出现。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25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标题应属于发信号的页面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8132064" cy="888492"/>
            <a:chOff x="597408" y="1931670"/>
            <a:chExt cx="8132064" cy="8884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813206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currentIndex()只指眼前显示的页面。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titleChanged可能来自另一份文档，不能总修改当前页签。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3379470"/>
            <a:ext cx="6425184" cy="888492"/>
            <a:chOff x="597408" y="3379470"/>
            <a:chExt cx="6425184" cy="8884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3379470"/>
              <a:ext cx="642518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indexOf(formDoc)查找这份文档所属的页签。</a:t>
              </a:r>
              <a:br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索引非负时，才调用setTabText(i, title)。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4827270"/>
            <a:ext cx="7324344" cy="1307592"/>
            <a:chOff x="597408" y="4827270"/>
            <a:chExt cx="7324344" cy="13075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4827270"/>
              <a:ext cx="73243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更新目标由发送对象决定，不能由当前可见页决定。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保留创建时的文档指针，再在回调里查它所属页签。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如果页面已经移出容器，indexOf返回−1，就不更新。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26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用连接保存文档对应关系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667000"/>
            <a:chOff x="609600" y="1828800"/>
            <a:chExt cx="10972800" cy="26670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667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355586" cy="19347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connect(formDoc, &amp;TFormDoc::titleChanged, this,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[this, formDoc](const QString &amp;title) {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const int i = ui-&gt;tabWidget-&gt;indexOf(formDoc);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if (i &gt;= 0)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    ui-&gt;tabWidget-&gt;setTabText(i, title);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});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827270"/>
            <a:ext cx="8619744" cy="1307592"/>
            <a:chOff x="597408" y="4827270"/>
            <a:chExt cx="861974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827270"/>
              <a:ext cx="86197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lambda捕获当前创建的formDoc，回调查找这个对象。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主窗口this作为连接上下文，发送者或上下文销毁会断开连接。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本章在同一GUI线程处理，不保存已删除文档供以后访问。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27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077130" cy="819150"/>
            <a:chOff x="590550" y="537210"/>
            <a:chExt cx="507713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07713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独立的QWidget文档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609600" y="1905000"/>
            <a:ext cx="5810250" cy="4063079"/>
            <a:chOff x="609600" y="1905000"/>
            <a:chExt cx="5810250" cy="4063079"/>
          </a:xfrm>
        </p:grpSpPr>
        <p:pic>
          <p:nvPicPr>
            <p:cNvPr id="4" name="Image 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09600" y="1905000"/>
              <a:ext cx="5810250" cy="4063079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6788658" y="1931670"/>
            <a:ext cx="3377184" cy="2145792"/>
            <a:chOff x="6788658" y="1931670"/>
            <a:chExt cx="3377184" cy="2145792"/>
          </a:xfrm>
        </p:grpSpPr>
        <p:sp>
          <p:nvSpPr>
            <p:cNvPr id="6" name="TextBox 6"/>
            <p:cNvSpPr txBox="1"/>
            <p:nvPr/>
          </p:nvSpPr>
          <p:spPr>
            <a:xfrm>
              <a:off x="6788658" y="1931670"/>
              <a:ext cx="3377184" cy="21457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无父对象的TFormDoc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默认可以独立显示。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教材还设置Window、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关闭自动删除和透明度，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再调用show。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6788658" y="4408170"/>
            <a:ext cx="4291584" cy="1726692"/>
            <a:chOff x="6788658" y="4408170"/>
            <a:chExt cx="4291584" cy="1726692"/>
          </a:xfrm>
        </p:grpSpPr>
        <p:sp>
          <p:nvSpPr>
            <p:cNvPr id="8" name="TextBox 8"/>
            <p:cNvSpPr txBox="1"/>
            <p:nvPr/>
          </p:nvSpPr>
          <p:spPr>
            <a:xfrm>
              <a:off x="6788658" y="4408170"/>
              <a:ext cx="4291584" cy="17266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这个无父文档不属于主窗口树。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主窗口close默认隐藏，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不会直接删除无父文档。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最后窗口关闭与退出另行判断。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0" name="TextBox 10"/>
            <p:cNvSpPr txBox="1"/>
            <p:nvPr/>
          </p:nvSpPr>
          <p:spPr>
            <a:xfrm>
              <a:off x="603504" y="6404610"/>
              <a:ext cx="28392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 · 教材图7-7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28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126736" cy="819150"/>
            <a:chOff x="590550" y="537210"/>
            <a:chExt cx="5126736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126736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有父对象的独立窗口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562100"/>
            <a:chOff x="609600" y="1828800"/>
            <a:chExt cx="10972800" cy="1562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562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530199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*formDoc = new TFormDoc(this);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formDoc-&gt;setWindowFlags(Qt::Window);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formDoc-&gt;show();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722370"/>
            <a:ext cx="7248144" cy="888492"/>
            <a:chOff x="597408" y="3722370"/>
            <a:chExt cx="72481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722370"/>
              <a:ext cx="72481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Qt::Window保留顶层身份，同时this拥有文档对象。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主窗口对象析构时，删除仍由它拥有的子文档。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884420"/>
            <a:ext cx="7949184" cy="1307592"/>
            <a:chOff x="597408" y="4884420"/>
            <a:chExt cx="794918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884420"/>
              <a:ext cx="7949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默认最后一个可见主窗口关闭后，应用请求退出事件循环。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退出、main中的对象析构和子对象清理是不同步骤。</a:t>
              </a:r>
              <a:br/>
              <a:r>
                <a:rPr lang="zh-CN" sz="2400" dirty="0">
                  <a:solidFill>
                    <a:schemeClr val="accent2"/>
                  </a:solidFill>
                  <a:latin typeface="+mn-lt"/>
                  <a:ea typeface="+mn-ea"/>
                  <a:cs typeface="+mn-cs"/>
                </a:rPr>
                <a:t>不要把close直接等同于delete。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29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3430524" cy="819150"/>
            <a:chOff x="590550" y="537210"/>
            <a:chExt cx="343052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343052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嵌入表格窗口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752600"/>
            <a:chOff x="609600" y="1828800"/>
            <a:chExt cx="10972800" cy="17526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752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6768846" cy="10965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auto *formTable = new TFormTable;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formTable-&gt;setAttribute(Qt::WA_DeleteOnClose);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ui-&gt;tabWidget-&gt;addTab(formTable, "表格");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912870"/>
            <a:ext cx="8726424" cy="888492"/>
            <a:chOff x="597408" y="3912870"/>
            <a:chExt cx="872642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912870"/>
              <a:ext cx="87264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TFormTable基于QMainWindow，保留自己的工具栏和中心视图。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它拥有数据模型与选择模型，并使用行列、表头设置对话框。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5132070"/>
            <a:ext cx="8040624" cy="888492"/>
            <a:chOff x="597408" y="5132070"/>
            <a:chExt cx="8040624" cy="8884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5132070"/>
              <a:ext cx="804062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addTab内部重新指定父组件，可以清除原来的窗口类型位。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整个表格窗口因而成为分页内容，外层容器负责页面组织。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30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独立表格窗口的状态栏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1257300"/>
            <a:chOff x="609600" y="1828800"/>
            <a:chExt cx="10972800" cy="12573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12573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3395091" cy="7536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7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formTable-&gt;statusBar();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formTable-&gt;show();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3417570"/>
            <a:ext cx="8695944" cy="888492"/>
            <a:chOff x="597408" y="3417570"/>
            <a:chExt cx="8695944" cy="8884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3417570"/>
              <a:ext cx="8695944" cy="8884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statusBar返回已有状态栏，没有时创建一个。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独立TFormTable先创建状态栏，才能显示本窗口的statusTip。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597408" y="4636770"/>
            <a:ext cx="7933944" cy="1307592"/>
            <a:chOff x="597408" y="4636770"/>
            <a:chExt cx="7933944" cy="1307592"/>
          </a:xfrm>
        </p:grpSpPr>
        <p:sp>
          <p:nvSpPr>
            <p:cNvPr id="9" name="TextBox 9"/>
            <p:cNvSpPr txBox="1"/>
            <p:nvPr/>
          </p:nvSpPr>
          <p:spPr>
            <a:xfrm>
              <a:off x="597408" y="4636770"/>
              <a:ext cx="793394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StatusTip可沿父组件传播，直到被接收或到达窗口边界。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嵌入组件可让外层主窗口显示提示；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独立顶层窗口形成边界，不能假设它的提示总到主窗口。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1" name="TextBox 11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31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5692140" cy="819150"/>
            <a:chOff x="590550" y="537210"/>
            <a:chExt cx="5692140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5692140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页签关闭按钮只是请求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09600" y="1828800"/>
            <a:ext cx="10972800" cy="2324100"/>
            <a:chOff x="609600" y="1828800"/>
            <a:chExt cx="10972800" cy="2324100"/>
          </a:xfrm>
        </p:grpSpPr>
        <p:sp>
          <p:nvSpPr>
            <p:cNvPr id="4" name="Rectangle 4"/>
            <p:cNvSpPr/>
            <p:nvPr/>
          </p:nvSpPr>
          <p:spPr>
            <a:xfrm>
              <a:off x="609600" y="1828800"/>
              <a:ext cx="10972800" cy="23241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827532" y="1964055"/>
              <a:ext cx="7942326" cy="208711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400"/>
                </a:lnSpc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tabCloseRequested(index)的处理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QWidget *page = ui-&gt;tabWidget-&gt;widget(index);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if (page)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 xml:space="preserve">    page-&gt;close();</a:t>
              </a:r>
            </a:p>
            <a:p>
              <a:pPr algn="l">
                <a:lnSpc>
                  <a:spcPts val="2400"/>
                </a:lnSpc>
                <a:spcBef>
                  <a:spcPts val="1200"/>
                </a:spcBef>
              </a:pPr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// currentChanged时按实际页数控制工作区显示</a:t>
              </a:r>
              <a:br/>
              <a:r>
                <a:rPr lang="zh-CN" sz="21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ui-&gt;tabWidget-&gt;setVisible(ui-&gt;tabWidget-&gt;count() &gt; 0);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7408" y="4484370"/>
            <a:ext cx="9092184" cy="1307592"/>
            <a:chOff x="597408" y="4484370"/>
            <a:chExt cx="9092184" cy="1307592"/>
          </a:xfrm>
        </p:grpSpPr>
        <p:sp>
          <p:nvSpPr>
            <p:cNvPr id="7" name="TextBox 7"/>
            <p:cNvSpPr txBox="1"/>
            <p:nvPr/>
          </p:nvSpPr>
          <p:spPr>
            <a:xfrm>
              <a:off x="597408" y="4484370"/>
              <a:ext cx="90921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页面可拒绝close，拒绝时保留；接受关闭且启用自动删除才清理。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removeTab只移除分页，不删除页面对象。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没有业务页时隐藏工作区，主窗口仍可继续显示背景。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32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6257544" cy="819150"/>
            <a:chOff x="590550" y="537210"/>
            <a:chExt cx="6257544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6257544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课堂练习：窗口归谁管理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874520"/>
            <a:ext cx="7593635" cy="469392"/>
            <a:chOff x="597408" y="1874520"/>
            <a:chExt cx="7593635" cy="4693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874520"/>
              <a:ext cx="7593635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1　有parent且设置Qt::Window，窗口必须嵌入吗？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97408" y="2446020"/>
            <a:ext cx="7132320" cy="469392"/>
            <a:chOff x="597408" y="2446020"/>
            <a:chExt cx="7132320" cy="469392"/>
          </a:xfrm>
        </p:grpSpPr>
        <p:sp>
          <p:nvSpPr>
            <p:cNvPr id="6" name="TextBox 6"/>
            <p:cNvSpPr txBox="1"/>
            <p:nvPr/>
          </p:nvSpPr>
          <p:spPr>
            <a:xfrm>
              <a:off x="597408" y="2446020"/>
              <a:ext cx="713232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仍为顶层窗口；父对象同时承担拥有和清理职责。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97408" y="3131820"/>
            <a:ext cx="6017666" cy="469392"/>
            <a:chOff x="597408" y="3131820"/>
            <a:chExt cx="6017666" cy="469392"/>
          </a:xfrm>
        </p:grpSpPr>
        <p:sp>
          <p:nvSpPr>
            <p:cNvPr id="8" name="TextBox 8"/>
            <p:cNvSpPr txBox="1"/>
            <p:nvPr/>
          </p:nvSpPr>
          <p:spPr>
            <a:xfrm>
              <a:off x="597408" y="3131820"/>
              <a:ext cx="601766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2　非当前文档标题变化，应查哪个索引？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597408" y="3703320"/>
            <a:ext cx="7127661" cy="469392"/>
            <a:chOff x="597408" y="3703320"/>
            <a:chExt cx="7127661" cy="469392"/>
          </a:xfrm>
        </p:grpSpPr>
        <p:sp>
          <p:nvSpPr>
            <p:cNvPr id="10" name="TextBox 10"/>
            <p:cNvSpPr txBox="1"/>
            <p:nvPr/>
          </p:nvSpPr>
          <p:spPr>
            <a:xfrm>
              <a:off x="597408" y="3703320"/>
              <a:ext cx="7127661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indexOf(发信号的文档)，非负时修改它的页签。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7408" y="4389120"/>
            <a:ext cx="5042306" cy="469392"/>
            <a:chOff x="597408" y="4389120"/>
            <a:chExt cx="5042306" cy="469392"/>
          </a:xfrm>
        </p:grpSpPr>
        <p:sp>
          <p:nvSpPr>
            <p:cNvPr id="12" name="TextBox 12"/>
            <p:cNvSpPr txBox="1"/>
            <p:nvPr/>
          </p:nvSpPr>
          <p:spPr>
            <a:xfrm>
              <a:off x="597408" y="4389120"/>
              <a:ext cx="5042306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3　removeTab是否删除页面对象？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597408" y="5017770"/>
            <a:ext cx="8747760" cy="469392"/>
            <a:chOff x="597408" y="5017770"/>
            <a:chExt cx="8747760" cy="469392"/>
          </a:xfrm>
        </p:grpSpPr>
        <p:sp>
          <p:nvSpPr>
            <p:cNvPr id="14" name="TextBox 14"/>
            <p:cNvSpPr txBox="1"/>
            <p:nvPr/>
          </p:nvSpPr>
          <p:spPr>
            <a:xfrm>
              <a:off x="597408" y="5017770"/>
              <a:ext cx="8747760" cy="4693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dirty="0">
                  <a:solidFill>
                    <a:schemeClr val="accent3"/>
                  </a:solidFill>
                  <a:latin typeface="+mn-lt"/>
                  <a:ea typeface="+mn-ea"/>
                  <a:cs typeface="+mn-cs"/>
                </a:rPr>
                <a:t>不会自动删除。页面寿命仍须由父对象或明确清理操作管理。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16" name="TextBox 16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33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590550" y="537210"/>
            <a:ext cx="3995928" cy="819150"/>
            <a:chOff x="590550" y="537210"/>
            <a:chExt cx="3995928" cy="819150"/>
          </a:xfrm>
        </p:grpSpPr>
        <p:sp>
          <p:nvSpPr>
            <p:cNvPr id="2" name="TextBox 2"/>
            <p:cNvSpPr txBox="1"/>
            <p:nvPr/>
          </p:nvSpPr>
          <p:spPr>
            <a:xfrm>
              <a:off x="590550" y="537210"/>
              <a:ext cx="3995928" cy="8191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42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进入多文档界面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97408" y="1931670"/>
            <a:ext cx="7339584" cy="1307592"/>
            <a:chOff x="597408" y="1931670"/>
            <a:chExt cx="7339584" cy="1307592"/>
          </a:xfrm>
        </p:grpSpPr>
        <p:sp>
          <p:nvSpPr>
            <p:cNvPr id="4" name="TextBox 4"/>
            <p:cNvSpPr txBox="1"/>
            <p:nvPr/>
          </p:nvSpPr>
          <p:spPr>
            <a:xfrm>
              <a:off x="597408" y="1931670"/>
              <a:ext cx="73395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独立或嵌入，由窗口身份和容器关系决定。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关闭、删除和应用退出分别判断。</a:t>
              </a:r>
              <a:br/>
              <a:r>
                <a:rPr lang="zh-CN" sz="2400" dirty="0">
                  <a:solidFill>
                    <a:schemeClr val="dk1"/>
                  </a:solidFill>
                  <a:latin typeface="+mn-lt"/>
                  <a:ea typeface="+mn-ea"/>
                  <a:cs typeface="+mn-cs"/>
                </a:rPr>
                <a:t>分页已经能够承载多个组件，并按发送对象更新标题。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92836" y="3663315"/>
            <a:ext cx="6734556" cy="2147697"/>
            <a:chOff x="592836" y="3663315"/>
            <a:chExt cx="6734556" cy="2147697"/>
          </a:xfrm>
        </p:grpSpPr>
        <p:sp>
          <p:nvSpPr>
            <p:cNvPr id="6" name="TextBox 6"/>
            <p:cNvSpPr txBox="1"/>
            <p:nvPr/>
          </p:nvSpPr>
          <p:spPr>
            <a:xfrm>
              <a:off x="592836" y="3663315"/>
              <a:ext cx="6697218" cy="64541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3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公共工具栏应该操作哪一份文档？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97408" y="4503420"/>
              <a:ext cx="6729984" cy="130759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300"/>
                </a:lnSpc>
              </a:pPr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下一份由QMdiArea管理多个子窗口。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主窗口取得当前活动的文档，检查目标仍然有效，</a:t>
              </a:r>
              <a:br/>
              <a:r>
                <a:rPr lang="zh-CN" sz="2400" dirty="0">
                  <a:solidFill>
                    <a:schemeClr val="accent1"/>
                  </a:solidFill>
                  <a:latin typeface="+mn-lt"/>
                  <a:ea typeface="+mn-ea"/>
                  <a:cs typeface="+mn-cs"/>
                </a:rPr>
                <a:t>再把复制、字体和保存等请求交给这份文档。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603504" y="6404610"/>
            <a:ext cx="10984992" cy="234696"/>
            <a:chOff x="603504" y="6404610"/>
            <a:chExt cx="10984992" cy="234696"/>
          </a:xfrm>
        </p:grpSpPr>
        <p:sp>
          <p:nvSpPr>
            <p:cNvPr id="9" name="TextBox 9"/>
            <p:cNvSpPr txBox="1"/>
            <p:nvPr/>
          </p:nvSpPr>
          <p:spPr>
            <a:xfrm>
              <a:off x="603504" y="6404610"/>
              <a:ext cx="1821485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7.3 多窗口应用程序设计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954360" y="6404610"/>
              <a:ext cx="63413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zh-CN" sz="1200" dirty="0">
                  <a:solidFill>
                    <a:schemeClr val="accent5"/>
                  </a:solidFill>
                  <a:latin typeface="+mn-lt"/>
                  <a:ea typeface="+mn-ea"/>
                  <a:cs typeface="+mn-cs"/>
                </a:rPr>
                <a:t>34 / 34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qt6_ch07_e_multiwindow">
  <a:themeElements>
    <a:clrScheme name="qt6_ch07_e_multiwindow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7_e_multiwindow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7_e_multiwindow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qt6_ch07_e_multiwindow">
  <a:themeElements>
    <a:clrScheme name="qt6_ch07_e_multiwindow">
      <a:dk1>
        <a:srgbClr val="2B343A"/>
      </a:dk1>
      <a:lt1>
        <a:srgbClr val="FAF7EF"/>
      </a:lt1>
      <a:dk2>
        <a:srgbClr val="1F497D"/>
      </a:dk2>
      <a:lt2>
        <a:srgbClr val="EEE8DC"/>
      </a:lt2>
      <a:accent1>
        <a:srgbClr val="283D49"/>
      </a:accent1>
      <a:accent2>
        <a:srgbClr val="A8542F"/>
      </a:accent2>
      <a:accent3>
        <a:srgbClr val="587F76"/>
      </a:accent3>
      <a:accent4>
        <a:srgbClr val="283D49"/>
      </a:accent4>
      <a:accent5>
        <a:srgbClr val="646B6B"/>
      </a:accent5>
      <a:accent6>
        <a:srgbClr val="D6CFC2"/>
      </a:accent6>
      <a:hlink>
        <a:srgbClr val="A8542F"/>
      </a:hlink>
      <a:folHlink>
        <a:srgbClr val="587F76"/>
      </a:folHlink>
    </a:clrScheme>
    <a:fontScheme name="qt6_ch07_e_multiwindow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qt6_ch07_e_multiwindow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2026-10-06T15:48:26Z</dcterms:created>
  <dcterms:modified xsi:type="dcterms:W3CDTF">2026-10-06T15:48:26Z</dcterms:modified>
  <cp:category/>
  <cp:contentStatus/>
</cp:coreProperties>
</file>