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  <Relationship Id="rId4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份已经把文档组件放进分页。现在公共工具栏还需要回答一个问题：复制、字体和保存应该交给哪份文档？本节按教材第七章第四节，用QMdiArea管理多份文档，先分清管理器、子窗口包装与真正的文档组件，再沿新建、打开、切换和关闭追踪目标及状态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原图展示子窗口模式。多个文档分别保留自己的窗口边框，在同一个工作区内排列，菜单和工具栏由主窗口提供。点击某份文档后，再执行复制或字体设置，操作应到达这份活动文档；观察时同时看哪一个边框处于活动状态，以及哪份文字发生变化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v6.2.3：qmdiarea.cpp](https://raw.githubusercontent.com/qt/qtbase/v6.2.3/src/widgets/widgets/qmdiarea.cpp)；[QMdiArea 类文档](https://doc.qt.io/qt-6/qmdiarea.html)。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张教材原图把同一组文档改为标签页显示。这里使用的枚举是TabbedView；改变viewMode只改变组织界面的方式，不另外复制文档数据。虽然边框呈现方式不同，每份文档仍由QMdiSubWindow包装管理，因此取得文档时不能跳过外层包装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v6.2.3：qmdiarea.cpp](https://raw.githubusercontent.com/qt/qtbase/v6.2.3/src/widgets/widgets/qmdiarea.cpp)；[QMdiArea 类文档](https://doc.qt.io/qt-6/qmdiarea.html)。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把mdiArea设为中心组件，让它占据工作区。初始化还允许页签关闭和移动。添加、激活、排列与关闭由这个管理器的接口负责，文档类则处理自己内部的文字和文件状态；这样一份文档不需要了解整个工作区还有多少窗口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层级是根据Qt对象关系整理的。QMdiArea的viewport承载QMdiSubWindow，包装又拥有TFormDoc，文档内部才是保存和显示文字的plainTextEdit。传入普通文档组件时，addSubWindow负责创建包装；activeSubWindow返回外层包装，调用这个包装的widget才取得内部用户组件。这两个返回值位于不同层级，后续操作要分别使用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dSubWindow无论接收普通组件还是已有包装，返回值都是QMdiSubWindow。根据Qt六点二点三的实现，自动创建的包装已经设置WA_DeleteOnClose，接受关闭后删除包装，其内部文档也由包装的拥有关系清理。自行创建包装时，要自行安排这种寿命策略，例如设置关闭后删除的属性，不能因为自动包装如此处理就省略自建对象的设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ctiveDocument集中完成两层检查。先取得活动包装，包装为空就返回空指针；包装有效时，再通过widget和qobject_cast取得TFormDoc，类型不匹配仍会得到空指针。TFormDoc需要声明Q_OBJECT以支持这种转换。调用方必须检查最终返回值，这个接口只统一检查依据，并没有保证任何时刻都存在可操作的文档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v6.2.3：qmdiarea.cpp](https://raw.githubusercontent.com/qt/qtbase/v6.2.3/src/widgets/widgets/qmdiarea.cpp)；[QObject 类文档](https://doc.qt.io/qt-6/qobject.html)。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列表非空只能证明工作区里有成员。工作区失去激活或活动窗口被取消激活时，activeSubWindow仍可能为空。因此禁用按钮负责给用户当前的可用性反馈，槽函数里的判空负责保证实际访问前提；两个处理不能互相代替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urrentSubWindow与activeSubWindow并不总是给出相同结果。应用不活动时，current可以保留最近的当前文档，而active要求当前活动目标。先确定操作所需的状态，再选择接口；本节的公共文档操作以active为依据，并检查包装和内部组件，不能为了省去判空就改用另一个接口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建和打开负责把文档加入工作区，没有已有文档也应保留这些入口。复制、粘贴、字体和保存则需要具体目标，没有有效文档时禁用这些入口并清空状态提示。界面的可用状态与对象变化可能发生在不同时间，因此文档操作的槽在执行时仍要调用activeDocument并检查返回值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请求复制时，只需要调用文档的textCopy，由TFormDoc访问自己内部的plainTextEdit。剪切、粘贴和字体设置采用相同的封装方式。m_filename记录文件位置，isFileOpened表示是否载入过文件，isModified则读取编辑器文档的修改状态；这几项回答不同问题，下一步分别检查它们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v6.2.3：qtextdocument.cpp](https://raw.githubusercontent.com/qt/qtbase/v6.2.3/src/gui/text/qtextdocument.cpp)。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文档时，标题包含方括号星号这一修改占位符。把QTextDocument的modificationChanged连接到文档窗口的setWindowModified，文字修改后，信号中的布尔值就控制标题标记。这个标记给用户修改提示；它本身不执行文件写入，也不能成为保存成功的证明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v6.2.3：qtextdocument.cpp](https://raw.githubusercontent.com/qt/qtbase/v6.2.3/src/gui/text/qtextdocument.cpp)；[QWidget 类文档](https://doc.qt.io/qt-6/qwidget.html)。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建页尚未载入已有文件，所以m_fileOpened可以为false，但用户输入文字后，document的修改状态已经为true。这份文档包含了用户的工作，打开另一文件时不能只根据“没有打开过文件”就覆盖它。是否可以复用目标，需要同时检查来源与修改状态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v6.2.3：qtextdocument.cpp](https://raw.githubusercontent.com/qt/qtbase/v6.2.3/src/gui/text/qtextdocument.cpp)。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saveToFile没有实现文件写入，而是用setWindowModified清除窗口标记。星号消失只能说明窗口标记改变，磁盘上的内容没有因此保存，QTextDocument的modified也不会被这句代码自动清除。教学时把它称为模拟操作，并分别观察窗口标记、文档状态与文件写入，避免把三者混为一个结果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开发指南》第七章第7.4节。相关接口行为及补充说明见[QWidget 类文档](https://doc.qt.io/qt-6/qwidget.html)。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了完整讨论关闭文档，本节先约定一个真实保存接口saveDocument。返回true必须表示实际写入成功；写入失败或用户取消返回false。只有写入成功后才清除document的修改状态，再通过修改信号让窗口标记一致。文件读写留到第八章实现，此处先确定调用方能够依赖的返回含义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v6.2.3：qtextdocument.cpp](https://raw.githubusercontent.com/qt/qtbase/v6.2.3/src/gui/text/qtextdocument.cpp)；[QWidget 类文档](https://doc.qt.io/qt-6/qwidget.html)。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建顺序是先创建TFormDoc，再交给mdiArea的addSubWindow，取得包装并显示它。加入管理器后，包装成为内部文档的拥有者。活动目标改变会通过subWindowActivated通知主窗口，主窗口再刷新公共Action，不要求文档自己去设置主工具栏的状态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打开文件前用QPointer记住原活动文档，再显示文件对话框。对话框处理事件期间，对象状态仍可能改变，原目标也可能被删除；QPointer在对象删除后自动变空，但它不拥有对象。取消得到空路径就返回，取得有效路径后仍要重新检查原目标和文档状态，再决定复用还是新建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v6.2.3：qdialog.cpp](https://raw.githubusercontent.com/qt/qtbase/v6.2.3/src/widgets/dialogs/qdialog.cpp)；[QPointer 类文档](https://doc.qt.io/qt-6/qpointer.html)；[Qt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把创建新文档的条件写在同一个表达式中。原目标已经不存在、目标已经载入文件，或者目标含有修改时，都选择新建，保留现有内容；只有未载入文件且未修改的空白页才复用。逻辑或的短路求值保证空目标不会继续访问成员。实际应用也可以增加询问流程，本节采用新建这一明确策略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v6.2.3：qtextdocument.cpp](https://raw.githubusercontent.com/qt/qtbase/v6.2.3/src/gui/text/qtextdocument.cpp)。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消分支必须放在创建目标之前。用户关闭文件选择框或取消选择时，返回空路径，槽立即结束，工作区不出现多余空白页。只有有效路径分支才检查原QPointer和needNew，再按需创建文档；窗口列表非空不能证明之前保存的这个目标仍然有效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v6.2.3：qfiledialog.cpp](https://raw.githubusercontent.com/qt/qtbase/v6.2.3/src/widgets/dialogs/qfiledialog.cpp)；[Qt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确定新建或复用的目标后，把路径交给文档的loadFromFile。课堂将它约定为返回bool的接口，只有实际读取成功才返回true并更新内容、文件身份与标题。读取失败提示原因，原有文档保留原内容，所以不能先清空文本再测试打开结果。完整文件实现将在下一章展开，本页说明调用方依赖的结果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成功读取后，文本框显示读取到的文字，m_filename保存完整路径供后续文件操作使用。QFileInfo提取短名称，窗口标题使用短名称并保留修改占位符，不能用短标题替代完整路径。最后清除本次载入的document修改状态，并把m_fileOpened设为true。这些更新放在同一个成功分支里，避免界面名称与实际内容不一致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v6.2.3：qtextdocument.cpp](https://raw.githubusercontent.com/qt/qtbase/v6.2.3/src/gui/text/qtextdocument.cpp)。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复制槽先调用activeDocument，返回有效文档才执行textCopy。内部编辑器由文档接口访问，主窗口不直接操作每份文档的ui。剪切和粘贴采用同样的目标检查，分别调用相应接口；没有活动文档时槽结束，不解引用空指针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v6.2.3：qmdiarea.cpp](https://raw.githubusercontent.com/qt/qtbase/v6.2.3/src/widgets/widgets/qmdiarea.cpp)；[QObject 类文档](https://doc.qt.io/qt-6/qobject.html)。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体选择同样要同时考虑确认结果与对象寿命。QPointer保留原目标，editFont公开读取内部编辑器当前字体，作为getFont的初值。对话框结束后只有ok为true且原目标仍在，才通过setEditFont提交结果。不要此时重新寻找活动文档，否则切换后可能把结果交给另一份文档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开发指南》第七章第7.4节。相关接口行为及补充说明见[QFontDialog 类文档](https://doc.qt.io/qt-6/qfontdialog.html)；[Qt Base v6.2.3：qdialog.cpp](https://raw.githubusercontent.com/qt/qtbase/v6.2.3/src/widgets/dialogs/qdialog.cpp)；[QPointer 类文档](https://doc.qt.io/qt-6/qpointer.html)。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先确认有效目标，再调用saveDocument，并根据真实返回值决定能否报告保存成功。此处给的是下一章真实写入接口的调用约定，还没有提供文件写入实现。教材模拟的saveToFile只清除窗口标记，返回含义不同，不能把它替换进要求实际保存成功的流程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v6.2.3：qfiledialog.cpp](https://raw.githubusercontent.com/qt/qtbase/v6.2.3/src/widgets/dialogs/qfiledialog.cpp)；[QWidget 类文档](https://doc.qt.io/qt-6/qwidget.html)。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bWindowActivated的参数是新的活动包装，也可能为空。参数有效才访问widget并转换，类型检查后决定复制、保存以及其他文档Action的可用状态。有有效文档时通过currentFileName接口显示文件名，没有目标就清空状态提示。即使子窗口列表非空，也不能省略对信号参数的检查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v6.2.3：qmdiarea.cpp](https://raw.githubusercontent.com/qt/qtbase/v6.2.3/src/widgets/widgets/qmdiarea.cpp)；[QObject 类文档](https://doc.qt.io/qt-6/qobject.html)。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bWindowList返回的是QMdiSubWindow指针列表，不能把元素直接当作文档指针。遍历包装后仍通过widget取得用户组件，再转换并检查TFormDoc。这样才能安全地统计或读取每份文档的修改状态；页面注释处保留的是具体检查业务的位置，并非另一个完整业务实现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v6.2.3：qmdiarea.cpp](https://raw.githubusercontent.com/qt/qtbase/v6.2.3/src/widgets/widgets/qmdiarea.cpp)；[QObject 类文档](https://doc.qt.io/qt-6/qobject.html)。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moveSubWindow改变管理关系，不负责释放传入对象。传入包装时，包装移出MDI管理并失去原父对象；传入内部文档时，解绑文档但保留包装。需要删除或继续显示时，要另行安排相应对象的寿命。先确认传入的是哪一层，再判断调用后的关系，不能把这个接口当成close或delete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级联和平铺是两个独立入口，在SubWindowView下改变已有窗口的排列。TabbedView用页签切换文档，不采用这种排列方式。本例进入标签页模式后禁用这两个Action，使可用操作与显示方式一致，下一页把这种同步更新写入同一个槽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开发指南》第七章第7.4节。相关接口行为及补充说明见[QMdiArea 类文档](https://doc.qt.io/qt-6/qmdiarea.html)。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选中Action把checked传给槽。选中时使用TabbedView，取消选中时使用SubWindowView；页签关闭入口按模式设置，页签还允许移动。级联和平铺的enabled取checked的相反值，视图和适用入口因此随同一次选择更新。这里使用准确的枚举名称TabbedView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开发指南》第七章第7.4节。相关接口行为及补充说明见[QMdiArea 类文档](https://doc.qt.io/qt-6/qmdiarea.html)。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管理器用activateNextSubWindow和activatePreviousSubWindow切换相邻窗口。需要激活指定窗口时，setActiveSubWindow接收包装指针，而非内部TFormDoc。活动目标改变后，主窗口通过subWindowActivated更新公共Action和状态栏，随后公共请求交给新的活动文档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闭活动窗口与关闭全部是两个独立的请求入口。根据Qt六点二点三的实现，QMdiSubWindow先调用内部文档的close，文档能够拒绝，拒绝后外层包装保留。因此关闭全部返回后，不能直接假设列表已经为空，仍要按每份文档是否接受关闭判断结果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v6.2.3：qmdisubwindow.cpp](https://raw.githubusercontent.com/qt/qtbase/v6.2.3/src/widgets/widgets/qmdisubwindow.cpp)。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没有修改的文档可以接受关闭。存在未保存修改时，Cancel调用ignore并保留文档，No表示用户放弃修改，调用accept允许包装继续关闭。Yes先调用已经实现真实写入的saveDocument，只有成功才accept，失败或取消保存仍ignore。这个课堂扩展流程依赖真实保存返回值，教材的模拟保存不能满足这一前提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v6.2.3：qmessagebox.cpp](https://raw.githubusercontent.com/qt/qtbase/v6.2.3/src/widgets/dialogs/qmessagebox.cpp)；[Qt Base v6.2.3：qtextdocument.cpp](https://raw.githubusercontent.com/qt/qtbase/v6.2.3/src/gui/text/qtextdocument.cpp)；[QWidget 类文档](https://doc.qt.io/qt-6/qwidget.html)；[Qt Base v6.2.3：qmdisubwindow.cpp](https://raw.githubusercontent.com/qt/qtbase/v6.2.3/src/widgets/widgets/qmdisubwindow.cpp)。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份文档关闭后，工作区没有有效目标，激活信号可能传入空指针。主窗口清空状态提示，并禁用复制、字体和保存等文档入口。主窗口本身仍可见，新建和打开仍可用，所以关闭所有MDI文档并不等于关闭主窗口或退出应用事件循环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v6.2.3：qguiapplication.cpp](https://raw.githubusercontent.com/qt/qtbase/v6.2.3/src/gui/kernel/qguiapplication.cpp)；[Qt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四条路径检查课堂扩展的调用流程。取消选择时不新增空页；选择过程中原目标被删除后，返回分支不访问旧指针；未保存的新建文档在打开另一文件后保留原文字；关闭全部时某份文档选择Cancel，那份文档继续存在。每条观察对应创建、访问、覆盖或关闭的一项条件，可以逐项演示并说明依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v6.2.3：qfiledialog.cpp](https://raw.githubusercontent.com/qt/qtbase/v6.2.3/src/widgets/dialogs/qfiledialog.cpp)；[QPointer 类文档](https://doc.qt.io/qt-6/qpointer.html)；[Qt Base v6.2.3：qtextdocument.cpp](https://raw.githubusercontent.com/qt/qtbase/v6.2.3/src/gui/text/qtextdocument.cpp)；[Qt Base v6.2.3：qmdisubwindow.cpp](https://raw.githubusercontent.com/qt/qtbase/v6.2.3/src/widgets/widgets/qmdisubwindow.cpp)。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说明返回类型，再判断对象状态。activeSubWindow返回QMdiSubWindow，内部文档通过widget取得；窗口列表非空不保证有活动目标，仍需判空。setWindowModified只清除窗口标记，没有写入文件，也不会自动清除QTextDocument的修改状态。答案依次揭示，要求学生在回答之后补充原因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开发指南》第七章第7.4节。相关接口行为及补充说明见[Qt Base v6.2.3：qmdiarea.cpp](https://raw.githubusercontent.com/qt/qtbase/v6.2.3/src/widgets/widgets/qmdiarea.cpp)；[QWidget 类文档](https://doc.qt.io/qt-6/qwidget.html)。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DI的公共操作先确认目标，再进入文档接口；文件来源与修改状态分别管理，真实保存以实际写入为依据。现在已经组织了运行中的文档，下一份把时间点移到启动阶段。Splash提供启动反馈，登录结果决定主窗口是否显示，我们继续沿这些明确条件追踪程序进入主界面的过程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开发指南》第七章第7.4节。相关接口行为及补充说明见[QWidget 类文档](https://doc.qt.io/qt-6/qwidget.html)。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7_f_mdi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7_f_mdi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a7ada491f84d3fe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263f31009a754ad.pn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1137285"/>
            <a:ext cx="1917497" cy="528066"/>
            <a:chOff x="595884" y="1137285"/>
            <a:chExt cx="1917497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1137285"/>
              <a:ext cx="191749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第7章　7.4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57400"/>
            <a:ext cx="4610100" cy="2114550"/>
            <a:chOff x="590550" y="2057400"/>
            <a:chExt cx="4610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57400"/>
              <a:ext cx="4610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MDI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应用程序设计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65320"/>
            <a:ext cx="7339584" cy="1307592"/>
            <a:chOff x="597408" y="4465320"/>
            <a:chExt cx="73395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653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公共工具栏先找到有效的活动文档，再执行编辑操作。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分清QMdiArea、QMdiSubWindow与文档组件。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沿新建、打开、切换和关闭，追踪对象与状态。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子窗口模式的工作区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2019300"/>
            <a:ext cx="5810250" cy="3679508"/>
            <a:chOff x="609600" y="2019300"/>
            <a:chExt cx="5810250" cy="3679508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19300"/>
              <a:ext cx="5810250" cy="367950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788658" y="1950720"/>
            <a:ext cx="3986784" cy="3669792"/>
            <a:chOff x="6788658" y="1950720"/>
            <a:chExt cx="3986784" cy="3669792"/>
          </a:xfrm>
        </p:grpSpPr>
        <p:sp>
          <p:nvSpPr>
            <p:cNvPr id="6" name="TextBox 6"/>
            <p:cNvSpPr txBox="1"/>
            <p:nvPr/>
          </p:nvSpPr>
          <p:spPr>
            <a:xfrm>
              <a:off x="6788658" y="1950720"/>
              <a:ext cx="398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多个文档各有窗口边框，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共享主窗口的菜单和工具栏。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788658" y="3474720"/>
              <a:ext cx="37277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SubWindowView允许子窗口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在工作区内排列。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点击某份文档后，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复制、字体等公共操作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应作用于这份活动文档。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7451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教材图7-17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标签页模式的工作区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2019300"/>
            <a:ext cx="5810250" cy="3686175"/>
            <a:chOff x="609600" y="2019300"/>
            <a:chExt cx="5810250" cy="368617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19300"/>
              <a:ext cx="5810250" cy="368617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788658" y="1950720"/>
            <a:ext cx="4443984" cy="3631692"/>
            <a:chOff x="6788658" y="1950720"/>
            <a:chExt cx="4443984" cy="3631692"/>
          </a:xfrm>
        </p:grpSpPr>
        <p:sp>
          <p:nvSpPr>
            <p:cNvPr id="6" name="TextBox 6"/>
            <p:cNvSpPr txBox="1"/>
            <p:nvPr/>
          </p:nvSpPr>
          <p:spPr>
            <a:xfrm>
              <a:off x="6788658" y="1950720"/>
              <a:ext cx="41087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TabbedView用页签切换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同一组MDI文档。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切换viewMode改变显示方式，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不另建一份文档数据。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788658" y="4274820"/>
              <a:ext cx="444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每份文档仍由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QMdiSubWindow包装管理。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教材原图的枚举为TabbedView。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7451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教材图7-18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854085" cy="819150"/>
            <a:chOff x="590550" y="537210"/>
            <a:chExt cx="685408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8540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QMdiArea 是子窗口管理器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14500"/>
            <a:chOff x="609600" y="1828800"/>
            <a:chExt cx="10972800" cy="1714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15531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setCentralWidget(ui-&gt;mdiArea);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ui-&gt;mdiArea-&gt;setTabsClosable(true);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ui-&gt;mdiArea-&gt;setTabsMovable(true);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46220"/>
            <a:ext cx="7598664" cy="1726692"/>
            <a:chOff x="597408" y="4046220"/>
            <a:chExt cx="759866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75986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主窗口把mdiArea设为中心组件，由它组织多个子窗口。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添加、激活、排列和关闭，都通过QMdiArea接口完成。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文档组件处理自己的文字与文件状态，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不负责管理整个工作区。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822948" cy="819150"/>
            <a:chOff x="590550" y="5372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管理器与文档之间还有一层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8650" y="1847850"/>
            <a:ext cx="6134100" cy="4210050"/>
            <a:chOff x="628650" y="1847850"/>
            <a:chExt cx="6134100" cy="4210050"/>
          </a:xfrm>
        </p:grpSpPr>
        <p:sp>
          <p:nvSpPr>
            <p:cNvPr id="4" name="Rectangle 4"/>
            <p:cNvSpPr/>
            <p:nvPr/>
          </p:nvSpPr>
          <p:spPr>
            <a:xfrm>
              <a:off x="628650" y="1847850"/>
              <a:ext cx="6134100" cy="42100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45058" y="2007870"/>
              <a:ext cx="32208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QMdiArea的viewport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857250" y="2533650"/>
              <a:ext cx="5676900" cy="3276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73658" y="2655570"/>
              <a:ext cx="23746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QMdiSubWindow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085850" y="3181350"/>
              <a:ext cx="5219700" cy="236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302258" y="3303270"/>
              <a:ext cx="14761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TFormDoc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314450" y="3867150"/>
              <a:ext cx="4762500" cy="1390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530858" y="402717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plainTextEdit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保存并显示文档文字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150608" y="1950720"/>
            <a:ext cx="3560064" cy="3784092"/>
            <a:chOff x="7150608" y="1950720"/>
            <a:chExt cx="3560064" cy="3784092"/>
          </a:xfrm>
        </p:grpSpPr>
        <p:sp>
          <p:nvSpPr>
            <p:cNvPr id="13" name="TextBox 13"/>
            <p:cNvSpPr txBox="1"/>
            <p:nvPr/>
          </p:nvSpPr>
          <p:spPr>
            <a:xfrm>
              <a:off x="7150608" y="1950720"/>
              <a:ext cx="3560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addSubWindow把普通文档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放进子窗口包装。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150608" y="3398520"/>
              <a:ext cx="2874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activeSubWindow()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返回外层包装。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150608" y="4846320"/>
              <a:ext cx="3072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sub-&gt;widget()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才返回内部文档组件。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404610"/>
              <a:ext cx="28744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对象层级整理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添加子窗口的返回对象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598664" cy="888492"/>
            <a:chOff x="597408" y="1931670"/>
            <a:chExt cx="75986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598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addSubWindow返回QMdiSubWindow，供窗口层面管理。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传入普通QWidget时创建包装；传入已有包装时使用它。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400544" cy="888492"/>
            <a:chOff x="597408" y="3379470"/>
            <a:chExt cx="74005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400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Qt 6.2.3自动创建的包装已设置WA_DeleteOnClose。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包装接受关闭后删除，内部文档由包装拥有。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994904" cy="1307592"/>
            <a:chOff x="597408" y="4827270"/>
            <a:chExt cx="79949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994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自行创建QMdiSubWindow时，需要自行安排关闭后的寿命，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例如设置WA_DeleteOnClose。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不要把自动包装的处理规则无条件套到自建包装上。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6436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Qt 6.2.3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安全取得活动文档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476500"/>
            <a:chOff x="609600" y="1828800"/>
            <a:chExt cx="10972800" cy="2476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476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0227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TFormDoc *MainWindow::activeDocument() const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auto *sub = ui-&gt;mdiArea-&gt;activeSubWindow();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(!sub)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return nullptr;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qobject_cast&lt;TFormDoc *&gt;(sub-&gt;widget());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93920"/>
            <a:ext cx="8909304" cy="1307592"/>
            <a:chOff x="597408" y="4693920"/>
            <a:chExt cx="89093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93920"/>
              <a:ext cx="8909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先检查包装，再转换内部widget。类型不匹配也会返回nullptr。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调用方仍检查返回值；TFormDoc声明Q_OBJECT以支持转换。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公共操作都复用这个接口，检查依据保持一致。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5513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课堂接口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388352" cy="819150"/>
            <a:chOff x="590550" y="5372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有子窗口仍可能没有活动目标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5884" y="1899285"/>
            <a:ext cx="8464486" cy="528066"/>
            <a:chOff x="595884" y="1899285"/>
            <a:chExt cx="8464486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899285"/>
              <a:ext cx="84644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subWindowList非空，只说明工作区中存在子窗口。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6120384" cy="888492"/>
            <a:chOff x="597408" y="3379470"/>
            <a:chExt cx="6120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工作区失去激活，或活动窗口被取消激活时，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activeSubWindow仍可能返回nullptr。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034784" cy="1307592"/>
            <a:chOff x="597408" y="482727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禁用按钮告诉用户：现在没有可操作的文档。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槽函数判空保证访问对象之前，确实存在有效目标。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界面反馈与访问检查分别处理，不能省略其中一个。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275271" cy="819150"/>
            <a:chOff x="590550" y="537210"/>
            <a:chExt cx="727527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27527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current 与 active 的区别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720584" cy="888492"/>
            <a:chOff x="597408" y="1931670"/>
            <a:chExt cx="7720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720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currentSubWindow可保留最近的当前文档。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应用不活动时，它与activeSubWindow的结果可能不同。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720584" cy="888492"/>
            <a:chOff x="597408" y="3379470"/>
            <a:chExt cx="7720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720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对活动文档执行操作时，读取activeSubWindow并判空。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返回有效包装后，才能访问它内部的文档组件。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400544" cy="1307592"/>
            <a:chOff x="597408" y="4827270"/>
            <a:chExt cx="74005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400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接口名称接近，要求的状态却不同。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先确定操作需要“最近当前文档”还是“当前活动文档”，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再选择接口；不要无条件互换两者。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507175" cy="819150"/>
            <a:chOff x="590550" y="537210"/>
            <a:chExt cx="650717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50717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公共 Action 的可用状态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510784" cy="888492"/>
            <a:chOff x="597408" y="1931670"/>
            <a:chExt cx="55107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新建与打开负责向工作区加入文档。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即使工作区为空，用户也需要这些入口。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339584" cy="888492"/>
            <a:chOff x="597408" y="3379470"/>
            <a:chExt cx="7339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复制、粘贴、字体与保存，需要具体的文档目标。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有有效文档时启用；没有目标时禁用并清空状态提示。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8467344" cy="1307592"/>
            <a:chOff x="597408" y="4827270"/>
            <a:chExt cx="84673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8467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每个文档操作的槽函数仍要调用activeDocument并检查结果。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按钮的可用状态可能先于当前对象状态改变，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真正执行操作时，必须再次确认目标有效。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88681" cy="819150"/>
            <a:chOff x="590550" y="537210"/>
            <a:chExt cx="628868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8868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TFormDoc 封装文档操作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19300"/>
            <a:chOff x="609600" y="1828800"/>
            <a:chExt cx="10972800" cy="2019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1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4421886" cy="1325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TFormDoc::textCopy()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ui-&gt;plainTextEdit-&gt;copy();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93870"/>
            <a:ext cx="8589264" cy="1726692"/>
            <a:chOff x="597408" y="4293870"/>
            <a:chExt cx="858926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93870"/>
              <a:ext cx="85892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textCut、textPaste与setEditFont同样交给内部编辑器。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m_filename记录文件位置；isFileOpened说明是否载入文件。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isModified读取编辑器document的修改状态。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外层只调用文档接口，内部控件由文档类管理。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标题中的修改占位符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47900"/>
            <a:chOff x="609600" y="1828800"/>
            <a:chExt cx="10972800" cy="2247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4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47547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setWindowTitle("New Doc[*]");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connect(ui-&gt;plainTextEdit-&gt;document(),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&amp;QTextDocument::modificationChanged,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&amp;QWidget::setWindowModified);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41520"/>
            <a:ext cx="8909304" cy="1307592"/>
            <a:chOff x="597408" y="4541520"/>
            <a:chExt cx="89093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8909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用户修改文字后，document发出modificationChanged(bool)。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setWindowModified接收这个值，控制标题中[*]的显示。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标题提供修改提示；文件是否保存，还要看真实写入结果。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953756" cy="819150"/>
            <a:chOff x="590550" y="5372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打开文件与修改文件是两种状态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644384" cy="888492"/>
            <a:chOff x="597408" y="1931670"/>
            <a:chExt cx="7644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m_fileOpened=false只说明没有载入已有文件。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它不能说明编辑器中没有文字，也不能说明文字已保存。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766304" cy="888492"/>
            <a:chOff x="597408" y="3379470"/>
            <a:chExt cx="77663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766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document()-&gt;isModified()为true，说明文档被修改。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新建空页后输入一段文字，就会出现这种状态。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827264" cy="1307592"/>
            <a:chOff x="597408" y="4827270"/>
            <a:chExt cx="78272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827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这份文档尚未打开文件，却已经包含用户的工作。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打开另一文件时，不能只检查m_fileOpened就覆盖文字。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目标能否复用，还要检查文档修改状态。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教材保存按钮模拟了什么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10972800" cy="1257300"/>
            <a:chOff x="609600" y="1828800"/>
            <a:chExt cx="10972800" cy="1257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39284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setWindowModified(false);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9056" y="2586990"/>
              <a:ext cx="57278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教材saveToFile中的模拟操作：没有实际文件写入。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531870"/>
            <a:ext cx="5510784" cy="888492"/>
            <a:chOff x="597408" y="3531870"/>
            <a:chExt cx="55107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53187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这句代码只清除窗口的修改标记。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标题星号消失，不能证明文件已经保存。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884420"/>
            <a:ext cx="7339584" cy="1307592"/>
            <a:chOff x="597408" y="4884420"/>
            <a:chExt cx="733958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884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它也不会自动清除QTextDocument的modified状态。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文件写入、文档修改状态与窗口标记，应分别判断。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下一页先约定真实保存接口，再讨论允许关闭的条件。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28744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教材模拟代码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真实保存的接口约定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933944" cy="888492"/>
            <a:chOff x="597408" y="1931670"/>
            <a:chExt cx="79339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933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课堂扩展定义bool saveDocument()。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true表示实际写入成功；false表示写入失败或用户取消。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9320784" cy="888492"/>
            <a:chOff x="597408" y="3379470"/>
            <a:chExt cx="9320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932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只有实际写入成功后，才调用document()-&gt;setModified(false)。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修改信号再让窗口标记与文档状态一致。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507224" cy="1307592"/>
            <a:chOff x="597408" y="4827270"/>
            <a:chExt cx="75072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507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文件读写将在第8章实现。本章先确定接口与调用流程。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关闭文档的代码要使用这个真实返回值，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不能把教材模拟函数的标记变化当作保存成功。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97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课堂扩展接口约定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新建文档的执行顺序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14500"/>
            <a:chOff x="609600" y="1828800"/>
            <a:chExt cx="10972800" cy="1714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64895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*doc = new TFormDoc(this);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QMdiSubWindow *sub = ui-&gt;mdiArea-&gt;addSubWindow(doc);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sub-&gt;show();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46220"/>
            <a:ext cx="7309104" cy="1726692"/>
            <a:chOff x="597408" y="4046220"/>
            <a:chExt cx="730910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73091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先创建文档组件，再把文档交给mdiArea包装并管理。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包装拥有内部文档；show让新子窗口进入可见状态。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活动目标变化时，subWindowActivated通知主窗口，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由主窗口更新公共Action的可用状态。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选择文件前保留目标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47900"/>
            <a:chOff x="609600" y="1828800"/>
            <a:chExt cx="10972800" cy="2247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4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822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QPointer&lt;TFormDoc&gt; target = activeDocument();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path = QFileDialog::getOpenFileName(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"打开文件", QString(), "文本文件 (*.txt)");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41520"/>
            <a:ext cx="7735824" cy="1307592"/>
            <a:chOff x="597408" y="4541520"/>
            <a:chExt cx="77358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7735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文件对话框处理事件期间，原文档可能被删除。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QPointer会在对象删除后变空；它不拥有这个对象。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返回后重新检查target和文档状态，再决定复用或新建。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197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打开槽中的前半段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什么时候创建新目标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14500"/>
            <a:chOff x="609600" y="1828800"/>
            <a:chExt cx="10972800" cy="1714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427520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needNew = !target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|| target-&gt;isFileOpened()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|| target-&gt;isModified();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46220"/>
            <a:ext cx="8558784" cy="1726692"/>
            <a:chOff x="597408" y="4046220"/>
            <a:chExt cx="85587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8558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没有有效目标、已有文件，或有未保存的文字时，创建新文档。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只有未载入文件且未修改的空白文档，才允许复用。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短路求值保证target为空时，不继续访问它的成员。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也可另行询问如何处理；本页采用新建以保留现有内容。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8744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课堂打开流程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取消文件选择时保持原状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562100"/>
            <a:chOff x="609600" y="1828800"/>
            <a:chExt cx="10972800" cy="1562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562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83539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后续才检查target、needNew并按需创建文档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836670"/>
            <a:ext cx="7644384" cy="888492"/>
            <a:chOff x="597408" y="3836670"/>
            <a:chExt cx="7644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8366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取消返回空路径，立即结束本次打开操作。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先选择路径，再创建目标，就不会取消后留下多余空页。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339584" cy="888492"/>
            <a:chOff x="597408" y="5303520"/>
            <a:chExt cx="73395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路径有效后，才检查原目标是否仍在，以及能否复用。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窗口列表非空，不能代替对这个具体目标的检查。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把路径交给确定的文档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223504" cy="888492"/>
            <a:chOff x="597408" y="1931670"/>
            <a:chExt cx="82235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223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新建或复用的目标，都通过loadFromFile(path)接收路径。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课堂约定返回bool：实际读取成功才返回true。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6120384" cy="888492"/>
            <a:chOff x="597408" y="3379470"/>
            <a:chExt cx="6120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读取失败时提示原因，已有文档保留原内容。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不能先清空文本，再检查文件能否打开。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812024" cy="1307592"/>
            <a:chOff x="597408" y="4827270"/>
            <a:chExt cx="78120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812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读取成功后才更新文字、文件名、已打开状态与标题。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拿到路径只完成了文件选择，不能报告载入成功。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完整读写实现在第8章；本页先说明接口必须保证的结果。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97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课堂扩展接口约定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载入后更新哪些位置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269224" cy="888492"/>
            <a:chOff x="597408" y="1931670"/>
            <a:chExt cx="82692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269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实际读取成功后，把文字交给plainTextEdit显示。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m_filename保存完整路径，后续文件操作据此定位文件。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8116824" cy="888492"/>
            <a:chOff x="597408" y="3379470"/>
            <a:chExt cx="81168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8116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QFileInfo取得短文件名，窗口标题使用短名称加[*]。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标题用于辨认文档，不能代替保存完整路径的成员变量。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9183624" cy="1307592"/>
            <a:chOff x="597408" y="4827270"/>
            <a:chExt cx="91836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9183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　document()-&gt;setModified(false)清除本次载入的修改状态。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　 m_fileOpened设为true，记录已经载入文件。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　 同一次载入的各项更新，要在成功分支中一起完成。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520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成功载入后的更新顺序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公共编辑操作怎样转发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19300"/>
            <a:chOff x="609600" y="1828800"/>
            <a:chExt cx="10972800" cy="2019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1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742051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MainWindow::on_actCopy_triggered()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(auto *doc = activeDocument())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doc-&gt;textCopy();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93870"/>
            <a:ext cx="7812024" cy="1726692"/>
            <a:chOff x="597408" y="4293870"/>
            <a:chExt cx="781202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93870"/>
              <a:ext cx="78120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主窗口先调用activeDocument，取得有效的文档目标。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textCopy再把请求交给这份文档内部的plainTextEdit。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cut和paste采用相同的目标检查，分别调用文档接口。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没有活动文档时，槽函数结束，不访问空指针。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388352" cy="819150"/>
            <a:chOff x="590550" y="5372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字体对话框结束后再检查目标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622161" cy="2544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QPointer&lt;TFormDoc&gt; target = activeDocument();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(!target)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QFont font = QFontDialog::getFont(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&amp;ok, target-&gt;editFont(), 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(ok &amp;&amp; target)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target-&gt;setEditFont(font);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8375904" cy="1307592"/>
            <a:chOff x="597408" y="4884420"/>
            <a:chExt cx="83759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8375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以原目标的当前字体为初值；editFont为文档公开读取接口。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返回后同时检查确认结果与原目标寿命，再提交字体。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不要重新找另一份活动文档，误改刚激活的页面。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197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课堂字体接口示例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072579" cy="819150"/>
            <a:chOff x="590550" y="537210"/>
            <a:chExt cx="707257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07257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 Action 调用明确接口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19300"/>
            <a:chOff x="609600" y="1828800"/>
            <a:chExt cx="10972800" cy="2019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1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782056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*doc = activeDocument();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(!doc)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saved = doc-&gt;saveDocument();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只有saved为true，才可以报告实际保存成功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93870"/>
            <a:ext cx="8116824" cy="1726692"/>
            <a:chOff x="597408" y="4293870"/>
            <a:chExt cx="811682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93870"/>
              <a:ext cx="81168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主窗口把请求交给文档，文档返回真实文件操作的结果。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本页是第8章写盘接口的调用约定，尚未给出文件写入实现。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教材saveToFile只模拟清除窗口标记，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不能替换这里具有实际成功含义的saveDocument。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197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课堂扩展接口约定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9123680" cy="819150"/>
            <a:chOff x="590550" y="537210"/>
            <a:chExt cx="912368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912368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 subWindowActivated 的空值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048000"/>
            <a:chOff x="609600" y="1828800"/>
            <a:chExt cx="10972800" cy="3048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048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235696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槽参数：QMdiSubWindow *arg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TFormDoc *doc = arg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? qobject_cast&lt;TFormDoc *&gt;(arg-&gt;widget()) : nullptr;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ui-&gt;actCopy-&gt;setEnabled(doc != nullptr);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ui-&gt;actSave-&gt;setEnabled(doc != nullptr);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(doc)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statusBar()-&gt;showMessage(doc-&gt;currentFileName());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statusBar()-&gt;clearMessage();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84470"/>
            <a:ext cx="9823704" cy="888492"/>
            <a:chOff x="597408" y="5284470"/>
            <a:chExt cx="98237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84470"/>
              <a:ext cx="9823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信号参数是新活动包装，也可能为nullptr；其他文档Action同样处理。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列表非空时，也不能直接解引用arg。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7128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激活槽示例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子窗口列表返回的是包装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476500"/>
            <a:chOff x="609600" y="1828800"/>
            <a:chExt cx="10972800" cy="2476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476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235696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auto windows = ui-&gt;mdiArea-&gt;subWindowList();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(QMdiSubWindow *sub : windows)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(!sub)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continue;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auto *doc = qobject_cast&lt;TFormDoc *&gt;(sub-&gt;widget());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doc非空时，才读取这份文档的状态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93920"/>
            <a:ext cx="9015984" cy="1307592"/>
            <a:chOff x="597408" y="4693920"/>
            <a:chExt cx="9015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93920"/>
              <a:ext cx="9015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列表类型为QList&lt;QMdiSubWindow *&gt;，元素不是TFormDoc指针。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遍历时仍经过widget与类型转换，再检查转换结果。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列表可用于统计，或逐个检查各份文档的修改状态。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移除与删除的对象不同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309104" cy="888492"/>
            <a:chOff x="597408" y="1931670"/>
            <a:chExt cx="73091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309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removeSubWindow传入包装时，把包装移出MDI管理，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并将它的parent置空；这次调用不删除包装。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6729984" cy="888492"/>
            <a:chOff x="597408" y="3379470"/>
            <a:chExt cx="6729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传入内部文档时，把文档与包装解绑，保留包装。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传入哪一层对象，决定改变哪一层管理关系。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6120384" cy="1307592"/>
            <a:chOff x="597408" y="4827270"/>
            <a:chExt cx="6120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removeSubWindow不负责释放传入对象。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需要删除时，另行安排对象寿命和清理操作。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不要把移除接口当作close或delete。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排列只作用于子窗口模式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857134" cy="469392"/>
            <a:chOff x="597408" y="1950720"/>
            <a:chExt cx="7857134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8571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在SubWindowView下，排列接口改变已有窗口的位置。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3048000"/>
            <a:ext cx="10972800" cy="1333500"/>
            <a:chOff x="609600" y="3048000"/>
            <a:chExt cx="10972800" cy="1333500"/>
          </a:xfrm>
        </p:grpSpPr>
        <p:sp>
          <p:nvSpPr>
            <p:cNvPr id="6" name="Rectangle 6"/>
            <p:cNvSpPr/>
            <p:nvPr/>
          </p:nvSpPr>
          <p:spPr>
            <a:xfrm>
              <a:off x="609600" y="3048000"/>
              <a:ext cx="10972800" cy="133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7532" y="3183255"/>
              <a:ext cx="598208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ui-&gt;mdiArea-&gt;cascadeSubWindows(); // 级联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ui-&gt;mdiArea-&gt;tileSubWindows();    // 平铺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27270"/>
            <a:ext cx="7491984" cy="1307592"/>
            <a:chOff x="597408" y="4827270"/>
            <a:chExt cx="74919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27270"/>
              <a:ext cx="749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TabbedView通过页签切换文档，不采用这种窗口排列。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本例进入标签页模式时，禁用级联和平铺入口。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显示方式与工具栏的可用操作需要一起更新。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197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两个独立排列入口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切换视图模式的代码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476500"/>
            <a:chOff x="609600" y="1828800"/>
            <a:chExt cx="10972800" cy="2476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476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942326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可选中Action的槽参数：bool checked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ui-&gt;mdiArea-&gt;setViewMode(checked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? QMdiArea::TabbedView : QMdiArea::SubWindowView);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ui-&gt;mdiArea-&gt;setTabsClosable(checked);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ui-&gt;mdiArea-&gt;setTabsMovable(true);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ui-&gt;actCascade-&gt;setEnabled(!checked);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ui-&gt;actTile-&gt;setEnabled(!checked);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93920"/>
            <a:ext cx="8970264" cy="1307592"/>
            <a:chOff x="597408" y="4693920"/>
            <a:chExt cx="89702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93920"/>
              <a:ext cx="8970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checked为true时进入TabbedView，提供页签关闭入口。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级联和平铺的enabled取!checked，与显示方式保持一致。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枚举名称为TabbedView；视图与操作入口按同一个checked更新。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激活指定文档或相邻文档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263384" cy="888492"/>
            <a:chOff x="597408" y="1931670"/>
            <a:chExt cx="7263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263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activateNextSubWindow切换到下一个子窗口。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activatePreviousSubWindow切换到前一个子窗口。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156704" cy="888492"/>
            <a:chOff x="597408" y="3379470"/>
            <a:chExt cx="71567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156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setActiveSubWindow接收QMdiSubWindow指针。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指定目标时传入包装，不能直接传入内部TFormDoc。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309104" cy="1307592"/>
            <a:chOff x="597408" y="4827270"/>
            <a:chExt cx="73091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309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活动包装改变后，subWindowActivated通知主窗口。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主窗口据新目标更新公共操作与状态栏，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后续复制、字体与保存才能交给这份活动文档。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关闭活动窗口与关闭全部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33500"/>
            <a:chOff x="609600" y="1828800"/>
            <a:chExt cx="10972800" cy="1333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3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30199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ui-&gt;mdiArea-&gt;closeActiveSubWindow();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ui-&gt;mdiArea-&gt;closeAllSubWindows();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608070"/>
            <a:ext cx="8833104" cy="888492"/>
            <a:chOff x="597408" y="3608070"/>
            <a:chExt cx="88331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08070"/>
              <a:ext cx="8833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前一个接口处理活动窗口，后一个请求关闭全部子窗口。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QMdiSubWindow先调用内部文档的close，由文档决定是否接受。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132070"/>
            <a:ext cx="8223504" cy="888492"/>
            <a:chOff x="597408" y="5132070"/>
            <a:chExt cx="82235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132070"/>
              <a:ext cx="8223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文档拒绝关闭时，外层包装保留。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不能假设closeAllSubWindows调用后，窗口列表一定为空。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197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两个独立关闭入口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未保存文档的关闭流程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574024" cy="888492"/>
            <a:chOff x="597408" y="1931670"/>
            <a:chExt cx="85740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574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Cancel：用户取消关闭，closeEvent调用event-&gt;ignore()。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文档保留，用户仍可继续编辑。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8055864" cy="888492"/>
            <a:chOff x="597408" y="3379470"/>
            <a:chExt cx="80558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8055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No：用户决定放弃未保存的修改，调用event-&gt;accept()。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文档允许关闭，随后由包装处理关闭与清理。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522464" cy="1307592"/>
            <a:chOff x="597408" y="4827270"/>
            <a:chExt cx="75224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522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Yes：调用具有真实写入实现的saveDocument()。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成功才accept；失败或取消保存时ignore，保留文档。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本页为课堂扩展流程，必须先实现真实保存接口。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520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未修改文档可接受关闭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最后一个文档关闭后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5884" y="1918335"/>
            <a:ext cx="7660386" cy="528066"/>
            <a:chOff x="595884" y="1918335"/>
            <a:chExt cx="7660386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76603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工作区没有文档，公共操作恢复为无目标状态。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8253984" cy="888492"/>
            <a:chOff x="597408" y="3379470"/>
            <a:chExt cx="8253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subWindowActivated可能传入nullptr。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主窗口清空状态提示，并禁用复制、字体、保存等文档操作。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6729984" cy="1307592"/>
            <a:chOff x="597408" y="4827270"/>
            <a:chExt cx="6729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主窗口仍在显示，用户可以继续新建或打开文档。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关闭全部MDI文档，不等于关闭应用主窗口，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也不等于退出应用的事件循环。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课堂检查四条操作路径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8386267" cy="3669792"/>
            <a:chOff x="597408" y="1950720"/>
            <a:chExt cx="8386267" cy="36697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100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取消文件选择，观察工作区没有新增空白文档。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017520"/>
              <a:ext cx="76331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选择文件期间原目标删除，返回后不访问旧指针。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84320"/>
              <a:ext cx="82792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新建页输入未保存文字，再打开文件，原文字应保留。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151120"/>
              <a:ext cx="83862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　关闭全部时，一份文档选择Cancel，这份文档应保留。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682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 · 课堂扩展流程的检查任务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课堂练习：目标与状态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74520"/>
            <a:ext cx="6601054" cy="469392"/>
            <a:chOff x="597408" y="1874520"/>
            <a:chExt cx="6601054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74520"/>
              <a:ext cx="66010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activeSubWindow返回的是TFormDoc吗？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26970"/>
            <a:ext cx="8642604" cy="469392"/>
            <a:chOff x="597408" y="2426970"/>
            <a:chExt cx="8642604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26970"/>
              <a:ext cx="86426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返回QMdiSubWindow；通过widget()才取得内部文档组件。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246120"/>
            <a:ext cx="7152437" cy="469392"/>
            <a:chOff x="597408" y="3246120"/>
            <a:chExt cx="7152437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246120"/>
              <a:ext cx="71524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subWindowList非空，能省略active判空吗？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798570"/>
            <a:ext cx="6809232" cy="469392"/>
            <a:chOff x="597408" y="3798570"/>
            <a:chExt cx="680923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79857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不能。存在子窗口，不保证此时存在活动窗口。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617720"/>
            <a:ext cx="7719670" cy="469392"/>
            <a:chOff x="597408" y="4617720"/>
            <a:chExt cx="7719670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617720"/>
              <a:ext cx="7719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setWindowModified(false)是否已经保存文件？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208270"/>
            <a:ext cx="7644384" cy="888492"/>
            <a:chOff x="597408" y="5208270"/>
            <a:chExt cx="7644384" cy="8884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2082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没有。它只清除窗口标记，实际文件写入需要另行实现。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文档的modified状态也不会被这句代码自动清除。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进入启动与登录窗口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120384" cy="1307592"/>
            <a:chOff x="597408" y="1931670"/>
            <a:chExt cx="61203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公共操作先确认有效目标，再交给内部文档。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文件来源与修改状态分别管理。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保存成功来自实际写入，不能只看标题标记。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3987165"/>
            <a:ext cx="7141464" cy="645414"/>
            <a:chOff x="592836" y="3987165"/>
            <a:chExt cx="7141464" cy="645414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987165"/>
              <a:ext cx="714146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程序启动后，什么时候进入主窗口？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32070"/>
            <a:ext cx="8040624" cy="888492"/>
            <a:chOff x="597408" y="5132070"/>
            <a:chExt cx="80406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132070"/>
              <a:ext cx="8040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MDI已组织运行中的文档；下一份转到启动阶段。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用Splash显示启动反馈，用登录结果决定是否显示主窗口。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6386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7.4 MDI应用程序设计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7_f_mdi">
  <a:themeElements>
    <a:clrScheme name="qt6_ch07_f_mdi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f_mdi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f_md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7_f_mdi">
  <a:themeElements>
    <a:clrScheme name="qt6_ch07_f_mdi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f_mdi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f_md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2026-10-06T15:48:45Z</dcterms:created>
  <dcterms:modified xsi:type="dcterms:W3CDTF">2026-10-06T15:48:45Z</dcterms:modified>
  <cp:category/>
  <cp:contentStatus/>
</cp:coreProperties>
</file>