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4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  <Relationship Id="rId4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DI处理的是运行中的文档，本节转到主窗口出现之前的启动过程。按照教材第七章第五节，用QSplashScreen提供启动反馈，用自定义QDialog接收登录输入，再由main根据登录结果决定是否进入主窗口。本地示例还用到设置、密码摘要和鼠标拖动，我们分别说明每一步处理什么值，以及它能够保证什么结果。</a:t>
            </a:r>
          </a:p>
          <a:p>
            <a:pPr/>
            <a:endParaRPr lang="zh-CN" dirty="0"/>
          </a:p>
          <a:p>
            <a:pPr/>
            <a:r>
              <a:rPr lang="zh-CN" dirty="0"/>
              <a:t>教材内容见《Qt 6 C++ 开发指南》第七章第7.5节。</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的TDialogLogin把资源图片放在QLabel中，用两个QLineEdit接收用户名与密码。取消按钮可以直接连接reject，确定按钮则进入自定义槽，先读取并验证输入，匹配后才accept。观察界面时，不只看窗口是否关闭，还要说明关闭前是否已经完成验证，以及调用者将取得哪个结果。</a:t>
            </a:r>
          </a:p>
          <a:p>
            <a:pPr/>
            <a:endParaRPr lang="zh-CN" dirty="0"/>
          </a:p>
          <a:p>
            <a:pPr/>
            <a:r>
              <a:rPr lang="zh-CN" dirty="0"/>
              <a:t>教材内容见《Qt 6 C++ 开发指南》第七章第7.5节。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准备包含启动图片的QPixmap，交给QSplashScreen，然后显示启动画面并用showMessage给出启动说明。主窗口准备完成并show之后，调用finish结束启动画面。finish的调用时机由程序安排，不会自动按一个固定时间关闭。这个片段说明顺序，实际初始化还需要安排事件处理，下一页说明界面为什么可能失去响应。</a:t>
            </a:r>
          </a:p>
          <a:p>
            <a:pPr/>
            <a:endParaRPr lang="zh-CN" dirty="0"/>
          </a:p>
          <a:p>
            <a:pPr/>
            <a:r>
              <a:rPr lang="zh-CN" dirty="0"/>
              <a:t>教材内容见《Qt 6 C++ 开发指南》第七章第7.5节。相关接口行为及补充说明见[Qt Base v6.2.3：qsplashscreen.cpp](https://raw.githubusercontent.com/qt/qtbase/v6.2.3/src/widgets/widgets/qsplashscreen.cpp)。</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显示图片不代表界面能够一直响应。较短的初始化步骤可以由QTimer推进，每次完成后尽快返回事件循环，让输入与绘制继续进行。耗时计算可交给工作线程，但QSplashScreen和其他QWidget的操作仍回到GUI线程。定时器不会自动创建后台执行环境，把长计算或忙等放进GUI槽仍会占住主线程。</a:t>
            </a:r>
          </a:p>
          <a:p>
            <a:pPr/>
            <a:endParaRPr lang="zh-CN" dirty="0"/>
          </a:p>
          <a:p>
            <a:pPr/>
            <a:r>
              <a:rPr lang="zh-CN" dirty="0"/>
              <a:t>教材内容见《Qt 6 C++ 开发指南》第七章第7.5节。相关接口行为及补充说明见[Qt Base v6.2.3：qtimer.cpp](https://raw.githubusercontent.com/qt/qtbase/v6.2.3/src/corelib/kernel/qtimer.cpp)；[线程与 QObject 文档](https://doc.qt.io/qt-6/threads-qobject.html)。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SplashScreen负责显示启动图片与消息，教材的登录输入和验证由继承QDialog的TDialogLogin实现。自定义对话框增加输入框、按钮和验证槽，匹配后才返回Accepted。把窗口类型设为SplashScreen，只改变它在窗口系统中的角色，不会自动增加用户名读取、密码比较或登录判定逻辑。</a:t>
            </a:r>
          </a:p>
          <a:p>
            <a:pPr/>
            <a:endParaRPr lang="zh-CN" dirty="0"/>
          </a:p>
          <a:p>
            <a:pPr/>
            <a:r>
              <a:rPr lang="zh-CN" dirty="0"/>
              <a:t>教材内容见《Qt 6 C++ 开发指南》第七章第7.5节。相关接口行为及补充说明见[Qt Base v6.2.3：qnamespace.qdoc](https://raw.githubusercontent.com/qt/qtbase/v6.2.3/src/corelib/global/qnamespace.qdoc)。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课堂统一把图片命名为labelSplash，用户名框命名为editUser，密码框命名为editPSWD，这样后续代码的读取位置可以在Designer中直接找到。密码框设置Password回显模式，chkBoxSave记录用户名回显偏好。btnCancel连接reject，btnOK进入验证槽；如果把确定按钮直接连接accept，就会跳过用户名和密码的比较。</a:t>
            </a:r>
          </a:p>
          <a:p>
            <a:pPr/>
            <a:endParaRPr lang="zh-CN" dirty="0"/>
          </a:p>
          <a:p>
            <a:pPr/>
            <a:r>
              <a:rPr lang="zh-CN" dirty="0"/>
              <a:t>教材内容见《Qt 6 C++ 开发指南》第七章第7.5节。相关接口行为及补充说明见[QLineEdit 类文档](https://doc.qt.io/qt-6/qlineedit.html)。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ain创建QApplication后，先把组织名设为WWB-Qt，应用名设为samp7_5，再创建登录对话框，使首次QSettings使用正确的应用身份。登录exec返回Accepted才创建并显示主窗口，再进入应用主循环；其他结果直接返回。这里的login是栈对象，按作用域清理，不能启用WA_DeleteOnClose让它自行删除。</a:t>
            </a:r>
          </a:p>
          <a:p>
            <a:pPr/>
            <a:endParaRPr lang="zh-CN" dirty="0"/>
          </a:p>
          <a:p>
            <a:pPr/>
            <a:r>
              <a:rPr lang="zh-CN" dirty="0"/>
              <a:t>教材内容见《Qt 6 C++ 开发指南》第七章第7.5节。相关接口行为及补充说明见[Qt Base v6.2.3：qdialog.cpp](https://raw.githubusercontent.com/qt/qtbase/v6.2.3/src/widgets/dialogs/qdialog.cpp)；[QDialog 类文档](https://doc.qt.io/qt-6/qdialog.html)；[Qt Base v6.2.3：qsettings.cpp](https://raw.githubusercontent.com/qt/qtbase/v6.2.3/src/corelib/io/qsettings.cpp)。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_user记录教材用户名，m_digest保存用于比较的密码摘要，m_tryCount从零开始记录验证失败次数。拖动另用pressGlobal和startWindowPos保存两种起点，再用m_moving表示是否正在处理本次拖动。登录比较与鼠标坐标参照解决不同问题，成员应各自承担明确的职责，不能混作一个状态标志。</a:t>
            </a:r>
          </a:p>
          <a:p>
            <a:pPr/>
            <a:endParaRPr lang="zh-CN" dirty="0"/>
          </a:p>
          <a:p>
            <a:pPr/>
            <a:r>
              <a:rPr lang="zh-CN" dirty="0"/>
              <a:t>教材内容见《Qt 6 C++ 开发指南》第七章第7.5节。</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Settings的value返回QVariant，调用者再用toBool或toString取得所需类型。键存在时读取已存值，键不存在才使用传入的默认值，因此默认值不会强制覆盖已有设置。教材saved默认false，Username默认user，PSWD默认采用密码一二三四五的摘要。后面的初始化代码按这个规则填入成员和控件。</a:t>
            </a:r>
          </a:p>
          <a:p>
            <a:pPr/>
            <a:endParaRPr lang="zh-CN" dirty="0"/>
          </a:p>
          <a:p>
            <a:pPr/>
            <a:r>
              <a:rPr lang="zh-CN" dirty="0"/>
              <a:t>教材内容见《Qt 6 C++ 开发指南》第七章第7.5节。相关接口行为及补充说明见[Qt Base v6.2.3：qsettings.cpp](https://raw.githubusercontent.com/qt/qtbase/v6.2.3/src/corelib/io/qsettings.cpp)。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readSettings先创建QSettings，读取回显偏好、用户名和密码摘要。默认密码先交给passwordDigest计算，得到与验证时相同表示的摘要，这个辅助函数会在后页给出。复选框显示读取到的saved，只有saved为true才把用户名填入输入框。密码框继续等待用户输入，不能把摘要当作原密码填回去。</a:t>
            </a:r>
          </a:p>
          <a:p>
            <a:pPr/>
            <a:endParaRPr lang="zh-CN" dirty="0"/>
          </a:p>
          <a:p>
            <a:pPr/>
            <a:r>
              <a:rPr lang="zh-CN" dirty="0"/>
              <a:t>教材内容见《Qt 6 C++ 开发指南》第七章第7.5节。相关接口行为及补充说明见[Qt Base v6.2.3：qsettings.cpp](https://raw.githubusercontent.com/qt/qtbase/v6.2.3/src/corelib/io/qsettings.cpp)。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例的saved决定下次是否自动显示用户名。不勾选只改变回显偏好，不等于删除已经保存的用户名或摘要，因为教材writeSettings仍写入这几个键。密码框的Password模式也只描述屏幕显示，不表示程序已经记住密码，更不能据此判断存储值已经加密。</a:t>
            </a:r>
          </a:p>
          <a:p>
            <a:pPr/>
            <a:endParaRPr lang="zh-CN" dirty="0"/>
          </a:p>
          <a:p>
            <a:pPr/>
            <a:r>
              <a:rPr lang="zh-CN" dirty="0"/>
              <a:t>教材内容见《Qt 6 C++ 开发指南》第七章第7.5节。相关接口行为及补充说明见[QLineEdit 类文档](https://doc.qt.io/qt-6/qlineedit.html)。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默认QSettings采用用户范围和平台原生格式。Windows下，本例组织名与应用名通常对应当前用户注册表的Software、WWB-Qt、samp7_5这一位置，读取时还存在回退位置。其他平台采用各自的NativeFormat存储，不能把Windows注册表路径讲成所有平台通用的文件目录。</a:t>
            </a:r>
          </a:p>
          <a:p>
            <a:pPr/>
            <a:endParaRPr lang="zh-CN" dirty="0"/>
          </a:p>
          <a:p>
            <a:pPr/>
            <a:r>
              <a:rPr lang="zh-CN" dirty="0"/>
              <a:t>教材内容见《Qt 6 C++ 开发指南》第七章第7.5节。相关接口行为及补充说明见[Qt Base v6.2.3：qsettings.cpp](https://raw.githubusercontent.com/qt/qtbase/v6.2.3/src/corelib/io/qsettings.cpp)。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个setValue调用分别写用户名原文、密码摘要与回显偏好，键名要与读取时保持一致。Username没有经过摘要运算，而PSWD存储的摘要也不是能够解密还原的密文。因此不能因为密码用了摘要，就说全部设置已经加密。下一页还要检查这些设置是否真正持久化。</a:t>
            </a:r>
          </a:p>
          <a:p>
            <a:pPr/>
            <a:endParaRPr lang="zh-CN" dirty="0"/>
          </a:p>
          <a:p>
            <a:pPr/>
            <a:r>
              <a:rPr lang="zh-CN" dirty="0"/>
              <a:t>教材内容见《Qt 6 C++ 开发指南》第七章第7.5节。相关接口行为及补充说明见[Qt Base v6.2.3：qsettings.cpp](https://raw.githubusercontent.com/qt/qtbase/v6.2.3/src/corelib/io/qsettings.cpp)；[QCryptographicHash 类文档](https://doc.qt.io/qt-6/qcryptographichash.html)。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tValue没有表示成功的布尔返回值，需要确认持久化时，调用sync写出待保存修改并读取其他进程更新，再检查status报告的首个错误。本地输入已经匹配，与回显偏好成功写入是两个结果。偏好保存失败应给出提示，但写设置本身不执行身份验证，不能把两种结果混在一起。</a:t>
            </a:r>
          </a:p>
          <a:p>
            <a:pPr/>
            <a:endParaRPr lang="zh-CN" dirty="0"/>
          </a:p>
          <a:p>
            <a:pPr/>
            <a:r>
              <a:rPr lang="zh-CN" dirty="0"/>
              <a:t>教材内容见《Qt 6 C++ 开发指南》第七章第7.5节。相关接口行为及补充说明见[Qt Base v6.2.3：qsettings.cpp](https://raw.githubusercontent.com/qt/qtbase/v6.2.3/src/corelib/io/qsettings.cpp)。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照图中的顺序，QString原文本先经过字节编码，再把编码后的字节数组交给MD5。result取得摘要字节，toHex将这些字节表示为十六进制文本，便于保存与比较。这里的四步是对数据表示过程的整理，摘要不是可解密的密文，十六进制表示也没有执行另一种加密。</a:t>
            </a:r>
          </a:p>
          <a:p>
            <a:pPr/>
            <a:endParaRPr lang="zh-CN" dirty="0"/>
          </a:p>
          <a:p>
            <a:pPr/>
            <a:r>
              <a:rPr lang="zh-CN" dirty="0"/>
              <a:t>教材内容见《Qt 6 C++ 开发指南》第七章第7.5节。相关接口行为及补充说明见[QCryptographicHash 类文档](https://doc.qt.io/qt-6/qcryptographichash.html)；[Qt Base v6.2.3：qcryptographichash.h](https://raw.githubusercontent.com/qt/qtbase/v6.2.3/src/corelib/tools/qcryptographichash.h)。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asswordDigest把原输入转为UTF-8字节，交给QCryptographicHash计算MD5，再把摘要的十六进制表示转成QString。toUtf8明确字节编码，toLocal8Bit则随平台本地编码变化；比较同一文字的摘要时，输入字节编码必须一致。这个片段使用Qt六点二点三已有的addData、result和toHex接口，可与默认摘要及验证步骤保持一致。</a:t>
            </a:r>
          </a:p>
          <a:p>
            <a:pPr/>
            <a:endParaRPr lang="zh-CN" dirty="0"/>
          </a:p>
          <a:p>
            <a:pPr/>
            <a:r>
              <a:rPr lang="zh-CN" dirty="0"/>
              <a:t>教材内容见《Qt 6 C++ 开发指南》第七章第7.5节。相关接口行为及补充说明见[Qt Base v6.2.3：qcryptographichash.h](https://raw.githubusercontent.com/qt/qtbase/v6.2.3/src/corelib/tools/qcryptographichash.h)；[Qt Base v6.2.3：qstring.cpp](https://raw.githubusercontent.com/qt/qtbase/v6.2.3/src/corelib/text/qstring.cpp)。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设置Password后，输入框在屏幕上显示掩码，但text仍取得用户实际输入。验证槽读取这些原始字符，随后才编码并计算摘要。Password没有加密内存中的输入，也没有加密QSettings保存的值，所以屏幕显示、摘要计算和设置保存分别处理。</a:t>
            </a:r>
          </a:p>
          <a:p>
            <a:pPr/>
            <a:endParaRPr lang="zh-CN" dirty="0"/>
          </a:p>
          <a:p>
            <a:pPr/>
            <a:r>
              <a:rPr lang="zh-CN" dirty="0"/>
              <a:t>教材内容见《Qt 6 C++ 开发指南》第七章第7.5节。相关接口行为及补充说明见[QLineEdit 类文档](https://doc.qt.io/qt-6/qlineedit.html)。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的无盐MD5比较用于追踪输入、判断和accept或reject，本课沿教材值讲清这条控制流。按照OWASP的口令存储建议，快速哈希不适合真实口令存储，真实口令需要带唯一盐和工作因子的专用慢速哈希。这个本地示例不能承担真实系统的口令认证，讲授时同时交代其计算过程与教学使用范围。</a:t>
            </a:r>
          </a:p>
          <a:p>
            <a:pPr/>
            <a:endParaRPr lang="zh-CN" dirty="0"/>
          </a:p>
          <a:p>
            <a:pPr/>
            <a:r>
              <a:rPr lang="zh-CN" dirty="0"/>
              <a:t>教材内容见《Qt 6 C++ 开发指南》第七章第7.5节。相关接口行为及补充说明见[OWASP 口令存储备忘单](https://cheatsheetseries.owasp.org/cheatsheets/Password_Storage_Cheat_Sheet.html)。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例按用户名业务规则用trimmed删除首尾空白，密码则直接读取text并保留原样。trimmed若用于密码，会改变包含首尾空格的原口令，接下来计算的也就不再是用户原输入的摘要。规范化规则必须明确规定，不能在读取代码中隐含加入。</a:t>
            </a:r>
          </a:p>
          <a:p>
            <a:pPr/>
            <a:endParaRPr lang="zh-CN" dirty="0"/>
          </a:p>
          <a:p>
            <a:pPr/>
            <a:r>
              <a:rPr lang="zh-CN" dirty="0"/>
              <a:t>教材内容见《Qt 6 C++ 开发指南》第七章第7.5节。相关接口行为及补充说明见[Qt Base v6.2.3：qstring.cpp](https://raw.githubusercontent.com/qt/qtbase/v6.2.3/src/corelib/text/qstring.cpp)。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确定按钮槽先计算输入密码的摘要，再同时比较用户名与摘要，两项都匹配才进入成功分支。成功后调用writeSettings保存回显偏好，持久化结果按前面的sync和status单独检查，然后accept并返回。输入不匹配则继续失败计数分支，不在这里直接创建主窗口；主窗口由main在取得Accepted之后创建。</a:t>
            </a:r>
          </a:p>
          <a:p>
            <a:pPr/>
            <a:endParaRPr lang="zh-CN" dirty="0"/>
          </a:p>
          <a:p>
            <a:pPr/>
            <a:r>
              <a:rPr lang="zh-CN" dirty="0"/>
              <a:t>教材内容见《Qt 6 C++ 开发指南》第七章第7.5节。相关接口行为及补充说明见[Qt Base v6.2.3：qdialog.cpp](https://raw.githubusercontent.com/qt/qtbase/v6.2.3/src/widgets/dialogs/qdialog.cpp)；[QCryptographicHash 类文档](https://doc.qt.io/qt-6/qcryptographichash.html)。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m_tryCount从零开始，每次验证失败先自增，再比较是否大于三。计数为一、二、三时仍不满足退出条件，达到四才显示错误并reject。若需求改为第三次失败退出，就必须明确把比较改为大于等于三，不能只改变讲解中的次数而保留原条件。页面提示文字为课堂调整，阈值仍沿教材。</a:t>
            </a:r>
          </a:p>
          <a:p>
            <a:pPr/>
            <a:endParaRPr lang="zh-CN" dirty="0"/>
          </a:p>
          <a:p>
            <a:pPr/>
            <a:r>
              <a:rPr lang="zh-CN" dirty="0"/>
              <a:t>教材内容见《Qt 6 C++ 开发指南》第七章第7.5节。</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次代入计数值检查前页条件。第一次、第二次和第三次失败后，计数分别为一、二、三，均不大于三，提示警告后继续输入。第四次计数为四，条件成立，提示错误并拒绝对话框。学生应按实际自增与比较说明结果，不能把这段实现讲成失败三次立即退出。</a:t>
            </a:r>
          </a:p>
          <a:p>
            <a:pPr/>
            <a:endParaRPr lang="zh-CN" dirty="0"/>
          </a:p>
          <a:p>
            <a:pPr/>
            <a:r>
              <a:rPr lang="zh-CN" dirty="0"/>
              <a:t>教材内容见《Qt 6 C++ 开发指南》第七章第7.5节。</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取消按钮直接调用reject，普通QDialog的Esc也采用拒绝结果，调用者取得Rejected后不创建主窗口。失败次数超限也返回相同结果码，但它先经历输入不匹配和计数判断。取消不需要增加失败次数，所以自增代码只放在验证失败分支，不能让所有拒绝路径都增加计数。</a:t>
            </a:r>
          </a:p>
          <a:p>
            <a:pPr/>
            <a:endParaRPr lang="zh-CN" dirty="0"/>
          </a:p>
          <a:p>
            <a:pPr/>
            <a:r>
              <a:rPr lang="zh-CN" dirty="0"/>
              <a:t>教材内容见《Qt 6 C++ 开发指南》第七章第7.5节。相关接口行为及补充说明见[Qt Base v6.2.3：qdialog.cpp](https://raw.githubusercontent.com/qt/qtbase/v6.2.3/src/widgets/dialogs/qdialog.cpp)。</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plashScreen是窗口类型，FramelessWindowHint是装饰提示，它们一起影响外观，但任务栏等具体表现仍要按运行平台观察。maximumSize只限制尺寸上限，不会把最小尺寸自动设成相同值。需要固定当前大小时使用setFixedSize，或者采用布局的SetFixedSize约束；窗口装饰与大小约束是分别设置的属性。</a:t>
            </a:r>
          </a:p>
          <a:p>
            <a:pPr/>
            <a:endParaRPr lang="zh-CN" dirty="0"/>
          </a:p>
          <a:p>
            <a:pPr/>
            <a:r>
              <a:rPr lang="zh-CN" dirty="0"/>
              <a:t>教材内容见《Qt 6 C++ 开发指南》第七章第7.5节。相关接口行为及补充说明见[Qt Base v6.2.3：qwidget.cpp](https://raw.githubusercontent.com/qt/qtbase/v6.2.3/src/widgets/kernel/qwidget.cpp)；[QWidget 类文档](https://doc.qt.io/qt-6/qwidget.html)；[Qt Base v6.2.3：qnamespace.qdoc](https://raw.githubusercontent.com/qt/qtbase/v6.2.3/src/corelib/global/qnamespace.qdoc)；[QDialog 类文档](https://doc.qt.io/qt-6/qdialog.html)。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去掉标题栏后，拖动逻辑由程序安排。左键按下记录鼠标全局起点，移动时计算从这个起点产生的鼠标位移，再用起始窗口位置加位移得到新位置。采用全局鼠标参照，避免窗口移动同时改变局部坐标。拖动限定在图片区域，输入框与按钮仍保留正常操作，后面按下、移动与释放分别实现。</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ressGlobal保存按下时的鼠标全局点，globalPosition返回浮点点位，使用toPoint转换成QPoint。startWindowPos保存同一时刻pos返回的窗口起始位置，m_moving记录本次拖动状态。鼠标相对窗口的偏移和鼠标从按下点产生的位移不是同一个量，分开保存这两种起点才能保持后续计算的参照。</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把全局鼠标点映射到labelSplash的局部坐标，再用图片组件的rect判断是否在允许拖动的区域内。只有图片区域左键按下，才保存鼠标起点与窗口起点，设置拖动状态，接受事件并结束本次处理。非拖动事件交给QDialog或原控件。图片也可安装限定对象的过滤器，并使用同一套全局坐标记录步骤，不把子组件的局部点误当成对话框局部点。</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elta是当前鼠标全局点减去按下时的全局点，表示鼠标从起点产生的位移。比较delta的manhattanLength与startDragDistance，达到阈值后才移动窗口。教材把事件位置减相对偏移，算出的实际是目标窗口位置；用这个结果判断距离，会让同一个鼠标动作因为窗口初始摆放位置不同而得到不同阈值结果。</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移动事件先检查m_moving以及左键仍按住，再计算当前全局点与pressGlobal的差。达到拖动阈值时，move使用startWindowPos加delta，两个起点都保持为按下时记录的值，不在每次移动后改写。当前拖动事件接受后返回，其他移动事件继续由基类处理。</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次拖动的左键释放时，把m_moving设为false，接受事件并返回。状态清除后，普通鼠标移动不再触发窗口位置更新。其他释放事件交给QDialog或原控件，避免误吞按钮点击和输入框编辑；按下、移动与释放共同限定同一次拖动的开始、过程和结束。</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片组件收到鼠标事件后，不保证事件一定到达父对话框。子组件忽略事件时才可能继续传播，接受事件或设置WA_NoMousePropagation都会影响这条路径。限定图片拖动时，给labelSplash安装事件过滤器，先确认被观察对象，再处理本次拖动的事件，其余事件返回原处理。这与第六章的过滤原则一致，可以保留输入框和按钮的正常行为。</a:t>
            </a:r>
          </a:p>
          <a:p>
            <a:pPr/>
            <a:endParaRPr lang="zh-CN" dirty="0"/>
          </a:p>
          <a:p>
            <a:pPr/>
            <a:r>
              <a:rPr lang="zh-CN" dirty="0"/>
              <a:t>教材内容见《Qt 6 C++ 开发指南》第七章第7.5节。相关接口行为及补充说明见[QMouseEvent 类文档](https://doc.qt.io/qt-6/qmouseevent.html)。</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login的exec先进入对话框局部事件循环，用户仍能操作登录界面，但main等待函数返回后才判断结果。Accepted分支创建并显示主窗口，再用a.exec进入主事件循环，负责运行中的输入和绘制；Rejected直接返回，不创建主窗口。主循环退出后局部主窗口析构，login也按作用域清理，这种栈对象不能启用关闭后自删除。</a:t>
            </a:r>
          </a:p>
          <a:p>
            <a:pPr/>
            <a:endParaRPr lang="zh-CN" dirty="0"/>
          </a:p>
          <a:p>
            <a:pPr/>
            <a:r>
              <a:rPr lang="zh-CN" dirty="0"/>
              <a:t>教材内容见《Qt 6 C++ 开发指南》第七章第7.5节。相关接口行为及补充说明见[Qt Base v6.2.3：qdialog.cpp](https://raw.githubusercontent.com/qt/qtbase/v6.2.3/src/widgets/dialogs/qdialog.cpp)；[对象树与所有权文档](https://doc.qt.io/qt-6/objecttrees.html)；[QDialog 类文档](https://doc.qt.io/qt-6/qdialog.html)；[Qt Base v6.2.3：qguiapplication.cpp](https://raw.githubusercontent.com/qt/qtbase/v6.2.3/src/gui/kernel/qguiapplication.cpp)。</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分别按计数、显示模式和坐标参照作答。从零开始自增后判断大于三，第四次失败才退出。Password只改变屏幕显示，text仍取得实际输入。拖动距离比较从按下点产生的鼠标位移，窗口摆放位置不应改变这个距离判断。答案依次出现，要求学生说明每项判断使用了哪个条件。</a:t>
            </a:r>
          </a:p>
          <a:p>
            <a:pPr/>
            <a:endParaRPr lang="zh-CN" dirty="0"/>
          </a:p>
          <a:p>
            <a:pPr/>
            <a:r>
              <a:rPr lang="zh-CN" dirty="0"/>
              <a:t>教材内容见《Qt 6 C++ 开发指南》第七章第7.5节。相关接口行为及补充说明见[QLineEdit 类文档](https://doc.qt.io/qt-6/qlineedit.html)；[QMouseEvent 类文档](https://doc.qt.io/qt-6/qmouseevent.html)。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七章已经用对话框结果控制后续分支，用父对象和关闭策略安排窗口寿命，并通过信号把数据交给明确目标。窗口知道了应该处理哪份文档，接下来还要真正读取和写出数据。第八章将实现文件读取、保存和错误处理，让前面约定的保存接口能够返回实际文件操作的结果。</a:t>
            </a:r>
          </a:p>
          <a:p>
            <a:pPr/>
            <a:endParaRPr lang="zh-CN" dirty="0"/>
          </a:p>
          <a:p>
            <a:pPr/>
            <a:r>
              <a:rPr lang="zh-CN" dirty="0"/>
              <a:t>教材内容见《Qt 6 C++ 开发指南》第七章第7.5节。相关接口行为及补充说明见[Qt Base v6.2.3：qfiledialog.cpp](https://raw.githubusercontent.com/qt/qtbase/v6.2.3/src/widgets/dialogs/qfiledialog.cpp)；[QWidget 类文档](https://doc.qt.io/qt-6/qwidget.html)。</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7_g_splash_login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7_g_splash_login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8e6e1c385efff8e7.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5884" y="1137285"/>
            <a:ext cx="1917497" cy="528066"/>
            <a:chOff x="595884" y="1137285"/>
            <a:chExt cx="1917497" cy="528066"/>
          </a:xfrm>
        </p:grpSpPr>
        <p:sp>
          <p:nvSpPr>
            <p:cNvPr id="2" name="TextBox 2"/>
            <p:cNvSpPr txBox="1"/>
            <p:nvPr/>
          </p:nvSpPr>
          <p:spPr>
            <a:xfrm>
              <a:off x="595884" y="1137285"/>
              <a:ext cx="1917497"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第7章　7.5</a:t>
              </a:r>
            </a:p>
          </p:txBody>
        </p:sp>
      </p:grpSp>
      <p:grpSp>
        <p:nvGrpSpPr>
          <p:cNvPr id="5" name="Group 5"/>
          <p:cNvGrpSpPr/>
          <p:nvPr/>
        </p:nvGrpSpPr>
        <p:grpSpPr>
          <a:xfrm>
            <a:off x="590550" y="2057400"/>
            <a:ext cx="3848100" cy="2114550"/>
            <a:chOff x="590550" y="2057400"/>
            <a:chExt cx="3848100" cy="2114550"/>
          </a:xfrm>
        </p:grpSpPr>
        <p:sp>
          <p:nvSpPr>
            <p:cNvPr id="4" name="TextBox 4"/>
            <p:cNvSpPr txBox="1"/>
            <p:nvPr/>
          </p:nvSpPr>
          <p:spPr>
            <a:xfrm>
              <a:off x="590550" y="2057400"/>
              <a:ext cx="3848100" cy="2114550"/>
            </a:xfrm>
            <a:prstGeom prst="rect">
              <a:avLst/>
            </a:prstGeom>
            <a:noFill/>
            <a:ln>
              <a:noFill/>
            </a:ln>
          </p:spPr>
          <p:txBody>
            <a:bodyPr wrap="none" lIns="0" tIns="0" rIns="0" bIns="0" anchor="t" anchorCtr="0">
              <a:spAutoFit/>
            </a:bodyPr>
            <a:lstStyle/>
            <a:p>
              <a:pPr algn="l">
                <a:lnSpc>
                  <a:spcPts val="7500"/>
                </a:lnSpc>
              </a:pPr>
              <a:r>
                <a:rPr lang="zh-CN" sz="6000" b="1" dirty="0">
                  <a:solidFill>
                    <a:schemeClr val="accent1"/>
                  </a:solidFill>
                  <a:latin typeface="+mn-lt"/>
                  <a:ea typeface="+mn-ea"/>
                  <a:cs typeface="+mn-cs"/>
                </a:rPr>
                <a:t>Splash</a:t>
              </a:r>
              <a:br/>
              <a:r>
                <a:rPr lang="zh-CN" sz="6000" b="1" dirty="0">
                  <a:solidFill>
                    <a:schemeClr val="accent1"/>
                  </a:solidFill>
                  <a:latin typeface="+mn-lt"/>
                  <a:ea typeface="+mn-ea"/>
                  <a:cs typeface="+mn-cs"/>
                </a:rPr>
                <a:t>与登录窗口</a:t>
              </a:r>
            </a:p>
          </p:txBody>
        </p:sp>
      </p:grpSp>
      <p:grpSp>
        <p:nvGrpSpPr>
          <p:cNvPr id="7" name="Group 7"/>
          <p:cNvGrpSpPr/>
          <p:nvPr/>
        </p:nvGrpSpPr>
        <p:grpSpPr>
          <a:xfrm>
            <a:off x="597408" y="4465320"/>
            <a:ext cx="8314944" cy="1307592"/>
            <a:chOff x="597408" y="4465320"/>
            <a:chExt cx="8314944" cy="1307592"/>
          </a:xfrm>
        </p:grpSpPr>
        <p:sp>
          <p:nvSpPr>
            <p:cNvPr id="6" name="TextBox 6"/>
            <p:cNvSpPr txBox="1"/>
            <p:nvPr/>
          </p:nvSpPr>
          <p:spPr>
            <a:xfrm>
              <a:off x="597408" y="4465320"/>
              <a:ext cx="83149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启动画面反馈加载过程，登录结果决定是否进入主窗口。</a:t>
              </a:r>
              <a:br/>
              <a:r>
                <a:rPr lang="zh-CN" sz="2400" dirty="0">
                  <a:solidFill>
                    <a:schemeClr val="dk1"/>
                  </a:solidFill>
                  <a:latin typeface="+mn-lt"/>
                  <a:ea typeface="+mn-ea"/>
                  <a:cs typeface="+mn-cs"/>
                </a:rPr>
                <a:t>结合QSplashScreen、自定义QDialog和main追踪启动顺序。</a:t>
              </a:r>
              <a:br/>
              <a:r>
                <a:rPr lang="zh-CN" sz="2400" dirty="0">
                  <a:solidFill>
                    <a:schemeClr val="dk1"/>
                  </a:solidFill>
                  <a:latin typeface="+mn-lt"/>
                  <a:ea typeface="+mn-ea"/>
                  <a:cs typeface="+mn-cs"/>
                </a:rPr>
                <a:t>用本地示例讲清设置、摘要、输入比较与鼠标坐标。</a:t>
              </a:r>
            </a:p>
          </p:txBody>
        </p:sp>
      </p:gr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01 / 34</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352898" cy="819150"/>
            <a:chOff x="590550" y="537210"/>
            <a:chExt cx="5352898" cy="819150"/>
          </a:xfrm>
        </p:grpSpPr>
        <p:sp>
          <p:nvSpPr>
            <p:cNvPr id="2" name="TextBox 2"/>
            <p:cNvSpPr txBox="1"/>
            <p:nvPr/>
          </p:nvSpPr>
          <p:spPr>
            <a:xfrm>
              <a:off x="590550" y="537210"/>
              <a:ext cx="535289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samp7_5 的登录界面</a:t>
              </a:r>
            </a:p>
          </p:txBody>
        </p:sp>
      </p:grpSp>
      <p:grpSp>
        <p:nvGrpSpPr>
          <p:cNvPr id="5" name="Group 5"/>
          <p:cNvGrpSpPr/>
          <p:nvPr/>
        </p:nvGrpSpPr>
        <p:grpSpPr>
          <a:xfrm>
            <a:off x="609600" y="1943100"/>
            <a:ext cx="5810250" cy="4019550"/>
            <a:chOff x="609600" y="1943100"/>
            <a:chExt cx="5810250" cy="4019550"/>
          </a:xfrm>
        </p:grpSpPr>
        <p:pic>
          <p:nvPicPr>
            <p:cNvPr id="4" name="Image 4"/>
            <p:cNvPicPr>
              <a:picLocks noChangeAspect="1"/>
            </p:cNvPicPr>
            <p:nvPr/>
          </p:nvPicPr>
          <p:blipFill>
            <a:blip r:embed="rId2"/>
            <a:stretch>
              <a:fillRect/>
            </a:stretch>
          </p:blipFill>
          <p:spPr>
            <a:xfrm>
              <a:off x="609600" y="1943100"/>
              <a:ext cx="5810250" cy="4019550"/>
            </a:xfrm>
            <a:prstGeom prst="rect">
              <a:avLst/>
            </a:prstGeom>
          </p:spPr>
        </p:pic>
      </p:grpSp>
      <p:grpSp>
        <p:nvGrpSpPr>
          <p:cNvPr id="8" name="Group 8"/>
          <p:cNvGrpSpPr/>
          <p:nvPr/>
        </p:nvGrpSpPr>
        <p:grpSpPr>
          <a:xfrm>
            <a:off x="6788658" y="1950720"/>
            <a:ext cx="3377184" cy="3555492"/>
            <a:chOff x="6788658" y="1950720"/>
            <a:chExt cx="3377184" cy="3555492"/>
          </a:xfrm>
        </p:grpSpPr>
        <p:sp>
          <p:nvSpPr>
            <p:cNvPr id="6" name="TextBox 6"/>
            <p:cNvSpPr txBox="1"/>
            <p:nvPr/>
          </p:nvSpPr>
          <p:spPr>
            <a:xfrm>
              <a:off x="6788658" y="1950720"/>
              <a:ext cx="33619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QLabel显示资源图片，</a:t>
              </a:r>
              <a:br/>
              <a:r>
                <a:rPr lang="zh-CN" sz="2400" dirty="0">
                  <a:solidFill>
                    <a:schemeClr val="dk1"/>
                  </a:solidFill>
                  <a:latin typeface="+mn-lt"/>
                  <a:ea typeface="+mn-ea"/>
                  <a:cs typeface="+mn-cs"/>
                </a:rPr>
                <a:t>两个QLineEdit分别接收</a:t>
              </a:r>
              <a:br/>
              <a:r>
                <a:rPr lang="zh-CN" sz="2400" dirty="0">
                  <a:solidFill>
                    <a:schemeClr val="dk1"/>
                  </a:solidFill>
                  <a:latin typeface="+mn-lt"/>
                  <a:ea typeface="+mn-ea"/>
                  <a:cs typeface="+mn-cs"/>
                </a:rPr>
                <a:t>用户名和密码。</a:t>
              </a:r>
            </a:p>
          </p:txBody>
        </p:sp>
        <p:sp>
          <p:nvSpPr>
            <p:cNvPr id="7" name="TextBox 7"/>
            <p:cNvSpPr txBox="1"/>
            <p:nvPr/>
          </p:nvSpPr>
          <p:spPr>
            <a:xfrm>
              <a:off x="6788658" y="3779520"/>
              <a:ext cx="33771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取消按钮连接reject。</a:t>
              </a:r>
              <a:br/>
              <a:r>
                <a:rPr lang="zh-CN" sz="2400" dirty="0">
                  <a:solidFill>
                    <a:schemeClr val="dk1"/>
                  </a:solidFill>
                  <a:latin typeface="+mn-lt"/>
                  <a:ea typeface="+mn-ea"/>
                  <a:cs typeface="+mn-cs"/>
                </a:rPr>
                <a:t>确定按钮进入自定义槽：</a:t>
              </a:r>
              <a:br/>
              <a:r>
                <a:rPr lang="zh-CN" sz="2400" dirty="0">
                  <a:solidFill>
                    <a:schemeClr val="dk1"/>
                  </a:solidFill>
                  <a:latin typeface="+mn-lt"/>
                  <a:ea typeface="+mn-ea"/>
                  <a:cs typeface="+mn-cs"/>
                </a:rPr>
                <a:t>先验证输入，</a:t>
              </a:r>
              <a:br/>
              <a:r>
                <a:rPr lang="zh-CN" sz="2400" dirty="0">
                  <a:solidFill>
                    <a:schemeClr val="dk1"/>
                  </a:solidFill>
                  <a:latin typeface="+mn-lt"/>
                  <a:ea typeface="+mn-ea"/>
                  <a:cs typeface="+mn-cs"/>
                </a:rPr>
                <a:t>通过验证才accept。</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82336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教材图7-21</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02 / 34</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7275599" cy="819150"/>
            <a:chOff x="590550" y="537210"/>
            <a:chExt cx="7275599" cy="819150"/>
          </a:xfrm>
        </p:grpSpPr>
        <p:sp>
          <p:nvSpPr>
            <p:cNvPr id="2" name="TextBox 2"/>
            <p:cNvSpPr txBox="1"/>
            <p:nvPr/>
          </p:nvSpPr>
          <p:spPr>
            <a:xfrm>
              <a:off x="590550" y="537210"/>
              <a:ext cx="7275599"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QSplashScreen 的基本顺序</a:t>
              </a:r>
            </a:p>
          </p:txBody>
        </p:sp>
      </p:grpSp>
      <p:grpSp>
        <p:nvGrpSpPr>
          <p:cNvPr id="6" name="Group 6"/>
          <p:cNvGrpSpPr/>
          <p:nvPr/>
        </p:nvGrpSpPr>
        <p:grpSpPr>
          <a:xfrm>
            <a:off x="609600" y="1828800"/>
            <a:ext cx="10972800" cy="2476500"/>
            <a:chOff x="609600" y="1828800"/>
            <a:chExt cx="10972800" cy="2476500"/>
          </a:xfrm>
        </p:grpSpPr>
        <p:sp>
          <p:nvSpPr>
            <p:cNvPr id="4" name="Rectangle 4"/>
            <p:cNvSpPr/>
            <p:nvPr/>
          </p:nvSpPr>
          <p:spPr>
            <a:xfrm>
              <a:off x="609600" y="1828800"/>
              <a:ext cx="10972800" cy="2476500"/>
            </a:xfrm>
            <a:prstGeom prst="rect">
              <a:avLst/>
            </a:prstGeom>
            <a:solidFill>
              <a:schemeClr val="lt2"/>
            </a:solidFill>
            <a:ln>
              <a:noFill/>
            </a:ln>
          </p:spPr>
        </p:sp>
        <p:sp>
          <p:nvSpPr>
            <p:cNvPr id="5" name="TextBox 5"/>
            <p:cNvSpPr txBox="1"/>
            <p:nvPr/>
          </p:nvSpPr>
          <p:spPr>
            <a:xfrm>
              <a:off x="827532" y="1964055"/>
              <a:ext cx="7608951" cy="19347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QSplashScreen splash(pixmap); // pixmap已载入启动图片</a:t>
              </a:r>
              <a:br/>
              <a:r>
                <a:rPr lang="zh-CN" sz="2100" dirty="0">
                  <a:solidFill>
                    <a:schemeClr val="dk1"/>
                  </a:solidFill>
                  <a:latin typeface="+mn-lt"/>
                  <a:ea typeface="+mn-ea"/>
                  <a:cs typeface="+mn-cs"/>
                </a:rPr>
                <a:t>splash.show();</a:t>
              </a:r>
              <a:br/>
              <a:r>
                <a:rPr lang="zh-CN" sz="2100" dirty="0">
                  <a:solidFill>
                    <a:schemeClr val="dk1"/>
                  </a:solidFill>
                  <a:latin typeface="+mn-lt"/>
                  <a:ea typeface="+mn-ea"/>
                  <a:cs typeface="+mn-cs"/>
                </a:rPr>
                <a:t>splash.showMessage("正在准备主窗口……");</a:t>
              </a:r>
              <a:br/>
              <a:r>
                <a:rPr lang="zh-CN" sz="2100" dirty="0">
                  <a:solidFill>
                    <a:schemeClr val="dk1"/>
                  </a:solidFill>
                  <a:latin typeface="+mn-lt"/>
                  <a:ea typeface="+mn-ea"/>
                  <a:cs typeface="+mn-cs"/>
                </a:rPr>
                <a:t>MainWindow mainWin;</a:t>
              </a:r>
              <a:br/>
              <a:r>
                <a:rPr lang="zh-CN" sz="2100" dirty="0">
                  <a:solidFill>
                    <a:schemeClr val="dk1"/>
                  </a:solidFill>
                  <a:latin typeface="+mn-lt"/>
                  <a:ea typeface="+mn-ea"/>
                  <a:cs typeface="+mn-cs"/>
                </a:rPr>
                <a:t>mainWin.show();</a:t>
              </a:r>
              <a:br/>
              <a:r>
                <a:rPr lang="zh-CN" sz="2100" dirty="0">
                  <a:solidFill>
                    <a:schemeClr val="dk1"/>
                  </a:solidFill>
                  <a:latin typeface="+mn-lt"/>
                  <a:ea typeface="+mn-ea"/>
                  <a:cs typeface="+mn-cs"/>
                </a:rPr>
                <a:t>splash.finish(&amp;mainWin);</a:t>
              </a:r>
            </a:p>
          </p:txBody>
        </p:sp>
      </p:grpSp>
      <p:grpSp>
        <p:nvGrpSpPr>
          <p:cNvPr id="8" name="Group 8"/>
          <p:cNvGrpSpPr/>
          <p:nvPr/>
        </p:nvGrpSpPr>
        <p:grpSpPr>
          <a:xfrm>
            <a:off x="597408" y="4693920"/>
            <a:ext cx="8269224" cy="1307592"/>
            <a:chOff x="597408" y="4693920"/>
            <a:chExt cx="8269224" cy="1307592"/>
          </a:xfrm>
        </p:grpSpPr>
        <p:sp>
          <p:nvSpPr>
            <p:cNvPr id="7" name="TextBox 7"/>
            <p:cNvSpPr txBox="1"/>
            <p:nvPr/>
          </p:nvSpPr>
          <p:spPr>
            <a:xfrm>
              <a:off x="597408" y="4693920"/>
              <a:ext cx="82692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QSplashScreen接收QPixmap，showMessage显示启动说明。</a:t>
              </a:r>
              <a:br/>
              <a:r>
                <a:rPr lang="zh-CN" sz="2400" dirty="0">
                  <a:solidFill>
                    <a:schemeClr val="dk1"/>
                  </a:solidFill>
                  <a:latin typeface="+mn-lt"/>
                  <a:ea typeface="+mn-ea"/>
                  <a:cs typeface="+mn-cs"/>
                </a:rPr>
                <a:t>主窗口准备好并show后，finish才负责结束启动画面。</a:t>
              </a:r>
              <a:br/>
              <a:r>
                <a:rPr lang="zh-CN" sz="2400" dirty="0">
                  <a:solidFill>
                    <a:schemeClr val="dk1"/>
                  </a:solidFill>
                  <a:latin typeface="+mn-lt"/>
                  <a:ea typeface="+mn-ea"/>
                  <a:cs typeface="+mn-cs"/>
                </a:rPr>
                <a:t>finish不是自动定时关闭；调用时机由程序安排。</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启动顺序片段</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03 / 34</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耗时启动仍需让界面响应</a:t>
              </a:r>
            </a:p>
          </p:txBody>
        </p:sp>
      </p:grpSp>
      <p:grpSp>
        <p:nvGrpSpPr>
          <p:cNvPr id="5" name="Group 5"/>
          <p:cNvGrpSpPr/>
          <p:nvPr/>
        </p:nvGrpSpPr>
        <p:grpSpPr>
          <a:xfrm>
            <a:off x="597408" y="1931670"/>
            <a:ext cx="7339584" cy="888492"/>
            <a:chOff x="597408" y="1931670"/>
            <a:chExt cx="7339584" cy="888492"/>
          </a:xfrm>
        </p:grpSpPr>
        <p:sp>
          <p:nvSpPr>
            <p:cNvPr id="4" name="TextBox 4"/>
            <p:cNvSpPr txBox="1"/>
            <p:nvPr/>
          </p:nvSpPr>
          <p:spPr>
            <a:xfrm>
              <a:off x="597408" y="193167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较短的初始化步骤可以由QTimer依次推进。</a:t>
              </a:r>
              <a:br/>
              <a:r>
                <a:rPr lang="zh-CN" sz="2400" dirty="0">
                  <a:solidFill>
                    <a:schemeClr val="dk1"/>
                  </a:solidFill>
                  <a:latin typeface="+mn-lt"/>
                  <a:ea typeface="+mn-ea"/>
                  <a:cs typeface="+mn-cs"/>
                </a:rPr>
                <a:t>每次尽快返回事件循环，让界面继续处理输入与绘制。</a:t>
              </a:r>
            </a:p>
          </p:txBody>
        </p:sp>
      </p:grpSp>
      <p:grpSp>
        <p:nvGrpSpPr>
          <p:cNvPr id="7" name="Group 7"/>
          <p:cNvGrpSpPr/>
          <p:nvPr/>
        </p:nvGrpSpPr>
        <p:grpSpPr>
          <a:xfrm>
            <a:off x="597408" y="3379470"/>
            <a:ext cx="7842504" cy="888492"/>
            <a:chOff x="597408" y="3379470"/>
            <a:chExt cx="7842504" cy="888492"/>
          </a:xfrm>
        </p:grpSpPr>
        <p:sp>
          <p:nvSpPr>
            <p:cNvPr id="6" name="TextBox 6"/>
            <p:cNvSpPr txBox="1"/>
            <p:nvPr/>
          </p:nvSpPr>
          <p:spPr>
            <a:xfrm>
              <a:off x="597408" y="3379470"/>
              <a:ext cx="78425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耗时计算可交给工作线程，GUI更新仍回到主线程。</a:t>
              </a:r>
              <a:br/>
              <a:r>
                <a:rPr lang="zh-CN" sz="2400" dirty="0">
                  <a:solidFill>
                    <a:schemeClr val="dk1"/>
                  </a:solidFill>
                  <a:latin typeface="+mn-lt"/>
                  <a:ea typeface="+mn-ea"/>
                  <a:cs typeface="+mn-cs"/>
                </a:rPr>
                <a:t>QSplashScreen和其他QWidget的界面操作留在GUI线程。</a:t>
              </a:r>
            </a:p>
          </p:txBody>
        </p:sp>
      </p:grpSp>
      <p:grpSp>
        <p:nvGrpSpPr>
          <p:cNvPr id="9" name="Group 9"/>
          <p:cNvGrpSpPr/>
          <p:nvPr/>
        </p:nvGrpSpPr>
        <p:grpSpPr>
          <a:xfrm>
            <a:off x="597408" y="4827270"/>
            <a:ext cx="6821424" cy="1307592"/>
            <a:chOff x="597408" y="4827270"/>
            <a:chExt cx="6821424" cy="1307592"/>
          </a:xfrm>
        </p:grpSpPr>
        <p:sp>
          <p:nvSpPr>
            <p:cNvPr id="8" name="TextBox 8"/>
            <p:cNvSpPr txBox="1"/>
            <p:nvPr/>
          </p:nvSpPr>
          <p:spPr>
            <a:xfrm>
              <a:off x="597408" y="4827270"/>
              <a:ext cx="6821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定时器不会自动把任务移到后台。</a:t>
              </a:r>
              <a:br/>
              <a:r>
                <a:rPr lang="zh-CN" sz="2400" dirty="0">
                  <a:solidFill>
                    <a:schemeClr val="accent2"/>
                  </a:solidFill>
                  <a:latin typeface="+mn-lt"/>
                  <a:ea typeface="+mn-ea"/>
                  <a:cs typeface="+mn-cs"/>
                </a:rPr>
                <a:t>在GUI槽中长时间计算或忙等，仍会占住GUI线程。</a:t>
              </a:r>
              <a:br/>
              <a:r>
                <a:rPr lang="zh-CN" sz="2400" dirty="0">
                  <a:solidFill>
                    <a:schemeClr val="accent2"/>
                  </a:solidFill>
                  <a:latin typeface="+mn-lt"/>
                  <a:ea typeface="+mn-ea"/>
                  <a:cs typeface="+mn-cs"/>
                </a:rPr>
                <a:t>有启动图片，也不能因此省略事件处理的安排。</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04 / 34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39941" cy="819150"/>
            <a:chOff x="590550" y="537210"/>
            <a:chExt cx="6839941" cy="819150"/>
          </a:xfrm>
        </p:grpSpPr>
        <p:sp>
          <p:nvSpPr>
            <p:cNvPr id="2" name="TextBox 2"/>
            <p:cNvSpPr txBox="1"/>
            <p:nvPr/>
          </p:nvSpPr>
          <p:spPr>
            <a:xfrm>
              <a:off x="590550" y="537210"/>
              <a:ext cx="6839941"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登录功能由 QDialog 承担</a:t>
              </a:r>
            </a:p>
          </p:txBody>
        </p:sp>
      </p:grpSp>
      <p:grpSp>
        <p:nvGrpSpPr>
          <p:cNvPr id="5" name="Group 5"/>
          <p:cNvGrpSpPr/>
          <p:nvPr/>
        </p:nvGrpSpPr>
        <p:grpSpPr>
          <a:xfrm>
            <a:off x="597408" y="1931670"/>
            <a:ext cx="6729984" cy="888492"/>
            <a:chOff x="597408" y="1931670"/>
            <a:chExt cx="6729984" cy="888492"/>
          </a:xfrm>
        </p:grpSpPr>
        <p:sp>
          <p:nvSpPr>
            <p:cNvPr id="4" name="TextBox 4"/>
            <p:cNvSpPr txBox="1"/>
            <p:nvPr/>
          </p:nvSpPr>
          <p:spPr>
            <a:xfrm>
              <a:off x="597408" y="19316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QSplashScreen显示启动图片与消息。</a:t>
              </a:r>
              <a:br/>
              <a:r>
                <a:rPr lang="zh-CN" sz="2400" dirty="0">
                  <a:solidFill>
                    <a:schemeClr val="dk1"/>
                  </a:solidFill>
                  <a:latin typeface="+mn-lt"/>
                  <a:ea typeface="+mn-ea"/>
                  <a:cs typeface="+mn-cs"/>
                </a:rPr>
                <a:t>它的显示职责，不包含教材所需的登录验证流程。</a:t>
              </a:r>
            </a:p>
          </p:txBody>
        </p:sp>
      </p:grpSp>
      <p:grpSp>
        <p:nvGrpSpPr>
          <p:cNvPr id="7" name="Group 7"/>
          <p:cNvGrpSpPr/>
          <p:nvPr/>
        </p:nvGrpSpPr>
        <p:grpSpPr>
          <a:xfrm>
            <a:off x="597408" y="3379470"/>
            <a:ext cx="8695944" cy="888492"/>
            <a:chOff x="597408" y="3379470"/>
            <a:chExt cx="8695944" cy="888492"/>
          </a:xfrm>
        </p:grpSpPr>
        <p:sp>
          <p:nvSpPr>
            <p:cNvPr id="6" name="TextBox 6"/>
            <p:cNvSpPr txBox="1"/>
            <p:nvPr/>
          </p:nvSpPr>
          <p:spPr>
            <a:xfrm>
              <a:off x="597408" y="3379470"/>
              <a:ext cx="86959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教材TDialogLogin继承QDialog，增加输入框、按钮和验证槽。</a:t>
              </a:r>
              <a:br/>
              <a:r>
                <a:rPr lang="zh-CN" sz="2400" dirty="0">
                  <a:solidFill>
                    <a:schemeClr val="dk1"/>
                  </a:solidFill>
                  <a:latin typeface="+mn-lt"/>
                  <a:ea typeface="+mn-ea"/>
                  <a:cs typeface="+mn-cs"/>
                </a:rPr>
                <a:t>输入匹配后调用accept，让调用者取得Accepted结果。</a:t>
              </a:r>
            </a:p>
          </p:txBody>
        </p:sp>
      </p:grpSp>
      <p:grpSp>
        <p:nvGrpSpPr>
          <p:cNvPr id="9" name="Group 9"/>
          <p:cNvGrpSpPr/>
          <p:nvPr/>
        </p:nvGrpSpPr>
        <p:grpSpPr>
          <a:xfrm>
            <a:off x="597408" y="4827270"/>
            <a:ext cx="6669024" cy="1307592"/>
            <a:chOff x="597408" y="4827270"/>
            <a:chExt cx="6669024" cy="1307592"/>
          </a:xfrm>
        </p:grpSpPr>
        <p:sp>
          <p:nvSpPr>
            <p:cNvPr id="8" name="TextBox 8"/>
            <p:cNvSpPr txBox="1"/>
            <p:nvPr/>
          </p:nvSpPr>
          <p:spPr>
            <a:xfrm>
              <a:off x="597408" y="4827270"/>
              <a:ext cx="66690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设置Qt::SplashScreen只改变窗口类型与角色。</a:t>
              </a:r>
              <a:br/>
              <a:r>
                <a:rPr lang="zh-CN" sz="2400" dirty="0">
                  <a:solidFill>
                    <a:schemeClr val="accent2"/>
                  </a:solidFill>
                  <a:latin typeface="+mn-lt"/>
                  <a:ea typeface="+mn-ea"/>
                  <a:cs typeface="+mn-cs"/>
                </a:rPr>
                <a:t>用户名、密码读取以及是否接受登录，</a:t>
              </a:r>
              <a:br/>
              <a:r>
                <a:rPr lang="zh-CN" sz="2400" dirty="0">
                  <a:solidFill>
                    <a:schemeClr val="accent2"/>
                  </a:solidFill>
                  <a:latin typeface="+mn-lt"/>
                  <a:ea typeface="+mn-ea"/>
                  <a:cs typeface="+mn-cs"/>
                </a:rPr>
                <a:t>仍由自定义对话框的组件和验证代码实现。</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05 / 34</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562249" cy="819150"/>
            <a:chOff x="590550" y="537210"/>
            <a:chExt cx="6562249" cy="819150"/>
          </a:xfrm>
        </p:grpSpPr>
        <p:sp>
          <p:nvSpPr>
            <p:cNvPr id="2" name="TextBox 2"/>
            <p:cNvSpPr txBox="1"/>
            <p:nvPr/>
          </p:nvSpPr>
          <p:spPr>
            <a:xfrm>
              <a:off x="590550" y="537210"/>
              <a:ext cx="6562249"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在 Designer 中安排输入</a:t>
              </a:r>
            </a:p>
          </p:txBody>
        </p:sp>
      </p:grpSp>
      <p:grpSp>
        <p:nvGrpSpPr>
          <p:cNvPr id="7" name="Group 7"/>
          <p:cNvGrpSpPr/>
          <p:nvPr/>
        </p:nvGrpSpPr>
        <p:grpSpPr>
          <a:xfrm>
            <a:off x="597408" y="1950720"/>
            <a:ext cx="9185758" cy="2145792"/>
            <a:chOff x="597408" y="1950720"/>
            <a:chExt cx="9185758" cy="2145792"/>
          </a:xfrm>
        </p:grpSpPr>
        <p:sp>
          <p:nvSpPr>
            <p:cNvPr id="4" name="TextBox 4"/>
            <p:cNvSpPr txBox="1"/>
            <p:nvPr/>
          </p:nvSpPr>
          <p:spPr>
            <a:xfrm>
              <a:off x="597408" y="1950720"/>
              <a:ext cx="697473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labelSplash显示图片；editUser读取用户名。</a:t>
              </a:r>
            </a:p>
          </p:txBody>
        </p:sp>
        <p:sp>
          <p:nvSpPr>
            <p:cNvPr id="5" name="TextBox 5"/>
            <p:cNvSpPr txBox="1"/>
            <p:nvPr/>
          </p:nvSpPr>
          <p:spPr>
            <a:xfrm>
              <a:off x="597408" y="2788920"/>
              <a:ext cx="71179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editPSWD读取密码，回显模式设置为Password。</a:t>
              </a:r>
            </a:p>
          </p:txBody>
        </p:sp>
        <p:sp>
          <p:nvSpPr>
            <p:cNvPr id="6" name="TextBox 6"/>
            <p:cNvSpPr txBox="1"/>
            <p:nvPr/>
          </p:nvSpPr>
          <p:spPr>
            <a:xfrm>
              <a:off x="597408" y="3627120"/>
              <a:ext cx="918575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chkBoxSave记录回显偏好；btnOK与btnCancel提供两个入口。</a:t>
              </a:r>
            </a:p>
          </p:txBody>
        </p:sp>
      </p:grpSp>
      <p:grpSp>
        <p:nvGrpSpPr>
          <p:cNvPr id="9" name="Group 9"/>
          <p:cNvGrpSpPr/>
          <p:nvPr/>
        </p:nvGrpSpPr>
        <p:grpSpPr>
          <a:xfrm>
            <a:off x="597408" y="4770120"/>
            <a:ext cx="7339584" cy="1307592"/>
            <a:chOff x="597408" y="4770120"/>
            <a:chExt cx="7339584" cy="1307592"/>
          </a:xfrm>
        </p:grpSpPr>
        <p:sp>
          <p:nvSpPr>
            <p:cNvPr id="8" name="TextBox 8"/>
            <p:cNvSpPr txBox="1"/>
            <p:nvPr/>
          </p:nvSpPr>
          <p:spPr>
            <a:xfrm>
              <a:off x="597408" y="4770120"/>
              <a:ext cx="7339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课堂采用上述命名，让组件与代码中的读取位置对应。</a:t>
              </a:r>
              <a:br/>
              <a:r>
                <a:rPr lang="zh-CN" sz="2400" dirty="0">
                  <a:solidFill>
                    <a:schemeClr val="accent2"/>
                  </a:solidFill>
                  <a:latin typeface="+mn-lt"/>
                  <a:ea typeface="+mn-ea"/>
                  <a:cs typeface="+mn-cs"/>
                </a:rPr>
                <a:t>取消按钮连接reject；确定按钮先进入验证槽，</a:t>
              </a:r>
              <a:br/>
              <a:r>
                <a:rPr lang="zh-CN" sz="2400" dirty="0">
                  <a:solidFill>
                    <a:schemeClr val="accent2"/>
                  </a:solidFill>
                  <a:latin typeface="+mn-lt"/>
                  <a:ea typeface="+mn-ea"/>
                  <a:cs typeface="+mn-cs"/>
                </a:rPr>
                <a:t>不能直接连接accept，跳过用户名与密码的检查。</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课堂组件命名</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06 / 34</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550789" cy="819150"/>
            <a:chOff x="590550" y="537210"/>
            <a:chExt cx="5550789" cy="819150"/>
          </a:xfrm>
        </p:grpSpPr>
        <p:sp>
          <p:nvSpPr>
            <p:cNvPr id="2" name="TextBox 2"/>
            <p:cNvSpPr txBox="1"/>
            <p:nvPr/>
          </p:nvSpPr>
          <p:spPr>
            <a:xfrm>
              <a:off x="590550" y="537210"/>
              <a:ext cx="5550789"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main 先配置应用身份</a:t>
              </a:r>
            </a:p>
          </p:txBody>
        </p:sp>
      </p:grpSp>
      <p:grpSp>
        <p:nvGrpSpPr>
          <p:cNvPr id="6" name="Group 6"/>
          <p:cNvGrpSpPr/>
          <p:nvPr/>
        </p:nvGrpSpPr>
        <p:grpSpPr>
          <a:xfrm>
            <a:off x="609600" y="1828800"/>
            <a:ext cx="10972800" cy="3048000"/>
            <a:chOff x="609600" y="1828800"/>
            <a:chExt cx="10972800" cy="3048000"/>
          </a:xfrm>
        </p:grpSpPr>
        <p:sp>
          <p:nvSpPr>
            <p:cNvPr id="4" name="Rectangle 4"/>
            <p:cNvSpPr/>
            <p:nvPr/>
          </p:nvSpPr>
          <p:spPr>
            <a:xfrm>
              <a:off x="609600" y="1828800"/>
              <a:ext cx="10972800" cy="3048000"/>
            </a:xfrm>
            <a:prstGeom prst="rect">
              <a:avLst/>
            </a:prstGeom>
            <a:solidFill>
              <a:schemeClr val="lt2"/>
            </a:solidFill>
            <a:ln>
              <a:noFill/>
            </a:ln>
          </p:spPr>
        </p:sp>
        <p:sp>
          <p:nvSpPr>
            <p:cNvPr id="5" name="TextBox 5"/>
            <p:cNvSpPr txBox="1"/>
            <p:nvPr/>
          </p:nvSpPr>
          <p:spPr>
            <a:xfrm>
              <a:off x="827532" y="1964055"/>
              <a:ext cx="7062216" cy="269671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QApplication a(argc, argv);</a:t>
              </a:r>
              <a:br/>
              <a:r>
                <a:rPr lang="zh-CN" sz="2100" dirty="0">
                  <a:solidFill>
                    <a:schemeClr val="dk1"/>
                  </a:solidFill>
                  <a:latin typeface="+mn-lt"/>
                  <a:ea typeface="+mn-ea"/>
                  <a:cs typeface="+mn-cs"/>
                </a:rPr>
                <a:t>QCoreApplication::setOrganizationName("WWB-Qt");</a:t>
              </a:r>
              <a:br/>
              <a:r>
                <a:rPr lang="zh-CN" sz="2100" dirty="0">
                  <a:solidFill>
                    <a:schemeClr val="dk1"/>
                  </a:solidFill>
                  <a:latin typeface="+mn-lt"/>
                  <a:ea typeface="+mn-ea"/>
                  <a:cs typeface="+mn-cs"/>
                </a:rPr>
                <a:t>QCoreApplication::setApplicationName("samp7_5");</a:t>
              </a:r>
              <a:br/>
              <a:r>
                <a:rPr lang="zh-CN" sz="2100" dirty="0">
                  <a:solidFill>
                    <a:schemeClr val="dk1"/>
                  </a:solidFill>
                  <a:latin typeface="+mn-lt"/>
                  <a:ea typeface="+mn-ea"/>
                  <a:cs typeface="+mn-cs"/>
                </a:rPr>
                <a:t>TDialogLogin login;</a:t>
              </a:r>
              <a:br/>
              <a:r>
                <a:rPr lang="zh-CN" sz="2100" dirty="0">
                  <a:solidFill>
                    <a:schemeClr val="dk1"/>
                  </a:solidFill>
                  <a:latin typeface="+mn-lt"/>
                  <a:ea typeface="+mn-ea"/>
                  <a:cs typeface="+mn-cs"/>
                </a:rPr>
                <a:t>if (login.exec() != QDialog::Accepted)</a:t>
              </a:r>
              <a:br/>
              <a:r>
                <a:rPr lang="zh-CN" sz="2100" dirty="0">
                  <a:solidFill>
                    <a:schemeClr val="dk1"/>
                  </a:solidFill>
                  <a:latin typeface="+mn-lt"/>
                  <a:ea typeface="+mn-ea"/>
                  <a:cs typeface="+mn-cs"/>
                </a:rPr>
                <a:t xml:space="preserve">    return 0;</a:t>
              </a:r>
              <a:br/>
              <a:r>
                <a:rPr lang="zh-CN" sz="2100" dirty="0">
                  <a:solidFill>
                    <a:schemeClr val="dk1"/>
                  </a:solidFill>
                  <a:latin typeface="+mn-lt"/>
                  <a:ea typeface="+mn-ea"/>
                  <a:cs typeface="+mn-cs"/>
                </a:rPr>
                <a:t>MainWindow w;</a:t>
              </a:r>
              <a:br/>
              <a:r>
                <a:rPr lang="zh-CN" sz="2100" dirty="0">
                  <a:solidFill>
                    <a:schemeClr val="dk1"/>
                  </a:solidFill>
                  <a:latin typeface="+mn-lt"/>
                  <a:ea typeface="+mn-ea"/>
                  <a:cs typeface="+mn-cs"/>
                </a:rPr>
                <a:t>w.show();</a:t>
              </a:r>
              <a:br/>
              <a:r>
                <a:rPr lang="zh-CN" sz="2100" dirty="0">
                  <a:solidFill>
                    <a:schemeClr val="dk1"/>
                  </a:solidFill>
                  <a:latin typeface="+mn-lt"/>
                  <a:ea typeface="+mn-ea"/>
                  <a:cs typeface="+mn-cs"/>
                </a:rPr>
                <a:t>return a.exec();</a:t>
              </a:r>
            </a:p>
          </p:txBody>
        </p:sp>
      </p:grpSp>
      <p:grpSp>
        <p:nvGrpSpPr>
          <p:cNvPr id="8" name="Group 8"/>
          <p:cNvGrpSpPr/>
          <p:nvPr/>
        </p:nvGrpSpPr>
        <p:grpSpPr>
          <a:xfrm>
            <a:off x="597408" y="5284470"/>
            <a:ext cx="9457944" cy="888492"/>
            <a:chOff x="597408" y="5284470"/>
            <a:chExt cx="9457944" cy="888492"/>
          </a:xfrm>
        </p:grpSpPr>
        <p:sp>
          <p:nvSpPr>
            <p:cNvPr id="7" name="TextBox 7"/>
            <p:cNvSpPr txBox="1"/>
            <p:nvPr/>
          </p:nvSpPr>
          <p:spPr>
            <a:xfrm>
              <a:off x="597408" y="5284470"/>
              <a:ext cx="94579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组织名与应用名在首个QSettings之前配置，登录结果控制后续分支。</a:t>
              </a:r>
              <a:br/>
              <a:r>
                <a:rPr lang="zh-CN" sz="2400" dirty="0">
                  <a:solidFill>
                    <a:schemeClr val="dk1"/>
                  </a:solidFill>
                  <a:latin typeface="+mn-lt"/>
                  <a:ea typeface="+mn-ea"/>
                  <a:cs typeface="+mn-cs"/>
                </a:rPr>
                <a:t>login是栈对象，不能启用WA_DeleteOnClose。</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1464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main函数体片段</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07 / 34</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成员分别保存什么状态</a:t>
              </a:r>
            </a:p>
          </p:txBody>
        </p:sp>
      </p:grpSp>
      <p:grpSp>
        <p:nvGrpSpPr>
          <p:cNvPr id="5" name="Group 5"/>
          <p:cNvGrpSpPr/>
          <p:nvPr/>
        </p:nvGrpSpPr>
        <p:grpSpPr>
          <a:xfrm>
            <a:off x="597408" y="1931670"/>
            <a:ext cx="5221224" cy="1307592"/>
            <a:chOff x="597408" y="1931670"/>
            <a:chExt cx="5221224" cy="1307592"/>
          </a:xfrm>
        </p:grpSpPr>
        <p:sp>
          <p:nvSpPr>
            <p:cNvPr id="4" name="TextBox 4"/>
            <p:cNvSpPr txBox="1"/>
            <p:nvPr/>
          </p:nvSpPr>
          <p:spPr>
            <a:xfrm>
              <a:off x="597408" y="1931670"/>
              <a:ext cx="52212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m_user保存教材示例的用户名。</a:t>
              </a:r>
              <a:br/>
              <a:r>
                <a:rPr lang="zh-CN" sz="2400" dirty="0">
                  <a:solidFill>
                    <a:schemeClr val="dk1"/>
                  </a:solidFill>
                  <a:latin typeface="+mn-lt"/>
                  <a:ea typeface="+mn-ea"/>
                  <a:cs typeface="+mn-cs"/>
                </a:rPr>
                <a:t>m_digest保存密码摘要，用于比较。</a:t>
              </a:r>
              <a:br/>
              <a:r>
                <a:rPr lang="zh-CN" sz="2400" dirty="0">
                  <a:solidFill>
                    <a:schemeClr val="dk1"/>
                  </a:solidFill>
                  <a:latin typeface="+mn-lt"/>
                  <a:ea typeface="+mn-ea"/>
                  <a:cs typeface="+mn-cs"/>
                </a:rPr>
                <a:t>m_tryCount从0开始，记录失败次数。</a:t>
              </a:r>
            </a:p>
          </p:txBody>
        </p:sp>
      </p:grpSp>
      <p:grpSp>
        <p:nvGrpSpPr>
          <p:cNvPr id="7" name="Group 7"/>
          <p:cNvGrpSpPr/>
          <p:nvPr/>
        </p:nvGrpSpPr>
        <p:grpSpPr>
          <a:xfrm>
            <a:off x="597408" y="4008120"/>
            <a:ext cx="7690104" cy="1726692"/>
            <a:chOff x="597408" y="4008120"/>
            <a:chExt cx="7690104" cy="1726692"/>
          </a:xfrm>
        </p:grpSpPr>
        <p:sp>
          <p:nvSpPr>
            <p:cNvPr id="6" name="TextBox 6"/>
            <p:cNvSpPr txBox="1"/>
            <p:nvPr/>
          </p:nvSpPr>
          <p:spPr>
            <a:xfrm>
              <a:off x="597408" y="4008120"/>
              <a:ext cx="769010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拖动另存pressGlobal、startWindowPos与m_moving。</a:t>
              </a:r>
              <a:br/>
              <a:r>
                <a:rPr lang="zh-CN" sz="2400" dirty="0">
                  <a:solidFill>
                    <a:schemeClr val="dk1"/>
                  </a:solidFill>
                  <a:latin typeface="+mn-lt"/>
                  <a:ea typeface="+mn-ea"/>
                  <a:cs typeface="+mn-cs"/>
                </a:rPr>
                <a:t>前两个成员分别记录鼠标按下的全局点与窗口起始位置；</a:t>
              </a:r>
              <a:br/>
              <a:r>
                <a:rPr lang="zh-CN" sz="2400" dirty="0">
                  <a:solidFill>
                    <a:schemeClr val="dk1"/>
                  </a:solidFill>
                  <a:latin typeface="+mn-lt"/>
                  <a:ea typeface="+mn-ea"/>
                  <a:cs typeface="+mn-cs"/>
                </a:rPr>
                <a:t>m_moving说明是否正在处理本次拖动。</a:t>
              </a:r>
              <a:br/>
              <a:r>
                <a:rPr lang="zh-CN" sz="2400" dirty="0">
                  <a:solidFill>
                    <a:schemeClr val="dk1"/>
                  </a:solidFill>
                  <a:latin typeface="+mn-lt"/>
                  <a:ea typeface="+mn-ea"/>
                  <a:cs typeface="+mn-cs"/>
                </a:rPr>
                <a:t>坐标参照与登录状态解决不同问题，分别保存。</a:t>
              </a:r>
            </a:p>
          </p:txBody>
        </p:sp>
      </p:gr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课堂成员命名</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08 / 34</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不存在的设置使用默认值</a:t>
              </a:r>
            </a:p>
          </p:txBody>
        </p:sp>
      </p:grpSp>
      <p:grpSp>
        <p:nvGrpSpPr>
          <p:cNvPr id="5" name="Group 5"/>
          <p:cNvGrpSpPr/>
          <p:nvPr/>
        </p:nvGrpSpPr>
        <p:grpSpPr>
          <a:xfrm>
            <a:off x="597408" y="1931670"/>
            <a:ext cx="8010144" cy="888492"/>
            <a:chOff x="597408" y="1931670"/>
            <a:chExt cx="8010144" cy="888492"/>
          </a:xfrm>
        </p:grpSpPr>
        <p:sp>
          <p:nvSpPr>
            <p:cNvPr id="4" name="TextBox 4"/>
            <p:cNvSpPr txBox="1"/>
            <p:nvPr/>
          </p:nvSpPr>
          <p:spPr>
            <a:xfrm>
              <a:off x="597408" y="1931670"/>
              <a:ext cx="8010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QSettings::value返回QVariant，再转换为需要的类型。</a:t>
              </a:r>
              <a:br/>
              <a:r>
                <a:rPr lang="zh-CN" sz="2400" dirty="0">
                  <a:solidFill>
                    <a:schemeClr val="dk1"/>
                  </a:solidFill>
                  <a:latin typeface="+mn-lt"/>
                  <a:ea typeface="+mn-ea"/>
                  <a:cs typeface="+mn-cs"/>
                </a:rPr>
                <a:t>toBool取得布尔值；toString取得字符串。</a:t>
              </a:r>
            </a:p>
          </p:txBody>
        </p:sp>
      </p:grpSp>
      <p:grpSp>
        <p:nvGrpSpPr>
          <p:cNvPr id="7" name="Group 7"/>
          <p:cNvGrpSpPr/>
          <p:nvPr/>
        </p:nvGrpSpPr>
        <p:grpSpPr>
          <a:xfrm>
            <a:off x="597408" y="3379470"/>
            <a:ext cx="7019544" cy="888492"/>
            <a:chOff x="597408" y="3379470"/>
            <a:chExt cx="7019544" cy="888492"/>
          </a:xfrm>
        </p:grpSpPr>
        <p:sp>
          <p:nvSpPr>
            <p:cNvPr id="6" name="TextBox 6"/>
            <p:cNvSpPr txBox="1"/>
            <p:nvPr/>
          </p:nvSpPr>
          <p:spPr>
            <a:xfrm>
              <a:off x="597408" y="3379470"/>
              <a:ext cx="7019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saved默认false；Username默认user。</a:t>
              </a:r>
              <a:br/>
              <a:r>
                <a:rPr lang="zh-CN" sz="2400" dirty="0">
                  <a:solidFill>
                    <a:schemeClr val="dk1"/>
                  </a:solidFill>
                  <a:latin typeface="+mn-lt"/>
                  <a:ea typeface="+mn-ea"/>
                  <a:cs typeface="+mn-cs"/>
                </a:rPr>
                <a:t>PSWD默认取教材密码12345的摘要，不是密码原文。</a:t>
              </a:r>
            </a:p>
          </p:txBody>
        </p:sp>
      </p:grpSp>
      <p:grpSp>
        <p:nvGrpSpPr>
          <p:cNvPr id="9" name="Group 9"/>
          <p:cNvGrpSpPr/>
          <p:nvPr/>
        </p:nvGrpSpPr>
        <p:grpSpPr>
          <a:xfrm>
            <a:off x="597408" y="4827270"/>
            <a:ext cx="7522464" cy="1307592"/>
            <a:chOff x="597408" y="4827270"/>
            <a:chExt cx="7522464" cy="1307592"/>
          </a:xfrm>
        </p:grpSpPr>
        <p:sp>
          <p:nvSpPr>
            <p:cNvPr id="8" name="TextBox 8"/>
            <p:cNvSpPr txBox="1"/>
            <p:nvPr/>
          </p:nvSpPr>
          <p:spPr>
            <a:xfrm>
              <a:off x="597408" y="4827270"/>
              <a:ext cx="75224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键存在时读取已存值；键不存在才使用defaultValue。</a:t>
              </a:r>
              <a:br/>
              <a:r>
                <a:rPr lang="zh-CN" sz="2400" dirty="0">
                  <a:solidFill>
                    <a:schemeClr val="accent3"/>
                  </a:solidFill>
                  <a:latin typeface="+mn-lt"/>
                  <a:ea typeface="+mn-ea"/>
                  <a:cs typeface="+mn-cs"/>
                </a:rPr>
                <a:t>传入默认值，不会强制覆盖已经保存的设置。</a:t>
              </a:r>
              <a:br/>
              <a:r>
                <a:rPr lang="zh-CN" sz="2400" dirty="0">
                  <a:solidFill>
                    <a:schemeClr val="accent3"/>
                  </a:solidFill>
                  <a:latin typeface="+mn-lt"/>
                  <a:ea typeface="+mn-ea"/>
                  <a:cs typeface="+mn-cs"/>
                </a:rPr>
                <a:t>下一页按这个规则初始化成员与输入控件。</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09 / 34</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796020" cy="819150"/>
            <a:chOff x="590550" y="537210"/>
            <a:chExt cx="5796020" cy="819150"/>
          </a:xfrm>
        </p:grpSpPr>
        <p:sp>
          <p:nvSpPr>
            <p:cNvPr id="2" name="TextBox 2"/>
            <p:cNvSpPr txBox="1"/>
            <p:nvPr/>
          </p:nvSpPr>
          <p:spPr>
            <a:xfrm>
              <a:off x="590550" y="537210"/>
              <a:ext cx="579602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readSettings 的代码</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64055"/>
              <a:ext cx="8675751" cy="25443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QSettings settings;</a:t>
              </a:r>
              <a:br/>
              <a:r>
                <a:rPr lang="zh-CN" sz="2100" dirty="0">
                  <a:solidFill>
                    <a:schemeClr val="dk1"/>
                  </a:solidFill>
                  <a:latin typeface="+mn-lt"/>
                  <a:ea typeface="+mn-ea"/>
                  <a:cs typeface="+mn-cs"/>
                </a:rPr>
                <a:t>const bool saved = settings.value("saved", false).toBool();</a:t>
              </a:r>
              <a:br/>
              <a:r>
                <a:rPr lang="zh-CN" sz="2100" dirty="0">
                  <a:solidFill>
                    <a:schemeClr val="dk1"/>
                  </a:solidFill>
                  <a:latin typeface="+mn-lt"/>
                  <a:ea typeface="+mn-ea"/>
                  <a:cs typeface="+mn-cs"/>
                </a:rPr>
                <a:t>m_user = settings.value("Username", "user").toString();</a:t>
              </a:r>
              <a:br/>
              <a:r>
                <a:rPr lang="zh-CN" sz="2100" dirty="0">
                  <a:solidFill>
                    <a:schemeClr val="dk1"/>
                  </a:solidFill>
                  <a:latin typeface="+mn-lt"/>
                  <a:ea typeface="+mn-ea"/>
                  <a:cs typeface="+mn-cs"/>
                </a:rPr>
                <a:t>m_digest = settings.value("PSWD",</a:t>
              </a:r>
              <a:br/>
              <a:r>
                <a:rPr lang="zh-CN" sz="2100" dirty="0">
                  <a:solidFill>
                    <a:schemeClr val="dk1"/>
                  </a:solidFill>
                  <a:latin typeface="+mn-lt"/>
                  <a:ea typeface="+mn-ea"/>
                  <a:cs typeface="+mn-cs"/>
                </a:rPr>
                <a:t xml:space="preserve">    passwordDigest("12345")).toString();</a:t>
              </a:r>
              <a:br/>
              <a:r>
                <a:rPr lang="zh-CN" sz="2100" dirty="0">
                  <a:solidFill>
                    <a:schemeClr val="dk1"/>
                  </a:solidFill>
                  <a:latin typeface="+mn-lt"/>
                  <a:ea typeface="+mn-ea"/>
                  <a:cs typeface="+mn-cs"/>
                </a:rPr>
                <a:t>ui-&gt;chkBoxSave-&gt;setChecked(saved);</a:t>
              </a:r>
              <a:br/>
              <a:r>
                <a:rPr lang="zh-CN" sz="2100" dirty="0">
                  <a:solidFill>
                    <a:schemeClr val="dk1"/>
                  </a:solidFill>
                  <a:latin typeface="+mn-lt"/>
                  <a:ea typeface="+mn-ea"/>
                  <a:cs typeface="+mn-cs"/>
                </a:rPr>
                <a:t>if (saved)</a:t>
              </a:r>
              <a:br/>
              <a:r>
                <a:rPr lang="zh-CN" sz="2100" dirty="0">
                  <a:solidFill>
                    <a:schemeClr val="dk1"/>
                  </a:solidFill>
                  <a:latin typeface="+mn-lt"/>
                  <a:ea typeface="+mn-ea"/>
                  <a:cs typeface="+mn-cs"/>
                </a:rPr>
                <a:t xml:space="preserve">    ui-&gt;editUser-&gt;setText(m_user);</a:t>
              </a:r>
            </a:p>
          </p:txBody>
        </p:sp>
      </p:grpSp>
      <p:grpSp>
        <p:nvGrpSpPr>
          <p:cNvPr id="8" name="Group 8"/>
          <p:cNvGrpSpPr/>
          <p:nvPr/>
        </p:nvGrpSpPr>
        <p:grpSpPr>
          <a:xfrm>
            <a:off x="597408" y="4884420"/>
            <a:ext cx="8482584" cy="1307592"/>
            <a:chOff x="597408" y="4884420"/>
            <a:chExt cx="8482584" cy="1307592"/>
          </a:xfrm>
        </p:grpSpPr>
        <p:sp>
          <p:nvSpPr>
            <p:cNvPr id="7" name="TextBox 7"/>
            <p:cNvSpPr txBox="1"/>
            <p:nvPr/>
          </p:nvSpPr>
          <p:spPr>
            <a:xfrm>
              <a:off x="597408" y="4884420"/>
              <a:ext cx="8482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先读取设置，再决定是否回显用户名，复选框同步显示saved。</a:t>
              </a:r>
              <a:br/>
              <a:r>
                <a:rPr lang="zh-CN" sz="2400" dirty="0">
                  <a:solidFill>
                    <a:schemeClr val="dk1"/>
                  </a:solidFill>
                  <a:latin typeface="+mn-lt"/>
                  <a:ea typeface="+mn-ea"/>
                  <a:cs typeface="+mn-cs"/>
                </a:rPr>
                <a:t>密码框保持等待输入，不把摘要填回密码框。</a:t>
              </a:r>
              <a:br/>
              <a:r>
                <a:rPr lang="zh-CN" sz="2400" dirty="0">
                  <a:solidFill>
                    <a:schemeClr val="dk1"/>
                  </a:solidFill>
                  <a:latin typeface="+mn-lt"/>
                  <a:ea typeface="+mn-ea"/>
                  <a:cs typeface="+mn-cs"/>
                </a:rPr>
                <a:t>passwordDigest在后面的摘要代码页定义。</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86353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readSettings函数体片段</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10 / 34</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427165" cy="819150"/>
            <a:chOff x="590550" y="537210"/>
            <a:chExt cx="6427165" cy="819150"/>
          </a:xfrm>
        </p:grpSpPr>
        <p:sp>
          <p:nvSpPr>
            <p:cNvPr id="2" name="TextBox 2"/>
            <p:cNvSpPr txBox="1"/>
            <p:nvPr/>
          </p:nvSpPr>
          <p:spPr>
            <a:xfrm>
              <a:off x="590550" y="537210"/>
              <a:ext cx="6427165"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saved 保存的是回显偏好</a:t>
              </a:r>
            </a:p>
          </p:txBody>
        </p:sp>
      </p:grpSp>
      <p:grpSp>
        <p:nvGrpSpPr>
          <p:cNvPr id="5" name="Group 5"/>
          <p:cNvGrpSpPr/>
          <p:nvPr/>
        </p:nvGrpSpPr>
        <p:grpSpPr>
          <a:xfrm>
            <a:off x="597408" y="1931670"/>
            <a:ext cx="6120384" cy="888492"/>
            <a:chOff x="597408" y="1931670"/>
            <a:chExt cx="6120384" cy="888492"/>
          </a:xfrm>
        </p:grpSpPr>
        <p:sp>
          <p:nvSpPr>
            <p:cNvPr id="4" name="TextBox 4"/>
            <p:cNvSpPr txBox="1"/>
            <p:nvPr/>
          </p:nvSpPr>
          <p:spPr>
            <a:xfrm>
              <a:off x="597408" y="1931670"/>
              <a:ext cx="6120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不勾选时，下次启动不自动填入用户名。</a:t>
              </a:r>
              <a:br/>
              <a:r>
                <a:rPr lang="zh-CN" sz="2400" dirty="0">
                  <a:solidFill>
                    <a:schemeClr val="dk1"/>
                  </a:solidFill>
                  <a:latin typeface="+mn-lt"/>
                  <a:ea typeface="+mn-ea"/>
                  <a:cs typeface="+mn-cs"/>
                </a:rPr>
                <a:t>这不等于删除已经保存的用户名或密码摘要。</a:t>
              </a:r>
            </a:p>
          </p:txBody>
        </p:sp>
      </p:grpSp>
      <p:grpSp>
        <p:nvGrpSpPr>
          <p:cNvPr id="7" name="Group 7"/>
          <p:cNvGrpSpPr/>
          <p:nvPr/>
        </p:nvGrpSpPr>
        <p:grpSpPr>
          <a:xfrm>
            <a:off x="597408" y="3379470"/>
            <a:ext cx="7491984" cy="888492"/>
            <a:chOff x="597408" y="3379470"/>
            <a:chExt cx="7491984" cy="888492"/>
          </a:xfrm>
        </p:grpSpPr>
        <p:sp>
          <p:nvSpPr>
            <p:cNvPr id="6" name="TextBox 6"/>
            <p:cNvSpPr txBox="1"/>
            <p:nvPr/>
          </p:nvSpPr>
          <p:spPr>
            <a:xfrm>
              <a:off x="597408" y="3379470"/>
              <a:ext cx="7491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教材writeSettings仍保存Username、PSWD与saved。</a:t>
              </a:r>
              <a:br/>
              <a:r>
                <a:rPr lang="zh-CN" sz="2400" dirty="0">
                  <a:solidFill>
                    <a:schemeClr val="dk1"/>
                  </a:solidFill>
                  <a:latin typeface="+mn-lt"/>
                  <a:ea typeface="+mn-ea"/>
                  <a:cs typeface="+mn-cs"/>
                </a:rPr>
                <a:t>readSettings根据saved决定用户名是否回显。</a:t>
              </a:r>
            </a:p>
          </p:txBody>
        </p:sp>
      </p:grpSp>
      <p:grpSp>
        <p:nvGrpSpPr>
          <p:cNvPr id="9" name="Group 9"/>
          <p:cNvGrpSpPr/>
          <p:nvPr/>
        </p:nvGrpSpPr>
        <p:grpSpPr>
          <a:xfrm>
            <a:off x="597408" y="4827270"/>
            <a:ext cx="7491984" cy="1307592"/>
            <a:chOff x="597408" y="4827270"/>
            <a:chExt cx="7491984" cy="1307592"/>
          </a:xfrm>
        </p:grpSpPr>
        <p:sp>
          <p:nvSpPr>
            <p:cNvPr id="8" name="TextBox 8"/>
            <p:cNvSpPr txBox="1"/>
            <p:nvPr/>
          </p:nvSpPr>
          <p:spPr>
            <a:xfrm>
              <a:off x="597408" y="4827270"/>
              <a:ext cx="7491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密码框的Password回显模式也不是“记住密码”的设置。</a:t>
              </a:r>
              <a:br/>
              <a:r>
                <a:rPr lang="zh-CN" sz="2400" dirty="0">
                  <a:solidFill>
                    <a:schemeClr val="accent2"/>
                  </a:solidFill>
                  <a:latin typeface="+mn-lt"/>
                  <a:ea typeface="+mn-ea"/>
                  <a:cs typeface="+mn-cs"/>
                </a:rPr>
                <a:t>它只改变屏幕显示，不说明是否存储密码，</a:t>
              </a:r>
              <a:br/>
              <a:r>
                <a:rPr lang="zh-CN" sz="2400" dirty="0">
                  <a:solidFill>
                    <a:schemeClr val="accent2"/>
                  </a:solidFill>
                  <a:latin typeface="+mn-lt"/>
                  <a:ea typeface="+mn-ea"/>
                  <a:cs typeface="+mn-cs"/>
                </a:rPr>
                <a:t>也不说明存储值是否经过加密。</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11 / 34</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503822" cy="819150"/>
            <a:chOff x="590550" y="537210"/>
            <a:chExt cx="6503822" cy="819150"/>
          </a:xfrm>
        </p:grpSpPr>
        <p:sp>
          <p:nvSpPr>
            <p:cNvPr id="2" name="TextBox 2"/>
            <p:cNvSpPr txBox="1"/>
            <p:nvPr/>
          </p:nvSpPr>
          <p:spPr>
            <a:xfrm>
              <a:off x="590550" y="537210"/>
              <a:ext cx="650382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Windows 的默认设置位置</a:t>
              </a:r>
            </a:p>
          </p:txBody>
        </p:sp>
      </p:grpSp>
      <p:grpSp>
        <p:nvGrpSpPr>
          <p:cNvPr id="5" name="Group 5"/>
          <p:cNvGrpSpPr/>
          <p:nvPr/>
        </p:nvGrpSpPr>
        <p:grpSpPr>
          <a:xfrm>
            <a:off x="597408" y="1931670"/>
            <a:ext cx="7598664" cy="888492"/>
            <a:chOff x="597408" y="1931670"/>
            <a:chExt cx="7598664" cy="888492"/>
          </a:xfrm>
        </p:grpSpPr>
        <p:sp>
          <p:nvSpPr>
            <p:cNvPr id="4" name="TextBox 4"/>
            <p:cNvSpPr txBox="1"/>
            <p:nvPr/>
          </p:nvSpPr>
          <p:spPr>
            <a:xfrm>
              <a:off x="597408" y="1931670"/>
              <a:ext cx="75986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默认QSettings使用UserScope与平台NativeFormat。</a:t>
              </a:r>
              <a:br/>
              <a:r>
                <a:rPr lang="zh-CN" sz="2400" dirty="0">
                  <a:solidFill>
                    <a:schemeClr val="dk1"/>
                  </a:solidFill>
                  <a:latin typeface="+mn-lt"/>
                  <a:ea typeface="+mn-ea"/>
                  <a:cs typeface="+mn-cs"/>
                </a:rPr>
                <a:t>Windows下，组织名与应用名决定用户注册表中的位置。</a:t>
              </a:r>
            </a:p>
          </p:txBody>
        </p:sp>
      </p:grpSp>
      <p:grpSp>
        <p:nvGrpSpPr>
          <p:cNvPr id="8" name="Group 8"/>
          <p:cNvGrpSpPr/>
          <p:nvPr/>
        </p:nvGrpSpPr>
        <p:grpSpPr>
          <a:xfrm>
            <a:off x="609600" y="3276600"/>
            <a:ext cx="10972800" cy="1219200"/>
            <a:chOff x="609600" y="3276600"/>
            <a:chExt cx="10972800" cy="1219200"/>
          </a:xfrm>
        </p:grpSpPr>
        <p:sp>
          <p:nvSpPr>
            <p:cNvPr id="6" name="Rectangle 6"/>
            <p:cNvSpPr/>
            <p:nvPr/>
          </p:nvSpPr>
          <p:spPr>
            <a:xfrm>
              <a:off x="609600" y="3276600"/>
              <a:ext cx="10972800" cy="1219200"/>
            </a:xfrm>
            <a:prstGeom prst="rect">
              <a:avLst/>
            </a:prstGeom>
            <a:solidFill>
              <a:schemeClr val="lt2"/>
            </a:solidFill>
            <a:ln>
              <a:noFill/>
            </a:ln>
          </p:spPr>
        </p:sp>
        <p:sp>
          <p:nvSpPr>
            <p:cNvPr id="7" name="TextBox 7"/>
            <p:cNvSpPr txBox="1"/>
            <p:nvPr/>
          </p:nvSpPr>
          <p:spPr>
            <a:xfrm>
              <a:off x="827532" y="3430905"/>
              <a:ext cx="3981831"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HKEY_CURRENT_USER/Software/</a:t>
              </a:r>
              <a:br/>
              <a:r>
                <a:rPr lang="zh-CN" sz="2100" dirty="0">
                  <a:solidFill>
                    <a:schemeClr val="dk1"/>
                  </a:solidFill>
                  <a:latin typeface="+mn-lt"/>
                  <a:ea typeface="+mn-ea"/>
                  <a:cs typeface="+mn-cs"/>
                </a:rPr>
                <a:t>WWB-Qt/samp7_5</a:t>
              </a:r>
            </a:p>
          </p:txBody>
        </p:sp>
      </p:grpSp>
      <p:grpSp>
        <p:nvGrpSpPr>
          <p:cNvPr id="10" name="Group 10"/>
          <p:cNvGrpSpPr/>
          <p:nvPr/>
        </p:nvGrpSpPr>
        <p:grpSpPr>
          <a:xfrm>
            <a:off x="597408" y="4827270"/>
            <a:ext cx="7339584" cy="1307592"/>
            <a:chOff x="597408" y="4827270"/>
            <a:chExt cx="7339584" cy="1307592"/>
          </a:xfrm>
        </p:grpSpPr>
        <p:sp>
          <p:nvSpPr>
            <p:cNvPr id="9" name="TextBox 9"/>
            <p:cNvSpPr txBox="1"/>
            <p:nvPr/>
          </p:nvSpPr>
          <p:spPr>
            <a:xfrm>
              <a:off x="597408" y="4827270"/>
              <a:ext cx="7339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本例通常使用上述用户位置，同时存在回退读取位置。</a:t>
              </a:r>
              <a:br/>
              <a:r>
                <a:rPr lang="zh-CN" sz="2400" dirty="0">
                  <a:solidFill>
                    <a:schemeClr val="dk1"/>
                  </a:solidFill>
                  <a:latin typeface="+mn-lt"/>
                  <a:ea typeface="+mn-ea"/>
                  <a:cs typeface="+mn-cs"/>
                </a:rPr>
                <a:t>其他平台采用各自的NativeFormat存储，</a:t>
              </a:r>
              <a:br/>
              <a:r>
                <a:rPr lang="zh-CN" sz="2400" dirty="0">
                  <a:solidFill>
                    <a:schemeClr val="dk1"/>
                  </a:solidFill>
                  <a:latin typeface="+mn-lt"/>
                  <a:ea typeface="+mn-ea"/>
                  <a:cs typeface="+mn-cs"/>
                </a:rPr>
                <a:t>不能把这个Windows注册表路径当作统一目录。</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406420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默认用户设置，Windows语境</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12 / 34</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7237687" cy="819150"/>
            <a:chOff x="590550" y="537210"/>
            <a:chExt cx="7237687" cy="819150"/>
          </a:xfrm>
        </p:grpSpPr>
        <p:sp>
          <p:nvSpPr>
            <p:cNvPr id="2" name="TextBox 2"/>
            <p:cNvSpPr txBox="1"/>
            <p:nvPr/>
          </p:nvSpPr>
          <p:spPr>
            <a:xfrm>
              <a:off x="590550" y="537210"/>
              <a:ext cx="7237687"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writeSettings 写入哪些键</a:t>
              </a:r>
            </a:p>
          </p:txBody>
        </p:sp>
      </p:grpSp>
      <p:grpSp>
        <p:nvGrpSpPr>
          <p:cNvPr id="6" name="Group 6"/>
          <p:cNvGrpSpPr/>
          <p:nvPr/>
        </p:nvGrpSpPr>
        <p:grpSpPr>
          <a:xfrm>
            <a:off x="609600" y="1828800"/>
            <a:ext cx="10972800" cy="2019300"/>
            <a:chOff x="609600" y="1828800"/>
            <a:chExt cx="10972800" cy="2019300"/>
          </a:xfrm>
        </p:grpSpPr>
        <p:sp>
          <p:nvSpPr>
            <p:cNvPr id="4" name="Rectangle 4"/>
            <p:cNvSpPr/>
            <p:nvPr/>
          </p:nvSpPr>
          <p:spPr>
            <a:xfrm>
              <a:off x="609600" y="1828800"/>
              <a:ext cx="10972800" cy="2019300"/>
            </a:xfrm>
            <a:prstGeom prst="rect">
              <a:avLst/>
            </a:prstGeom>
            <a:solidFill>
              <a:schemeClr val="lt2"/>
            </a:solidFill>
            <a:ln>
              <a:noFill/>
            </a:ln>
          </p:spPr>
        </p:sp>
        <p:sp>
          <p:nvSpPr>
            <p:cNvPr id="5" name="TextBox 5"/>
            <p:cNvSpPr txBox="1"/>
            <p:nvPr/>
          </p:nvSpPr>
          <p:spPr>
            <a:xfrm>
              <a:off x="827532" y="1964055"/>
              <a:ext cx="823569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QSettings settings;</a:t>
              </a:r>
              <a:br/>
              <a:r>
                <a:rPr lang="zh-CN" sz="2100" dirty="0">
                  <a:solidFill>
                    <a:schemeClr val="dk1"/>
                  </a:solidFill>
                  <a:latin typeface="+mn-lt"/>
                  <a:ea typeface="+mn-ea"/>
                  <a:cs typeface="+mn-cs"/>
                </a:rPr>
                <a:t>settings.setValue("Username", m_user);</a:t>
              </a:r>
              <a:br/>
              <a:r>
                <a:rPr lang="zh-CN" sz="2100" dirty="0">
                  <a:solidFill>
                    <a:schemeClr val="dk1"/>
                  </a:solidFill>
                  <a:latin typeface="+mn-lt"/>
                  <a:ea typeface="+mn-ea"/>
                  <a:cs typeface="+mn-cs"/>
                </a:rPr>
                <a:t>settings.setValue("PSWD", m_digest);</a:t>
              </a:r>
              <a:br/>
              <a:r>
                <a:rPr lang="zh-CN" sz="2100" dirty="0">
                  <a:solidFill>
                    <a:schemeClr val="dk1"/>
                  </a:solidFill>
                  <a:latin typeface="+mn-lt"/>
                  <a:ea typeface="+mn-ea"/>
                  <a:cs typeface="+mn-cs"/>
                </a:rPr>
                <a:t>settings.setValue("saved", ui-&gt;chkBoxSave-&gt;isChecked());</a:t>
              </a:r>
            </a:p>
          </p:txBody>
        </p:sp>
      </p:grpSp>
      <p:grpSp>
        <p:nvGrpSpPr>
          <p:cNvPr id="8" name="Group 8"/>
          <p:cNvGrpSpPr/>
          <p:nvPr/>
        </p:nvGrpSpPr>
        <p:grpSpPr>
          <a:xfrm>
            <a:off x="597408" y="4293870"/>
            <a:ext cx="8665464" cy="1726692"/>
            <a:chOff x="597408" y="4293870"/>
            <a:chExt cx="8665464" cy="1726692"/>
          </a:xfrm>
        </p:grpSpPr>
        <p:sp>
          <p:nvSpPr>
            <p:cNvPr id="7" name="TextBox 7"/>
            <p:cNvSpPr txBox="1"/>
            <p:nvPr/>
          </p:nvSpPr>
          <p:spPr>
            <a:xfrm>
              <a:off x="597408" y="4293870"/>
              <a:ext cx="866546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Username写用户名原文；PSWD写密码摘要；saved写回显偏好。</a:t>
              </a:r>
              <a:br/>
              <a:r>
                <a:rPr lang="zh-CN" sz="2400" dirty="0">
                  <a:solidFill>
                    <a:schemeClr val="dk1"/>
                  </a:solidFill>
                  <a:latin typeface="+mn-lt"/>
                  <a:ea typeface="+mn-ea"/>
                  <a:cs typeface="+mn-cs"/>
                </a:rPr>
                <a:t>用户名没有经过摘要运算。</a:t>
              </a:r>
              <a:br/>
              <a:r>
                <a:rPr lang="zh-CN" sz="2400" dirty="0">
                  <a:solidFill>
                    <a:schemeClr val="dk1"/>
                  </a:solidFill>
                  <a:latin typeface="+mn-lt"/>
                  <a:ea typeface="+mn-ea"/>
                  <a:cs typeface="+mn-cs"/>
                </a:rPr>
                <a:t>密码摘要也不是可解密的密文，</a:t>
              </a:r>
              <a:br/>
              <a:r>
                <a:rPr lang="zh-CN" sz="2400" dirty="0">
                  <a:solidFill>
                    <a:schemeClr val="dk1"/>
                  </a:solidFill>
                  <a:latin typeface="+mn-lt"/>
                  <a:ea typeface="+mn-ea"/>
                  <a:cs typeface="+mn-cs"/>
                </a:rPr>
                <a:t>不能因此说全部设置已经加密。</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95228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writeSettings函数体片段</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13 / 34</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22948" cy="819150"/>
            <a:chOff x="590550" y="537210"/>
            <a:chExt cx="6822948" cy="819150"/>
          </a:xfrm>
        </p:grpSpPr>
        <p:sp>
          <p:nvSpPr>
            <p:cNvPr id="2" name="TextBox 2"/>
            <p:cNvSpPr txBox="1"/>
            <p:nvPr/>
          </p:nvSpPr>
          <p:spPr>
            <a:xfrm>
              <a:off x="590550" y="537210"/>
              <a:ext cx="682294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需要确认持久化时检查状态</a:t>
              </a:r>
            </a:p>
          </p:txBody>
        </p:sp>
      </p:grpSp>
      <p:grpSp>
        <p:nvGrpSpPr>
          <p:cNvPr id="6" name="Group 6"/>
          <p:cNvGrpSpPr/>
          <p:nvPr/>
        </p:nvGrpSpPr>
        <p:grpSpPr>
          <a:xfrm>
            <a:off x="609600" y="1828800"/>
            <a:ext cx="10972800" cy="2019300"/>
            <a:chOff x="609600" y="1828800"/>
            <a:chExt cx="10972800" cy="2019300"/>
          </a:xfrm>
        </p:grpSpPr>
        <p:sp>
          <p:nvSpPr>
            <p:cNvPr id="4" name="Rectangle 4"/>
            <p:cNvSpPr/>
            <p:nvPr/>
          </p:nvSpPr>
          <p:spPr>
            <a:xfrm>
              <a:off x="609600" y="1828800"/>
              <a:ext cx="10972800" cy="2019300"/>
            </a:xfrm>
            <a:prstGeom prst="rect">
              <a:avLst/>
            </a:prstGeom>
            <a:solidFill>
              <a:schemeClr val="lt2"/>
            </a:solidFill>
            <a:ln>
              <a:noFill/>
            </a:ln>
          </p:spPr>
        </p:sp>
        <p:sp>
          <p:nvSpPr>
            <p:cNvPr id="5" name="TextBox 5"/>
            <p:cNvSpPr txBox="1"/>
            <p:nvPr/>
          </p:nvSpPr>
          <p:spPr>
            <a:xfrm>
              <a:off x="827532" y="1964055"/>
              <a:ext cx="6768846" cy="16299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settings.sync();</a:t>
              </a:r>
              <a:br/>
              <a:r>
                <a:rPr lang="zh-CN" sz="2100" dirty="0">
                  <a:solidFill>
                    <a:schemeClr val="dk1"/>
                  </a:solidFill>
                  <a:latin typeface="+mn-lt"/>
                  <a:ea typeface="+mn-ea"/>
                  <a:cs typeface="+mn-cs"/>
                </a:rPr>
                <a:t>if (settings.status() != QSettings::NoError) {</a:t>
              </a:r>
              <a:br/>
              <a:r>
                <a:rPr lang="zh-CN" sz="2100" dirty="0">
                  <a:solidFill>
                    <a:schemeClr val="dk1"/>
                  </a:solidFill>
                  <a:latin typeface="+mn-lt"/>
                  <a:ea typeface="+mn-ea"/>
                  <a:cs typeface="+mn-cs"/>
                </a:rPr>
                <a:t xml:space="preserve">    QMessageBox::warning(this, "设置",</a:t>
              </a:r>
              <a:br/>
              <a:r>
                <a:rPr lang="zh-CN" sz="2100" dirty="0">
                  <a:solidFill>
                    <a:schemeClr val="dk1"/>
                  </a:solidFill>
                  <a:latin typeface="+mn-lt"/>
                  <a:ea typeface="+mn-ea"/>
                  <a:cs typeface="+mn-cs"/>
                </a:rPr>
                <a:t xml:space="preserve">        "输入已匹配，但回显偏好未能保存。");</a:t>
              </a:r>
              <a:br/>
              <a:r>
                <a:rPr lang="zh-CN" sz="2100" dirty="0">
                  <a:solidFill>
                    <a:schemeClr val="dk1"/>
                  </a:solidFill>
                  <a:latin typeface="+mn-lt"/>
                  <a:ea typeface="+mn-ea"/>
                  <a:cs typeface="+mn-cs"/>
                </a:rPr>
                <a:t>}</a:t>
              </a:r>
            </a:p>
          </p:txBody>
        </p:sp>
      </p:grpSp>
      <p:grpSp>
        <p:nvGrpSpPr>
          <p:cNvPr id="8" name="Group 8"/>
          <p:cNvGrpSpPr/>
          <p:nvPr/>
        </p:nvGrpSpPr>
        <p:grpSpPr>
          <a:xfrm>
            <a:off x="597408" y="4293870"/>
            <a:ext cx="8741664" cy="1726692"/>
            <a:chOff x="597408" y="4293870"/>
            <a:chExt cx="8741664" cy="1726692"/>
          </a:xfrm>
        </p:grpSpPr>
        <p:sp>
          <p:nvSpPr>
            <p:cNvPr id="7" name="TextBox 7"/>
            <p:cNvSpPr txBox="1"/>
            <p:nvPr/>
          </p:nvSpPr>
          <p:spPr>
            <a:xfrm>
              <a:off x="597408" y="4293870"/>
              <a:ext cx="874166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setValue没有成功布尔返回值；sync写出修改并读取外部更新。</a:t>
              </a:r>
              <a:br/>
              <a:r>
                <a:rPr lang="zh-CN" sz="2400" dirty="0">
                  <a:solidFill>
                    <a:schemeClr val="dk1"/>
                  </a:solidFill>
                  <a:latin typeface="+mn-lt"/>
                  <a:ea typeface="+mn-ea"/>
                  <a:cs typeface="+mn-cs"/>
                </a:rPr>
                <a:t>随后status报告首个错误，需要保存成功时据此检查。</a:t>
              </a:r>
              <a:br/>
              <a:r>
                <a:rPr lang="zh-CN" sz="2400" dirty="0">
                  <a:solidFill>
                    <a:schemeClr val="dk1"/>
                  </a:solidFill>
                  <a:latin typeface="+mn-lt"/>
                  <a:ea typeface="+mn-ea"/>
                  <a:cs typeface="+mn-cs"/>
                </a:rPr>
                <a:t>本地输入匹配与回显偏好写入成功，是两个不同结果。</a:t>
              </a:r>
              <a:br/>
              <a:r>
                <a:rPr lang="zh-CN" sz="2400" dirty="0">
                  <a:solidFill>
                    <a:schemeClr val="dk1"/>
                  </a:solidFill>
                  <a:latin typeface="+mn-lt"/>
                  <a:ea typeface="+mn-ea"/>
                  <a:cs typeface="+mn-cs"/>
                </a:rPr>
                <a:t>写设置失败应提示，不能把写设置本身当作身份验证。</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63768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课堂持久化检查，接在setValue之后</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14 / 34</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8263928" cy="819150"/>
            <a:chOff x="590550" y="537210"/>
            <a:chExt cx="8263928" cy="819150"/>
          </a:xfrm>
        </p:grpSpPr>
        <p:sp>
          <p:nvSpPr>
            <p:cNvPr id="2" name="TextBox 2"/>
            <p:cNvSpPr txBox="1"/>
            <p:nvPr/>
          </p:nvSpPr>
          <p:spPr>
            <a:xfrm>
              <a:off x="590550" y="537210"/>
              <a:ext cx="8263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QCryptographicHash 计算摘要</a:t>
              </a:r>
            </a:p>
          </p:txBody>
        </p:sp>
      </p:grpSp>
      <p:grpSp>
        <p:nvGrpSpPr>
          <p:cNvPr id="17" name="Group 17"/>
          <p:cNvGrpSpPr/>
          <p:nvPr/>
        </p:nvGrpSpPr>
        <p:grpSpPr>
          <a:xfrm>
            <a:off x="609600" y="1847850"/>
            <a:ext cx="10253472" cy="3848100"/>
            <a:chOff x="609600" y="1847850"/>
            <a:chExt cx="10253472" cy="3848100"/>
          </a:xfrm>
        </p:grpSpPr>
        <p:sp>
          <p:nvSpPr>
            <p:cNvPr id="4" name="Rectangle 4"/>
            <p:cNvSpPr/>
            <p:nvPr/>
          </p:nvSpPr>
          <p:spPr>
            <a:xfrm>
              <a:off x="609600" y="1847850"/>
              <a:ext cx="3810000" cy="762000"/>
            </a:xfrm>
            <a:prstGeom prst="rect">
              <a:avLst/>
            </a:prstGeom>
            <a:solidFill>
              <a:schemeClr val="lt2"/>
            </a:solidFill>
            <a:ln>
              <a:noFill/>
            </a:ln>
          </p:spPr>
        </p:sp>
        <p:sp>
          <p:nvSpPr>
            <p:cNvPr id="5" name="Rectangle 5"/>
            <p:cNvSpPr/>
            <p:nvPr/>
          </p:nvSpPr>
          <p:spPr>
            <a:xfrm>
              <a:off x="609600" y="2876550"/>
              <a:ext cx="3810000" cy="762000"/>
            </a:xfrm>
            <a:prstGeom prst="rect">
              <a:avLst/>
            </a:prstGeom>
            <a:solidFill>
              <a:schemeClr val="lt2"/>
            </a:solidFill>
            <a:ln>
              <a:noFill/>
            </a:ln>
          </p:spPr>
        </p:sp>
        <p:sp>
          <p:nvSpPr>
            <p:cNvPr id="6" name="Rectangle 6"/>
            <p:cNvSpPr/>
            <p:nvPr/>
          </p:nvSpPr>
          <p:spPr>
            <a:xfrm>
              <a:off x="609600" y="3905250"/>
              <a:ext cx="3810000" cy="762000"/>
            </a:xfrm>
            <a:prstGeom prst="rect">
              <a:avLst/>
            </a:prstGeom>
            <a:solidFill>
              <a:schemeClr val="lt2"/>
            </a:solidFill>
            <a:ln>
              <a:noFill/>
            </a:ln>
          </p:spPr>
        </p:sp>
        <p:sp>
          <p:nvSpPr>
            <p:cNvPr id="7" name="Rectangle 7"/>
            <p:cNvSpPr/>
            <p:nvPr/>
          </p:nvSpPr>
          <p:spPr>
            <a:xfrm>
              <a:off x="609600" y="4933950"/>
              <a:ext cx="3810000" cy="762000"/>
            </a:xfrm>
            <a:prstGeom prst="rect">
              <a:avLst/>
            </a:prstGeom>
            <a:solidFill>
              <a:schemeClr val="lt2"/>
            </a:solidFill>
            <a:ln>
              <a:noFill/>
            </a:ln>
          </p:spPr>
        </p:sp>
        <p:sp>
          <p:nvSpPr>
            <p:cNvPr id="8" name="Line 8"/>
            <p:cNvSpPr/>
            <p:nvPr/>
          </p:nvSpPr>
          <p:spPr>
            <a:xfrm>
              <a:off x="2514600" y="2647950"/>
              <a:ext cx="1" cy="152400"/>
            </a:xfrm>
            <a:prstGeom prst="line">
              <a:avLst/>
            </a:prstGeom>
            <a:noFill/>
            <a:ln w="28575">
              <a:solidFill>
                <a:schemeClr val="accent1"/>
              </a:solidFill>
              <a:tailEnd type="triangle" w="lg" len="lg"/>
            </a:ln>
          </p:spPr>
        </p:sp>
        <p:sp>
          <p:nvSpPr>
            <p:cNvPr id="9" name="Line 9"/>
            <p:cNvSpPr/>
            <p:nvPr/>
          </p:nvSpPr>
          <p:spPr>
            <a:xfrm>
              <a:off x="2514600" y="3676650"/>
              <a:ext cx="1" cy="152400"/>
            </a:xfrm>
            <a:prstGeom prst="line">
              <a:avLst/>
            </a:prstGeom>
            <a:noFill/>
            <a:ln w="28575">
              <a:solidFill>
                <a:schemeClr val="accent1"/>
              </a:solidFill>
              <a:tailEnd type="triangle" w="lg" len="lg"/>
            </a:ln>
          </p:spPr>
        </p:sp>
        <p:sp>
          <p:nvSpPr>
            <p:cNvPr id="10" name="Line 10"/>
            <p:cNvSpPr/>
            <p:nvPr/>
          </p:nvSpPr>
          <p:spPr>
            <a:xfrm>
              <a:off x="2514600" y="4705350"/>
              <a:ext cx="1" cy="152400"/>
            </a:xfrm>
            <a:prstGeom prst="line">
              <a:avLst/>
            </a:prstGeom>
            <a:noFill/>
            <a:ln w="28575">
              <a:solidFill>
                <a:schemeClr val="accent1"/>
              </a:solidFill>
              <a:tailEnd type="triangle" w="lg" len="lg"/>
            </a:ln>
          </p:spPr>
        </p:sp>
        <p:sp>
          <p:nvSpPr>
            <p:cNvPr id="11" name="TextBox 11"/>
            <p:cNvSpPr txBox="1"/>
            <p:nvPr/>
          </p:nvSpPr>
          <p:spPr>
            <a:xfrm>
              <a:off x="826008" y="2045970"/>
              <a:ext cx="24382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QString 原文本</a:t>
              </a:r>
            </a:p>
          </p:txBody>
        </p:sp>
        <p:sp>
          <p:nvSpPr>
            <p:cNvPr id="12" name="TextBox 12"/>
            <p:cNvSpPr txBox="1"/>
            <p:nvPr/>
          </p:nvSpPr>
          <p:spPr>
            <a:xfrm>
              <a:off x="826008" y="3074670"/>
              <a:ext cx="260908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编码后的字节数组</a:t>
              </a:r>
            </a:p>
          </p:txBody>
        </p:sp>
        <p:sp>
          <p:nvSpPr>
            <p:cNvPr id="13" name="TextBox 13"/>
            <p:cNvSpPr txBox="1"/>
            <p:nvPr/>
          </p:nvSpPr>
          <p:spPr>
            <a:xfrm>
              <a:off x="826008" y="4103370"/>
              <a:ext cx="206776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MD5 摘要字节</a:t>
              </a:r>
            </a:p>
          </p:txBody>
        </p:sp>
        <p:sp>
          <p:nvSpPr>
            <p:cNvPr id="14" name="TextBox 14"/>
            <p:cNvSpPr txBox="1"/>
            <p:nvPr/>
          </p:nvSpPr>
          <p:spPr>
            <a:xfrm>
              <a:off x="826008" y="5132070"/>
              <a:ext cx="19629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十六进制文本</a:t>
              </a:r>
            </a:p>
          </p:txBody>
        </p:sp>
        <p:sp>
          <p:nvSpPr>
            <p:cNvPr id="15" name="TextBox 15"/>
            <p:cNvSpPr txBox="1"/>
            <p:nvPr/>
          </p:nvSpPr>
          <p:spPr>
            <a:xfrm>
              <a:off x="4788408" y="1950720"/>
              <a:ext cx="54041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先编码原文本，再把字节数组交给MD5。</a:t>
              </a:r>
              <a:br/>
              <a:r>
                <a:rPr lang="zh-CN" sz="2400" dirty="0">
                  <a:solidFill>
                    <a:schemeClr val="dk1"/>
                  </a:solidFill>
                  <a:latin typeface="+mn-lt"/>
                  <a:ea typeface="+mn-ea"/>
                  <a:cs typeface="+mn-cs"/>
                </a:rPr>
                <a:t>result()取得计算后的摘要字节。</a:t>
              </a:r>
            </a:p>
          </p:txBody>
        </p:sp>
        <p:sp>
          <p:nvSpPr>
            <p:cNvPr id="16" name="TextBox 16"/>
            <p:cNvSpPr txBox="1"/>
            <p:nvPr/>
          </p:nvSpPr>
          <p:spPr>
            <a:xfrm>
              <a:off x="4788408" y="3779520"/>
              <a:ext cx="60746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摘要不是能够解密还原的密文。</a:t>
              </a:r>
              <a:br/>
              <a:r>
                <a:rPr lang="zh-CN" sz="2400" dirty="0">
                  <a:solidFill>
                    <a:schemeClr val="dk1"/>
                  </a:solidFill>
                  <a:latin typeface="+mn-lt"/>
                  <a:ea typeface="+mn-ea"/>
                  <a:cs typeface="+mn-cs"/>
                </a:rPr>
                <a:t>toHex()只把摘要字节表示为十六进制文本，</a:t>
              </a:r>
              <a:br/>
              <a:r>
                <a:rPr lang="zh-CN" sz="2400" dirty="0">
                  <a:solidFill>
                    <a:schemeClr val="dk1"/>
                  </a:solidFill>
                  <a:latin typeface="+mn-lt"/>
                  <a:ea typeface="+mn-ea"/>
                  <a:cs typeface="+mn-cs"/>
                </a:rPr>
                <a:t>没有执行另一种加密。</a:t>
              </a:r>
            </a:p>
          </p:txBody>
        </p:sp>
      </p:grpSp>
      <p:grpSp>
        <p:nvGrpSpPr>
          <p:cNvPr id="20" name="Group 20"/>
          <p:cNvGrpSpPr/>
          <p:nvPr/>
        </p:nvGrpSpPr>
        <p:grpSpPr>
          <a:xfrm>
            <a:off x="603504" y="6404610"/>
            <a:ext cx="10984992" cy="234696"/>
            <a:chOff x="603504" y="6404610"/>
            <a:chExt cx="10984992" cy="234696"/>
          </a:xfrm>
        </p:grpSpPr>
        <p:sp>
          <p:nvSpPr>
            <p:cNvPr id="18" name="TextBox 18"/>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表示转换整理</a:t>
              </a:r>
            </a:p>
          </p:txBody>
        </p:sp>
        <p:sp>
          <p:nvSpPr>
            <p:cNvPr id="19" name="TextBox 1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15 / 34</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532778" cy="819150"/>
            <a:chOff x="590550" y="537210"/>
            <a:chExt cx="6532778" cy="819150"/>
          </a:xfrm>
        </p:grpSpPr>
        <p:sp>
          <p:nvSpPr>
            <p:cNvPr id="2" name="TextBox 2"/>
            <p:cNvSpPr txBox="1"/>
            <p:nvPr/>
          </p:nvSpPr>
          <p:spPr>
            <a:xfrm>
              <a:off x="590550" y="537210"/>
              <a:ext cx="653277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摘要输入统一使用 UTF-8</a:t>
              </a:r>
            </a:p>
          </p:txBody>
        </p:sp>
      </p:grpSp>
      <p:grpSp>
        <p:nvGrpSpPr>
          <p:cNvPr id="6" name="Group 6"/>
          <p:cNvGrpSpPr/>
          <p:nvPr/>
        </p:nvGrpSpPr>
        <p:grpSpPr>
          <a:xfrm>
            <a:off x="609600" y="1828800"/>
            <a:ext cx="10972800" cy="2476500"/>
            <a:chOff x="609600" y="1828800"/>
            <a:chExt cx="10972800" cy="2476500"/>
          </a:xfrm>
        </p:grpSpPr>
        <p:sp>
          <p:nvSpPr>
            <p:cNvPr id="4" name="Rectangle 4"/>
            <p:cNvSpPr/>
            <p:nvPr/>
          </p:nvSpPr>
          <p:spPr>
            <a:xfrm>
              <a:off x="609600" y="1828800"/>
              <a:ext cx="10972800" cy="2476500"/>
            </a:xfrm>
            <a:prstGeom prst="rect">
              <a:avLst/>
            </a:prstGeom>
            <a:solidFill>
              <a:schemeClr val="lt2"/>
            </a:solidFill>
            <a:ln>
              <a:noFill/>
            </a:ln>
          </p:spPr>
        </p:sp>
        <p:sp>
          <p:nvSpPr>
            <p:cNvPr id="5" name="TextBox 5"/>
            <p:cNvSpPr txBox="1"/>
            <p:nvPr/>
          </p:nvSpPr>
          <p:spPr>
            <a:xfrm>
              <a:off x="827532" y="1964055"/>
              <a:ext cx="7942326" cy="22395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QString TDialogLogin::passwordDigest(</a:t>
              </a:r>
              <a:br/>
              <a:r>
                <a:rPr lang="zh-CN" sz="2100" dirty="0">
                  <a:solidFill>
                    <a:schemeClr val="dk1"/>
                  </a:solidFill>
                  <a:latin typeface="+mn-lt"/>
                  <a:ea typeface="+mn-ea"/>
                  <a:cs typeface="+mn-cs"/>
                </a:rPr>
                <a:t xml:space="preserve">    const QString &amp;password) const</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 xml:space="preserve">    QCryptographicHash hash(QCryptographicHash::Md5);</a:t>
              </a:r>
              <a:br/>
              <a:r>
                <a:rPr lang="zh-CN" sz="2100" dirty="0">
                  <a:solidFill>
                    <a:schemeClr val="dk1"/>
                  </a:solidFill>
                  <a:latin typeface="+mn-lt"/>
                  <a:ea typeface="+mn-ea"/>
                  <a:cs typeface="+mn-cs"/>
                </a:rPr>
                <a:t xml:space="preserve">    hash.addData(password.toUtf8());</a:t>
              </a:r>
              <a:br/>
              <a:r>
                <a:rPr lang="zh-CN" sz="2100" dirty="0">
                  <a:solidFill>
                    <a:schemeClr val="dk1"/>
                  </a:solidFill>
                  <a:latin typeface="+mn-lt"/>
                  <a:ea typeface="+mn-ea"/>
                  <a:cs typeface="+mn-cs"/>
                </a:rPr>
                <a:t xml:space="preserve">    return QString::fromLatin1(hash.result().toHex());</a:t>
              </a:r>
              <a:br/>
              <a:r>
                <a:rPr lang="zh-CN" sz="2100" dirty="0">
                  <a:solidFill>
                    <a:schemeClr val="dk1"/>
                  </a:solidFill>
                  <a:latin typeface="+mn-lt"/>
                  <a:ea typeface="+mn-ea"/>
                  <a:cs typeface="+mn-cs"/>
                </a:rPr>
                <a:t>}</a:t>
              </a:r>
            </a:p>
          </p:txBody>
        </p:sp>
      </p:grpSp>
      <p:grpSp>
        <p:nvGrpSpPr>
          <p:cNvPr id="8" name="Group 8"/>
          <p:cNvGrpSpPr/>
          <p:nvPr/>
        </p:nvGrpSpPr>
        <p:grpSpPr>
          <a:xfrm>
            <a:off x="597408" y="4693920"/>
            <a:ext cx="8345424" cy="1307592"/>
            <a:chOff x="597408" y="4693920"/>
            <a:chExt cx="8345424" cy="1307592"/>
          </a:xfrm>
        </p:grpSpPr>
        <p:sp>
          <p:nvSpPr>
            <p:cNvPr id="7" name="TextBox 7"/>
            <p:cNvSpPr txBox="1"/>
            <p:nvPr/>
          </p:nvSpPr>
          <p:spPr>
            <a:xfrm>
              <a:off x="597408" y="4693920"/>
              <a:ext cx="8345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toUtf8明确字节编码；toLocal8Bit随平台本地编码变化。</a:t>
              </a:r>
              <a:br/>
              <a:r>
                <a:rPr lang="zh-CN" sz="2400" dirty="0">
                  <a:solidFill>
                    <a:schemeClr val="dk1"/>
                  </a:solidFill>
                  <a:latin typeface="+mn-lt"/>
                  <a:ea typeface="+mn-ea"/>
                  <a:cs typeface="+mn-cs"/>
                </a:rPr>
                <a:t>同一文字采用相同字节输入，才便于比较摘要。</a:t>
              </a:r>
              <a:br/>
              <a:r>
                <a:rPr lang="zh-CN" sz="2400" dirty="0">
                  <a:solidFill>
                    <a:schemeClr val="dk1"/>
                  </a:solidFill>
                  <a:latin typeface="+mn-lt"/>
                  <a:ea typeface="+mn-ea"/>
                  <a:cs typeface="+mn-cs"/>
                </a:rPr>
                <a:t>本片段使用Qt 6.2.3已有的addData、result与toHex接口。</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2756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课堂摘要辅助函数</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16 / 34</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14480" cy="819150"/>
            <a:chOff x="590550" y="537210"/>
            <a:chExt cx="6814480" cy="819150"/>
          </a:xfrm>
        </p:grpSpPr>
        <p:sp>
          <p:nvSpPr>
            <p:cNvPr id="2" name="TextBox 2"/>
            <p:cNvSpPr txBox="1"/>
            <p:nvPr/>
          </p:nvSpPr>
          <p:spPr>
            <a:xfrm>
              <a:off x="590550" y="537210"/>
              <a:ext cx="681448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Password 只改变屏幕显示</a:t>
              </a:r>
            </a:p>
          </p:txBody>
        </p:sp>
      </p:grpSp>
      <p:grpSp>
        <p:nvGrpSpPr>
          <p:cNvPr id="6" name="Group 6"/>
          <p:cNvGrpSpPr/>
          <p:nvPr/>
        </p:nvGrpSpPr>
        <p:grpSpPr>
          <a:xfrm>
            <a:off x="609600" y="1828800"/>
            <a:ext cx="10972800" cy="1219200"/>
            <a:chOff x="609600" y="1828800"/>
            <a:chExt cx="10972800" cy="1219200"/>
          </a:xfrm>
        </p:grpSpPr>
        <p:sp>
          <p:nvSpPr>
            <p:cNvPr id="4" name="Rectangle 4"/>
            <p:cNvSpPr/>
            <p:nvPr/>
          </p:nvSpPr>
          <p:spPr>
            <a:xfrm>
              <a:off x="609600" y="1828800"/>
              <a:ext cx="10972800" cy="1219200"/>
            </a:xfrm>
            <a:prstGeom prst="rect">
              <a:avLst/>
            </a:prstGeom>
            <a:solidFill>
              <a:schemeClr val="lt2"/>
            </a:solidFill>
            <a:ln>
              <a:noFill/>
            </a:ln>
          </p:spPr>
        </p:sp>
        <p:sp>
          <p:nvSpPr>
            <p:cNvPr id="5" name="TextBox 5"/>
            <p:cNvSpPr txBox="1"/>
            <p:nvPr/>
          </p:nvSpPr>
          <p:spPr>
            <a:xfrm>
              <a:off x="827532" y="2040255"/>
              <a:ext cx="7438038"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ui-&gt;editPSWD-&gt;setEchoMode(QLineEdit::Password);</a:t>
              </a:r>
            </a:p>
          </p:txBody>
        </p:sp>
      </p:grpSp>
      <p:grpSp>
        <p:nvGrpSpPr>
          <p:cNvPr id="8" name="Group 8"/>
          <p:cNvGrpSpPr/>
          <p:nvPr/>
        </p:nvGrpSpPr>
        <p:grpSpPr>
          <a:xfrm>
            <a:off x="597408" y="3531870"/>
            <a:ext cx="7126224" cy="888492"/>
            <a:chOff x="597408" y="3531870"/>
            <a:chExt cx="7126224" cy="888492"/>
          </a:xfrm>
        </p:grpSpPr>
        <p:sp>
          <p:nvSpPr>
            <p:cNvPr id="7" name="TextBox 7"/>
            <p:cNvSpPr txBox="1"/>
            <p:nvPr/>
          </p:nvSpPr>
          <p:spPr>
            <a:xfrm>
              <a:off x="597408" y="3531870"/>
              <a:ext cx="7126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屏幕上显示掩码，用户的实际输入仍由text()读取。</a:t>
              </a:r>
              <a:br/>
              <a:r>
                <a:rPr lang="zh-CN" sz="2400" dirty="0">
                  <a:solidFill>
                    <a:schemeClr val="dk1"/>
                  </a:solidFill>
                  <a:latin typeface="+mn-lt"/>
                  <a:ea typeface="+mn-ea"/>
                  <a:cs typeface="+mn-cs"/>
                </a:rPr>
                <a:t>验证槽取得原始内容，再按既定编码计算摘要。</a:t>
              </a:r>
            </a:p>
          </p:txBody>
        </p:sp>
      </p:grpSp>
      <p:grpSp>
        <p:nvGrpSpPr>
          <p:cNvPr id="10" name="Group 10"/>
          <p:cNvGrpSpPr/>
          <p:nvPr/>
        </p:nvGrpSpPr>
        <p:grpSpPr>
          <a:xfrm>
            <a:off x="597408" y="4884420"/>
            <a:ext cx="6120384" cy="1307592"/>
            <a:chOff x="597408" y="4884420"/>
            <a:chExt cx="6120384" cy="1307592"/>
          </a:xfrm>
        </p:grpSpPr>
        <p:sp>
          <p:nvSpPr>
            <p:cNvPr id="9" name="TextBox 9"/>
            <p:cNvSpPr txBox="1"/>
            <p:nvPr/>
          </p:nvSpPr>
          <p:spPr>
            <a:xfrm>
              <a:off x="597408" y="4884420"/>
              <a:ext cx="6120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Password不加密内存中的输入，</a:t>
              </a:r>
              <a:br/>
              <a:r>
                <a:rPr lang="zh-CN" sz="2400" dirty="0">
                  <a:solidFill>
                    <a:schemeClr val="accent2"/>
                  </a:solidFill>
                  <a:latin typeface="+mn-lt"/>
                  <a:ea typeface="+mn-ea"/>
                  <a:cs typeface="+mn-cs"/>
                </a:rPr>
                <a:t>也不加密写入QSettings的值。</a:t>
              </a:r>
              <a:br/>
              <a:r>
                <a:rPr lang="zh-CN" sz="2400" dirty="0">
                  <a:solidFill>
                    <a:schemeClr val="accent2"/>
                  </a:solidFill>
                  <a:latin typeface="+mn-lt"/>
                  <a:ea typeface="+mn-ea"/>
                  <a:cs typeface="+mn-cs"/>
                </a:rPr>
                <a:t>输入显示、摘要计算与设置保存是不同步骤。</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17 / 34</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257544" cy="819150"/>
            <a:chOff x="590550" y="537210"/>
            <a:chExt cx="6257544" cy="819150"/>
          </a:xfrm>
        </p:grpSpPr>
        <p:sp>
          <p:nvSpPr>
            <p:cNvPr id="2" name="TextBox 2"/>
            <p:cNvSpPr txBox="1"/>
            <p:nvPr/>
          </p:nvSpPr>
          <p:spPr>
            <a:xfrm>
              <a:off x="590550" y="537210"/>
              <a:ext cx="625754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本地摘要示例的使用范围</a:t>
              </a:r>
            </a:p>
          </p:txBody>
        </p:sp>
      </p:grpSp>
      <p:grpSp>
        <p:nvGrpSpPr>
          <p:cNvPr id="5" name="Group 5"/>
          <p:cNvGrpSpPr/>
          <p:nvPr/>
        </p:nvGrpSpPr>
        <p:grpSpPr>
          <a:xfrm>
            <a:off x="597408" y="1931670"/>
            <a:ext cx="8802624" cy="888492"/>
            <a:chOff x="597408" y="1931670"/>
            <a:chExt cx="8802624" cy="888492"/>
          </a:xfrm>
        </p:grpSpPr>
        <p:sp>
          <p:nvSpPr>
            <p:cNvPr id="4" name="TextBox 4"/>
            <p:cNvSpPr txBox="1"/>
            <p:nvPr/>
          </p:nvSpPr>
          <p:spPr>
            <a:xfrm>
              <a:off x="597408" y="1931670"/>
              <a:ext cx="8802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教材使用无盐MD5比较，演示输入、判断与accept/reject流程。</a:t>
              </a:r>
              <a:br/>
              <a:r>
                <a:rPr lang="zh-CN" sz="2400" dirty="0">
                  <a:solidFill>
                    <a:schemeClr val="dk1"/>
                  </a:solidFill>
                  <a:latin typeface="+mn-lt"/>
                  <a:ea typeface="+mn-ea"/>
                  <a:cs typeface="+mn-cs"/>
                </a:rPr>
                <a:t>本课继续沿教材数值追踪窗口控制流。</a:t>
              </a:r>
            </a:p>
          </p:txBody>
        </p:sp>
      </p:grpSp>
      <p:grpSp>
        <p:nvGrpSpPr>
          <p:cNvPr id="7" name="Group 7"/>
          <p:cNvGrpSpPr/>
          <p:nvPr/>
        </p:nvGrpSpPr>
        <p:grpSpPr>
          <a:xfrm>
            <a:off x="597408" y="3379470"/>
            <a:ext cx="7034784" cy="888492"/>
            <a:chOff x="597408" y="3379470"/>
            <a:chExt cx="7034784" cy="888492"/>
          </a:xfrm>
        </p:grpSpPr>
        <p:sp>
          <p:nvSpPr>
            <p:cNvPr id="6" name="TextBox 6"/>
            <p:cNvSpPr txBox="1"/>
            <p:nvPr/>
          </p:nvSpPr>
          <p:spPr>
            <a:xfrm>
              <a:off x="597408" y="3379470"/>
              <a:ext cx="7034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MD5是快速哈希，不适合真实口令存储。</a:t>
              </a:r>
              <a:br/>
              <a:r>
                <a:rPr lang="zh-CN" sz="2400" dirty="0">
                  <a:solidFill>
                    <a:schemeClr val="accent2"/>
                  </a:solidFill>
                  <a:latin typeface="+mn-lt"/>
                  <a:ea typeface="+mn-ea"/>
                  <a:cs typeface="+mn-cs"/>
                </a:rPr>
                <a:t>真实口令需要带唯一盐和工作因子的专用慢速哈希。</a:t>
              </a:r>
            </a:p>
          </p:txBody>
        </p:sp>
      </p:grpSp>
      <p:grpSp>
        <p:nvGrpSpPr>
          <p:cNvPr id="9" name="Group 9"/>
          <p:cNvGrpSpPr/>
          <p:nvPr/>
        </p:nvGrpSpPr>
        <p:grpSpPr>
          <a:xfrm>
            <a:off x="597408" y="4827270"/>
            <a:ext cx="6120384" cy="1307592"/>
            <a:chOff x="597408" y="4827270"/>
            <a:chExt cx="6120384" cy="1307592"/>
          </a:xfrm>
        </p:grpSpPr>
        <p:sp>
          <p:nvSpPr>
            <p:cNvPr id="8" name="TextBox 8"/>
            <p:cNvSpPr txBox="1"/>
            <p:nvPr/>
          </p:nvSpPr>
          <p:spPr>
            <a:xfrm>
              <a:off x="597408" y="4827270"/>
              <a:ext cx="6120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这段本地比较不能承担真实系统的口令认证。</a:t>
              </a:r>
              <a:br/>
              <a:r>
                <a:rPr lang="zh-CN" sz="2400" dirty="0">
                  <a:solidFill>
                    <a:schemeClr val="dk1"/>
                  </a:solidFill>
                  <a:latin typeface="+mn-lt"/>
                  <a:ea typeface="+mn-ea"/>
                  <a:cs typeface="+mn-cs"/>
                </a:rPr>
                <a:t>理解课堂示例时，要同时说明输入如何比较，</a:t>
              </a:r>
              <a:br/>
              <a:r>
                <a:rPr lang="zh-CN" sz="2400" dirty="0">
                  <a:solidFill>
                    <a:schemeClr val="dk1"/>
                  </a:solidFill>
                  <a:latin typeface="+mn-lt"/>
                  <a:ea typeface="+mn-ea"/>
                  <a:cs typeface="+mn-cs"/>
                </a:rPr>
                <a:t>以及这段实现只用于什么教学目标。</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637824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口令存储要求参照OWASP（cheatsheetseries.owasp.org）</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18 / 34</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读取用户名与密码</a:t>
              </a:r>
            </a:p>
          </p:txBody>
        </p:sp>
      </p:grpSp>
      <p:grpSp>
        <p:nvGrpSpPr>
          <p:cNvPr id="6" name="Group 6"/>
          <p:cNvGrpSpPr/>
          <p:nvPr/>
        </p:nvGrpSpPr>
        <p:grpSpPr>
          <a:xfrm>
            <a:off x="609600" y="1828800"/>
            <a:ext cx="10972800" cy="1333500"/>
            <a:chOff x="609600" y="1828800"/>
            <a:chExt cx="10972800" cy="1333500"/>
          </a:xfrm>
        </p:grpSpPr>
        <p:sp>
          <p:nvSpPr>
            <p:cNvPr id="4" name="Rectangle 4"/>
            <p:cNvSpPr/>
            <p:nvPr/>
          </p:nvSpPr>
          <p:spPr>
            <a:xfrm>
              <a:off x="609600" y="1828800"/>
              <a:ext cx="10972800" cy="1333500"/>
            </a:xfrm>
            <a:prstGeom prst="rect">
              <a:avLst/>
            </a:prstGeom>
            <a:solidFill>
              <a:schemeClr val="lt2"/>
            </a:solidFill>
            <a:ln>
              <a:noFill/>
            </a:ln>
          </p:spPr>
        </p:sp>
        <p:sp>
          <p:nvSpPr>
            <p:cNvPr id="5" name="TextBox 5"/>
            <p:cNvSpPr txBox="1"/>
            <p:nvPr/>
          </p:nvSpPr>
          <p:spPr>
            <a:xfrm>
              <a:off x="827532" y="1964055"/>
              <a:ext cx="7648956"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QString user = ui-&gt;editUser-&gt;text().trimmed();</a:t>
              </a:r>
              <a:br/>
              <a:r>
                <a:rPr lang="zh-CN" sz="2100" dirty="0">
                  <a:solidFill>
                    <a:schemeClr val="dk1"/>
                  </a:solidFill>
                  <a:latin typeface="+mn-lt"/>
                  <a:ea typeface="+mn-ea"/>
                  <a:cs typeface="+mn-cs"/>
                </a:rPr>
                <a:t>const QString password = ui-&gt;editPSWD-&gt;text();</a:t>
              </a:r>
            </a:p>
          </p:txBody>
        </p:sp>
      </p:grpSp>
      <p:grpSp>
        <p:nvGrpSpPr>
          <p:cNvPr id="8" name="Group 8"/>
          <p:cNvGrpSpPr/>
          <p:nvPr/>
        </p:nvGrpSpPr>
        <p:grpSpPr>
          <a:xfrm>
            <a:off x="597408" y="3608070"/>
            <a:ext cx="7598664" cy="888492"/>
            <a:chOff x="597408" y="3608070"/>
            <a:chExt cx="7598664" cy="888492"/>
          </a:xfrm>
        </p:grpSpPr>
        <p:sp>
          <p:nvSpPr>
            <p:cNvPr id="7" name="TextBox 7"/>
            <p:cNvSpPr txBox="1"/>
            <p:nvPr/>
          </p:nvSpPr>
          <p:spPr>
            <a:xfrm>
              <a:off x="597408" y="3608070"/>
              <a:ext cx="75986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用户名可按业务规则去掉首尾空白，本例采用trimmed。</a:t>
              </a:r>
              <a:br/>
              <a:r>
                <a:rPr lang="zh-CN" sz="2400" dirty="0">
                  <a:solidFill>
                    <a:schemeClr val="dk1"/>
                  </a:solidFill>
                  <a:latin typeface="+mn-lt"/>
                  <a:ea typeface="+mn-ea"/>
                  <a:cs typeface="+mn-cs"/>
                </a:rPr>
                <a:t>密码默认保留用户输入的原样。</a:t>
              </a:r>
            </a:p>
          </p:txBody>
        </p:sp>
      </p:grpSp>
      <p:grpSp>
        <p:nvGrpSpPr>
          <p:cNvPr id="10" name="Group 10"/>
          <p:cNvGrpSpPr/>
          <p:nvPr/>
        </p:nvGrpSpPr>
        <p:grpSpPr>
          <a:xfrm>
            <a:off x="597408" y="5132070"/>
            <a:ext cx="7644384" cy="888492"/>
            <a:chOff x="597408" y="5132070"/>
            <a:chExt cx="7644384" cy="888492"/>
          </a:xfrm>
        </p:grpSpPr>
        <p:sp>
          <p:nvSpPr>
            <p:cNvPr id="9" name="TextBox 9"/>
            <p:cNvSpPr txBox="1"/>
            <p:nvPr/>
          </p:nvSpPr>
          <p:spPr>
            <a:xfrm>
              <a:off x="597408" y="513207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trimmed用于密码，会改变包含首尾空格的原口令。</a:t>
              </a:r>
              <a:br/>
              <a:r>
                <a:rPr lang="zh-CN" sz="2400" dirty="0">
                  <a:solidFill>
                    <a:schemeClr val="accent2"/>
                  </a:solidFill>
                  <a:latin typeface="+mn-lt"/>
                  <a:ea typeface="+mn-ea"/>
                  <a:cs typeface="+mn-cs"/>
                </a:rPr>
                <a:t>规范化规则必须明确规定，不能隐含加入输入读取代码。</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19 / 34</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476521" cy="819150"/>
            <a:chOff x="590550" y="537210"/>
            <a:chExt cx="4476521" cy="819150"/>
          </a:xfrm>
        </p:grpSpPr>
        <p:sp>
          <p:nvSpPr>
            <p:cNvPr id="2" name="TextBox 2"/>
            <p:cNvSpPr txBox="1"/>
            <p:nvPr/>
          </p:nvSpPr>
          <p:spPr>
            <a:xfrm>
              <a:off x="590550" y="537210"/>
              <a:ext cx="4476521"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匹配后才 accept</a:t>
              </a:r>
            </a:p>
          </p:txBody>
        </p:sp>
      </p:grpSp>
      <p:grpSp>
        <p:nvGrpSpPr>
          <p:cNvPr id="6" name="Group 6"/>
          <p:cNvGrpSpPr/>
          <p:nvPr/>
        </p:nvGrpSpPr>
        <p:grpSpPr>
          <a:xfrm>
            <a:off x="609600" y="1828800"/>
            <a:ext cx="10972800" cy="2476500"/>
            <a:chOff x="609600" y="1828800"/>
            <a:chExt cx="10972800" cy="2476500"/>
          </a:xfrm>
        </p:grpSpPr>
        <p:sp>
          <p:nvSpPr>
            <p:cNvPr id="4" name="Rectangle 4"/>
            <p:cNvSpPr/>
            <p:nvPr/>
          </p:nvSpPr>
          <p:spPr>
            <a:xfrm>
              <a:off x="609600" y="1828800"/>
              <a:ext cx="10972800" cy="2476500"/>
            </a:xfrm>
            <a:prstGeom prst="rect">
              <a:avLst/>
            </a:prstGeom>
            <a:solidFill>
              <a:schemeClr val="lt2"/>
            </a:solidFill>
            <a:ln>
              <a:noFill/>
            </a:ln>
          </p:spPr>
        </p:sp>
        <p:sp>
          <p:nvSpPr>
            <p:cNvPr id="5" name="TextBox 5"/>
            <p:cNvSpPr txBox="1"/>
            <p:nvPr/>
          </p:nvSpPr>
          <p:spPr>
            <a:xfrm>
              <a:off x="827532" y="1964055"/>
              <a:ext cx="7062216" cy="22395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const QString digest = passwordDigest(password);</a:t>
              </a:r>
              <a:br/>
              <a:r>
                <a:rPr lang="zh-CN" sz="2100" dirty="0">
                  <a:solidFill>
                    <a:schemeClr val="dk1"/>
                  </a:solidFill>
                  <a:latin typeface="+mn-lt"/>
                  <a:ea typeface="+mn-ea"/>
                  <a:cs typeface="+mn-cs"/>
                </a:rPr>
                <a:t>if (user == m_user &amp;&amp; digest == m_digest) {</a:t>
              </a:r>
              <a:br/>
              <a:r>
                <a:rPr lang="zh-CN" sz="2100" dirty="0">
                  <a:solidFill>
                    <a:schemeClr val="dk1"/>
                  </a:solidFill>
                  <a:latin typeface="+mn-lt"/>
                  <a:ea typeface="+mn-ea"/>
                  <a:cs typeface="+mn-cs"/>
                </a:rPr>
                <a:t xml:space="preserve">    writeSettings();</a:t>
              </a:r>
              <a:br/>
              <a:r>
                <a:rPr lang="zh-CN" sz="2100" dirty="0">
                  <a:solidFill>
                    <a:schemeClr val="dk1"/>
                  </a:solidFill>
                  <a:latin typeface="+mn-lt"/>
                  <a:ea typeface="+mn-ea"/>
                  <a:cs typeface="+mn-cs"/>
                </a:rPr>
                <a:t xml:space="preserve">    accept();</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 不匹配时，继续执行失败计数分支</a:t>
              </a:r>
            </a:p>
          </p:txBody>
        </p:sp>
      </p:grpSp>
      <p:grpSp>
        <p:nvGrpSpPr>
          <p:cNvPr id="8" name="Group 8"/>
          <p:cNvGrpSpPr/>
          <p:nvPr/>
        </p:nvGrpSpPr>
        <p:grpSpPr>
          <a:xfrm>
            <a:off x="597408" y="4693920"/>
            <a:ext cx="7735824" cy="1307592"/>
            <a:chOff x="597408" y="4693920"/>
            <a:chExt cx="7735824" cy="1307592"/>
          </a:xfrm>
        </p:grpSpPr>
        <p:sp>
          <p:nvSpPr>
            <p:cNvPr id="7" name="TextBox 7"/>
            <p:cNvSpPr txBox="1"/>
            <p:nvPr/>
          </p:nvSpPr>
          <p:spPr>
            <a:xfrm>
              <a:off x="597408" y="4693920"/>
              <a:ext cx="77358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用户名与输入密码摘要都匹配，才返回Accepted。</a:t>
              </a:r>
              <a:br/>
              <a:r>
                <a:rPr lang="zh-CN" sz="2400" dirty="0">
                  <a:solidFill>
                    <a:schemeClr val="dk1"/>
                  </a:solidFill>
                  <a:latin typeface="+mn-lt"/>
                  <a:ea typeface="+mn-ea"/>
                  <a:cs typeface="+mn-cs"/>
                </a:rPr>
                <a:t>先保存回显偏好，再accept；保存结果按前页单独检查。</a:t>
              </a:r>
              <a:br/>
              <a:r>
                <a:rPr lang="zh-CN" sz="2400" dirty="0">
                  <a:solidFill>
                    <a:schemeClr val="dk1"/>
                  </a:solidFill>
                  <a:latin typeface="+mn-lt"/>
                  <a:ea typeface="+mn-ea"/>
                  <a:cs typeface="+mn-cs"/>
                </a:rPr>
                <a:t>不匹配时不创建主窗口，继续记录本次失败。</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08340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确定按钮验证槽中的成功分支</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20 / 34</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失败次数的判断代码</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64055"/>
              <a:ext cx="8942451" cy="22395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++m_tryCount;</a:t>
              </a:r>
              <a:br/>
              <a:r>
                <a:rPr lang="zh-CN" sz="2100" dirty="0">
                  <a:solidFill>
                    <a:schemeClr val="dk1"/>
                  </a:solidFill>
                  <a:latin typeface="+mn-lt"/>
                  <a:ea typeface="+mn-ea"/>
                  <a:cs typeface="+mn-cs"/>
                </a:rPr>
                <a:t>if (m_tryCount &gt; 3) {</a:t>
              </a:r>
              <a:br/>
              <a:r>
                <a:rPr lang="zh-CN" sz="2100" dirty="0">
                  <a:solidFill>
                    <a:schemeClr val="dk1"/>
                  </a:solidFill>
                  <a:latin typeface="+mn-lt"/>
                  <a:ea typeface="+mn-ea"/>
                  <a:cs typeface="+mn-cs"/>
                </a:rPr>
                <a:t xml:space="preserve">    QMessageBox::critical(this, "错误", "失败次数已超限。");</a:t>
              </a:r>
              <a:br/>
              <a:r>
                <a:rPr lang="zh-CN" sz="2100" dirty="0">
                  <a:solidFill>
                    <a:schemeClr val="dk1"/>
                  </a:solidFill>
                  <a:latin typeface="+mn-lt"/>
                  <a:ea typeface="+mn-ea"/>
                  <a:cs typeface="+mn-cs"/>
                </a:rPr>
                <a:t xml:space="preserve">    reject();</a:t>
              </a:r>
              <a:br/>
              <a:r>
                <a:rPr lang="zh-CN" sz="2100" dirty="0">
                  <a:solidFill>
                    <a:schemeClr val="dk1"/>
                  </a:solidFill>
                  <a:latin typeface="+mn-lt"/>
                  <a:ea typeface="+mn-ea"/>
                  <a:cs typeface="+mn-cs"/>
                </a:rPr>
                <a:t>} else {</a:t>
              </a:r>
              <a:br/>
              <a:r>
                <a:rPr lang="zh-CN" sz="2100" dirty="0">
                  <a:solidFill>
                    <a:schemeClr val="dk1"/>
                  </a:solidFill>
                  <a:latin typeface="+mn-lt"/>
                  <a:ea typeface="+mn-ea"/>
                  <a:cs typeface="+mn-cs"/>
                </a:rPr>
                <a:t xml:space="preserve">    QMessageBox::warning(this, "提示", "用户名或密码不匹配。");</a:t>
              </a:r>
              <a:br/>
              <a:r>
                <a:rPr lang="zh-CN" sz="2100" dirty="0">
                  <a:solidFill>
                    <a:schemeClr val="dk1"/>
                  </a:solidFill>
                  <a:latin typeface="+mn-lt"/>
                  <a:ea typeface="+mn-ea"/>
                  <a:cs typeface="+mn-cs"/>
                </a:rPr>
                <a:t>}</a:t>
              </a:r>
            </a:p>
          </p:txBody>
        </p:sp>
      </p:grpSp>
      <p:grpSp>
        <p:nvGrpSpPr>
          <p:cNvPr id="8" name="Group 8"/>
          <p:cNvGrpSpPr/>
          <p:nvPr/>
        </p:nvGrpSpPr>
        <p:grpSpPr>
          <a:xfrm>
            <a:off x="597408" y="4884420"/>
            <a:ext cx="7293864" cy="1307592"/>
            <a:chOff x="597408" y="4884420"/>
            <a:chExt cx="7293864" cy="1307592"/>
          </a:xfrm>
        </p:grpSpPr>
        <p:sp>
          <p:nvSpPr>
            <p:cNvPr id="7" name="TextBox 7"/>
            <p:cNvSpPr txBox="1"/>
            <p:nvPr/>
          </p:nvSpPr>
          <p:spPr>
            <a:xfrm>
              <a:off x="597408" y="4884420"/>
              <a:ext cx="72938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教材计数初值为0，每次失败先自增，再判断&gt;3。</a:t>
              </a:r>
              <a:br/>
              <a:r>
                <a:rPr lang="zh-CN" sz="2400" dirty="0">
                  <a:solidFill>
                    <a:schemeClr val="dk1"/>
                  </a:solidFill>
                  <a:latin typeface="+mn-lt"/>
                  <a:ea typeface="+mn-ea"/>
                  <a:cs typeface="+mn-cs"/>
                </a:rPr>
                <a:t>计数达到4才reject；这段代码在第四次失败时退出。</a:t>
              </a:r>
              <a:br/>
              <a:r>
                <a:rPr lang="zh-CN" sz="2400" dirty="0">
                  <a:solidFill>
                    <a:schemeClr val="dk1"/>
                  </a:solidFill>
                  <a:latin typeface="+mn-lt"/>
                  <a:ea typeface="+mn-ea"/>
                  <a:cs typeface="+mn-cs"/>
                </a:rPr>
                <a:t>若需求是第三次失败退出，应明确改成&gt;=3。</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2449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教材阈值，提示文字作课堂调整</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21 / 34</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逐次观察四次失败</a:t>
              </a:r>
            </a:p>
          </p:txBody>
        </p:sp>
      </p:grpSp>
      <p:grpSp>
        <p:nvGrpSpPr>
          <p:cNvPr id="8" name="Group 8"/>
          <p:cNvGrpSpPr/>
          <p:nvPr/>
        </p:nvGrpSpPr>
        <p:grpSpPr>
          <a:xfrm>
            <a:off x="597408" y="1950720"/>
            <a:ext cx="8558784" cy="3860292"/>
            <a:chOff x="597408" y="1950720"/>
            <a:chExt cx="8558784" cy="3860292"/>
          </a:xfrm>
        </p:grpSpPr>
        <p:sp>
          <p:nvSpPr>
            <p:cNvPr id="4" name="TextBox 4"/>
            <p:cNvSpPr txBox="1"/>
            <p:nvPr/>
          </p:nvSpPr>
          <p:spPr>
            <a:xfrm>
              <a:off x="597408" y="1950720"/>
              <a:ext cx="76169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第1次失败：计数1，1&gt;3为false，警告后继续输入。</a:t>
              </a:r>
            </a:p>
          </p:txBody>
        </p:sp>
        <p:sp>
          <p:nvSpPr>
            <p:cNvPr id="5" name="TextBox 5"/>
            <p:cNvSpPr txBox="1"/>
            <p:nvPr/>
          </p:nvSpPr>
          <p:spPr>
            <a:xfrm>
              <a:off x="597408" y="2941320"/>
              <a:ext cx="76169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第2次失败：计数2，2&gt;3为false，警告后继续输入。</a:t>
              </a:r>
            </a:p>
          </p:txBody>
        </p:sp>
        <p:sp>
          <p:nvSpPr>
            <p:cNvPr id="6" name="TextBox 6"/>
            <p:cNvSpPr txBox="1"/>
            <p:nvPr/>
          </p:nvSpPr>
          <p:spPr>
            <a:xfrm>
              <a:off x="597408" y="3931920"/>
              <a:ext cx="76169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第3次失败：计数3，3&gt;3为false，警告后继续输入。</a:t>
              </a:r>
            </a:p>
          </p:txBody>
        </p:sp>
        <p:sp>
          <p:nvSpPr>
            <p:cNvPr id="7" name="TextBox 7"/>
            <p:cNvSpPr txBox="1"/>
            <p:nvPr/>
          </p:nvSpPr>
          <p:spPr>
            <a:xfrm>
              <a:off x="597408" y="4922520"/>
              <a:ext cx="8558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第4次失败：计数4，4&gt;3为true，错误提示后reject。</a:t>
              </a:r>
              <a:br/>
              <a:r>
                <a:rPr lang="zh-CN" sz="2400" dirty="0">
                  <a:solidFill>
                    <a:schemeClr val="accent2"/>
                  </a:solidFill>
                  <a:latin typeface="+mn-lt"/>
                  <a:ea typeface="+mn-ea"/>
                  <a:cs typeface="+mn-cs"/>
                </a:rPr>
                <a:t>按实际自增与比较解释结果，不能把本例讲成失败三次即退出。</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52607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从初值0追踪教材代码</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22 / 34</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014722" cy="819150"/>
            <a:chOff x="590550" y="537210"/>
            <a:chExt cx="5014722" cy="819150"/>
          </a:xfrm>
        </p:grpSpPr>
        <p:sp>
          <p:nvSpPr>
            <p:cNvPr id="2" name="TextBox 2"/>
            <p:cNvSpPr txBox="1"/>
            <p:nvPr/>
          </p:nvSpPr>
          <p:spPr>
            <a:xfrm>
              <a:off x="590550" y="537210"/>
              <a:ext cx="501472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取消与 Esc 的结果</a:t>
              </a:r>
            </a:p>
          </p:txBody>
        </p:sp>
      </p:grpSp>
      <p:grpSp>
        <p:nvGrpSpPr>
          <p:cNvPr id="5" name="Group 5"/>
          <p:cNvGrpSpPr/>
          <p:nvPr/>
        </p:nvGrpSpPr>
        <p:grpSpPr>
          <a:xfrm>
            <a:off x="597408" y="1931670"/>
            <a:ext cx="8878824" cy="888492"/>
            <a:chOff x="597408" y="1931670"/>
            <a:chExt cx="8878824" cy="888492"/>
          </a:xfrm>
        </p:grpSpPr>
        <p:sp>
          <p:nvSpPr>
            <p:cNvPr id="4" name="TextBox 4"/>
            <p:cNvSpPr txBox="1"/>
            <p:nvPr/>
          </p:nvSpPr>
          <p:spPr>
            <a:xfrm>
              <a:off x="597408" y="1931670"/>
              <a:ext cx="8878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btnCancel点击连接reject；普通QDialog的Esc也调用reject。</a:t>
              </a:r>
              <a:br/>
              <a:r>
                <a:rPr lang="zh-CN" sz="2400" dirty="0">
                  <a:solidFill>
                    <a:schemeClr val="dk1"/>
                  </a:solidFill>
                  <a:latin typeface="+mn-lt"/>
                  <a:ea typeface="+mn-ea"/>
                  <a:cs typeface="+mn-cs"/>
                </a:rPr>
                <a:t>调用者取得Rejected，不创建主窗口。</a:t>
              </a:r>
            </a:p>
          </p:txBody>
        </p:sp>
      </p:grpSp>
      <p:grpSp>
        <p:nvGrpSpPr>
          <p:cNvPr id="7" name="Group 7"/>
          <p:cNvGrpSpPr/>
          <p:nvPr/>
        </p:nvGrpSpPr>
        <p:grpSpPr>
          <a:xfrm>
            <a:off x="597408" y="3379470"/>
            <a:ext cx="7522464" cy="888492"/>
            <a:chOff x="597408" y="3379470"/>
            <a:chExt cx="7522464" cy="888492"/>
          </a:xfrm>
        </p:grpSpPr>
        <p:sp>
          <p:nvSpPr>
            <p:cNvPr id="6" name="TextBox 6"/>
            <p:cNvSpPr txBox="1"/>
            <p:nvPr/>
          </p:nvSpPr>
          <p:spPr>
            <a:xfrm>
              <a:off x="597408" y="3379470"/>
              <a:ext cx="75224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取消与失败次数超限，都进入main中的Rejected分支。</a:t>
              </a:r>
              <a:br/>
              <a:r>
                <a:rPr lang="zh-CN" sz="2400" dirty="0">
                  <a:solidFill>
                    <a:schemeClr val="dk1"/>
                  </a:solidFill>
                  <a:latin typeface="+mn-lt"/>
                  <a:ea typeface="+mn-ea"/>
                  <a:cs typeface="+mn-cs"/>
                </a:rPr>
                <a:t>它们有相同的结果码，但到达这个结果的原因不同。</a:t>
              </a:r>
            </a:p>
          </p:txBody>
        </p:sp>
      </p:grpSp>
      <p:grpSp>
        <p:nvGrpSpPr>
          <p:cNvPr id="9" name="Group 9"/>
          <p:cNvGrpSpPr/>
          <p:nvPr/>
        </p:nvGrpSpPr>
        <p:grpSpPr>
          <a:xfrm>
            <a:off x="597408" y="4827270"/>
            <a:ext cx="7034784" cy="1307592"/>
            <a:chOff x="597408" y="4827270"/>
            <a:chExt cx="7034784" cy="1307592"/>
          </a:xfrm>
        </p:grpSpPr>
        <p:sp>
          <p:nvSpPr>
            <p:cNvPr id="8" name="TextBox 8"/>
            <p:cNvSpPr txBox="1"/>
            <p:nvPr/>
          </p:nvSpPr>
          <p:spPr>
            <a:xfrm>
              <a:off x="597408" y="4827270"/>
              <a:ext cx="70347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取消登录不需要增加失败次数。</a:t>
              </a:r>
              <a:br/>
              <a:r>
                <a:rPr lang="zh-CN" sz="2400" dirty="0">
                  <a:solidFill>
                    <a:schemeClr val="accent2"/>
                  </a:solidFill>
                  <a:latin typeface="+mn-lt"/>
                  <a:ea typeface="+mn-ea"/>
                  <a:cs typeface="+mn-cs"/>
                </a:rPr>
                <a:t>失败计数只在验证不匹配的分支自增，</a:t>
              </a:r>
              <a:br/>
              <a:r>
                <a:rPr lang="zh-CN" sz="2400" dirty="0">
                  <a:solidFill>
                    <a:schemeClr val="accent2"/>
                  </a:solidFill>
                  <a:latin typeface="+mn-lt"/>
                  <a:ea typeface="+mn-ea"/>
                  <a:cs typeface="+mn-cs"/>
                </a:rPr>
                <a:t>不要把拒绝对话框的所有路径都当作一次输入失败。</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23 / 34</a:t>
              </a:r>
            </a:p>
          </p:txBody>
        </p:sp>
      </p:gr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无边框外观与固定大小</a:t>
              </a:r>
            </a:p>
          </p:txBody>
        </p:sp>
      </p:grpSp>
      <p:grpSp>
        <p:nvGrpSpPr>
          <p:cNvPr id="6" name="Group 6"/>
          <p:cNvGrpSpPr/>
          <p:nvPr/>
        </p:nvGrpSpPr>
        <p:grpSpPr>
          <a:xfrm>
            <a:off x="609600" y="1828800"/>
            <a:ext cx="10972800" cy="1333500"/>
            <a:chOff x="609600" y="1828800"/>
            <a:chExt cx="10972800" cy="1333500"/>
          </a:xfrm>
        </p:grpSpPr>
        <p:sp>
          <p:nvSpPr>
            <p:cNvPr id="4" name="Rectangle 4"/>
            <p:cNvSpPr/>
            <p:nvPr/>
          </p:nvSpPr>
          <p:spPr>
            <a:xfrm>
              <a:off x="609600" y="1828800"/>
              <a:ext cx="10972800" cy="1333500"/>
            </a:xfrm>
            <a:prstGeom prst="rect">
              <a:avLst/>
            </a:prstGeom>
            <a:solidFill>
              <a:schemeClr val="lt2"/>
            </a:solidFill>
            <a:ln>
              <a:noFill/>
            </a:ln>
          </p:spPr>
        </p:sp>
        <p:sp>
          <p:nvSpPr>
            <p:cNvPr id="5" name="TextBox 5"/>
            <p:cNvSpPr txBox="1"/>
            <p:nvPr/>
          </p:nvSpPr>
          <p:spPr>
            <a:xfrm>
              <a:off x="827532" y="1964055"/>
              <a:ext cx="8675751"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setWindowFlags(Qt::SplashScreen | Qt::FramelessWindowHint);</a:t>
              </a:r>
              <a:br/>
              <a:r>
                <a:rPr lang="zh-CN" sz="2100" dirty="0">
                  <a:solidFill>
                    <a:schemeClr val="dk1"/>
                  </a:solidFill>
                  <a:latin typeface="+mn-lt"/>
                  <a:ea typeface="+mn-ea"/>
                  <a:cs typeface="+mn-cs"/>
                </a:rPr>
                <a:t>setFixedSize(size()); // 将当前尺寸设为固定尺寸</a:t>
              </a:r>
            </a:p>
          </p:txBody>
        </p:sp>
      </p:grpSp>
      <p:sp>
        <p:nvSpPr>
          <p:cNvPr id="7" name="TextBox 7"/>
          <p:cNvSpPr txBox="1"/>
          <p:nvPr/>
        </p:nvSpPr>
        <p:spPr>
          <a:xfrm>
            <a:off x="597408" y="3608070"/>
            <a:ext cx="8878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SplashScreen是窗口类型，FramelessWindowHint是装饰提示。</a:t>
            </a:r>
            <a:br/>
            <a:r>
              <a:rPr lang="zh-CN" sz="2400" dirty="0">
                <a:solidFill>
                  <a:schemeClr val="dk1"/>
                </a:solidFill>
                <a:latin typeface="+mn-lt"/>
                <a:ea typeface="+mn-ea"/>
                <a:cs typeface="+mn-cs"/>
              </a:rPr>
              <a:t>任务栏等表现仍需按运行平台观察。</a:t>
            </a:r>
          </a:p>
        </p:txBody>
      </p:sp>
      <p:grpSp>
        <p:nvGrpSpPr>
          <p:cNvPr id="9" name="Group 9"/>
          <p:cNvGrpSpPr/>
          <p:nvPr/>
        </p:nvGrpSpPr>
        <p:grpSpPr>
          <a:xfrm>
            <a:off x="597408" y="5074920"/>
            <a:ext cx="8314944" cy="888492"/>
            <a:chOff x="597408" y="5074920"/>
            <a:chExt cx="8314944" cy="888492"/>
          </a:xfrm>
        </p:grpSpPr>
        <p:sp>
          <p:nvSpPr>
            <p:cNvPr id="8" name="TextBox 8"/>
            <p:cNvSpPr txBox="1"/>
            <p:nvPr/>
          </p:nvSpPr>
          <p:spPr>
            <a:xfrm>
              <a:off x="597408" y="5074920"/>
              <a:ext cx="83149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maximumSize只限制上限，不能据此认定最小尺寸相同。</a:t>
              </a:r>
              <a:br/>
              <a:r>
                <a:rPr lang="zh-CN" sz="2400" dirty="0">
                  <a:solidFill>
                    <a:schemeClr val="accent2"/>
                  </a:solidFill>
                  <a:latin typeface="+mn-lt"/>
                  <a:ea typeface="+mn-ea"/>
                  <a:cs typeface="+mn-cs"/>
                </a:rPr>
                <a:t>固定大小使用setFixedSize，或布局的SetFixedSize约束。</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初始化时设置</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24 / 34</a:t>
              </a:r>
            </a:p>
          </p:txBody>
        </p:sp>
      </p:gr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126736" cy="819150"/>
            <a:chOff x="590550" y="537210"/>
            <a:chExt cx="5126736" cy="819150"/>
          </a:xfrm>
        </p:grpSpPr>
        <p:sp>
          <p:nvSpPr>
            <p:cNvPr id="2" name="TextBox 2"/>
            <p:cNvSpPr txBox="1"/>
            <p:nvPr/>
          </p:nvSpPr>
          <p:spPr>
            <a:xfrm>
              <a:off x="590550" y="537210"/>
              <a:ext cx="5126736"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没有标题栏怎样拖动</a:t>
              </a:r>
            </a:p>
          </p:txBody>
        </p:sp>
      </p:grpSp>
      <p:grpSp>
        <p:nvGrpSpPr>
          <p:cNvPr id="5" name="Group 5"/>
          <p:cNvGrpSpPr/>
          <p:nvPr/>
        </p:nvGrpSpPr>
        <p:grpSpPr>
          <a:xfrm>
            <a:off x="597408" y="1931670"/>
            <a:ext cx="8558784" cy="888492"/>
            <a:chOff x="597408" y="1931670"/>
            <a:chExt cx="8558784" cy="888492"/>
          </a:xfrm>
        </p:grpSpPr>
        <p:sp>
          <p:nvSpPr>
            <p:cNvPr id="4" name="TextBox 4"/>
            <p:cNvSpPr txBox="1"/>
            <p:nvPr/>
          </p:nvSpPr>
          <p:spPr>
            <a:xfrm>
              <a:off x="597408" y="1931670"/>
              <a:ext cx="8558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左键按下时记录鼠标全局起点，移动时计算从起点产生的位移。</a:t>
              </a:r>
              <a:br/>
              <a:r>
                <a:rPr lang="zh-CN" sz="2400" dirty="0">
                  <a:solidFill>
                    <a:schemeClr val="dk1"/>
                  </a:solidFill>
                  <a:latin typeface="+mn-lt"/>
                  <a:ea typeface="+mn-ea"/>
                  <a:cs typeface="+mn-cs"/>
                </a:rPr>
                <a:t>采用全局坐标，避免窗口移动同时改变局部坐标参照。</a:t>
              </a:r>
            </a:p>
          </p:txBody>
        </p:sp>
      </p:grpSp>
      <p:grpSp>
        <p:nvGrpSpPr>
          <p:cNvPr id="7" name="Group 7"/>
          <p:cNvGrpSpPr/>
          <p:nvPr/>
        </p:nvGrpSpPr>
        <p:grpSpPr>
          <a:xfrm>
            <a:off x="597408" y="3379470"/>
            <a:ext cx="7339584" cy="888492"/>
            <a:chOff x="597408" y="3379470"/>
            <a:chExt cx="7339584" cy="888492"/>
          </a:xfrm>
        </p:grpSpPr>
        <p:sp>
          <p:nvSpPr>
            <p:cNvPr id="6" name="TextBox 6"/>
            <p:cNvSpPr txBox="1"/>
            <p:nvPr/>
          </p:nvSpPr>
          <p:spPr>
            <a:xfrm>
              <a:off x="597408" y="337947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新窗口位置＝起始窗口位置＋鼠标位移。</a:t>
              </a:r>
              <a:br/>
              <a:r>
                <a:rPr lang="zh-CN" sz="2400" dirty="0">
                  <a:solidFill>
                    <a:schemeClr val="dk1"/>
                  </a:solidFill>
                  <a:latin typeface="+mn-lt"/>
                  <a:ea typeface="+mn-ea"/>
                  <a:cs typeface="+mn-cs"/>
                </a:rPr>
                <a:t>两种起点分别保存，才能保持同一次拖动的参照一致。</a:t>
              </a:r>
            </a:p>
          </p:txBody>
        </p:sp>
      </p:grpSp>
      <p:grpSp>
        <p:nvGrpSpPr>
          <p:cNvPr id="9" name="Group 9"/>
          <p:cNvGrpSpPr/>
          <p:nvPr/>
        </p:nvGrpSpPr>
        <p:grpSpPr>
          <a:xfrm>
            <a:off x="597408" y="4827270"/>
            <a:ext cx="8863584" cy="1307592"/>
            <a:chOff x="597408" y="4827270"/>
            <a:chExt cx="8863584" cy="1307592"/>
          </a:xfrm>
        </p:grpSpPr>
        <p:sp>
          <p:nvSpPr>
            <p:cNvPr id="8" name="TextBox 8"/>
            <p:cNvSpPr txBox="1"/>
            <p:nvPr/>
          </p:nvSpPr>
          <p:spPr>
            <a:xfrm>
              <a:off x="597408" y="4827270"/>
              <a:ext cx="8863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输入框与按钮仍应正常编辑和点击，不能把所有区域都当拖动区。</a:t>
              </a:r>
              <a:br/>
              <a:r>
                <a:rPr lang="zh-CN" sz="2400" dirty="0">
                  <a:solidFill>
                    <a:schemeClr val="accent2"/>
                  </a:solidFill>
                  <a:latin typeface="+mn-lt"/>
                  <a:ea typeface="+mn-ea"/>
                  <a:cs typeface="+mn-cs"/>
                </a:rPr>
                <a:t>本课限定在图片区域拖动，</a:t>
              </a:r>
              <a:br/>
              <a:r>
                <a:rPr lang="zh-CN" sz="2400" dirty="0">
                  <a:solidFill>
                    <a:schemeClr val="accent2"/>
                  </a:solidFill>
                  <a:latin typeface="+mn-lt"/>
                  <a:ea typeface="+mn-ea"/>
                  <a:cs typeface="+mn-cs"/>
                </a:rPr>
                <a:t>再分别处理按下、移动与释放事件。</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25 / 34</a:t>
              </a:r>
            </a:p>
          </p:txBody>
        </p:sp>
      </p:gr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分别记录两种起点</a:t>
              </a:r>
            </a:p>
          </p:txBody>
        </p:sp>
      </p:grpSp>
      <p:grpSp>
        <p:nvGrpSpPr>
          <p:cNvPr id="6" name="Group 6"/>
          <p:cNvGrpSpPr/>
          <p:nvPr/>
        </p:nvGrpSpPr>
        <p:grpSpPr>
          <a:xfrm>
            <a:off x="609600" y="1828800"/>
            <a:ext cx="10972800" cy="1714500"/>
            <a:chOff x="609600" y="1828800"/>
            <a:chExt cx="10972800" cy="1714500"/>
          </a:xfrm>
        </p:grpSpPr>
        <p:sp>
          <p:nvSpPr>
            <p:cNvPr id="4" name="Rectangle 4"/>
            <p:cNvSpPr/>
            <p:nvPr/>
          </p:nvSpPr>
          <p:spPr>
            <a:xfrm>
              <a:off x="609600" y="1828800"/>
              <a:ext cx="10972800" cy="1714500"/>
            </a:xfrm>
            <a:prstGeom prst="rect">
              <a:avLst/>
            </a:prstGeom>
            <a:solidFill>
              <a:schemeClr val="lt2"/>
            </a:solidFill>
            <a:ln>
              <a:noFill/>
            </a:ln>
          </p:spPr>
        </p:sp>
        <p:sp>
          <p:nvSpPr>
            <p:cNvPr id="5" name="TextBox 5"/>
            <p:cNvSpPr txBox="1"/>
            <p:nvPr/>
          </p:nvSpPr>
          <p:spPr>
            <a:xfrm>
              <a:off x="827532" y="1964055"/>
              <a:ext cx="324840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QPoint pressGlobal;</a:t>
              </a:r>
              <a:br/>
              <a:r>
                <a:rPr lang="zh-CN" sz="2100" dirty="0">
                  <a:solidFill>
                    <a:schemeClr val="dk1"/>
                  </a:solidFill>
                  <a:latin typeface="+mn-lt"/>
                  <a:ea typeface="+mn-ea"/>
                  <a:cs typeface="+mn-cs"/>
                </a:rPr>
                <a:t>QPoint startWindowPos;</a:t>
              </a:r>
              <a:br/>
              <a:r>
                <a:rPr lang="zh-CN" sz="2100" dirty="0">
                  <a:solidFill>
                    <a:schemeClr val="dk1"/>
                  </a:solidFill>
                  <a:latin typeface="+mn-lt"/>
                  <a:ea typeface="+mn-ea"/>
                  <a:cs typeface="+mn-cs"/>
                </a:rPr>
                <a:t>bool m_moving = false;</a:t>
              </a:r>
            </a:p>
          </p:txBody>
        </p:sp>
      </p:grpSp>
      <p:grpSp>
        <p:nvGrpSpPr>
          <p:cNvPr id="8" name="Group 8"/>
          <p:cNvGrpSpPr/>
          <p:nvPr/>
        </p:nvGrpSpPr>
        <p:grpSpPr>
          <a:xfrm>
            <a:off x="597408" y="4046220"/>
            <a:ext cx="9884664" cy="1726692"/>
            <a:chOff x="597408" y="4046220"/>
            <a:chExt cx="9884664" cy="1726692"/>
          </a:xfrm>
        </p:grpSpPr>
        <p:sp>
          <p:nvSpPr>
            <p:cNvPr id="7" name="TextBox 7"/>
            <p:cNvSpPr txBox="1"/>
            <p:nvPr/>
          </p:nvSpPr>
          <p:spPr>
            <a:xfrm>
              <a:off x="597408" y="4046220"/>
              <a:ext cx="988466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pressGlobal保存按下时globalPosition().toPoint()的鼠标全局点。</a:t>
              </a:r>
              <a:br/>
              <a:r>
                <a:rPr lang="zh-CN" sz="2400" dirty="0">
                  <a:solidFill>
                    <a:schemeClr val="dk1"/>
                  </a:solidFill>
                  <a:latin typeface="+mn-lt"/>
                  <a:ea typeface="+mn-ea"/>
                  <a:cs typeface="+mn-cs"/>
                </a:rPr>
                <a:t>startWindowPos保存同一时刻pos()返回的窗口位置。</a:t>
              </a:r>
              <a:br/>
              <a:r>
                <a:rPr lang="zh-CN" sz="2400" dirty="0">
                  <a:solidFill>
                    <a:schemeClr val="dk1"/>
                  </a:solidFill>
                  <a:latin typeface="+mn-lt"/>
                  <a:ea typeface="+mn-ea"/>
                  <a:cs typeface="+mn-cs"/>
                </a:rPr>
                <a:t>m_moving记录本次拖动状态。</a:t>
              </a:r>
              <a:br/>
              <a:r>
                <a:rPr lang="zh-CN" sz="2400" dirty="0">
                  <a:solidFill>
                    <a:schemeClr val="dk1"/>
                  </a:solidFill>
                  <a:latin typeface="+mn-lt"/>
                  <a:ea typeface="+mn-ea"/>
                  <a:cs typeface="+mn-cs"/>
                </a:rPr>
                <a:t>鼠标相对窗口的偏移，与鼠标从按下点产生的位移不是同一个量。</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952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课堂拖动成员</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26 / 34</a:t>
              </a:r>
            </a:p>
          </p:txBody>
        </p:sp>
      </p:gr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430524" cy="819150"/>
            <a:chOff x="590550" y="537210"/>
            <a:chExt cx="3430524" cy="819150"/>
          </a:xfrm>
        </p:grpSpPr>
        <p:sp>
          <p:nvSpPr>
            <p:cNvPr id="2" name="TextBox 2"/>
            <p:cNvSpPr txBox="1"/>
            <p:nvPr/>
          </p:nvSpPr>
          <p:spPr>
            <a:xfrm>
              <a:off x="590550" y="537210"/>
              <a:ext cx="343052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按下时的代码</a:t>
              </a:r>
            </a:p>
          </p:txBody>
        </p:sp>
      </p:grpSp>
      <p:grpSp>
        <p:nvGrpSpPr>
          <p:cNvPr id="6" name="Group 6"/>
          <p:cNvGrpSpPr/>
          <p:nvPr/>
        </p:nvGrpSpPr>
        <p:grpSpPr>
          <a:xfrm>
            <a:off x="609600" y="1828800"/>
            <a:ext cx="10972800" cy="3117723"/>
            <a:chOff x="609600" y="1828800"/>
            <a:chExt cx="10972800" cy="3117723"/>
          </a:xfrm>
        </p:grpSpPr>
        <p:sp>
          <p:nvSpPr>
            <p:cNvPr id="4" name="Rectangle 4"/>
            <p:cNvSpPr/>
            <p:nvPr/>
          </p:nvSpPr>
          <p:spPr>
            <a:xfrm>
              <a:off x="609600" y="1828800"/>
              <a:ext cx="10972800" cy="3048000"/>
            </a:xfrm>
            <a:prstGeom prst="rect">
              <a:avLst/>
            </a:prstGeom>
            <a:solidFill>
              <a:schemeClr val="lt2"/>
            </a:solidFill>
            <a:ln>
              <a:noFill/>
            </a:ln>
          </p:spPr>
        </p:sp>
        <p:sp>
          <p:nvSpPr>
            <p:cNvPr id="5" name="TextBox 5"/>
            <p:cNvSpPr txBox="1"/>
            <p:nvPr/>
          </p:nvSpPr>
          <p:spPr>
            <a:xfrm>
              <a:off x="827532" y="1964055"/>
              <a:ext cx="7648956"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const QPoint p = ui-&gt;labelSplash-&gt;mapFromGlobal(</a:t>
              </a:r>
              <a:br/>
              <a:r>
                <a:rPr lang="zh-CN" sz="2100" dirty="0">
                  <a:solidFill>
                    <a:schemeClr val="dk1"/>
                  </a:solidFill>
                  <a:latin typeface="+mn-lt"/>
                  <a:ea typeface="+mn-ea"/>
                  <a:cs typeface="+mn-cs"/>
                </a:rPr>
                <a:t xml:space="preserve">    event-&gt;globalPosition().toPoint());</a:t>
              </a:r>
              <a:br/>
              <a:r>
                <a:rPr lang="zh-CN" sz="2100" dirty="0">
                  <a:solidFill>
                    <a:schemeClr val="dk1"/>
                  </a:solidFill>
                  <a:latin typeface="+mn-lt"/>
                  <a:ea typeface="+mn-ea"/>
                  <a:cs typeface="+mn-cs"/>
                </a:rPr>
                <a:t>if (event-&gt;button() == Qt::LeftButton</a:t>
              </a:r>
              <a:br/>
              <a:r>
                <a:rPr lang="zh-CN" sz="2100" dirty="0">
                  <a:solidFill>
                    <a:schemeClr val="dk1"/>
                  </a:solidFill>
                  <a:latin typeface="+mn-lt"/>
                  <a:ea typeface="+mn-ea"/>
                  <a:cs typeface="+mn-cs"/>
                </a:rPr>
                <a:t xml:space="preserve">    &amp;&amp; ui-&gt;labelSplash-&gt;rect().contains(p)) {</a:t>
              </a:r>
              <a:br/>
              <a:r>
                <a:rPr lang="zh-CN" sz="2100" dirty="0">
                  <a:solidFill>
                    <a:schemeClr val="dk1"/>
                  </a:solidFill>
                  <a:latin typeface="+mn-lt"/>
                  <a:ea typeface="+mn-ea"/>
                  <a:cs typeface="+mn-cs"/>
                </a:rPr>
                <a:t xml:space="preserve">    pressGlobal = event-&gt;globalPosition().toPoint();</a:t>
              </a:r>
              <a:br/>
              <a:r>
                <a:rPr lang="zh-CN" sz="2100" dirty="0">
                  <a:solidFill>
                    <a:schemeClr val="dk1"/>
                  </a:solidFill>
                  <a:latin typeface="+mn-lt"/>
                  <a:ea typeface="+mn-ea"/>
                  <a:cs typeface="+mn-cs"/>
                </a:rPr>
                <a:t xml:space="preserve">    startWindowPos = pos();</a:t>
              </a:r>
              <a:br/>
              <a:r>
                <a:rPr lang="zh-CN" sz="2100" dirty="0">
                  <a:solidFill>
                    <a:schemeClr val="dk1"/>
                  </a:solidFill>
                  <a:latin typeface="+mn-lt"/>
                  <a:ea typeface="+mn-ea"/>
                  <a:cs typeface="+mn-cs"/>
                </a:rPr>
                <a:t xml:space="preserve">    m_moving = true;</a:t>
              </a:r>
              <a:br/>
              <a:r>
                <a:rPr lang="zh-CN" sz="2100" dirty="0">
                  <a:solidFill>
                    <a:schemeClr val="dk1"/>
                  </a:solidFill>
                  <a:latin typeface="+mn-lt"/>
                  <a:ea typeface="+mn-ea"/>
                  <a:cs typeface="+mn-cs"/>
                </a:rPr>
                <a:t xml:space="preserve">    event-&gt;accept();</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p>
          </p:txBody>
        </p:sp>
      </p:grpSp>
      <p:grpSp>
        <p:nvGrpSpPr>
          <p:cNvPr id="8" name="Group 8"/>
          <p:cNvGrpSpPr/>
          <p:nvPr/>
        </p:nvGrpSpPr>
        <p:grpSpPr>
          <a:xfrm>
            <a:off x="597408" y="5284470"/>
            <a:ext cx="9427464" cy="888492"/>
            <a:chOff x="597408" y="5284470"/>
            <a:chExt cx="9427464" cy="888492"/>
          </a:xfrm>
        </p:grpSpPr>
        <p:sp>
          <p:nvSpPr>
            <p:cNvPr id="7" name="TextBox 7"/>
            <p:cNvSpPr txBox="1"/>
            <p:nvPr/>
          </p:nvSpPr>
          <p:spPr>
            <a:xfrm>
              <a:off x="597408" y="5284470"/>
              <a:ext cx="94274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只在图片区域的左键按下时记录；非拖动事件交给QDialog或原控件。</a:t>
              </a:r>
              <a:br/>
              <a:r>
                <a:rPr lang="zh-CN" sz="2400" dirty="0">
                  <a:solidFill>
                    <a:schemeClr val="dk1"/>
                  </a:solidFill>
                  <a:latin typeface="+mn-lt"/>
                  <a:ea typeface="+mn-ea"/>
                  <a:cs typeface="+mn-cs"/>
                </a:rPr>
                <a:t>图片事件也可由限定labelSplash的过滤器调用同一记录逻辑。</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5987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按下事件中的拖动分支</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27 / 34</a:t>
              </a:r>
            </a:p>
          </p:txBody>
        </p:sp>
      </p:gr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距离阈值比较鼠标位移</a:t>
              </a:r>
            </a:p>
          </p:txBody>
        </p:sp>
      </p:grpSp>
      <p:grpSp>
        <p:nvGrpSpPr>
          <p:cNvPr id="6" name="Group 6"/>
          <p:cNvGrpSpPr/>
          <p:nvPr/>
        </p:nvGrpSpPr>
        <p:grpSpPr>
          <a:xfrm>
            <a:off x="609600" y="1828800"/>
            <a:ext cx="10972800" cy="1333500"/>
            <a:chOff x="609600" y="1828800"/>
            <a:chExt cx="10972800" cy="1333500"/>
          </a:xfrm>
        </p:grpSpPr>
        <p:sp>
          <p:nvSpPr>
            <p:cNvPr id="4" name="Rectangle 4"/>
            <p:cNvSpPr/>
            <p:nvPr/>
          </p:nvSpPr>
          <p:spPr>
            <a:xfrm>
              <a:off x="609600" y="1828800"/>
              <a:ext cx="10972800" cy="1333500"/>
            </a:xfrm>
            <a:prstGeom prst="rect">
              <a:avLst/>
            </a:prstGeom>
            <a:solidFill>
              <a:schemeClr val="lt2"/>
            </a:solidFill>
            <a:ln>
              <a:noFill/>
            </a:ln>
          </p:spPr>
        </p:sp>
        <p:sp>
          <p:nvSpPr>
            <p:cNvPr id="5" name="TextBox 5"/>
            <p:cNvSpPr txBox="1"/>
            <p:nvPr/>
          </p:nvSpPr>
          <p:spPr>
            <a:xfrm>
              <a:off x="827532" y="1964055"/>
              <a:ext cx="7942326"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QPoint delta = event-&gt;globalPosition().toPoint()</a:t>
              </a:r>
            </a:p>
            <a:p>
              <a:pPr algn="l">
                <a:lnSpc>
                  <a:spcPts val="2700"/>
                </a:lnSpc>
              </a:pPr>
              <a:r>
                <a:rPr lang="zh-CN" sz="2100" dirty="0">
                  <a:solidFill>
                    <a:schemeClr val="dk1"/>
                  </a:solidFill>
                  <a:latin typeface="+mn-lt"/>
                  <a:ea typeface="+mn-ea"/>
                  <a:cs typeface="+mn-cs"/>
                </a:rPr>
                <a:t xml:space="preserve">    - pressGlobal;</a:t>
              </a:r>
            </a:p>
          </p:txBody>
        </p:sp>
      </p:grpSp>
      <p:grpSp>
        <p:nvGrpSpPr>
          <p:cNvPr id="8" name="Group 8"/>
          <p:cNvGrpSpPr/>
          <p:nvPr/>
        </p:nvGrpSpPr>
        <p:grpSpPr>
          <a:xfrm>
            <a:off x="597408" y="3608070"/>
            <a:ext cx="8284464" cy="888492"/>
            <a:chOff x="597408" y="3608070"/>
            <a:chExt cx="8284464" cy="888492"/>
          </a:xfrm>
        </p:grpSpPr>
        <p:sp>
          <p:nvSpPr>
            <p:cNvPr id="7" name="TextBox 7"/>
            <p:cNvSpPr txBox="1"/>
            <p:nvPr/>
          </p:nvSpPr>
          <p:spPr>
            <a:xfrm>
              <a:off x="597408" y="3608070"/>
              <a:ext cx="82844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用delta.manhattanLength()比较startDragDistance()。</a:t>
              </a:r>
              <a:br/>
              <a:r>
                <a:rPr lang="zh-CN" sz="2400" dirty="0">
                  <a:solidFill>
                    <a:schemeClr val="dk1"/>
                  </a:solidFill>
                  <a:latin typeface="+mn-lt"/>
                  <a:ea typeface="+mn-ea"/>
                  <a:cs typeface="+mn-cs"/>
                </a:rPr>
                <a:t>达到拖动阈值后，才修改窗口位置。</a:t>
              </a:r>
            </a:p>
          </p:txBody>
        </p:sp>
      </p:grpSp>
      <p:grpSp>
        <p:nvGrpSpPr>
          <p:cNvPr id="10" name="Group 10"/>
          <p:cNvGrpSpPr/>
          <p:nvPr/>
        </p:nvGrpSpPr>
        <p:grpSpPr>
          <a:xfrm>
            <a:off x="597408" y="5132070"/>
            <a:ext cx="8253984" cy="888492"/>
            <a:chOff x="597408" y="5132070"/>
            <a:chExt cx="8253984" cy="888492"/>
          </a:xfrm>
        </p:grpSpPr>
        <p:sp>
          <p:nvSpPr>
            <p:cNvPr id="9" name="TextBox 9"/>
            <p:cNvSpPr txBox="1"/>
            <p:nvPr/>
          </p:nvSpPr>
          <p:spPr>
            <a:xfrm>
              <a:off x="597408" y="5132070"/>
              <a:ext cx="8253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2"/>
                  </a:solidFill>
                  <a:latin typeface="+mn-lt"/>
                  <a:ea typeface="+mn-ea"/>
                  <a:cs typeface="+mn-cs"/>
                </a:rPr>
                <a:t>教材用eventPos减相对偏移，得到的是目标窗口位置。</a:t>
              </a:r>
              <a:br/>
              <a:r>
                <a:rPr lang="zh-CN" sz="2400" dirty="0">
                  <a:solidFill>
                    <a:schemeClr val="accent2"/>
                  </a:solidFill>
                  <a:latin typeface="+mn-lt"/>
                  <a:ea typeface="+mn-ea"/>
                  <a:cs typeface="+mn-cs"/>
                </a:rPr>
                <a:t>用这个结果判断拖动距离，会让阈值受到窗口摆放位置影响。</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376031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按鼠标位移修正阈值判断</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28 / 34</a:t>
              </a:r>
            </a:p>
          </p:txBody>
        </p:sp>
      </p:gr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3995928" cy="819150"/>
            <a:chOff x="590550" y="537210"/>
            <a:chExt cx="3995928" cy="819150"/>
          </a:xfrm>
        </p:grpSpPr>
        <p:sp>
          <p:nvSpPr>
            <p:cNvPr id="2" name="TextBox 2"/>
            <p:cNvSpPr txBox="1"/>
            <p:nvPr/>
          </p:nvSpPr>
          <p:spPr>
            <a:xfrm>
              <a:off x="590550" y="537210"/>
              <a:ext cx="399592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移动窗口的代码</a:t>
              </a:r>
            </a:p>
          </p:txBody>
        </p:sp>
      </p:grpSp>
      <p:grpSp>
        <p:nvGrpSpPr>
          <p:cNvPr id="6" name="Group 6"/>
          <p:cNvGrpSpPr/>
          <p:nvPr/>
        </p:nvGrpSpPr>
        <p:grpSpPr>
          <a:xfrm>
            <a:off x="609600" y="1828800"/>
            <a:ext cx="10972800" cy="3117723"/>
            <a:chOff x="609600" y="1828800"/>
            <a:chExt cx="10972800" cy="3117723"/>
          </a:xfrm>
        </p:grpSpPr>
        <p:sp>
          <p:nvSpPr>
            <p:cNvPr id="4" name="Rectangle 4"/>
            <p:cNvSpPr/>
            <p:nvPr/>
          </p:nvSpPr>
          <p:spPr>
            <a:xfrm>
              <a:off x="609600" y="1828800"/>
              <a:ext cx="10972800" cy="3048000"/>
            </a:xfrm>
            <a:prstGeom prst="rect">
              <a:avLst/>
            </a:prstGeom>
            <a:solidFill>
              <a:schemeClr val="lt2"/>
            </a:solidFill>
            <a:ln>
              <a:noFill/>
            </a:ln>
          </p:spPr>
        </p:sp>
        <p:sp>
          <p:nvSpPr>
            <p:cNvPr id="5" name="TextBox 5"/>
            <p:cNvSpPr txBox="1"/>
            <p:nvPr/>
          </p:nvSpPr>
          <p:spPr>
            <a:xfrm>
              <a:off x="827532" y="1964055"/>
              <a:ext cx="8529066" cy="2982468"/>
            </a:xfrm>
            <a:prstGeom prst="rect">
              <a:avLst/>
            </a:prstGeom>
            <a:noFill/>
            <a:ln>
              <a:noFill/>
            </a:ln>
          </p:spPr>
          <p:txBody>
            <a:bodyPr wrap="none" lIns="0" tIns="0" rIns="0" bIns="0" anchor="t" anchorCtr="0">
              <a:spAutoFit/>
            </a:bodyPr>
            <a:lstStyle/>
            <a:p>
              <a:pPr algn="l">
                <a:lnSpc>
                  <a:spcPts val="2250"/>
                </a:lnSpc>
              </a:pPr>
              <a:r>
                <a:rPr lang="zh-CN" sz="2100" dirty="0">
                  <a:solidFill>
                    <a:schemeClr val="dk1"/>
                  </a:solidFill>
                  <a:latin typeface="+mn-lt"/>
                  <a:ea typeface="+mn-ea"/>
                  <a:cs typeface="+mn-cs"/>
                </a:rPr>
                <a:t>if (m_moving &amp;&amp; (event-&gt;buttons() &amp; Qt::LeftButton)) {</a:t>
              </a:r>
              <a:br/>
              <a:r>
                <a:rPr lang="zh-CN" sz="2100" dirty="0">
                  <a:solidFill>
                    <a:schemeClr val="dk1"/>
                  </a:solidFill>
                  <a:latin typeface="+mn-lt"/>
                  <a:ea typeface="+mn-ea"/>
                  <a:cs typeface="+mn-cs"/>
                </a:rPr>
                <a:t xml:space="preserve">    const QPoint delta = event-&gt;globalPosition().toPoint()</a:t>
              </a:r>
            </a:p>
            <a:p>
              <a:pPr algn="l">
                <a:lnSpc>
                  <a:spcPts val="2250"/>
                </a:lnSpc>
              </a:pPr>
              <a:r>
                <a:rPr lang="zh-CN" sz="2100" dirty="0">
                  <a:solidFill>
                    <a:schemeClr val="dk1"/>
                  </a:solidFill>
                  <a:latin typeface="+mn-lt"/>
                  <a:ea typeface="+mn-ea"/>
                  <a:cs typeface="+mn-cs"/>
                </a:rPr>
                <a:t xml:space="preserve">        - pressGlobal;</a:t>
              </a:r>
              <a:br/>
              <a:r>
                <a:rPr lang="zh-CN" sz="2100" dirty="0">
                  <a:solidFill>
                    <a:schemeClr val="dk1"/>
                  </a:solidFill>
                  <a:latin typeface="+mn-lt"/>
                  <a:ea typeface="+mn-ea"/>
                  <a:cs typeface="+mn-cs"/>
                </a:rPr>
                <a:t xml:space="preserve">    if (delta.manhattanLength()</a:t>
              </a:r>
              <a:br/>
              <a:r>
                <a:rPr lang="zh-CN" sz="2100" dirty="0">
                  <a:solidFill>
                    <a:schemeClr val="dk1"/>
                  </a:solidFill>
                  <a:latin typeface="+mn-lt"/>
                  <a:ea typeface="+mn-ea"/>
                  <a:cs typeface="+mn-cs"/>
                </a:rPr>
                <a:t xml:space="preserve">        &gt;= QApplication::startDragDistance())</a:t>
              </a:r>
              <a:br/>
              <a:r>
                <a:rPr lang="zh-CN" sz="2100" dirty="0">
                  <a:solidFill>
                    <a:schemeClr val="dk1"/>
                  </a:solidFill>
                  <a:latin typeface="+mn-lt"/>
                  <a:ea typeface="+mn-ea"/>
                  <a:cs typeface="+mn-cs"/>
                </a:rPr>
                <a:t xml:space="preserve">        move(startWindowPos + delta);</a:t>
              </a:r>
              <a:br/>
              <a:r>
                <a:rPr lang="zh-CN" sz="2100" dirty="0">
                  <a:solidFill>
                    <a:schemeClr val="dk1"/>
                  </a:solidFill>
                  <a:latin typeface="+mn-lt"/>
                  <a:ea typeface="+mn-ea"/>
                  <a:cs typeface="+mn-cs"/>
                </a:rPr>
                <a:t xml:space="preserve">    event-&gt;accept();</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QDialog::mouseMoveEvent(event);</a:t>
              </a:r>
            </a:p>
          </p:txBody>
        </p:sp>
      </p:grpSp>
      <p:grpSp>
        <p:nvGrpSpPr>
          <p:cNvPr id="8" name="Group 8"/>
          <p:cNvGrpSpPr/>
          <p:nvPr/>
        </p:nvGrpSpPr>
        <p:grpSpPr>
          <a:xfrm>
            <a:off x="597408" y="5284470"/>
            <a:ext cx="9092184" cy="888492"/>
            <a:chOff x="597408" y="5284470"/>
            <a:chExt cx="9092184" cy="888492"/>
          </a:xfrm>
        </p:grpSpPr>
        <p:sp>
          <p:nvSpPr>
            <p:cNvPr id="7" name="TextBox 7"/>
            <p:cNvSpPr txBox="1"/>
            <p:nvPr/>
          </p:nvSpPr>
          <p:spPr>
            <a:xfrm>
              <a:off x="597408" y="5284470"/>
              <a:ext cx="9092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检查拖动状态与左键仍按住，再用起始窗口位置加当前delta移动。</a:t>
              </a:r>
              <a:br/>
              <a:r>
                <a:rPr lang="zh-CN" sz="2400" dirty="0">
                  <a:solidFill>
                    <a:schemeClr val="dk1"/>
                  </a:solidFill>
                  <a:latin typeface="+mn-lt"/>
                  <a:ea typeface="+mn-ea"/>
                  <a:cs typeface="+mn-cs"/>
                </a:rPr>
                <a:t>拖动期间保留最初两种起点，不反复改写参照。</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72406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mouseMoveEvent函数体</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29 / 34</a:t>
              </a:r>
            </a:p>
          </p:txBody>
        </p:sp>
      </p:gr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4561332" cy="819150"/>
            <a:chOff x="590550" y="537210"/>
            <a:chExt cx="4561332" cy="819150"/>
          </a:xfrm>
        </p:grpSpPr>
        <p:sp>
          <p:nvSpPr>
            <p:cNvPr id="2" name="TextBox 2"/>
            <p:cNvSpPr txBox="1"/>
            <p:nvPr/>
          </p:nvSpPr>
          <p:spPr>
            <a:xfrm>
              <a:off x="590550" y="537210"/>
              <a:ext cx="4561332"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释放左键结束拖动</a:t>
              </a:r>
            </a:p>
          </p:txBody>
        </p:sp>
      </p:grpSp>
      <p:grpSp>
        <p:nvGrpSpPr>
          <p:cNvPr id="6" name="Group 6"/>
          <p:cNvGrpSpPr/>
          <p:nvPr/>
        </p:nvGrpSpPr>
        <p:grpSpPr>
          <a:xfrm>
            <a:off x="609600" y="1828800"/>
            <a:ext cx="10972800" cy="2476500"/>
            <a:chOff x="609600" y="1828800"/>
            <a:chExt cx="10972800" cy="2476500"/>
          </a:xfrm>
        </p:grpSpPr>
        <p:sp>
          <p:nvSpPr>
            <p:cNvPr id="4" name="Rectangle 4"/>
            <p:cNvSpPr/>
            <p:nvPr/>
          </p:nvSpPr>
          <p:spPr>
            <a:xfrm>
              <a:off x="609600" y="1828800"/>
              <a:ext cx="10972800" cy="2476500"/>
            </a:xfrm>
            <a:prstGeom prst="rect">
              <a:avLst/>
            </a:prstGeom>
            <a:solidFill>
              <a:schemeClr val="lt2"/>
            </a:solidFill>
            <a:ln>
              <a:noFill/>
            </a:ln>
          </p:spPr>
        </p:sp>
        <p:sp>
          <p:nvSpPr>
            <p:cNvPr id="5" name="TextBox 5"/>
            <p:cNvSpPr txBox="1"/>
            <p:nvPr/>
          </p:nvSpPr>
          <p:spPr>
            <a:xfrm>
              <a:off x="827532" y="1964055"/>
              <a:ext cx="7648956" cy="1934718"/>
            </a:xfrm>
            <a:prstGeom prst="rect">
              <a:avLst/>
            </a:prstGeom>
            <a:noFill/>
            <a:ln>
              <a:noFill/>
            </a:ln>
          </p:spPr>
          <p:txBody>
            <a:bodyPr wrap="none" lIns="0" tIns="0" rIns="0" bIns="0" anchor="t" anchorCtr="0">
              <a:spAutoFit/>
            </a:bodyPr>
            <a:lstStyle/>
            <a:p>
              <a:pPr algn="l">
                <a:lnSpc>
                  <a:spcPts val="2400"/>
                </a:lnSpc>
              </a:pPr>
              <a:r>
                <a:rPr lang="zh-CN" sz="2100" dirty="0">
                  <a:solidFill>
                    <a:schemeClr val="dk1"/>
                  </a:solidFill>
                  <a:latin typeface="+mn-lt"/>
                  <a:ea typeface="+mn-ea"/>
                  <a:cs typeface="+mn-cs"/>
                </a:rPr>
                <a:t>if (m_moving &amp;&amp; event-&gt;button() == Qt::LeftButton) {</a:t>
              </a:r>
              <a:br/>
              <a:r>
                <a:rPr lang="zh-CN" sz="2100" dirty="0">
                  <a:solidFill>
                    <a:schemeClr val="dk1"/>
                  </a:solidFill>
                  <a:latin typeface="+mn-lt"/>
                  <a:ea typeface="+mn-ea"/>
                  <a:cs typeface="+mn-cs"/>
                </a:rPr>
                <a:t xml:space="preserve">    m_moving = false;</a:t>
              </a:r>
              <a:br/>
              <a:r>
                <a:rPr lang="zh-CN" sz="2100" dirty="0">
                  <a:solidFill>
                    <a:schemeClr val="dk1"/>
                  </a:solidFill>
                  <a:latin typeface="+mn-lt"/>
                  <a:ea typeface="+mn-ea"/>
                  <a:cs typeface="+mn-cs"/>
                </a:rPr>
                <a:t xml:space="preserve">    event-&gt;accept();</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QDialog::mouseReleaseEvent(event);</a:t>
              </a:r>
            </a:p>
          </p:txBody>
        </p:sp>
      </p:grpSp>
      <p:grpSp>
        <p:nvGrpSpPr>
          <p:cNvPr id="8" name="Group 8"/>
          <p:cNvGrpSpPr/>
          <p:nvPr/>
        </p:nvGrpSpPr>
        <p:grpSpPr>
          <a:xfrm>
            <a:off x="597408" y="4693920"/>
            <a:ext cx="8253984" cy="1307592"/>
            <a:chOff x="597408" y="4693920"/>
            <a:chExt cx="8253984" cy="1307592"/>
          </a:xfrm>
        </p:grpSpPr>
        <p:sp>
          <p:nvSpPr>
            <p:cNvPr id="7" name="TextBox 7"/>
            <p:cNvSpPr txBox="1"/>
            <p:nvPr/>
          </p:nvSpPr>
          <p:spPr>
            <a:xfrm>
              <a:off x="597408" y="4693920"/>
              <a:ext cx="8253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释放本次拖动的左键后，清除m_moving并接受这个事件。</a:t>
              </a:r>
              <a:br/>
              <a:r>
                <a:rPr lang="zh-CN" sz="2400" dirty="0">
                  <a:solidFill>
                    <a:schemeClr val="dk1"/>
                  </a:solidFill>
                  <a:latin typeface="+mn-lt"/>
                  <a:ea typeface="+mn-ea"/>
                  <a:cs typeface="+mn-cs"/>
                </a:rPr>
                <a:t>后续普通鼠标移动，不再改变窗口位置。</a:t>
              </a:r>
              <a:br/>
              <a:r>
                <a:rPr lang="zh-CN" sz="2400" dirty="0">
                  <a:solidFill>
                    <a:schemeClr val="dk1"/>
                  </a:solidFill>
                  <a:latin typeface="+mn-lt"/>
                  <a:ea typeface="+mn-ea"/>
                  <a:cs typeface="+mn-cs"/>
                </a:rPr>
                <a:t>其他事件交给基类或原控件，保留按钮与输入框的正常行为。</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399023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mouseReleaseEvent函数体</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30 / 34</a:t>
              </a:r>
            </a:p>
          </p:txBody>
        </p:sp>
      </p:gr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22948" cy="819150"/>
            <a:chOff x="590550" y="537210"/>
            <a:chExt cx="6822948" cy="819150"/>
          </a:xfrm>
        </p:grpSpPr>
        <p:sp>
          <p:nvSpPr>
            <p:cNvPr id="2" name="TextBox 2"/>
            <p:cNvSpPr txBox="1"/>
            <p:nvPr/>
          </p:nvSpPr>
          <p:spPr>
            <a:xfrm>
              <a:off x="590550" y="537210"/>
              <a:ext cx="682294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图片上的事件怎样到达代码</a:t>
              </a:r>
            </a:p>
          </p:txBody>
        </p:sp>
      </p:grpSp>
      <p:grpSp>
        <p:nvGrpSpPr>
          <p:cNvPr id="5" name="Group 5"/>
          <p:cNvGrpSpPr/>
          <p:nvPr/>
        </p:nvGrpSpPr>
        <p:grpSpPr>
          <a:xfrm>
            <a:off x="597408" y="1931670"/>
            <a:ext cx="7507224" cy="1307592"/>
            <a:chOff x="597408" y="1931670"/>
            <a:chExt cx="7507224" cy="1307592"/>
          </a:xfrm>
        </p:grpSpPr>
        <p:sp>
          <p:nvSpPr>
            <p:cNvPr id="4" name="TextBox 4"/>
            <p:cNvSpPr txBox="1"/>
            <p:nvPr/>
          </p:nvSpPr>
          <p:spPr>
            <a:xfrm>
              <a:off x="597408" y="1931670"/>
              <a:ext cx="75072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QLabel上的鼠标事件，不保证无条件到达父对话框。</a:t>
              </a:r>
              <a:br/>
              <a:r>
                <a:rPr lang="zh-CN" sz="2400" dirty="0">
                  <a:solidFill>
                    <a:schemeClr val="dk1"/>
                  </a:solidFill>
                  <a:latin typeface="+mn-lt"/>
                  <a:ea typeface="+mn-ea"/>
                  <a:cs typeface="+mn-cs"/>
                </a:rPr>
                <a:t>子组件忽略事件时，才可能继续向父组件传播；</a:t>
              </a:r>
              <a:br/>
              <a:r>
                <a:rPr lang="zh-CN" sz="2400" dirty="0">
                  <a:solidFill>
                    <a:schemeClr val="dk1"/>
                  </a:solidFill>
                  <a:latin typeface="+mn-lt"/>
                  <a:ea typeface="+mn-ea"/>
                  <a:cs typeface="+mn-cs"/>
                </a:rPr>
                <a:t>接受事件或WA_NoMousePropagation会影响这条路径。</a:t>
              </a:r>
            </a:p>
          </p:txBody>
        </p:sp>
      </p:grpSp>
      <p:grpSp>
        <p:nvGrpSpPr>
          <p:cNvPr id="7" name="Group 7"/>
          <p:cNvGrpSpPr/>
          <p:nvPr/>
        </p:nvGrpSpPr>
        <p:grpSpPr>
          <a:xfrm>
            <a:off x="597408" y="4008120"/>
            <a:ext cx="8116824" cy="1726692"/>
            <a:chOff x="597408" y="4008120"/>
            <a:chExt cx="8116824" cy="1726692"/>
          </a:xfrm>
        </p:grpSpPr>
        <p:sp>
          <p:nvSpPr>
            <p:cNvPr id="6" name="TextBox 6"/>
            <p:cNvSpPr txBox="1"/>
            <p:nvPr/>
          </p:nvSpPr>
          <p:spPr>
            <a:xfrm>
              <a:off x="597408" y="4008120"/>
              <a:ext cx="811682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限定图片拖动时，给labelSplash安装事件过滤器。</a:t>
              </a:r>
              <a:br/>
              <a:r>
                <a:rPr lang="zh-CN" sz="2400" dirty="0">
                  <a:solidFill>
                    <a:schemeClr val="dk1"/>
                  </a:solidFill>
                  <a:latin typeface="+mn-lt"/>
                  <a:ea typeface="+mn-ea"/>
                  <a:cs typeface="+mn-cs"/>
                </a:rPr>
                <a:t>过滤器只处理这个被观察的图片组件及本次拖动事件。</a:t>
              </a:r>
              <a:br/>
              <a:r>
                <a:rPr lang="zh-CN" sz="2400" dirty="0">
                  <a:solidFill>
                    <a:schemeClr val="dk1"/>
                  </a:solidFill>
                  <a:latin typeface="+mn-lt"/>
                  <a:ea typeface="+mn-ea"/>
                  <a:cs typeface="+mn-cs"/>
                </a:rPr>
                <a:t>其他事件返回原处理，保留输入框编辑和按钮点击。</a:t>
              </a:r>
              <a:br/>
              <a:r>
                <a:rPr lang="zh-CN" sz="2400" dirty="0">
                  <a:solidFill>
                    <a:schemeClr val="dk1"/>
                  </a:solidFill>
                  <a:latin typeface="+mn-lt"/>
                  <a:ea typeface="+mn-ea"/>
                  <a:cs typeface="+mn-cs"/>
                </a:rPr>
                <a:t>沿用第6章的过滤原则：先检查观察对象，再判断事件类型。</a:t>
              </a:r>
            </a:p>
          </p:txBody>
        </p:sp>
      </p:grpSp>
      <p:grpSp>
        <p:nvGrpSpPr>
          <p:cNvPr id="10" name="Group 10"/>
          <p:cNvGrpSpPr/>
          <p:nvPr/>
        </p:nvGrpSpPr>
        <p:grpSpPr>
          <a:xfrm>
            <a:off x="603504" y="6404610"/>
            <a:ext cx="10984992" cy="234696"/>
            <a:chOff x="603504" y="6404610"/>
            <a:chExt cx="10984992" cy="234696"/>
          </a:xfrm>
        </p:grpSpPr>
        <p:sp>
          <p:nvSpPr>
            <p:cNvPr id="8" name="TextBox 8"/>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9" name="TextBox 9"/>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31 / 34</a:t>
              </a:r>
            </a:p>
          </p:txBody>
        </p:sp>
      </p:gr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6822948" cy="819150"/>
            <a:chOff x="590550" y="537210"/>
            <a:chExt cx="6822948" cy="819150"/>
          </a:xfrm>
        </p:grpSpPr>
        <p:sp>
          <p:nvSpPr>
            <p:cNvPr id="2" name="TextBox 2"/>
            <p:cNvSpPr txBox="1"/>
            <p:nvPr/>
          </p:nvSpPr>
          <p:spPr>
            <a:xfrm>
              <a:off x="590550" y="537210"/>
              <a:ext cx="6822948"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登录循环与应用循环的顺序</a:t>
              </a:r>
            </a:p>
          </p:txBody>
        </p:sp>
      </p:grpSp>
      <p:grpSp>
        <p:nvGrpSpPr>
          <p:cNvPr id="5" name="Group 5"/>
          <p:cNvGrpSpPr/>
          <p:nvPr/>
        </p:nvGrpSpPr>
        <p:grpSpPr>
          <a:xfrm>
            <a:off x="597408" y="1931670"/>
            <a:ext cx="8436864" cy="888492"/>
            <a:chOff x="597408" y="1931670"/>
            <a:chExt cx="8436864" cy="888492"/>
          </a:xfrm>
        </p:grpSpPr>
        <p:sp>
          <p:nvSpPr>
            <p:cNvPr id="4" name="TextBox 4"/>
            <p:cNvSpPr txBox="1"/>
            <p:nvPr/>
          </p:nvSpPr>
          <p:spPr>
            <a:xfrm>
              <a:off x="597408" y="1931670"/>
              <a:ext cx="84368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login.exec()先进入登录对话框的局部事件循环，等待结果。</a:t>
              </a:r>
              <a:br/>
              <a:r>
                <a:rPr lang="zh-CN" sz="2400" dirty="0">
                  <a:solidFill>
                    <a:schemeClr val="dk1"/>
                  </a:solidFill>
                  <a:latin typeface="+mn-lt"/>
                  <a:ea typeface="+mn-ea"/>
                  <a:cs typeface="+mn-cs"/>
                </a:rPr>
                <a:t>用户仍可操作对话框；函数返回后，main才继续判断结果。</a:t>
              </a:r>
            </a:p>
          </p:txBody>
        </p:sp>
      </p:grpSp>
      <p:grpSp>
        <p:nvGrpSpPr>
          <p:cNvPr id="7" name="Group 7"/>
          <p:cNvGrpSpPr/>
          <p:nvPr/>
        </p:nvGrpSpPr>
        <p:grpSpPr>
          <a:xfrm>
            <a:off x="597408" y="3379470"/>
            <a:ext cx="8101584" cy="888492"/>
            <a:chOff x="597408" y="3379470"/>
            <a:chExt cx="8101584" cy="888492"/>
          </a:xfrm>
        </p:grpSpPr>
        <p:sp>
          <p:nvSpPr>
            <p:cNvPr id="6" name="TextBox 6"/>
            <p:cNvSpPr txBox="1"/>
            <p:nvPr/>
          </p:nvSpPr>
          <p:spPr>
            <a:xfrm>
              <a:off x="597408" y="3379470"/>
              <a:ext cx="8101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Accepted才创建MainWindow并show，然后进入a.exec()。</a:t>
              </a:r>
              <a:br/>
              <a:r>
                <a:rPr lang="zh-CN" sz="2400" dirty="0">
                  <a:solidFill>
                    <a:schemeClr val="accent3"/>
                  </a:solidFill>
                  <a:latin typeface="+mn-lt"/>
                  <a:ea typeface="+mn-ea"/>
                  <a:cs typeface="+mn-cs"/>
                </a:rPr>
                <a:t>应用主事件循环负责主窗口运行中的输入与绘制。</a:t>
              </a:r>
            </a:p>
          </p:txBody>
        </p:sp>
      </p:grpSp>
      <p:grpSp>
        <p:nvGrpSpPr>
          <p:cNvPr id="9" name="Group 9"/>
          <p:cNvGrpSpPr/>
          <p:nvPr/>
        </p:nvGrpSpPr>
        <p:grpSpPr>
          <a:xfrm>
            <a:off x="597408" y="4827270"/>
            <a:ext cx="8558784" cy="1307592"/>
            <a:chOff x="597408" y="4827270"/>
            <a:chExt cx="8558784" cy="1307592"/>
          </a:xfrm>
        </p:grpSpPr>
        <p:sp>
          <p:nvSpPr>
            <p:cNvPr id="8" name="TextBox 8"/>
            <p:cNvSpPr txBox="1"/>
            <p:nvPr/>
          </p:nvSpPr>
          <p:spPr>
            <a:xfrm>
              <a:off x="597408" y="4827270"/>
              <a:ext cx="85587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Rejected直接返回，不创建主窗口。</a:t>
              </a:r>
              <a:br/>
              <a:r>
                <a:rPr lang="zh-CN" sz="2400" dirty="0">
                  <a:solidFill>
                    <a:schemeClr val="dk1"/>
                  </a:solidFill>
                  <a:latin typeface="+mn-lt"/>
                  <a:ea typeface="+mn-ea"/>
                  <a:cs typeface="+mn-cs"/>
                </a:rPr>
                <a:t>主循环退出后，局部主窗口析构，栈登录对象也按作用域清理。</a:t>
              </a:r>
              <a:br/>
              <a:r>
                <a:rPr lang="zh-CN" sz="2400" dirty="0">
                  <a:solidFill>
                    <a:schemeClr val="dk1"/>
                  </a:solidFill>
                  <a:latin typeface="+mn-lt"/>
                  <a:ea typeface="+mn-ea"/>
                  <a:cs typeface="+mn-cs"/>
                </a:rPr>
                <a:t>这份栈登录对象不能启用关闭后自删除。</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63108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 · 对照前面的main函数体</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32 / 34</a:t>
              </a:r>
            </a:p>
          </p:txBody>
        </p:sp>
      </p:gr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5692140" cy="819150"/>
            <a:chOff x="590550" y="537210"/>
            <a:chExt cx="5692140" cy="819150"/>
          </a:xfrm>
        </p:grpSpPr>
        <p:sp>
          <p:nvSpPr>
            <p:cNvPr id="2" name="TextBox 2"/>
            <p:cNvSpPr txBox="1"/>
            <p:nvPr/>
          </p:nvSpPr>
          <p:spPr>
            <a:xfrm>
              <a:off x="590550" y="537210"/>
              <a:ext cx="5692140"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课堂练习：启动与坐标</a:t>
              </a:r>
            </a:p>
          </p:txBody>
        </p:sp>
      </p:grpSp>
      <p:grpSp>
        <p:nvGrpSpPr>
          <p:cNvPr id="5" name="Group 5"/>
          <p:cNvGrpSpPr/>
          <p:nvPr/>
        </p:nvGrpSpPr>
        <p:grpSpPr>
          <a:xfrm>
            <a:off x="597408" y="1874520"/>
            <a:ext cx="8017231" cy="469392"/>
            <a:chOff x="597408" y="1874520"/>
            <a:chExt cx="8017231" cy="469392"/>
          </a:xfrm>
        </p:grpSpPr>
        <p:sp>
          <p:nvSpPr>
            <p:cNvPr id="4" name="TextBox 4"/>
            <p:cNvSpPr txBox="1"/>
            <p:nvPr/>
          </p:nvSpPr>
          <p:spPr>
            <a:xfrm>
              <a:off x="597408" y="1874520"/>
              <a:ext cx="801723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从0计数，++tryCount后判断&gt;3，第几次失败退出？</a:t>
              </a:r>
            </a:p>
          </p:txBody>
        </p:sp>
      </p:grpSp>
      <p:grpSp>
        <p:nvGrpSpPr>
          <p:cNvPr id="7" name="Group 7"/>
          <p:cNvGrpSpPr/>
          <p:nvPr/>
        </p:nvGrpSpPr>
        <p:grpSpPr>
          <a:xfrm>
            <a:off x="597408" y="2426970"/>
            <a:ext cx="7810805" cy="469392"/>
            <a:chOff x="597408" y="2426970"/>
            <a:chExt cx="7810805" cy="469392"/>
          </a:xfrm>
        </p:grpSpPr>
        <p:sp>
          <p:nvSpPr>
            <p:cNvPr id="6" name="TextBox 6"/>
            <p:cNvSpPr txBox="1"/>
            <p:nvPr/>
          </p:nvSpPr>
          <p:spPr>
            <a:xfrm>
              <a:off x="597408" y="2426970"/>
              <a:ext cx="7810805"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第4次。前三次计数不大于3，第四次才满足退出条件。</a:t>
              </a:r>
            </a:p>
          </p:txBody>
        </p:sp>
      </p:grpSp>
      <p:grpSp>
        <p:nvGrpSpPr>
          <p:cNvPr id="9" name="Group 9"/>
          <p:cNvGrpSpPr/>
          <p:nvPr/>
        </p:nvGrpSpPr>
        <p:grpSpPr>
          <a:xfrm>
            <a:off x="597408" y="3246120"/>
            <a:ext cx="6900062" cy="469392"/>
            <a:chOff x="597408" y="3246120"/>
            <a:chExt cx="6900062" cy="469392"/>
          </a:xfrm>
        </p:grpSpPr>
        <p:sp>
          <p:nvSpPr>
            <p:cNvPr id="8" name="TextBox 8"/>
            <p:cNvSpPr txBox="1"/>
            <p:nvPr/>
          </p:nvSpPr>
          <p:spPr>
            <a:xfrm>
              <a:off x="597408" y="3246120"/>
              <a:ext cx="69000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Password模式是否加密text()取得的内容？</a:t>
              </a:r>
            </a:p>
          </p:txBody>
        </p:sp>
      </p:grpSp>
      <p:grpSp>
        <p:nvGrpSpPr>
          <p:cNvPr id="11" name="Group 11"/>
          <p:cNvGrpSpPr/>
          <p:nvPr/>
        </p:nvGrpSpPr>
        <p:grpSpPr>
          <a:xfrm>
            <a:off x="597408" y="3798570"/>
            <a:ext cx="7552334" cy="469392"/>
            <a:chOff x="597408" y="3798570"/>
            <a:chExt cx="7552334" cy="469392"/>
          </a:xfrm>
        </p:grpSpPr>
        <p:sp>
          <p:nvSpPr>
            <p:cNvPr id="10" name="TextBox 10"/>
            <p:cNvSpPr txBox="1"/>
            <p:nvPr/>
          </p:nvSpPr>
          <p:spPr>
            <a:xfrm>
              <a:off x="597408" y="3798570"/>
              <a:ext cx="7552334"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没有。它只改变屏幕显示，text()仍读取实际输入。</a:t>
              </a:r>
            </a:p>
          </p:txBody>
        </p:sp>
      </p:grpSp>
      <p:grpSp>
        <p:nvGrpSpPr>
          <p:cNvPr id="13" name="Group 13"/>
          <p:cNvGrpSpPr/>
          <p:nvPr/>
        </p:nvGrpSpPr>
        <p:grpSpPr>
          <a:xfrm>
            <a:off x="597408" y="4617720"/>
            <a:ext cx="6986930" cy="469392"/>
            <a:chOff x="597408" y="4617720"/>
            <a:chExt cx="6986930" cy="469392"/>
          </a:xfrm>
        </p:grpSpPr>
        <p:sp>
          <p:nvSpPr>
            <p:cNvPr id="12" name="TextBox 12"/>
            <p:cNvSpPr txBox="1"/>
            <p:nvPr/>
          </p:nvSpPr>
          <p:spPr>
            <a:xfrm>
              <a:off x="597408" y="4617720"/>
              <a:ext cx="698693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距离阈值比较鼠标位移，还是目标窗口位置？</a:t>
              </a:r>
            </a:p>
          </p:txBody>
        </p:sp>
      </p:grpSp>
      <p:grpSp>
        <p:nvGrpSpPr>
          <p:cNvPr id="15" name="Group 15"/>
          <p:cNvGrpSpPr/>
          <p:nvPr/>
        </p:nvGrpSpPr>
        <p:grpSpPr>
          <a:xfrm>
            <a:off x="597408" y="5208270"/>
            <a:ext cx="7034784" cy="888492"/>
            <a:chOff x="597408" y="5208270"/>
            <a:chExt cx="7034784" cy="888492"/>
          </a:xfrm>
        </p:grpSpPr>
        <p:sp>
          <p:nvSpPr>
            <p:cNvPr id="14" name="TextBox 14"/>
            <p:cNvSpPr txBox="1"/>
            <p:nvPr/>
          </p:nvSpPr>
          <p:spPr>
            <a:xfrm>
              <a:off x="597408" y="5208270"/>
              <a:ext cx="7034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3"/>
                  </a:solidFill>
                  <a:latin typeface="+mn-lt"/>
                  <a:ea typeface="+mn-ea"/>
                  <a:cs typeface="+mn-cs"/>
                </a:rPr>
                <a:t>比较从按下点开始的鼠标位移。</a:t>
              </a:r>
              <a:br/>
              <a:r>
                <a:rPr lang="zh-CN" sz="2400" dirty="0">
                  <a:solidFill>
                    <a:schemeClr val="accent3"/>
                  </a:solidFill>
                  <a:latin typeface="+mn-lt"/>
                  <a:ea typeface="+mn-ea"/>
                  <a:cs typeface="+mn-cs"/>
                </a:rPr>
                <a:t>窗口摆放位置不应改变同一次鼠标动作的距离判断。</a:t>
              </a:r>
            </a:p>
          </p:txBody>
        </p:sp>
      </p:grpSp>
      <p:grpSp>
        <p:nvGrpSpPr>
          <p:cNvPr id="18" name="Group 18"/>
          <p:cNvGrpSpPr/>
          <p:nvPr/>
        </p:nvGrpSpPr>
        <p:grpSpPr>
          <a:xfrm>
            <a:off x="603504" y="6404610"/>
            <a:ext cx="10984992" cy="234696"/>
            <a:chOff x="603504" y="6404610"/>
            <a:chExt cx="10984992" cy="234696"/>
          </a:xfrm>
        </p:grpSpPr>
        <p:sp>
          <p:nvSpPr>
            <p:cNvPr id="16" name="TextBox 16"/>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7" name="TextBox 17"/>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33 / 34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50"/>
                                        <p:tgtEl>
                                          <p:spTgt spid="11"/>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37210"/>
            <a:ext cx="7699324" cy="819150"/>
            <a:chOff x="590550" y="537210"/>
            <a:chExt cx="7699324" cy="819150"/>
          </a:xfrm>
        </p:grpSpPr>
        <p:sp>
          <p:nvSpPr>
            <p:cNvPr id="2" name="TextBox 2"/>
            <p:cNvSpPr txBox="1"/>
            <p:nvPr/>
          </p:nvSpPr>
          <p:spPr>
            <a:xfrm>
              <a:off x="590550" y="537210"/>
              <a:ext cx="7699324" cy="819150"/>
            </a:xfrm>
            <a:prstGeom prst="rect">
              <a:avLst/>
            </a:prstGeom>
            <a:noFill/>
            <a:ln>
              <a:noFill/>
            </a:ln>
          </p:spPr>
          <p:txBody>
            <a:bodyPr wrap="none" lIns="0" tIns="0" rIns="0" bIns="0" anchor="t" anchorCtr="0">
              <a:spAutoFit/>
            </a:bodyPr>
            <a:lstStyle/>
            <a:p>
              <a:pPr algn="l"/>
              <a:r>
                <a:rPr lang="zh-CN" sz="4200" dirty="0">
                  <a:solidFill>
                    <a:schemeClr val="accent1"/>
                  </a:solidFill>
                  <a:latin typeface="+mn-lt"/>
                  <a:ea typeface="+mn-ea"/>
                  <a:cs typeface="+mn-cs"/>
                </a:rPr>
                <a:t>第7章之后要实现真实文件操作</a:t>
              </a:r>
            </a:p>
          </p:txBody>
        </p:sp>
      </p:grpSp>
      <p:grpSp>
        <p:nvGrpSpPr>
          <p:cNvPr id="5" name="Group 5"/>
          <p:cNvGrpSpPr/>
          <p:nvPr/>
        </p:nvGrpSpPr>
        <p:grpSpPr>
          <a:xfrm>
            <a:off x="597408" y="1931670"/>
            <a:ext cx="4596384" cy="1307592"/>
            <a:chOff x="597408" y="1931670"/>
            <a:chExt cx="4596384" cy="1307592"/>
          </a:xfrm>
        </p:grpSpPr>
        <p:sp>
          <p:nvSpPr>
            <p:cNvPr id="4" name="TextBox 4"/>
            <p:cNvSpPr txBox="1"/>
            <p:nvPr/>
          </p:nvSpPr>
          <p:spPr>
            <a:xfrm>
              <a:off x="597408" y="1931670"/>
              <a:ext cx="4596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对话框结果控制后续分支。</a:t>
              </a:r>
              <a:br/>
              <a:r>
                <a:rPr lang="zh-CN" sz="2400" dirty="0">
                  <a:solidFill>
                    <a:schemeClr val="dk1"/>
                  </a:solidFill>
                  <a:latin typeface="+mn-lt"/>
                  <a:ea typeface="+mn-ea"/>
                  <a:cs typeface="+mn-cs"/>
                </a:rPr>
                <a:t>父对象与关闭策略管理窗口寿命。</a:t>
              </a:r>
              <a:br/>
              <a:r>
                <a:rPr lang="zh-CN" sz="2400" dirty="0">
                  <a:solidFill>
                    <a:schemeClr val="dk1"/>
                  </a:solidFill>
                  <a:latin typeface="+mn-lt"/>
                  <a:ea typeface="+mn-ea"/>
                  <a:cs typeface="+mn-cs"/>
                </a:rPr>
                <a:t>信号把数据交给明确的目标对象。</a:t>
              </a:r>
            </a:p>
          </p:txBody>
        </p:sp>
      </p:grpSp>
      <p:grpSp>
        <p:nvGrpSpPr>
          <p:cNvPr id="7" name="Group 7"/>
          <p:cNvGrpSpPr/>
          <p:nvPr/>
        </p:nvGrpSpPr>
        <p:grpSpPr>
          <a:xfrm>
            <a:off x="592836" y="3987165"/>
            <a:ext cx="8918448" cy="645414"/>
            <a:chOff x="592836" y="3987165"/>
            <a:chExt cx="8918448" cy="645414"/>
          </a:xfrm>
        </p:grpSpPr>
        <p:sp>
          <p:nvSpPr>
            <p:cNvPr id="6" name="TextBox 6"/>
            <p:cNvSpPr txBox="1"/>
            <p:nvPr/>
          </p:nvSpPr>
          <p:spPr>
            <a:xfrm>
              <a:off x="592836" y="3987165"/>
              <a:ext cx="8918448" cy="645414"/>
            </a:xfrm>
            <a:prstGeom prst="rect">
              <a:avLst/>
            </a:prstGeom>
            <a:noFill/>
            <a:ln>
              <a:noFill/>
            </a:ln>
          </p:spPr>
          <p:txBody>
            <a:bodyPr wrap="none" lIns="0" tIns="0" rIns="0" bIns="0" anchor="t" anchorCtr="0">
              <a:spAutoFit/>
            </a:bodyPr>
            <a:lstStyle/>
            <a:p>
              <a:pPr algn="l"/>
              <a:r>
                <a:rPr lang="zh-CN" sz="3300" dirty="0">
                  <a:solidFill>
                    <a:schemeClr val="accent1"/>
                  </a:solidFill>
                  <a:latin typeface="+mn-lt"/>
                  <a:ea typeface="+mn-ea"/>
                  <a:cs typeface="+mn-cs"/>
                </a:rPr>
                <a:t>窗口已找到目标，数据还要真正读入与写出。</a:t>
              </a:r>
            </a:p>
          </p:txBody>
        </p:sp>
      </p:grpSp>
      <p:grpSp>
        <p:nvGrpSpPr>
          <p:cNvPr id="9" name="Group 9"/>
          <p:cNvGrpSpPr/>
          <p:nvPr/>
        </p:nvGrpSpPr>
        <p:grpSpPr>
          <a:xfrm>
            <a:off x="597408" y="5132070"/>
            <a:ext cx="6729984" cy="888492"/>
            <a:chOff x="597408" y="5132070"/>
            <a:chExt cx="6729984" cy="888492"/>
          </a:xfrm>
        </p:grpSpPr>
        <p:sp>
          <p:nvSpPr>
            <p:cNvPr id="8" name="TextBox 8"/>
            <p:cNvSpPr txBox="1"/>
            <p:nvPr/>
          </p:nvSpPr>
          <p:spPr>
            <a:xfrm>
              <a:off x="597408" y="51320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第8章实现文档读取、保存与错误处理，</a:t>
              </a:r>
              <a:br/>
              <a:r>
                <a:rPr lang="zh-CN" sz="2400" dirty="0">
                  <a:solidFill>
                    <a:schemeClr val="dk1"/>
                  </a:solidFill>
                  <a:latin typeface="+mn-lt"/>
                  <a:ea typeface="+mn-ea"/>
                  <a:cs typeface="+mn-cs"/>
                </a:rPr>
                <a:t>让本章约定的保存接口获得真实文件操作的结果。</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171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7.5 Splash与登录窗口</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34 / 34</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7_g_splash_login">
  <a:themeElements>
    <a:clrScheme name="qt6_ch07_g_splash_login">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7_g_splash_login">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7_g_splash_log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7_g_splash_login">
  <a:themeElements>
    <a:clrScheme name="qt6_ch07_g_splash_login">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7_g_splash_login">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7_g_splash_log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2026-10-06T15:44:38Z</dcterms:created>
  <dcterms:modified xsi:type="dcterms:W3CDTF">2026-10-06T15:44:38Z</dcterms:modified>
  <cp:category/>
  <cp:contentStatus/>
</cp:coreProperties>
</file>