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31"/>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  <Relationship Id="rId31"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第七章的文件对话框只把用户选中的路径交给程序。现在要让文件真正发生变化，就要找到负责操作的类，并说明操作是否成功。本份先区分设备、数据格式和路径，再跟着samp8_1查看文件信息与目录内容。后面的临时文件和读写课件都会用到这些判断。</a:t>
            </a:r>
          </a:p>
          <a:p>
            <a:pPr/>
            <a:endParaRPr lang="zh-CN" dirty="0"/>
          </a:p>
          <a:p>
            <a:pPr/>
            <a:r>
              <a:rPr lang="zh-CN" dirty="0"/>
              <a:t>教材内容见《Qt 6 C++ 开发指南》第八章第8.1—8.2.5节。</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文件里保存的是字节，QFile负责把程序和磁盘文件连接起来。QIODevice给设备提供共同的读写接口；不同设备可以用相似的接口提供字节。文本流接到设备以后，再把字节转换成文字或文本数值；数据流按约定把二进制值写入设备。图中的交接表示这两层责任，不能因为使用了流就省略文件打开与失败检查。</a:t>
            </a:r>
          </a:p>
          <a:p>
            <a:pPr/>
            <a:endParaRPr lang="zh-CN" dirty="0"/>
          </a:p>
          <a:p>
            <a:pPr/>
            <a:r>
              <a:rPr lang="zh-CN" dirty="0"/>
              <a:t>教材见第8.1节；类层次核验见[Qt 6.2.3 QTextStream声明](https://raw.githubusercontent.com/qt/qtbase/v6.2.3/src/corelib/serialization/qtextstream.h)与[QDataStream声明](https://raw.githubusercontent.com/qt/qtbase/v6.2.3/src/corelib/serialization/qdatastream.h)。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沿着这条继承关系往下读，每一层是在已有功能上增加责任。QIODeviceBase提供打开模式等公共定义，QIODevice提供读写和位置接口，QFileDevice再加入文件权限和大小等功能，QFile最后提供文件名及复制、重命名等操作。教材所用的Qt六点二点三中，文本流和数据流确实继承QIODeviceBase；这个基类名称不能让我们误以为流具有QIODevice全部设备接口。判断某个函数该交给谁，仍要看这一层实际提供的功能。</a:t>
            </a:r>
          </a:p>
          <a:p>
            <a:pPr/>
            <a:endParaRPr lang="zh-CN" dirty="0"/>
          </a:p>
          <a:p>
            <a:pPr/>
            <a:r>
              <a:rPr lang="zh-CN" dirty="0"/>
              <a:t>教材见第8.1.1—8.1.2节；接口核验见[QTextStream声明](https://raw.githubusercontent.com/qt/qtbase/v6.2.3/src/corelib/serialization/qtextstream.h)与[QDataStream声明](https://raw.githubusercontent.com/qt/qtbase/v6.2.3/src/corelib/serialization/qdatastream.h)。</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能读取一批字节，还没有回答这些字节是什么格式。普通文本可以用文本流，二进制数值可以用数据流；XML则可以把整份文档组织成DOM，也可以逐步流式处理。JSON有文档和对象类，图像有专门的读写器，不能把这些文件都按普通文字解释。QBuffer把内存字节数组当作设备，进程、网络和串口也各有设备使用场景。后面重点学习文本和二进制，是因为两者最能展示设备与格式如何配合。</a:t>
            </a:r>
          </a:p>
          <a:p>
            <a:pPr/>
            <a:endParaRPr lang="zh-CN" dirty="0"/>
          </a:p>
          <a:p>
            <a:pPr/>
            <a:r>
              <a:rPr lang="zh-CN" dirty="0"/>
              <a:t>教材见第8.1.1—8.1.3节。</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在教材界面中找到路径编辑框，那里保存本次测试的输入。QToolBox把不同类的测试分组，所以每个按钮的含义要结合所在类别理解。点击按钮以后，查看QPlainTextEdit中的操作名称和返回结果，核对程序实际处理的路径。截图用于认出控件；具体代码另页展开，讲授时可以打开教材示例演示同一路径上的不同动作。</a:t>
            </a:r>
          </a:p>
          <a:p>
            <a:pPr/>
            <a:endParaRPr lang="zh-CN" dirty="0"/>
          </a:p>
          <a:p>
            <a:pPr/>
            <a:r>
              <a:rPr lang="zh-CN" dirty="0"/>
              <a:t>教材见第8.2.1节及图8-2，PDF第290页。</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多个按钮可以共用记录操作信息的函数，sender返回本次触发槽的对象。代码先把它转换成QPushButton指针，转换失败就停止，避免对错误类型读取按钮文字。把按钮名称追加到结果区，只说明用户要求做什么，并没有证明文件操作成功。教材showBtnInfo的思路可以保留，但每个实际文件动作还要把自己的返回值和错误信息交给这个结果区。</a:t>
            </a:r>
          </a:p>
          <a:p>
            <a:pPr/>
            <a:endParaRPr lang="zh-CN" dirty="0"/>
          </a:p>
          <a:p>
            <a:pPr/>
            <a:r>
              <a:rPr lang="zh-CN" dirty="0"/>
              <a:t>教材见第8.2.1节；页面代码按教材思路整理。</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三行读取的是三个不同位置值。appDir只有可执行程序所在目录，workDir是进程工作目录，appFile还包括可执行文件名。Creator的启动设置可能让工作目录与程序目录不同，所以让学生先打印两者，再解释相对文件名会从哪里寻找。把appFile误当目录会让后续目录操作收到错误目标。路径是否写完整与目标是否存在，仍是两项分别需要判断的条件。</a:t>
            </a:r>
          </a:p>
          <a:p>
            <a:pPr/>
            <a:endParaRPr lang="zh-CN" dirty="0"/>
          </a:p>
          <a:p>
            <a:pPr/>
            <a:r>
              <a:rPr lang="zh-CN" dirty="0"/>
              <a:t>教材见第8.2.2节。</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应用名称和组织名称说明设置属于哪个应用、哪个组织，QSettings可以据此组织配置。插件搜索路径则回答Qt从哪里寻找插件，和用户文档的保存目录承担不同任务。把这些值打印出来，可以解释程序为什么在某处读取设置，又从另一处加载插件。不要用库路径替代用户选择的文档位置，后面的数据库驱动问题也会回到插件搜索路径。</a:t>
            </a:r>
          </a:p>
          <a:p>
            <a:pPr/>
            <a:endParaRPr lang="zh-CN" dirty="0"/>
          </a:p>
          <a:p>
            <a:pPr/>
            <a:r>
              <a:rPr lang="zh-CN" dirty="0"/>
              <a:t>教材见第8.2.2节。</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使用QFile前，先明确目标路径，再选择动作。exists、权限、大小和链接信息用于了解目标；copy、rename、remove和moveToTrash用于改变文件状态。静态函数把路径直接作为参数，实例函数使用对象保存的文件名，两种方式都能完成相应任务。动作不同，成功条件也不同，不能把一次存在性检查当成之后所有修改都会成功的保证。</a:t>
            </a:r>
          </a:p>
          <a:p>
            <a:pPr/>
            <a:endParaRPr lang="zh-CN" dirty="0"/>
          </a:p>
          <a:p>
            <a:pPr/>
            <a:r>
              <a:rPr lang="zh-CN" dirty="0"/>
              <a:t>教材见第8.2.3节。</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source保存源文件名，copy接收目标路径。复制失败时，程序把该实例的错误说明交给showError并返回；只有成功分支才调用showCopied显示目标。源文件不存在、目标已存在或者没有权限，都可能使这次复制失败。两个show辅助函数在这里代表界面提示，教学重点是失败分支必须先于成功提示结束。复制后若继续重命名或读取，新的动作还要检查自己的结果。</a:t>
            </a:r>
          </a:p>
          <a:p>
            <a:pPr/>
            <a:endParaRPr lang="zh-CN" dirty="0"/>
          </a:p>
          <a:p>
            <a:pPr/>
            <a:r>
              <a:rPr lang="zh-CN" dirty="0"/>
              <a:t>教材见第8.2.3节；页面为带错误检查的教学片段。</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remove执行删除，moveToTrash尝试移入回收站；回收站支持与效果要结合平台判断。选中了路径只说明程序拿到了目标名称，不能说明程序有权限修改它。exists回答是否存在，权限信息帮助判断条件，真正执行时仍可能失败。操作前把具体目标说清楚，操作后检查bool，再决定界面能否显示完成。</a:t>
            </a:r>
          </a:p>
          <a:p>
            <a:pPr/>
            <a:endParaRPr lang="zh-CN" dirty="0"/>
          </a:p>
          <a:p>
            <a:pPr/>
            <a:r>
              <a:rPr lang="zh-CN" dirty="0"/>
              <a:t>教材见第8.2.3节。</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用课堂文件名archive.tar.gz观察不同拆分规则。fileName保留全部名称；baseName得到archive，而completeBaseName保留中间的tar部分。suffix只取最后一段gz，completeSuffix取tar.gz。差别来自对多个点号的处理，所以业务要求保留哪一部分，要先想清楚再选择接口。这里的名称是课堂例子，不是教材项目要求实际存在的文件。</a:t>
            </a:r>
          </a:p>
          <a:p>
            <a:pPr/>
            <a:endParaRPr lang="zh-CN" dirty="0"/>
          </a:p>
          <a:p>
            <a:pPr/>
            <a:r>
              <a:rPr lang="zh-CN" dirty="0"/>
              <a:t>教材见第8.2.4节；archive.tar.gz为课堂场景。</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绝对路径把位置写完整，便于日志记录和定位，但它与进一步解析后的规范路径并不相同。canonicalFilePath还要处理点号路径和符号链接，因此目标不存在时可能得不到有效结果。用规范路径比较现有文件之前，先检查结果是否为空，避免把空值当成位置。两种接口不是先后必须调用的一套步骤，要根据当前需要比较什么来选择。</a:t>
            </a:r>
          </a:p>
          <a:p>
            <a:pPr/>
            <a:endParaRPr lang="zh-CN" dirty="0"/>
          </a:p>
          <a:p>
            <a:pPr/>
            <a:r>
              <a:rPr lang="zh-CN" dirty="0"/>
              <a:t>教材见第8.2.4节。</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QFileInfo读取的信息可能缓存于对象中，所以外部程序修改文件以后，旧结果不一定反映当前状态。演示时先读取before，在注释所示位置暂停，让外部程序改动同一个文件，再执行refresh并读取after。这样比较的是同一路径在刷新前后的大小，而不是两份不同文件。时间、权限和isFile或isDir也要对应实际状态，其中可用的时间与权限细节会受到文件系统影响。</a:t>
            </a:r>
          </a:p>
          <a:p>
            <a:pPr/>
            <a:endParaRPr lang="zh-CN" dirty="0"/>
          </a:p>
          <a:p>
            <a:pPr/>
            <a:r>
              <a:rPr lang="zh-CN" dirty="0"/>
              <a:t>教材见第8.2.4节；代码中的暂停由教师演示完成。</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QDir dir(path)把path保存为这个目录对象的操作位置，它返回的相对文件名也应在这个目录下解释。构造对象不会同时修改整个程序的工作目录，setCurrent才改变进程的全局工作目录。这个范围差别会影响其他地方使用相对路径的QFile操作。以冒号加斜线开头的资源路径属于Qt资源系统，不能按普通可写磁盘目录处理。</a:t>
            </a:r>
          </a:p>
          <a:p>
            <a:pPr/>
            <a:endParaRPr lang="zh-CN" dirty="0"/>
          </a:p>
          <a:p>
            <a:pPr/>
            <a:r>
              <a:rPr lang="zh-CN" dirty="0"/>
              <a:t>教材见第8.2.5节。</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课堂路径中，dir表示D盘Demo目录，filePath把notes.txt放到这个目录下，结果仍然是一个位置字符串。这个调用不创建目录，也不建立文件，所以目标可能尚不存在。让目录对象组合路径可以减少分隔符拼接错误，但不能替代存在性检查。需要检查时调用exists，需要写内容时再使用QFile或QSaveFile；下一份文本课件会实现真正的写入。</a:t>
            </a:r>
          </a:p>
          <a:p>
            <a:pPr/>
            <a:endParaRPr lang="zh-CN" dirty="0"/>
          </a:p>
          <a:p>
            <a:pPr/>
            <a:r>
              <a:rPr lang="zh-CN" dirty="0"/>
              <a:t>教材见第8.2.5节；D:/Demo/notes.txt为课堂路径。</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分清单级目录与整条路径的范围。mkdir建立一个目录，mkpath可以按需要建立多级目录；rmdir要求删除指定空目录，rmpath还可能继续向上删除空的父目录。removeRecursively处理目录及其中的内容，影响范围更大。演示前建立专门的测试目录，把目标路径说明清楚，然后用返回结果判断是否完成，不能因为函数名接近就把它们互换。</a:t>
            </a:r>
          </a:p>
          <a:p>
            <a:pPr/>
            <a:endParaRPr lang="zh-CN" dirty="0"/>
          </a:p>
          <a:p>
            <a:pPr/>
            <a:r>
              <a:rPr lang="zh-CN" dirty="0"/>
              <a:t>教材见第8.2.5节。</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代码先构造目录对象，再尝试进入images子目录。cd失败就显示错误并停止，只有成功后才读取新的path并显示，这样输出不会把失败误写成目录已切换。cdUp让同一个对象回到上一级，也要检查返回值。setCurrent改变的是进程工作目录，使用前要考虑其他相对路径是否因此指向了不同文件。showError和showPath在页面中代表教师示例的界面提示函数。</a:t>
            </a:r>
          </a:p>
          <a:p>
            <a:pPr/>
            <a:endParaRPr lang="zh-CN" dirty="0"/>
          </a:p>
          <a:p>
            <a:pPr/>
            <a:r>
              <a:rPr lang="zh-CN" dirty="0"/>
              <a:t>教材见第8.2.5节；代码按教材思路增加成功检查。</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目录列表先确定类别，再限制名称，最后决定排列顺序。Files保留文件，Dirs保留目录，NoDotAndDotDot排除点号和两个点号这两个目录项；名称模式再筛出txt或cpp等文件。排序作用于保留下来的项，所以改变排序不会自动改变筛选类别。entryList只需要名称；若随后还要读取大小或时间，entryInfoList返回的QFileInfo更适合继续处理。</a:t>
            </a:r>
          </a:p>
          <a:p>
            <a:pPr/>
            <a:endParaRPr lang="zh-CN" dirty="0"/>
          </a:p>
          <a:p>
            <a:pPr/>
            <a:r>
              <a:rPr lang="zh-CN" dirty="0"/>
              <a:t>教材见第8.2.5节。</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段代码请求txt和cpp文件，按名称排序，再逐个把结果追加到输出区。循环中的name只是dir返回的名称，filePath把它与这个目录的位置结合，才能得到完整目标。若把name直接交给QFile，程序可能从进程工作目录找到另一个同名文件。output在这里指向教材示例的结果区，教学时可以用实际ui控件名替换；关键是文件名要始终交给产生它的目录解释。</a:t>
            </a:r>
          </a:p>
          <a:p>
            <a:pPr/>
            <a:endParaRPr lang="zh-CN" dirty="0"/>
          </a:p>
          <a:p>
            <a:pPr/>
            <a:r>
              <a:rPr lang="zh-CN" dirty="0"/>
              <a:t>教材见第8.2.5节；代码为可讲授的整理片段。</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次课堂观察安排两个txt文件和一个子目录，先让学生记下dir.path，确认输入对象。筛选txt文件以后核对子目录是否被排除，再改排序看输出顺序，分别验证过滤与排序的责任。最后改变进程工作目录，比较dir.filePath的结果是否仍定位到原目录。因为name由dir解释，工作目录改变不应把这个对象组合出的路径带到别处。这个目录内容是课堂场景，操作结果由教师运行示例确认。</a:t>
            </a:r>
          </a:p>
          <a:p>
            <a:pPr/>
            <a:endParaRPr lang="zh-CN" dirty="0"/>
          </a:p>
          <a:p>
            <a:pPr/>
            <a:r>
              <a:rPr lang="zh-CN" dirty="0"/>
              <a:t>教材依据为第8.2.5节，目录内容为课堂观察设置。</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取消选择不是一次已经执行的文件失败，所以程序应在收到空路径时停止，保留原输入和输出。实际动作失败时，再显示具体路径、动作与返回结果；QFile可以读取errorString，目录函数则按bool判断。空列表还有另一种解释，就是当前筛选条件没有匹配项。判断它是否来自空目录、错误位置或名称条件，要回到具体输入检查，不能只写一个笼统的失败提示。</a:t>
            </a:r>
          </a:p>
          <a:p>
            <a:pPr/>
            <a:endParaRPr lang="zh-CN" dirty="0"/>
          </a:p>
          <a:p>
            <a:pPr/>
            <a:r>
              <a:rPr lang="zh-CN" dirty="0"/>
              <a:t>教材见第8.2节。</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先让学生指出每次调用修改的对象，再判断磁盘上是否发生变化。第一题的filePath只计算路径，所以不能推出文件存在；第二题的cd修改QDir对象，全局工作目录由setCurrent修改。第三题copy返回false，程序没有取得复制成功的证据，不能显示完成。按题目顺序单击显示答案，要求学生把理由说完整，再继续学习临时对象。</a:t>
            </a:r>
          </a:p>
          <a:p>
            <a:pPr/>
            <a:endParaRPr lang="zh-CN" dirty="0"/>
          </a:p>
          <a:p>
            <a:pPr/>
            <a:r>
              <a:rPr lang="zh-CN" dirty="0"/>
              <a:t>教材依据为第8.2.3—8.2.5节。</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份已经解决位置和操作结果的问题：文件动作要核对目标与返回值，目录列表反映当前筛选出的内容。接下来还缺少两个判断，临时文件应存在多久，以及外部修改之后程序怎样得知变化。下一份用QTemporaryDir、QTemporaryFile说明寿命，再用QFileSystemWatcher接收变化通知。读写文件的格式问题会在这些基础上继续展开。</a:t>
            </a:r>
          </a:p>
          <a:p>
            <a:pPr/>
            <a:endParaRPr lang="zh-CN" dirty="0"/>
          </a:p>
          <a:p>
            <a:pPr/>
            <a:r>
              <a:rPr lang="zh-CN" dirty="0"/>
              <a:t>教材见第8.2.5节，接续第8.2.6—8.2.8节。</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qt6_ch08_a_filesystem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qt6_ch08_a_filesystem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2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1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9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5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3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2400" kern="1200">
          <a:solidFill>
            <a:schemeClr val="tx1"/>
          </a:solidFill>
          <a:latin typeface="+mn-lt"/>
          <a:ea typeface="+mn-ea"/>
          <a:cs typeface="+mn-cs"/>
        </a:defRPr>
      </a:lvl1pPr>
      <a:lvl2pPr marL="457200" algn="l" defTabSz="457200" rtl="0" eaLnBrk="1" latinLnBrk="0" hangingPunct="1">
        <a:defRPr sz="2250" kern="1200">
          <a:solidFill>
            <a:schemeClr val="tx1"/>
          </a:solidFill>
          <a:latin typeface="+mn-lt"/>
          <a:ea typeface="+mn-ea"/>
          <a:cs typeface="+mn-cs"/>
        </a:defRPr>
      </a:lvl2pPr>
      <a:lvl3pPr marL="914400" algn="l" defTabSz="457200" rtl="0" eaLnBrk="1" latinLnBrk="0" hangingPunct="1">
        <a:defRPr sz="2100" kern="1200">
          <a:solidFill>
            <a:schemeClr val="tx1"/>
          </a:solidFill>
          <a:latin typeface="+mn-lt"/>
          <a:ea typeface="+mn-ea"/>
          <a:cs typeface="+mn-cs"/>
        </a:defRPr>
      </a:lvl3pPr>
      <a:lvl4pPr marL="1371600" algn="l" defTabSz="457200" rtl="0" eaLnBrk="1" latinLnBrk="0" hangingPunct="1">
        <a:defRPr sz="195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650" kern="1200">
          <a:solidFill>
            <a:schemeClr val="tx1"/>
          </a:solidFill>
          <a:latin typeface="+mn-lt"/>
          <a:ea typeface="+mn-ea"/>
          <a:cs typeface="+mn-cs"/>
        </a:defRPr>
      </a:lvl6pPr>
      <a:lvl7pPr marL="2743200" algn="l" defTabSz="457200" rtl="0" eaLnBrk="1" latinLnBrk="0" hangingPunct="1">
        <a:defRPr sz="1500" kern="1200">
          <a:solidFill>
            <a:schemeClr val="tx1"/>
          </a:solidFill>
          <a:latin typeface="+mn-lt"/>
          <a:ea typeface="+mn-ea"/>
          <a:cs typeface="+mn-cs"/>
        </a:defRPr>
      </a:lvl7pPr>
      <a:lvl8pPr marL="3200400" algn="l" defTabSz="457200" rtl="0" eaLnBrk="1" latinLnBrk="0" hangingPunct="1">
        <a:defRPr sz="135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2d27fcecf9372265.png"/>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Group 4"/>
          <p:cNvGrpSpPr/>
          <p:nvPr/>
        </p:nvGrpSpPr>
        <p:grpSpPr>
          <a:xfrm>
            <a:off x="592836" y="777240"/>
            <a:ext cx="4475988" cy="1169289"/>
            <a:chOff x="592836" y="777240"/>
            <a:chExt cx="4475988" cy="1169289"/>
          </a:xfrm>
        </p:grpSpPr>
        <p:sp>
          <p:nvSpPr>
            <p:cNvPr id="2" name="TextBox 2"/>
            <p:cNvSpPr txBox="1"/>
            <p:nvPr/>
          </p:nvSpPr>
          <p:spPr>
            <a:xfrm>
              <a:off x="600456" y="777240"/>
              <a:ext cx="2235479" cy="352044"/>
            </a:xfrm>
            <a:prstGeom prst="rect">
              <a:avLst/>
            </a:prstGeom>
            <a:noFill/>
            <a:ln>
              <a:noFill/>
            </a:ln>
          </p:spPr>
          <p:txBody>
            <a:bodyPr wrap="none" lIns="0" tIns="0" rIns="0" bIns="0" anchor="t" anchorCtr="0">
              <a:spAutoFit/>
            </a:bodyPr>
            <a:lstStyle/>
            <a:p>
              <a:pPr algn="l"/>
              <a:r>
                <a:rPr lang="zh-CN" sz="1800" dirty="0">
                  <a:solidFill>
                    <a:schemeClr val="accent1"/>
                  </a:solidFill>
                  <a:latin typeface="+mn-lt"/>
                  <a:ea typeface="+mn-ea"/>
                  <a:cs typeface="+mn-cs"/>
                </a:rPr>
                <a:t>第8章 · 8.1—8.2.5</a:t>
              </a:r>
            </a:p>
          </p:txBody>
        </p:sp>
        <p:sp>
          <p:nvSpPr>
            <p:cNvPr id="3" name="TextBox 3"/>
            <p:cNvSpPr txBox="1"/>
            <p:nvPr/>
          </p:nvSpPr>
          <p:spPr>
            <a:xfrm>
              <a:off x="592836" y="1301115"/>
              <a:ext cx="4475988" cy="645414"/>
            </a:xfrm>
            <a:prstGeom prst="rect">
              <a:avLst/>
            </a:prstGeom>
            <a:noFill/>
            <a:ln>
              <a:noFill/>
            </a:ln>
          </p:spPr>
          <p:txBody>
            <a:bodyPr wrap="none" lIns="0" tIns="0" rIns="0" bIns="0" anchor="t" anchorCtr="0">
              <a:spAutoFit/>
            </a:bodyPr>
            <a:lstStyle/>
            <a:p>
              <a:pPr algn="l"/>
              <a:r>
                <a:rPr lang="zh-CN" sz="3300" b="1" dirty="0">
                  <a:solidFill>
                    <a:schemeClr val="accent1"/>
                  </a:solidFill>
                  <a:latin typeface="+mn-lt"/>
                  <a:ea typeface="+mn-ea"/>
                  <a:cs typeface="+mn-cs"/>
                </a:rPr>
                <a:t>文件操作类与目录管理</a:t>
              </a:r>
            </a:p>
          </p:txBody>
        </p:sp>
      </p:grpSp>
      <p:grpSp>
        <p:nvGrpSpPr>
          <p:cNvPr id="7" name="Group 7"/>
          <p:cNvGrpSpPr/>
          <p:nvPr/>
        </p:nvGrpSpPr>
        <p:grpSpPr>
          <a:xfrm>
            <a:off x="609600" y="2057400"/>
            <a:ext cx="5657850" cy="2114550"/>
            <a:chOff x="609600" y="2057400"/>
            <a:chExt cx="5657850" cy="2114550"/>
          </a:xfrm>
        </p:grpSpPr>
        <p:sp>
          <p:nvSpPr>
            <p:cNvPr id="5" name="Rectangle 5"/>
            <p:cNvSpPr/>
            <p:nvPr/>
          </p:nvSpPr>
          <p:spPr>
            <a:xfrm>
              <a:off x="609600" y="2171700"/>
              <a:ext cx="76200" cy="1562100"/>
            </a:xfrm>
            <a:prstGeom prst="rect">
              <a:avLst/>
            </a:prstGeom>
            <a:solidFill>
              <a:schemeClr val="accent2"/>
            </a:solidFill>
            <a:ln>
              <a:noFill/>
            </a:ln>
          </p:spPr>
        </p:sp>
        <p:sp>
          <p:nvSpPr>
            <p:cNvPr id="6" name="TextBox 6"/>
            <p:cNvSpPr txBox="1"/>
            <p:nvPr/>
          </p:nvSpPr>
          <p:spPr>
            <a:xfrm>
              <a:off x="895350" y="2057400"/>
              <a:ext cx="5372100" cy="2114550"/>
            </a:xfrm>
            <a:prstGeom prst="rect">
              <a:avLst/>
            </a:prstGeom>
            <a:noFill/>
            <a:ln>
              <a:noFill/>
            </a:ln>
          </p:spPr>
          <p:txBody>
            <a:bodyPr wrap="none" lIns="0" tIns="0" rIns="0" bIns="0" anchor="t" anchorCtr="0">
              <a:spAutoFit/>
            </a:bodyPr>
            <a:lstStyle/>
            <a:p>
              <a:pPr algn="l">
                <a:lnSpc>
                  <a:spcPts val="7500"/>
                </a:lnSpc>
              </a:pPr>
              <a:r>
                <a:rPr lang="zh-CN" sz="6000" b="1" dirty="0">
                  <a:solidFill>
                    <a:schemeClr val="accent1"/>
                  </a:solidFill>
                  <a:latin typeface="+mn-lt"/>
                  <a:ea typeface="+mn-ea"/>
                  <a:cs typeface="+mn-cs"/>
                </a:rPr>
                <a:t>选中路径以后</a:t>
              </a:r>
              <a:br/>
              <a:r>
                <a:rPr lang="zh-CN" sz="6000" b="1" dirty="0">
                  <a:solidFill>
                    <a:schemeClr val="accent1"/>
                  </a:solidFill>
                  <a:latin typeface="+mn-lt"/>
                  <a:ea typeface="+mn-ea"/>
                  <a:cs typeface="+mn-cs"/>
                </a:rPr>
                <a:t>文件还没有改变</a:t>
              </a:r>
            </a:p>
          </p:txBody>
        </p:sp>
      </p:grpSp>
      <p:grpSp>
        <p:nvGrpSpPr>
          <p:cNvPr id="9" name="Group 9"/>
          <p:cNvGrpSpPr/>
          <p:nvPr/>
        </p:nvGrpSpPr>
        <p:grpSpPr>
          <a:xfrm>
            <a:off x="597408" y="4465320"/>
            <a:ext cx="6074664" cy="1307592"/>
            <a:chOff x="597408" y="4465320"/>
            <a:chExt cx="6074664" cy="1307592"/>
          </a:xfrm>
        </p:grpSpPr>
        <p:sp>
          <p:nvSpPr>
            <p:cNvPr id="8" name="TextBox 8"/>
            <p:cNvSpPr txBox="1"/>
            <p:nvPr/>
          </p:nvSpPr>
          <p:spPr>
            <a:xfrm>
              <a:off x="597408" y="4465320"/>
              <a:ext cx="607466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设备、格式与路径，各自解决什么问题？</a:t>
              </a:r>
              <a:br/>
              <a:r>
                <a:rPr lang="zh-CN" sz="2400" dirty="0">
                  <a:solidFill>
                    <a:schemeClr val="dk1"/>
                  </a:solidFill>
                  <a:latin typeface="+mn-lt"/>
                  <a:ea typeface="+mn-ea"/>
                  <a:cs typeface="+mn-cs"/>
                </a:rPr>
                <a:t>从samp8_1认识文件、文件信息和目录操作，</a:t>
              </a:r>
              <a:br/>
              <a:r>
                <a:rPr lang="zh-CN" sz="2400" dirty="0">
                  <a:solidFill>
                    <a:schemeClr val="dk1"/>
                  </a:solidFill>
                  <a:latin typeface="+mn-lt"/>
                  <a:ea typeface="+mn-ea"/>
                  <a:cs typeface="+mn-cs"/>
                </a:rPr>
                <a:t>每次修改都检查返回结果。</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216667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Qt 6 C++ 开发指南 · 第8章</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01 / 24</a:t>
              </a:r>
            </a:p>
          </p:txBody>
        </p:sp>
      </p:gr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4561332" cy="819150"/>
            <a:chOff x="590550" y="613410"/>
            <a:chExt cx="4561332" cy="819150"/>
          </a:xfrm>
        </p:grpSpPr>
        <p:sp>
          <p:nvSpPr>
            <p:cNvPr id="2" name="TextBox 2"/>
            <p:cNvSpPr txBox="1"/>
            <p:nvPr/>
          </p:nvSpPr>
          <p:spPr>
            <a:xfrm>
              <a:off x="590550" y="613410"/>
              <a:ext cx="456133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先分清设备与格式</a:t>
              </a:r>
            </a:p>
          </p:txBody>
        </p:sp>
      </p:grpSp>
      <p:grpSp>
        <p:nvGrpSpPr>
          <p:cNvPr id="5" name="Group 5"/>
          <p:cNvGrpSpPr/>
          <p:nvPr/>
        </p:nvGrpSpPr>
        <p:grpSpPr>
          <a:xfrm>
            <a:off x="597408" y="1931670"/>
            <a:ext cx="6120384" cy="888492"/>
            <a:chOff x="597408" y="1931670"/>
            <a:chExt cx="6120384" cy="888492"/>
          </a:xfrm>
        </p:grpSpPr>
        <p:sp>
          <p:nvSpPr>
            <p:cNvPr id="4" name="TextBox 4"/>
            <p:cNvSpPr txBox="1"/>
            <p:nvPr/>
          </p:nvSpPr>
          <p:spPr>
            <a:xfrm>
              <a:off x="597408" y="1931670"/>
              <a:ext cx="61203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QFile负责访问文件；流在设备之上，</a:t>
              </a:r>
              <a:br/>
              <a:r>
                <a:rPr lang="zh-CN" sz="2400" dirty="0">
                  <a:solidFill>
                    <a:schemeClr val="dk1"/>
                  </a:solidFill>
                  <a:latin typeface="+mn-lt"/>
                  <a:ea typeface="+mn-ea"/>
                  <a:cs typeface="+mn-cs"/>
                </a:rPr>
                <a:t>把字节解释成文字、数值，或生成相应格式。</a:t>
              </a:r>
            </a:p>
          </p:txBody>
        </p:sp>
      </p:grpSp>
      <p:grpSp>
        <p:nvGrpSpPr>
          <p:cNvPr id="15" name="Group 15"/>
          <p:cNvGrpSpPr/>
          <p:nvPr/>
        </p:nvGrpSpPr>
        <p:grpSpPr>
          <a:xfrm>
            <a:off x="609600" y="3276600"/>
            <a:ext cx="10972800" cy="2514600"/>
            <a:chOff x="609600" y="3276600"/>
            <a:chExt cx="10972800" cy="2514600"/>
          </a:xfrm>
        </p:grpSpPr>
        <p:sp>
          <p:nvSpPr>
            <p:cNvPr id="6" name="Rectangle 6"/>
            <p:cNvSpPr/>
            <p:nvPr/>
          </p:nvSpPr>
          <p:spPr>
            <a:xfrm>
              <a:off x="609600" y="3276600"/>
              <a:ext cx="4572000" cy="2514600"/>
            </a:xfrm>
            <a:prstGeom prst="rect">
              <a:avLst/>
            </a:prstGeom>
            <a:solidFill>
              <a:schemeClr val="lt2"/>
            </a:solidFill>
            <a:ln>
              <a:noFill/>
            </a:ln>
          </p:spPr>
        </p:sp>
        <p:sp>
          <p:nvSpPr>
            <p:cNvPr id="7" name="Rectangle 7"/>
            <p:cNvSpPr/>
            <p:nvPr/>
          </p:nvSpPr>
          <p:spPr>
            <a:xfrm>
              <a:off x="6400800" y="3276600"/>
              <a:ext cx="5181600" cy="2514600"/>
            </a:xfrm>
            <a:prstGeom prst="rect">
              <a:avLst/>
            </a:prstGeom>
            <a:solidFill>
              <a:schemeClr val="lt2"/>
            </a:solidFill>
            <a:ln>
              <a:noFill/>
            </a:ln>
          </p:spPr>
        </p:sp>
        <p:sp>
          <p:nvSpPr>
            <p:cNvPr id="8" name="Line 8"/>
            <p:cNvSpPr/>
            <p:nvPr/>
          </p:nvSpPr>
          <p:spPr>
            <a:xfrm>
              <a:off x="5295900" y="4438650"/>
              <a:ext cx="952500" cy="1"/>
            </a:xfrm>
            <a:prstGeom prst="line">
              <a:avLst/>
            </a:prstGeom>
            <a:noFill/>
            <a:ln w="28575">
              <a:solidFill>
                <a:schemeClr val="accent3"/>
              </a:solidFill>
              <a:tailEnd type="triangle" w="lg" len="lg"/>
            </a:ln>
          </p:spPr>
        </p:sp>
        <p:grpSp>
          <p:nvGrpSpPr>
            <p:cNvPr id="11" name="Group 11"/>
            <p:cNvGrpSpPr/>
            <p:nvPr/>
          </p:nvGrpSpPr>
          <p:grpSpPr>
            <a:xfrm>
              <a:off x="824484" y="3480435"/>
              <a:ext cx="7999476" cy="528066"/>
              <a:chOff x="824484" y="3480435"/>
              <a:chExt cx="7999476" cy="528066"/>
            </a:xfrm>
          </p:grpSpPr>
          <p:sp>
            <p:nvSpPr>
              <p:cNvPr id="9" name="TextBox 9"/>
              <p:cNvSpPr txBox="1"/>
              <p:nvPr/>
            </p:nvSpPr>
            <p:spPr>
              <a:xfrm>
                <a:off x="824484" y="3480435"/>
                <a:ext cx="2571750" cy="528066"/>
              </a:xfrm>
              <a:prstGeom prst="rect">
                <a:avLst/>
              </a:prstGeom>
              <a:noFill/>
              <a:ln>
                <a:noFill/>
              </a:ln>
            </p:spPr>
            <p:txBody>
              <a:bodyPr wrap="none" lIns="0" tIns="0" rIns="0" bIns="0" anchor="t" anchorCtr="0">
                <a:spAutoFit/>
              </a:bodyPr>
              <a:lstStyle/>
              <a:p>
                <a:pPr algn="l"/>
                <a:r>
                  <a:rPr lang="zh-CN" sz="2700" b="1" dirty="0">
                    <a:solidFill>
                      <a:schemeClr val="accent1"/>
                    </a:solidFill>
                    <a:latin typeface="+mn-lt"/>
                    <a:ea typeface="+mn-ea"/>
                    <a:cs typeface="+mn-cs"/>
                  </a:rPr>
                  <a:t>设备：读写字节</a:t>
                </a:r>
              </a:p>
            </p:txBody>
          </p:sp>
          <p:sp>
            <p:nvSpPr>
              <p:cNvPr id="10" name="TextBox 10"/>
              <p:cNvSpPr txBox="1"/>
              <p:nvPr/>
            </p:nvSpPr>
            <p:spPr>
              <a:xfrm>
                <a:off x="6615684" y="3480435"/>
                <a:ext cx="2208276" cy="528066"/>
              </a:xfrm>
              <a:prstGeom prst="rect">
                <a:avLst/>
              </a:prstGeom>
              <a:noFill/>
              <a:ln>
                <a:noFill/>
              </a:ln>
            </p:spPr>
            <p:txBody>
              <a:bodyPr wrap="none" lIns="0" tIns="0" rIns="0" bIns="0" anchor="t" anchorCtr="0">
                <a:spAutoFit/>
              </a:bodyPr>
              <a:lstStyle/>
              <a:p>
                <a:pPr algn="l"/>
                <a:r>
                  <a:rPr lang="zh-CN" sz="2700" b="1" dirty="0">
                    <a:solidFill>
                      <a:schemeClr val="accent1"/>
                    </a:solidFill>
                    <a:latin typeface="+mn-lt"/>
                    <a:ea typeface="+mn-ea"/>
                    <a:cs typeface="+mn-cs"/>
                  </a:rPr>
                  <a:t>流：转换格式</a:t>
                </a:r>
              </a:p>
            </p:txBody>
          </p:sp>
        </p:grpSp>
        <p:grpSp>
          <p:nvGrpSpPr>
            <p:cNvPr id="14" name="Group 14"/>
            <p:cNvGrpSpPr/>
            <p:nvPr/>
          </p:nvGrpSpPr>
          <p:grpSpPr>
            <a:xfrm>
              <a:off x="826008" y="4084320"/>
              <a:ext cx="9183624" cy="1307592"/>
              <a:chOff x="826008" y="4084320"/>
              <a:chExt cx="9183624" cy="1307592"/>
            </a:xfrm>
          </p:grpSpPr>
          <p:sp>
            <p:nvSpPr>
              <p:cNvPr id="12" name="TextBox 12"/>
              <p:cNvSpPr txBox="1"/>
              <p:nvPr/>
            </p:nvSpPr>
            <p:spPr>
              <a:xfrm>
                <a:off x="826008" y="4084320"/>
                <a:ext cx="305714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QIODevice定义接口；</a:t>
                </a:r>
                <a:br/>
                <a:r>
                  <a:rPr lang="zh-CN" sz="2400" dirty="0">
                    <a:solidFill>
                      <a:schemeClr val="dk1"/>
                    </a:solidFill>
                    <a:latin typeface="+mn-lt"/>
                    <a:ea typeface="+mn-ea"/>
                    <a:cs typeface="+mn-cs"/>
                  </a:rPr>
                  <a:t>QFile把接口连接到</a:t>
                </a:r>
                <a:br/>
                <a:r>
                  <a:rPr lang="zh-CN" sz="2400" dirty="0">
                    <a:solidFill>
                      <a:schemeClr val="dk1"/>
                    </a:solidFill>
                    <a:latin typeface="+mn-lt"/>
                    <a:ea typeface="+mn-ea"/>
                    <a:cs typeface="+mn-cs"/>
                  </a:rPr>
                  <a:t>磁盘文件。</a:t>
                </a:r>
              </a:p>
            </p:txBody>
          </p:sp>
          <p:sp>
            <p:nvSpPr>
              <p:cNvPr id="13" name="TextBox 13"/>
              <p:cNvSpPr txBox="1"/>
              <p:nvPr/>
            </p:nvSpPr>
            <p:spPr>
              <a:xfrm>
                <a:off x="6617208" y="4084320"/>
                <a:ext cx="33924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QTextStream处理文本；</a:t>
                </a:r>
                <a:br/>
                <a:r>
                  <a:rPr lang="zh-CN" sz="2400" dirty="0">
                    <a:solidFill>
                      <a:schemeClr val="dk1"/>
                    </a:solidFill>
                    <a:latin typeface="+mn-lt"/>
                    <a:ea typeface="+mn-ea"/>
                    <a:cs typeface="+mn-cs"/>
                  </a:rPr>
                  <a:t>QDataStream按约定</a:t>
                </a:r>
                <a:br/>
                <a:r>
                  <a:rPr lang="zh-CN" sz="2400" dirty="0">
                    <a:solidFill>
                      <a:schemeClr val="dk1"/>
                    </a:solidFill>
                    <a:latin typeface="+mn-lt"/>
                    <a:ea typeface="+mn-ea"/>
                    <a:cs typeface="+mn-cs"/>
                  </a:rPr>
                  <a:t>序列化二进制值。</a:t>
                </a:r>
              </a:p>
            </p:txBody>
          </p:sp>
        </p:grpSp>
      </p:grpSp>
      <p:grpSp>
        <p:nvGrpSpPr>
          <p:cNvPr id="18" name="Group 18"/>
          <p:cNvGrpSpPr/>
          <p:nvPr/>
        </p:nvGrpSpPr>
        <p:grpSpPr>
          <a:xfrm>
            <a:off x="603504" y="6404610"/>
            <a:ext cx="10984992" cy="234696"/>
            <a:chOff x="603504" y="6404610"/>
            <a:chExt cx="10984992" cy="234696"/>
          </a:xfrm>
        </p:grpSpPr>
        <p:sp>
          <p:nvSpPr>
            <p:cNvPr id="16" name="TextBox 16"/>
            <p:cNvSpPr txBox="1"/>
            <p:nvPr/>
          </p:nvSpPr>
          <p:spPr>
            <a:xfrm>
              <a:off x="603504" y="6404610"/>
              <a:ext cx="298048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8.1 文件操作相关类 · 教材与Qt 6.2.3</a:t>
              </a:r>
            </a:p>
          </p:txBody>
        </p:sp>
        <p:sp>
          <p:nvSpPr>
            <p:cNvPr id="17" name="TextBox 17"/>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02 / 24</a:t>
              </a:r>
            </a:p>
          </p:txBody>
        </p:sp>
      </p:gr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126736" cy="819150"/>
            <a:chOff x="590550" y="613410"/>
            <a:chExt cx="5126736" cy="819150"/>
          </a:xfrm>
        </p:grpSpPr>
        <p:sp>
          <p:nvSpPr>
            <p:cNvPr id="2" name="TextBox 2"/>
            <p:cNvSpPr txBox="1"/>
            <p:nvPr/>
          </p:nvSpPr>
          <p:spPr>
            <a:xfrm>
              <a:off x="590550" y="61341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沿继承关系找到责任</a:t>
              </a:r>
            </a:p>
          </p:txBody>
        </p:sp>
      </p:grpSp>
      <p:grpSp>
        <p:nvGrpSpPr>
          <p:cNvPr id="9" name="Group 9"/>
          <p:cNvGrpSpPr/>
          <p:nvPr/>
        </p:nvGrpSpPr>
        <p:grpSpPr>
          <a:xfrm>
            <a:off x="762000" y="1969770"/>
            <a:ext cx="6815633" cy="2526792"/>
            <a:chOff x="762000" y="1969770"/>
            <a:chExt cx="6815633" cy="2526792"/>
          </a:xfrm>
        </p:grpSpPr>
        <p:sp>
          <p:nvSpPr>
            <p:cNvPr id="4" name="Line 4"/>
            <p:cNvSpPr/>
            <p:nvPr/>
          </p:nvSpPr>
          <p:spPr>
            <a:xfrm>
              <a:off x="762000" y="2152650"/>
              <a:ext cx="9525" cy="2286000"/>
            </a:xfrm>
            <a:custGeom>
              <a:avLst/>
              <a:gdLst/>
              <a:ahLst/>
              <a:cxnLst/>
              <a:rect l="l" t="t" r="r" b="b"/>
              <a:pathLst>
                <a:path w="9525" h="2286000">
                  <a:moveTo>
                    <a:pt x="0" y="0"/>
                  </a:moveTo>
                  <a:lnTo>
                    <a:pt x="0" y="2286000"/>
                  </a:lnTo>
                </a:path>
              </a:pathLst>
            </a:custGeom>
            <a:noFill/>
            <a:ln w="19050">
              <a:solidFill>
                <a:schemeClr val="accent6"/>
              </a:solidFill>
            </a:ln>
          </p:spPr>
        </p:sp>
        <p:sp>
          <p:nvSpPr>
            <p:cNvPr id="5" name="TextBox 5"/>
            <p:cNvSpPr txBox="1"/>
            <p:nvPr/>
          </p:nvSpPr>
          <p:spPr>
            <a:xfrm>
              <a:off x="978408" y="1969770"/>
              <a:ext cx="5615635" cy="469392"/>
            </a:xfrm>
            <a:prstGeom prst="rect">
              <a:avLst/>
            </a:prstGeom>
            <a:noFill/>
            <a:ln>
              <a:noFill/>
            </a:ln>
          </p:spPr>
          <p:txBody>
            <a:bodyPr wrap="none" lIns="0" tIns="0" rIns="0" bIns="0" anchor="t" anchorCtr="0">
              <a:spAutoFit/>
            </a:bodyPr>
            <a:lstStyle/>
            <a:p>
              <a:pPr algn="l"/>
              <a:r>
                <a:rPr lang="zh-CN" sz="2400" b="1" dirty="0">
                  <a:solidFill>
                    <a:schemeClr val="accent1"/>
                  </a:solidFill>
                  <a:latin typeface="+mn-lt"/>
                  <a:ea typeface="+mn-ea"/>
                  <a:cs typeface="+mn-cs"/>
                </a:rPr>
                <a:t>QIODeviceBase：打开模式等公共定义</a:t>
              </a:r>
            </a:p>
          </p:txBody>
        </p:sp>
        <p:sp>
          <p:nvSpPr>
            <p:cNvPr id="6" name="TextBox 6"/>
            <p:cNvSpPr txBox="1"/>
            <p:nvPr/>
          </p:nvSpPr>
          <p:spPr>
            <a:xfrm>
              <a:off x="1359408" y="2655570"/>
              <a:ext cx="4894783"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QIODevice：设备读写与位置接口</a:t>
              </a:r>
            </a:p>
          </p:txBody>
        </p:sp>
        <p:sp>
          <p:nvSpPr>
            <p:cNvPr id="7" name="TextBox 7"/>
            <p:cNvSpPr txBox="1"/>
            <p:nvPr/>
          </p:nvSpPr>
          <p:spPr>
            <a:xfrm>
              <a:off x="1740408" y="3341370"/>
              <a:ext cx="556321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QFileDevice：权限、大小等文件功能</a:t>
              </a:r>
            </a:p>
          </p:txBody>
        </p:sp>
        <p:sp>
          <p:nvSpPr>
            <p:cNvPr id="8" name="TextBox 8"/>
            <p:cNvSpPr txBox="1"/>
            <p:nvPr/>
          </p:nvSpPr>
          <p:spPr>
            <a:xfrm>
              <a:off x="2121408" y="4027170"/>
              <a:ext cx="545622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QFile：文件名、复制与重命名等操作</a:t>
              </a:r>
            </a:p>
          </p:txBody>
        </p:sp>
      </p:grpSp>
      <p:grpSp>
        <p:nvGrpSpPr>
          <p:cNvPr id="11" name="Group 11"/>
          <p:cNvGrpSpPr/>
          <p:nvPr/>
        </p:nvGrpSpPr>
        <p:grpSpPr>
          <a:xfrm>
            <a:off x="597408" y="5055870"/>
            <a:ext cx="7202424" cy="888492"/>
            <a:chOff x="597408" y="5055870"/>
            <a:chExt cx="7202424" cy="888492"/>
          </a:xfrm>
        </p:grpSpPr>
        <p:sp>
          <p:nvSpPr>
            <p:cNvPr id="10" name="TextBox 10"/>
            <p:cNvSpPr txBox="1"/>
            <p:nvPr/>
          </p:nvSpPr>
          <p:spPr>
            <a:xfrm>
              <a:off x="597408" y="5055870"/>
              <a:ext cx="72024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Qt 6.2.3的文本流和数据流也继承QIODeviceBase，</a:t>
              </a:r>
              <a:br/>
              <a:r>
                <a:rPr lang="zh-CN" sz="2400" dirty="0">
                  <a:solidFill>
                    <a:schemeClr val="dk1"/>
                  </a:solidFill>
                  <a:latin typeface="+mn-lt"/>
                  <a:ea typeface="+mn-ea"/>
                  <a:cs typeface="+mn-cs"/>
                </a:rPr>
                <a:t>但它们并未继承QIODevice的设备读写接口。</a:t>
              </a:r>
            </a:p>
          </p:txBody>
        </p:sp>
      </p:grpSp>
      <p:grpSp>
        <p:nvGrpSpPr>
          <p:cNvPr id="14" name="Group 14"/>
          <p:cNvGrpSpPr/>
          <p:nvPr/>
        </p:nvGrpSpPr>
        <p:grpSpPr>
          <a:xfrm>
            <a:off x="603504" y="6404610"/>
            <a:ext cx="10984992" cy="234696"/>
            <a:chOff x="603504" y="6404610"/>
            <a:chExt cx="10984992" cy="234696"/>
          </a:xfrm>
        </p:grpSpPr>
        <p:sp>
          <p:nvSpPr>
            <p:cNvPr id="12" name="TextBox 12"/>
            <p:cNvSpPr txBox="1"/>
            <p:nvPr/>
          </p:nvSpPr>
          <p:spPr>
            <a:xfrm>
              <a:off x="603504" y="6404610"/>
              <a:ext cx="295625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8.1.1—8.1.2 · 按Qt 6.2.3区分类层次</a:t>
              </a:r>
            </a:p>
          </p:txBody>
        </p:sp>
        <p:sp>
          <p:nvSpPr>
            <p:cNvPr id="13" name="TextBox 13"/>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03 / 24</a:t>
              </a:r>
            </a:p>
          </p:txBody>
        </p:sp>
      </p:gr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文件格式决定读取方法</a:t>
              </a:r>
            </a:p>
          </p:txBody>
        </p:sp>
      </p:grpSp>
      <p:grpSp>
        <p:nvGrpSpPr>
          <p:cNvPr id="5" name="Group 5"/>
          <p:cNvGrpSpPr/>
          <p:nvPr/>
        </p:nvGrpSpPr>
        <p:grpSpPr>
          <a:xfrm>
            <a:off x="597408" y="1836420"/>
            <a:ext cx="6760464" cy="1307592"/>
            <a:chOff x="597408" y="1836420"/>
            <a:chExt cx="6760464" cy="1307592"/>
          </a:xfrm>
        </p:grpSpPr>
        <p:sp>
          <p:nvSpPr>
            <p:cNvPr id="4" name="TextBox 4"/>
            <p:cNvSpPr txBox="1"/>
            <p:nvPr/>
          </p:nvSpPr>
          <p:spPr>
            <a:xfrm>
              <a:off x="597408" y="1836420"/>
              <a:ext cx="676046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文本用</a:t>
              </a:r>
              <a:r>
                <a:rPr lang="zh-CN" sz="2400" b="1" dirty="0">
                  <a:solidFill>
                    <a:schemeClr val="accent1"/>
                  </a:solidFill>
                  <a:latin typeface="+mn-lt"/>
                  <a:ea typeface="+mn-ea"/>
                  <a:cs typeface="+mn-cs"/>
                </a:rPr>
                <a:t>QTextStream</a:t>
              </a:r>
              <a:r>
                <a:rPr lang="zh-CN" sz="2400" dirty="0">
                  <a:solidFill>
                    <a:schemeClr val="dk1"/>
                  </a:solidFill>
                  <a:latin typeface="+mn-lt"/>
                  <a:ea typeface="+mn-ea"/>
                  <a:cs typeface="+mn-cs"/>
                </a:rPr>
                <a:t>，二进制值用QDataStream。</a:t>
              </a:r>
              <a:br/>
              <a:r>
                <a:rPr lang="zh-CN" sz="2400" dirty="0">
                  <a:solidFill>
                    <a:schemeClr val="dk1"/>
                  </a:solidFill>
                  <a:latin typeface="+mn-lt"/>
                  <a:ea typeface="+mn-ea"/>
                  <a:cs typeface="+mn-cs"/>
                </a:rPr>
                <a:t>XML可采用DOM处理整份文档，</a:t>
              </a:r>
              <a:br/>
              <a:r>
                <a:rPr lang="zh-CN" sz="2400" dirty="0">
                  <a:solidFill>
                    <a:schemeClr val="dk1"/>
                  </a:solidFill>
                  <a:latin typeface="+mn-lt"/>
                  <a:ea typeface="+mn-ea"/>
                  <a:cs typeface="+mn-cs"/>
                </a:rPr>
                <a:t>也可采用流式方法逐步读取或写入。</a:t>
              </a:r>
            </a:p>
          </p:txBody>
        </p:sp>
      </p:grpSp>
      <p:grpSp>
        <p:nvGrpSpPr>
          <p:cNvPr id="7" name="Group 7"/>
          <p:cNvGrpSpPr/>
          <p:nvPr/>
        </p:nvGrpSpPr>
        <p:grpSpPr>
          <a:xfrm>
            <a:off x="597408" y="3379470"/>
            <a:ext cx="6181344" cy="888492"/>
            <a:chOff x="597408" y="3379470"/>
            <a:chExt cx="6181344" cy="888492"/>
          </a:xfrm>
        </p:grpSpPr>
        <p:sp>
          <p:nvSpPr>
            <p:cNvPr id="6" name="TextBox 6"/>
            <p:cNvSpPr txBox="1"/>
            <p:nvPr/>
          </p:nvSpPr>
          <p:spPr>
            <a:xfrm>
              <a:off x="597408" y="3379470"/>
              <a:ext cx="61813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JSON由QJsonDocument和JSON对象解释；</a:t>
              </a:r>
              <a:br/>
              <a:r>
                <a:rPr lang="zh-CN" sz="2400" dirty="0">
                  <a:solidFill>
                    <a:schemeClr val="dk1"/>
                  </a:solidFill>
                  <a:latin typeface="+mn-lt"/>
                  <a:ea typeface="+mn-ea"/>
                  <a:cs typeface="+mn-cs"/>
                </a:rPr>
                <a:t>图像可交给QImageReader、QImageWriter。</a:t>
              </a:r>
            </a:p>
          </p:txBody>
        </p:sp>
      </p:grpSp>
      <p:grpSp>
        <p:nvGrpSpPr>
          <p:cNvPr id="9" name="Group 9"/>
          <p:cNvGrpSpPr/>
          <p:nvPr/>
        </p:nvGrpSpPr>
        <p:grpSpPr>
          <a:xfrm>
            <a:off x="597408" y="4827270"/>
            <a:ext cx="5205984" cy="1307592"/>
            <a:chOff x="597408" y="4827270"/>
            <a:chExt cx="5205984" cy="1307592"/>
          </a:xfrm>
        </p:grpSpPr>
        <p:sp>
          <p:nvSpPr>
            <p:cNvPr id="8" name="TextBox 8"/>
            <p:cNvSpPr txBox="1"/>
            <p:nvPr/>
          </p:nvSpPr>
          <p:spPr>
            <a:xfrm>
              <a:off x="597408" y="4827270"/>
              <a:ext cx="52059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QBuffer把内存字节数组作为设备；</a:t>
              </a:r>
              <a:br/>
              <a:r>
                <a:rPr lang="zh-CN" sz="2400" dirty="0">
                  <a:solidFill>
                    <a:schemeClr val="dk1"/>
                  </a:solidFill>
                  <a:latin typeface="+mn-lt"/>
                  <a:ea typeface="+mn-ea"/>
                  <a:cs typeface="+mn-cs"/>
                </a:rPr>
                <a:t>进程、网络、串口也有相应设备类。</a:t>
              </a:r>
              <a:br/>
              <a:r>
                <a:rPr lang="zh-CN" sz="2400" dirty="0">
                  <a:solidFill>
                    <a:schemeClr val="dk1"/>
                  </a:solidFill>
                  <a:latin typeface="+mn-lt"/>
                  <a:ea typeface="+mn-ea"/>
                  <a:cs typeface="+mn-cs"/>
                </a:rPr>
                <a:t>读到字节以后，还需按格式解释内容。</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355808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8.1.3 特定格式文件 · 本章重点为文本与二进制</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04 / 24</a:t>
              </a:r>
            </a:p>
          </p:txBody>
        </p:sp>
      </p:gr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03541" cy="819150"/>
            <a:chOff x="590550" y="613410"/>
            <a:chExt cx="7303541" cy="819150"/>
          </a:xfrm>
        </p:grpSpPr>
        <p:sp>
          <p:nvSpPr>
            <p:cNvPr id="2" name="TextBox 2"/>
            <p:cNvSpPr txBox="1"/>
            <p:nvPr/>
          </p:nvSpPr>
          <p:spPr>
            <a:xfrm>
              <a:off x="590550" y="613410"/>
              <a:ext cx="7303541"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samp8_1：输入与输出在哪里</a:t>
              </a:r>
            </a:p>
          </p:txBody>
        </p:sp>
      </p:grpSp>
      <p:grpSp>
        <p:nvGrpSpPr>
          <p:cNvPr id="5" name="Group 5"/>
          <p:cNvGrpSpPr/>
          <p:nvPr/>
        </p:nvGrpSpPr>
        <p:grpSpPr>
          <a:xfrm>
            <a:off x="609600" y="2000250"/>
            <a:ext cx="5810250" cy="3905250"/>
            <a:chOff x="609600" y="2000250"/>
            <a:chExt cx="5810250" cy="3905250"/>
          </a:xfrm>
        </p:grpSpPr>
        <p:pic>
          <p:nvPicPr>
            <p:cNvPr id="4" name="Image 4"/>
            <p:cNvPicPr>
              <a:picLocks noChangeAspect="1"/>
            </p:cNvPicPr>
            <p:nvPr/>
          </p:nvPicPr>
          <p:blipFill>
            <a:blip r:embed="rId2"/>
            <a:stretch>
              <a:fillRect/>
            </a:stretch>
          </p:blipFill>
          <p:spPr>
            <a:xfrm>
              <a:off x="609600" y="2000250"/>
              <a:ext cx="5810250" cy="3905250"/>
            </a:xfrm>
            <a:prstGeom prst="rect">
              <a:avLst/>
            </a:prstGeom>
          </p:spPr>
        </p:pic>
      </p:grpSp>
      <p:grpSp>
        <p:nvGrpSpPr>
          <p:cNvPr id="10" name="Group 10"/>
          <p:cNvGrpSpPr/>
          <p:nvPr/>
        </p:nvGrpSpPr>
        <p:grpSpPr>
          <a:xfrm>
            <a:off x="6787134" y="1937385"/>
            <a:ext cx="3657600" cy="3992499"/>
            <a:chOff x="6787134" y="1937385"/>
            <a:chExt cx="3657600" cy="3992499"/>
          </a:xfrm>
        </p:grpSpPr>
        <p:sp>
          <p:nvSpPr>
            <p:cNvPr id="6" name="TextBox 6"/>
            <p:cNvSpPr txBox="1"/>
            <p:nvPr/>
          </p:nvSpPr>
          <p:spPr>
            <a:xfrm>
              <a:off x="6787134" y="1937385"/>
              <a:ext cx="3407740" cy="528066"/>
            </a:xfrm>
            <a:prstGeom prst="rect">
              <a:avLst/>
            </a:prstGeom>
            <a:noFill/>
            <a:ln>
              <a:noFill/>
            </a:ln>
          </p:spPr>
          <p:txBody>
            <a:bodyPr wrap="none" lIns="0" tIns="0" rIns="0" bIns="0" anchor="t" anchorCtr="0">
              <a:spAutoFit/>
            </a:bodyPr>
            <a:lstStyle/>
            <a:p>
              <a:pPr algn="l"/>
              <a:r>
                <a:rPr lang="zh-CN" sz="2700" b="1" dirty="0">
                  <a:solidFill>
                    <a:schemeClr val="accent1"/>
                  </a:solidFill>
                  <a:latin typeface="+mn-lt"/>
                  <a:ea typeface="+mn-ea"/>
                  <a:cs typeface="+mn-cs"/>
                </a:rPr>
                <a:t>路径 → 按钮 → 输出</a:t>
              </a:r>
            </a:p>
          </p:txBody>
        </p:sp>
        <p:sp>
          <p:nvSpPr>
            <p:cNvPr id="7" name="TextBox 7"/>
            <p:cNvSpPr txBox="1"/>
            <p:nvPr/>
          </p:nvSpPr>
          <p:spPr>
            <a:xfrm>
              <a:off x="6788658" y="2617470"/>
              <a:ext cx="34991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路径编辑框保存输入，</a:t>
              </a:r>
              <a:br/>
              <a:r>
                <a:rPr lang="zh-CN" sz="2400" dirty="0">
                  <a:solidFill>
                    <a:schemeClr val="dk1"/>
                  </a:solidFill>
                  <a:latin typeface="+mn-lt"/>
                  <a:ea typeface="+mn-ea"/>
                  <a:cs typeface="+mn-cs"/>
                </a:rPr>
                <a:t>QToolBox把类测试分组。</a:t>
              </a:r>
            </a:p>
          </p:txBody>
        </p:sp>
        <p:sp>
          <p:nvSpPr>
            <p:cNvPr id="8" name="TextBox 8"/>
            <p:cNvSpPr txBox="1"/>
            <p:nvPr/>
          </p:nvSpPr>
          <p:spPr>
            <a:xfrm>
              <a:off x="6788658" y="3836670"/>
              <a:ext cx="30723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点击对应按钮，</a:t>
              </a:r>
              <a:br/>
              <a:r>
                <a:rPr lang="zh-CN" sz="2400" dirty="0">
                  <a:solidFill>
                    <a:schemeClr val="dk1"/>
                  </a:solidFill>
                  <a:latin typeface="+mn-lt"/>
                  <a:ea typeface="+mn-ea"/>
                  <a:cs typeface="+mn-cs"/>
                </a:rPr>
                <a:t>在QPlainTextEdit中</a:t>
              </a:r>
              <a:br/>
              <a:r>
                <a:rPr lang="zh-CN" sz="2400" dirty="0">
                  <a:solidFill>
                    <a:schemeClr val="dk1"/>
                  </a:solidFill>
                  <a:latin typeface="+mn-lt"/>
                  <a:ea typeface="+mn-ea"/>
                  <a:cs typeface="+mn-cs"/>
                </a:rPr>
                <a:t>核对操作名称和结果。</a:t>
              </a:r>
            </a:p>
          </p:txBody>
        </p:sp>
        <p:sp>
          <p:nvSpPr>
            <p:cNvPr id="9" name="TextBox 9"/>
            <p:cNvSpPr txBox="1"/>
            <p:nvPr/>
          </p:nvSpPr>
          <p:spPr>
            <a:xfrm>
              <a:off x="6791706" y="5577840"/>
              <a:ext cx="3653028"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教材界面为原图，代码另页展开。</a:t>
              </a:r>
            </a:p>
          </p:txBody>
        </p:sp>
      </p:grpSp>
      <p:grpSp>
        <p:nvGrpSpPr>
          <p:cNvPr id="13" name="Group 13"/>
          <p:cNvGrpSpPr/>
          <p:nvPr/>
        </p:nvGrpSpPr>
        <p:grpSpPr>
          <a:xfrm>
            <a:off x="603504" y="6404610"/>
            <a:ext cx="10984992" cy="234696"/>
            <a:chOff x="603504" y="6404610"/>
            <a:chExt cx="10984992" cy="234696"/>
          </a:xfrm>
        </p:grpSpPr>
        <p:sp>
          <p:nvSpPr>
            <p:cNvPr id="11" name="TextBox 11"/>
            <p:cNvSpPr txBox="1"/>
            <p:nvPr/>
          </p:nvSpPr>
          <p:spPr>
            <a:xfrm>
              <a:off x="603504" y="6404610"/>
              <a:ext cx="324200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8.2.1 示例设计 · 教材图8-2，PDF第290页</a:t>
              </a:r>
            </a:p>
          </p:txBody>
        </p:sp>
        <p:sp>
          <p:nvSpPr>
            <p:cNvPr id="12" name="TextBox 12"/>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05 / 24</a:t>
              </a:r>
            </a:p>
          </p:txBody>
        </p:sp>
      </p:gr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同一输出区记录每次操作</a:t>
              </a:r>
            </a:p>
          </p:txBody>
        </p:sp>
      </p:grpSp>
      <p:grpSp>
        <p:nvGrpSpPr>
          <p:cNvPr id="7" name="Group 7"/>
          <p:cNvGrpSpPr/>
          <p:nvPr/>
        </p:nvGrpSpPr>
        <p:grpSpPr>
          <a:xfrm>
            <a:off x="609600" y="1828800"/>
            <a:ext cx="10972800" cy="2743200"/>
            <a:chOff x="609600" y="1828800"/>
            <a:chExt cx="10972800" cy="2743200"/>
          </a:xfrm>
        </p:grpSpPr>
        <p:sp>
          <p:nvSpPr>
            <p:cNvPr id="4" name="Rectangle 4"/>
            <p:cNvSpPr/>
            <p:nvPr/>
          </p:nvSpPr>
          <p:spPr>
            <a:xfrm>
              <a:off x="609600" y="1828800"/>
              <a:ext cx="10972800" cy="2743200"/>
            </a:xfrm>
            <a:prstGeom prst="rect">
              <a:avLst/>
            </a:prstGeom>
            <a:solidFill>
              <a:schemeClr val="lt2"/>
            </a:solidFill>
            <a:ln>
              <a:noFill/>
            </a:ln>
          </p:spPr>
        </p:sp>
        <p:sp>
          <p:nvSpPr>
            <p:cNvPr id="5" name="TextBox 5"/>
            <p:cNvSpPr txBox="1"/>
            <p:nvPr/>
          </p:nvSpPr>
          <p:spPr>
            <a:xfrm>
              <a:off x="827532" y="2040255"/>
              <a:ext cx="7795641"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auto *button = qobject_cast&lt;QPushButton *&gt;(sender());</a:t>
              </a:r>
              <a:br/>
              <a:r>
                <a:rPr lang="zh-CN" sz="2100" dirty="0">
                  <a:solidFill>
                    <a:schemeClr val="dk1"/>
                  </a:solidFill>
                  <a:latin typeface="+mn-lt"/>
                  <a:ea typeface="+mn-ea"/>
                  <a:cs typeface="+mn-cs"/>
                </a:rPr>
                <a:t>if (!button) return;</a:t>
              </a:r>
              <a:br/>
              <a:r>
                <a:rPr lang="zh-CN" sz="2100" dirty="0">
                  <a:solidFill>
                    <a:schemeClr val="dk1"/>
                  </a:solidFill>
                  <a:latin typeface="+mn-lt"/>
                  <a:ea typeface="+mn-ea"/>
                  <a:cs typeface="+mn-cs"/>
                </a:rPr>
                <a:t>ui-&gt;plainTextEdit-&gt;appendPlainText(button-&gt;text());</a:t>
              </a:r>
            </a:p>
          </p:txBody>
        </p:sp>
        <p:sp>
          <p:nvSpPr>
            <p:cNvPr id="6" name="TextBox 6"/>
            <p:cNvSpPr txBox="1"/>
            <p:nvPr/>
          </p:nvSpPr>
          <p:spPr>
            <a:xfrm>
              <a:off x="829056" y="3825240"/>
              <a:ext cx="7099630"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教材showBtnInfo()的共享槽思路；转换成功后才读取按钮文字。</a:t>
              </a:r>
            </a:p>
          </p:txBody>
        </p:sp>
      </p:grpSp>
      <p:grpSp>
        <p:nvGrpSpPr>
          <p:cNvPr id="9" name="Group 9"/>
          <p:cNvGrpSpPr/>
          <p:nvPr/>
        </p:nvGrpSpPr>
        <p:grpSpPr>
          <a:xfrm>
            <a:off x="597408" y="4808220"/>
            <a:ext cx="6425184" cy="1307592"/>
            <a:chOff x="597408" y="4808220"/>
            <a:chExt cx="6425184" cy="1307592"/>
          </a:xfrm>
        </p:grpSpPr>
        <p:sp>
          <p:nvSpPr>
            <p:cNvPr id="8" name="TextBox 8"/>
            <p:cNvSpPr txBox="1"/>
            <p:nvPr/>
          </p:nvSpPr>
          <p:spPr>
            <a:xfrm>
              <a:off x="597408" y="4808220"/>
              <a:ext cx="64251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按钮名称告诉学生</a:t>
              </a:r>
              <a:r>
                <a:rPr lang="zh-CN" sz="2400" b="1" dirty="0">
                  <a:solidFill>
                    <a:schemeClr val="accent1"/>
                  </a:solidFill>
                  <a:latin typeface="+mn-lt"/>
                  <a:ea typeface="+mn-ea"/>
                  <a:cs typeface="+mn-cs"/>
                </a:rPr>
                <a:t>做了什么</a:t>
              </a:r>
              <a:r>
                <a:rPr lang="zh-CN" sz="2400" dirty="0">
                  <a:solidFill>
                    <a:schemeClr val="dk1"/>
                  </a:solidFill>
                  <a:latin typeface="+mn-lt"/>
                  <a:ea typeface="+mn-ea"/>
                  <a:cs typeface="+mn-cs"/>
                </a:rPr>
                <a:t>，</a:t>
              </a:r>
              <a:br/>
              <a:r>
                <a:rPr lang="zh-CN" sz="2400" dirty="0">
                  <a:solidFill>
                    <a:schemeClr val="dk1"/>
                  </a:solidFill>
                  <a:latin typeface="+mn-lt"/>
                  <a:ea typeface="+mn-ea"/>
                  <a:cs typeface="+mn-cs"/>
                </a:rPr>
                <a:t>文件函数的返回值告诉学生是否成功。</a:t>
              </a:r>
              <a:br/>
              <a:r>
                <a:rPr lang="zh-CN" sz="2400" dirty="0">
                  <a:solidFill>
                    <a:schemeClr val="dk1"/>
                  </a:solidFill>
                  <a:latin typeface="+mn-lt"/>
                  <a:ea typeface="+mn-ea"/>
                  <a:cs typeface="+mn-cs"/>
                </a:rPr>
                <a:t>记录名称以后，仍要输出本次操作的实际结果。</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323499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8.2.1 示例设计 · 代码片段按教材思路整理</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06 / 24</a:t>
              </a:r>
            </a:p>
          </p:txBody>
        </p:sp>
      </p:gr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126736" cy="819150"/>
            <a:chOff x="590550" y="613410"/>
            <a:chExt cx="5126736" cy="819150"/>
          </a:xfrm>
        </p:grpSpPr>
        <p:sp>
          <p:nvSpPr>
            <p:cNvPr id="2" name="TextBox 2"/>
            <p:cNvSpPr txBox="1"/>
            <p:nvPr/>
          </p:nvSpPr>
          <p:spPr>
            <a:xfrm>
              <a:off x="590550" y="61341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程序目录与工作目录</a:t>
              </a:r>
            </a:p>
          </p:txBody>
        </p:sp>
      </p:grpSp>
      <p:grpSp>
        <p:nvGrpSpPr>
          <p:cNvPr id="6" name="Group 6"/>
          <p:cNvGrpSpPr/>
          <p:nvPr/>
        </p:nvGrpSpPr>
        <p:grpSpPr>
          <a:xfrm>
            <a:off x="609600" y="1828800"/>
            <a:ext cx="10972800" cy="2057400"/>
            <a:chOff x="609600" y="1828800"/>
            <a:chExt cx="10972800" cy="2057400"/>
          </a:xfrm>
        </p:grpSpPr>
        <p:sp>
          <p:nvSpPr>
            <p:cNvPr id="4" name="Rectangle 4"/>
            <p:cNvSpPr/>
            <p:nvPr/>
          </p:nvSpPr>
          <p:spPr>
            <a:xfrm>
              <a:off x="609600" y="1828800"/>
              <a:ext cx="10972800" cy="2057400"/>
            </a:xfrm>
            <a:prstGeom prst="rect">
              <a:avLst/>
            </a:prstGeom>
            <a:solidFill>
              <a:schemeClr val="lt2"/>
            </a:solidFill>
            <a:ln>
              <a:noFill/>
            </a:ln>
          </p:spPr>
        </p:sp>
        <p:sp>
          <p:nvSpPr>
            <p:cNvPr id="5" name="TextBox 5"/>
            <p:cNvSpPr txBox="1"/>
            <p:nvPr/>
          </p:nvSpPr>
          <p:spPr>
            <a:xfrm>
              <a:off x="827532" y="2040255"/>
              <a:ext cx="8529066"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QString appDir = QCoreApplication::applicationDirPath();</a:t>
              </a:r>
              <a:br/>
              <a:r>
                <a:rPr lang="zh-CN" sz="2100" dirty="0">
                  <a:solidFill>
                    <a:schemeClr val="dk1"/>
                  </a:solidFill>
                  <a:latin typeface="+mn-lt"/>
                  <a:ea typeface="+mn-ea"/>
                  <a:cs typeface="+mn-cs"/>
                </a:rPr>
                <a:t>QString workDir = QDir::currentPath();</a:t>
              </a:r>
              <a:br/>
              <a:r>
                <a:rPr lang="zh-CN" sz="2100" dirty="0">
                  <a:solidFill>
                    <a:schemeClr val="dk1"/>
                  </a:solidFill>
                  <a:latin typeface="+mn-lt"/>
                  <a:ea typeface="+mn-ea"/>
                  <a:cs typeface="+mn-cs"/>
                </a:rPr>
                <a:t>QString appFile = QCoreApplication::applicationFilePath();</a:t>
              </a:r>
            </a:p>
          </p:txBody>
        </p:sp>
      </p:grpSp>
      <p:grpSp>
        <p:nvGrpSpPr>
          <p:cNvPr id="9" name="Group 9"/>
          <p:cNvGrpSpPr/>
          <p:nvPr/>
        </p:nvGrpSpPr>
        <p:grpSpPr>
          <a:xfrm>
            <a:off x="597408" y="4293870"/>
            <a:ext cx="7857744" cy="1898142"/>
            <a:chOff x="597408" y="4293870"/>
            <a:chExt cx="7857744" cy="1898142"/>
          </a:xfrm>
        </p:grpSpPr>
        <p:sp>
          <p:nvSpPr>
            <p:cNvPr id="7" name="TextBox 7"/>
            <p:cNvSpPr txBox="1"/>
            <p:nvPr/>
          </p:nvSpPr>
          <p:spPr>
            <a:xfrm>
              <a:off x="597408" y="4293870"/>
              <a:ext cx="78577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appDir指向可执行程序所在目录；</a:t>
              </a:r>
              <a:br/>
              <a:r>
                <a:rPr lang="zh-CN" sz="2400" dirty="0">
                  <a:solidFill>
                    <a:schemeClr val="dk1"/>
                  </a:solidFill>
                  <a:latin typeface="+mn-lt"/>
                  <a:ea typeface="+mn-ea"/>
                  <a:cs typeface="+mn-cs"/>
                </a:rPr>
                <a:t>workDir是进程工作目录，Creator启动设置可能改变它。</a:t>
              </a:r>
            </a:p>
          </p:txBody>
        </p:sp>
        <p:sp>
          <p:nvSpPr>
            <p:cNvPr id="8" name="TextBox 8"/>
            <p:cNvSpPr txBox="1"/>
            <p:nvPr/>
          </p:nvSpPr>
          <p:spPr>
            <a:xfrm>
              <a:off x="597408" y="5303520"/>
              <a:ext cx="72481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相对路径通常跟随workDir。appFile还包含文件名，</a:t>
              </a:r>
              <a:br/>
              <a:r>
                <a:rPr lang="zh-CN" sz="2400" dirty="0">
                  <a:solidFill>
                    <a:schemeClr val="dk1"/>
                  </a:solidFill>
                  <a:latin typeface="+mn-lt"/>
                  <a:ea typeface="+mn-ea"/>
                  <a:cs typeface="+mn-cs"/>
                </a:rPr>
                <a:t>不能把它作为目录交给目录操作。</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387243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8.2.2 QCoreApplication · 先打印两个目录再比较</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07 / 24</a:t>
              </a:r>
            </a:p>
          </p:txBody>
        </p:sp>
      </p:gr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应用名称与插件搜索路径</a:t>
              </a:r>
            </a:p>
          </p:txBody>
        </p:sp>
      </p:grpSp>
      <p:grpSp>
        <p:nvGrpSpPr>
          <p:cNvPr id="5" name="Group 5"/>
          <p:cNvGrpSpPr/>
          <p:nvPr/>
        </p:nvGrpSpPr>
        <p:grpSpPr>
          <a:xfrm>
            <a:off x="597408" y="1931670"/>
            <a:ext cx="7324344" cy="1307592"/>
            <a:chOff x="597408" y="1931670"/>
            <a:chExt cx="7324344" cy="1307592"/>
          </a:xfrm>
        </p:grpSpPr>
        <p:sp>
          <p:nvSpPr>
            <p:cNvPr id="4" name="TextBox 4"/>
            <p:cNvSpPr txBox="1"/>
            <p:nvPr/>
          </p:nvSpPr>
          <p:spPr>
            <a:xfrm>
              <a:off x="597408" y="1931670"/>
              <a:ext cx="732434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applicationName和organizationName</a:t>
              </a:r>
              <a:br/>
              <a:r>
                <a:rPr lang="zh-CN" sz="2400" dirty="0">
                  <a:solidFill>
                    <a:schemeClr val="dk1"/>
                  </a:solidFill>
                  <a:latin typeface="+mn-lt"/>
                  <a:ea typeface="+mn-ea"/>
                  <a:cs typeface="+mn-cs"/>
                </a:rPr>
                <a:t>标识应用与组织，可作为QSettings组织设置的依据。</a:t>
              </a:r>
              <a:br/>
              <a:r>
                <a:rPr lang="zh-CN" sz="2400" dirty="0">
                  <a:solidFill>
                    <a:schemeClr val="dk1"/>
                  </a:solidFill>
                  <a:latin typeface="+mn-lt"/>
                  <a:ea typeface="+mn-ea"/>
                  <a:cs typeface="+mn-cs"/>
                </a:rPr>
                <a:t>这些名称说明设置属于谁。</a:t>
              </a:r>
            </a:p>
          </p:txBody>
        </p:sp>
      </p:grpSp>
      <p:grpSp>
        <p:nvGrpSpPr>
          <p:cNvPr id="7" name="Group 7"/>
          <p:cNvGrpSpPr/>
          <p:nvPr/>
        </p:nvGrpSpPr>
        <p:grpSpPr>
          <a:xfrm>
            <a:off x="597408" y="3531870"/>
            <a:ext cx="5815584" cy="888492"/>
            <a:chOff x="597408" y="3531870"/>
            <a:chExt cx="5815584" cy="888492"/>
          </a:xfrm>
        </p:grpSpPr>
        <p:sp>
          <p:nvSpPr>
            <p:cNvPr id="6" name="TextBox 6"/>
            <p:cNvSpPr txBox="1"/>
            <p:nvPr/>
          </p:nvSpPr>
          <p:spPr>
            <a:xfrm>
              <a:off x="597408" y="3531870"/>
              <a:ext cx="58155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libraryPaths()给出Qt插件搜索目录，</a:t>
              </a:r>
              <a:br/>
              <a:r>
                <a:rPr lang="zh-CN" sz="2400" dirty="0">
                  <a:solidFill>
                    <a:schemeClr val="dk1"/>
                  </a:solidFill>
                  <a:latin typeface="+mn-lt"/>
                  <a:ea typeface="+mn-ea"/>
                  <a:cs typeface="+mn-cs"/>
                </a:rPr>
                <a:t>它不决定用户文档应该保存在哪个文件夹。</a:t>
              </a:r>
            </a:p>
          </p:txBody>
        </p:sp>
      </p:grpSp>
      <p:grpSp>
        <p:nvGrpSpPr>
          <p:cNvPr id="9" name="Group 9"/>
          <p:cNvGrpSpPr/>
          <p:nvPr/>
        </p:nvGrpSpPr>
        <p:grpSpPr>
          <a:xfrm>
            <a:off x="597408" y="5055870"/>
            <a:ext cx="6425184" cy="888492"/>
            <a:chOff x="597408" y="5055870"/>
            <a:chExt cx="6425184" cy="888492"/>
          </a:xfrm>
        </p:grpSpPr>
        <p:sp>
          <p:nvSpPr>
            <p:cNvPr id="8" name="TextBox 8"/>
            <p:cNvSpPr txBox="1"/>
            <p:nvPr/>
          </p:nvSpPr>
          <p:spPr>
            <a:xfrm>
              <a:off x="597408" y="5055870"/>
              <a:ext cx="6425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accent1"/>
                  </a:solidFill>
                  <a:latin typeface="+mn-lt"/>
                  <a:ea typeface="+mn-ea"/>
                  <a:cs typeface="+mn-cs"/>
                </a:rPr>
                <a:t>把名称与路径打印出来，再解释程序从哪里</a:t>
              </a:r>
              <a:br/>
              <a:r>
                <a:rPr lang="zh-CN" sz="2400" dirty="0">
                  <a:solidFill>
                    <a:schemeClr val="accent1"/>
                  </a:solidFill>
                  <a:latin typeface="+mn-lt"/>
                  <a:ea typeface="+mn-ea"/>
                  <a:cs typeface="+mn-cs"/>
                </a:rPr>
                <a:t>读取设置、加载插件，以及这些位置为何不同。</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322626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8.2.2 QCoreApplication · 应用环境信息</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08 / 24</a:t>
              </a:r>
            </a:p>
          </p:txBody>
        </p:sp>
      </p:gr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020589" cy="819150"/>
            <a:chOff x="590550" y="613410"/>
            <a:chExt cx="5020589" cy="819150"/>
          </a:xfrm>
        </p:grpSpPr>
        <p:sp>
          <p:nvSpPr>
            <p:cNvPr id="2" name="TextBox 2"/>
            <p:cNvSpPr txBox="1"/>
            <p:nvPr/>
          </p:nvSpPr>
          <p:spPr>
            <a:xfrm>
              <a:off x="590550" y="613410"/>
              <a:ext cx="5020589"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QFile提供哪些操作</a:t>
              </a:r>
            </a:p>
          </p:txBody>
        </p:sp>
      </p:grpSp>
      <p:grpSp>
        <p:nvGrpSpPr>
          <p:cNvPr id="6" name="Group 6"/>
          <p:cNvGrpSpPr/>
          <p:nvPr/>
        </p:nvGrpSpPr>
        <p:grpSpPr>
          <a:xfrm>
            <a:off x="595884" y="1899285"/>
            <a:ext cx="8232343" cy="1111377"/>
            <a:chOff x="595884" y="1899285"/>
            <a:chExt cx="8232343" cy="1111377"/>
          </a:xfrm>
        </p:grpSpPr>
        <p:sp>
          <p:nvSpPr>
            <p:cNvPr id="4" name="TextBox 4"/>
            <p:cNvSpPr txBox="1"/>
            <p:nvPr/>
          </p:nvSpPr>
          <p:spPr>
            <a:xfrm>
              <a:off x="595884" y="1899285"/>
              <a:ext cx="3662172" cy="528066"/>
            </a:xfrm>
            <a:prstGeom prst="rect">
              <a:avLst/>
            </a:prstGeom>
            <a:noFill/>
            <a:ln>
              <a:noFill/>
            </a:ln>
          </p:spPr>
          <p:txBody>
            <a:bodyPr wrap="none" lIns="0" tIns="0" rIns="0" bIns="0" anchor="t" anchorCtr="0">
              <a:spAutoFit/>
            </a:bodyPr>
            <a:lstStyle/>
            <a:p>
              <a:pPr algn="l"/>
              <a:r>
                <a:rPr lang="zh-CN" sz="2700" b="1" dirty="0">
                  <a:solidFill>
                    <a:schemeClr val="accent1"/>
                  </a:solidFill>
                  <a:latin typeface="+mn-lt"/>
                  <a:ea typeface="+mn-ea"/>
                  <a:cs typeface="+mn-cs"/>
                </a:rPr>
                <a:t>确定目标，再查询条件</a:t>
              </a:r>
            </a:p>
          </p:txBody>
        </p:sp>
        <p:sp>
          <p:nvSpPr>
            <p:cNvPr id="5" name="TextBox 5"/>
            <p:cNvSpPr txBox="1"/>
            <p:nvPr/>
          </p:nvSpPr>
          <p:spPr>
            <a:xfrm>
              <a:off x="597408" y="2541270"/>
              <a:ext cx="8230819"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exists()检查存在性；权限、大小与链接信息帮助判断。</a:t>
              </a:r>
            </a:p>
          </p:txBody>
        </p:sp>
      </p:grpSp>
      <p:grpSp>
        <p:nvGrpSpPr>
          <p:cNvPr id="10" name="Group 10"/>
          <p:cNvGrpSpPr/>
          <p:nvPr/>
        </p:nvGrpSpPr>
        <p:grpSpPr>
          <a:xfrm>
            <a:off x="609600" y="3352800"/>
            <a:ext cx="10972800" cy="1620012"/>
            <a:chOff x="609600" y="3352800"/>
            <a:chExt cx="10972800" cy="1620012"/>
          </a:xfrm>
        </p:grpSpPr>
        <p:sp>
          <p:nvSpPr>
            <p:cNvPr id="7" name="Rectangle 7"/>
            <p:cNvSpPr/>
            <p:nvPr/>
          </p:nvSpPr>
          <p:spPr>
            <a:xfrm>
              <a:off x="609600" y="3352800"/>
              <a:ext cx="10972800" cy="1524000"/>
            </a:xfrm>
            <a:prstGeom prst="rect">
              <a:avLst/>
            </a:prstGeom>
            <a:solidFill>
              <a:schemeClr val="lt2"/>
            </a:solidFill>
            <a:ln>
              <a:noFill/>
            </a:ln>
          </p:spPr>
        </p:sp>
        <p:sp>
          <p:nvSpPr>
            <p:cNvPr id="8" name="TextBox 8"/>
            <p:cNvSpPr txBox="1"/>
            <p:nvPr/>
          </p:nvSpPr>
          <p:spPr>
            <a:xfrm>
              <a:off x="824484" y="3461385"/>
              <a:ext cx="3662172" cy="528066"/>
            </a:xfrm>
            <a:prstGeom prst="rect">
              <a:avLst/>
            </a:prstGeom>
            <a:noFill/>
            <a:ln>
              <a:noFill/>
            </a:ln>
          </p:spPr>
          <p:txBody>
            <a:bodyPr wrap="none" lIns="0" tIns="0" rIns="0" bIns="0" anchor="t" anchorCtr="0">
              <a:spAutoFit/>
            </a:bodyPr>
            <a:lstStyle/>
            <a:p>
              <a:pPr algn="l"/>
              <a:r>
                <a:rPr lang="zh-CN" sz="2700" b="1" dirty="0">
                  <a:solidFill>
                    <a:schemeClr val="accent1"/>
                  </a:solidFill>
                  <a:latin typeface="+mn-lt"/>
                  <a:ea typeface="+mn-ea"/>
                  <a:cs typeface="+mn-cs"/>
                </a:rPr>
                <a:t>执行动作，再检查结果</a:t>
              </a:r>
            </a:p>
          </p:txBody>
        </p:sp>
        <p:sp>
          <p:nvSpPr>
            <p:cNvPr id="9" name="TextBox 9"/>
            <p:cNvSpPr txBox="1"/>
            <p:nvPr/>
          </p:nvSpPr>
          <p:spPr>
            <a:xfrm>
              <a:off x="826008" y="4084320"/>
              <a:ext cx="68976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copy()复制，rename()重命名或移动；</a:t>
              </a:r>
              <a:br/>
              <a:r>
                <a:rPr lang="zh-CN" sz="2400" dirty="0">
                  <a:solidFill>
                    <a:schemeClr val="dk1"/>
                  </a:solidFill>
                  <a:latin typeface="+mn-lt"/>
                  <a:ea typeface="+mn-ea"/>
                  <a:cs typeface="+mn-cs"/>
                </a:rPr>
                <a:t>remove()删除，moveToTrash()尝试移入回收站。</a:t>
              </a:r>
            </a:p>
          </p:txBody>
        </p:sp>
      </p:grpSp>
      <p:grpSp>
        <p:nvGrpSpPr>
          <p:cNvPr id="12" name="Group 12"/>
          <p:cNvGrpSpPr/>
          <p:nvPr/>
        </p:nvGrpSpPr>
        <p:grpSpPr>
          <a:xfrm>
            <a:off x="597408" y="5284470"/>
            <a:ext cx="6425184" cy="888492"/>
            <a:chOff x="597408" y="5284470"/>
            <a:chExt cx="6425184" cy="888492"/>
          </a:xfrm>
        </p:grpSpPr>
        <p:sp>
          <p:nvSpPr>
            <p:cNvPr id="11" name="TextBox 11"/>
            <p:cNvSpPr txBox="1"/>
            <p:nvPr/>
          </p:nvSpPr>
          <p:spPr>
            <a:xfrm>
              <a:off x="597408" y="5284470"/>
              <a:ext cx="6425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静态函数直接接收路径；实例函数使用QFile</a:t>
              </a:r>
              <a:br/>
              <a:r>
                <a:rPr lang="zh-CN" sz="2400" dirty="0">
                  <a:solidFill>
                    <a:schemeClr val="dk1"/>
                  </a:solidFill>
                  <a:latin typeface="+mn-lt"/>
                  <a:ea typeface="+mn-ea"/>
                  <a:cs typeface="+mn-cs"/>
                </a:rPr>
                <a:t>对象保存的文件名。两种写法都需要明确目标。</a:t>
              </a:r>
            </a:p>
          </p:txBody>
        </p:sp>
      </p:grpSp>
      <p:grpSp>
        <p:nvGrpSpPr>
          <p:cNvPr id="15" name="Group 15"/>
          <p:cNvGrpSpPr/>
          <p:nvPr/>
        </p:nvGrpSpPr>
        <p:grpSpPr>
          <a:xfrm>
            <a:off x="603504" y="6404610"/>
            <a:ext cx="10984992" cy="234696"/>
            <a:chOff x="603504" y="6404610"/>
            <a:chExt cx="10984992" cy="234696"/>
          </a:xfrm>
        </p:grpSpPr>
        <p:sp>
          <p:nvSpPr>
            <p:cNvPr id="13" name="TextBox 13"/>
            <p:cNvSpPr txBox="1"/>
            <p:nvPr/>
          </p:nvSpPr>
          <p:spPr>
            <a:xfrm>
              <a:off x="603504" y="6404610"/>
              <a:ext cx="273814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8.2.3 QFile · 查询信息与修改文件</a:t>
              </a:r>
            </a:p>
          </p:txBody>
        </p:sp>
        <p:sp>
          <p:nvSpPr>
            <p:cNvPr id="14" name="TextBox 14"/>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09 / 24</a:t>
              </a:r>
            </a:p>
          </p:txBody>
        </p:sp>
      </p:gr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126736" cy="819150"/>
            <a:chOff x="590550" y="613410"/>
            <a:chExt cx="5126736" cy="819150"/>
          </a:xfrm>
        </p:grpSpPr>
        <p:sp>
          <p:nvSpPr>
            <p:cNvPr id="2" name="TextBox 2"/>
            <p:cNvSpPr txBox="1"/>
            <p:nvPr/>
          </p:nvSpPr>
          <p:spPr>
            <a:xfrm>
              <a:off x="590550" y="61341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复制文件先看返回值</a:t>
              </a:r>
            </a:p>
          </p:txBody>
        </p:sp>
      </p:grpSp>
      <p:grpSp>
        <p:nvGrpSpPr>
          <p:cNvPr id="6" name="Group 6"/>
          <p:cNvGrpSpPr/>
          <p:nvPr/>
        </p:nvGrpSpPr>
        <p:grpSpPr>
          <a:xfrm>
            <a:off x="609600" y="1828800"/>
            <a:ext cx="10972800" cy="2895600"/>
            <a:chOff x="609600" y="1828800"/>
            <a:chExt cx="10972800" cy="2895600"/>
          </a:xfrm>
        </p:grpSpPr>
        <p:sp>
          <p:nvSpPr>
            <p:cNvPr id="4" name="Rectangle 4"/>
            <p:cNvSpPr/>
            <p:nvPr/>
          </p:nvSpPr>
          <p:spPr>
            <a:xfrm>
              <a:off x="609600" y="1828800"/>
              <a:ext cx="10972800" cy="2895600"/>
            </a:xfrm>
            <a:prstGeom prst="rect">
              <a:avLst/>
            </a:prstGeom>
            <a:solidFill>
              <a:schemeClr val="lt2"/>
            </a:solidFill>
            <a:ln>
              <a:noFill/>
            </a:ln>
          </p:spPr>
        </p:sp>
        <p:sp>
          <p:nvSpPr>
            <p:cNvPr id="5" name="TextBox 5"/>
            <p:cNvSpPr txBox="1"/>
            <p:nvPr/>
          </p:nvSpPr>
          <p:spPr>
            <a:xfrm>
              <a:off x="827532" y="2040255"/>
              <a:ext cx="5301996" cy="21252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QFile source(srcPath);</a:t>
              </a:r>
              <a:br/>
              <a:r>
                <a:rPr lang="zh-CN" sz="2100" dirty="0">
                  <a:solidFill>
                    <a:schemeClr val="dk1"/>
                  </a:solidFill>
                  <a:latin typeface="+mn-lt"/>
                  <a:ea typeface="+mn-ea"/>
                  <a:cs typeface="+mn-cs"/>
                </a:rPr>
                <a:t>if (!source.copy(dstPath)) {</a:t>
              </a:r>
              <a:br/>
              <a:r>
                <a:rPr lang="zh-CN" sz="2100" dirty="0">
                  <a:solidFill>
                    <a:schemeClr val="dk1"/>
                  </a:solidFill>
                  <a:latin typeface="+mn-lt"/>
                  <a:ea typeface="+mn-ea"/>
                  <a:cs typeface="+mn-cs"/>
                </a:rPr>
                <a:t xml:space="preserve">    showError(source.errorString());</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showCopied(dstPath);</a:t>
              </a:r>
            </a:p>
          </p:txBody>
        </p:sp>
      </p:grpSp>
      <p:grpSp>
        <p:nvGrpSpPr>
          <p:cNvPr id="8" name="Group 8"/>
          <p:cNvGrpSpPr/>
          <p:nvPr/>
        </p:nvGrpSpPr>
        <p:grpSpPr>
          <a:xfrm>
            <a:off x="597408" y="5055870"/>
            <a:ext cx="7126224" cy="888492"/>
            <a:chOff x="597408" y="5055870"/>
            <a:chExt cx="7126224" cy="888492"/>
          </a:xfrm>
        </p:grpSpPr>
        <p:sp>
          <p:nvSpPr>
            <p:cNvPr id="7" name="TextBox 7"/>
            <p:cNvSpPr txBox="1"/>
            <p:nvPr/>
          </p:nvSpPr>
          <p:spPr>
            <a:xfrm>
              <a:off x="597408" y="5055870"/>
              <a:ext cx="71262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源不存在、目标已存在或没有权限，都可能失败。</a:t>
              </a:r>
              <a:br/>
              <a:r>
                <a:rPr lang="zh-CN" sz="2400" dirty="0">
                  <a:solidFill>
                    <a:schemeClr val="dk1"/>
                  </a:solidFill>
                  <a:latin typeface="+mn-lt"/>
                  <a:ea typeface="+mn-ea"/>
                  <a:cs typeface="+mn-cs"/>
                </a:rPr>
                <a:t>只有copy()成功，才显示目标路径并继续后续操作。</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4920966"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8.2.3 QFile · 教学片段：showError与showCopied负责界面提示</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10 / 24</a:t>
              </a:r>
            </a:p>
          </p:txBody>
        </p:sp>
      </p:gr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126736" cy="819150"/>
            <a:chOff x="590550" y="613410"/>
            <a:chExt cx="5126736" cy="819150"/>
          </a:xfrm>
        </p:grpSpPr>
        <p:sp>
          <p:nvSpPr>
            <p:cNvPr id="2" name="TextBox 2"/>
            <p:cNvSpPr txBox="1"/>
            <p:nvPr/>
          </p:nvSpPr>
          <p:spPr>
            <a:xfrm>
              <a:off x="590550" y="61341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删除、回收站与权限</a:t>
              </a:r>
            </a:p>
          </p:txBody>
        </p:sp>
      </p:grpSp>
      <p:grpSp>
        <p:nvGrpSpPr>
          <p:cNvPr id="5" name="Group 5"/>
          <p:cNvGrpSpPr/>
          <p:nvPr/>
        </p:nvGrpSpPr>
        <p:grpSpPr>
          <a:xfrm>
            <a:off x="597408" y="1931670"/>
            <a:ext cx="7644384" cy="888492"/>
            <a:chOff x="597408" y="1931670"/>
            <a:chExt cx="7644384" cy="888492"/>
          </a:xfrm>
        </p:grpSpPr>
        <p:sp>
          <p:nvSpPr>
            <p:cNvPr id="4" name="TextBox 4"/>
            <p:cNvSpPr txBox="1"/>
            <p:nvPr/>
          </p:nvSpPr>
          <p:spPr>
            <a:xfrm>
              <a:off x="597408" y="1931670"/>
              <a:ext cx="76443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remove()执行删除；moveToTrash()尝试移入回收站。</a:t>
              </a:r>
              <a:br/>
              <a:r>
                <a:rPr lang="zh-CN" sz="2400" dirty="0">
                  <a:solidFill>
                    <a:schemeClr val="dk1"/>
                  </a:solidFill>
                  <a:latin typeface="+mn-lt"/>
                  <a:ea typeface="+mn-ea"/>
                  <a:cs typeface="+mn-cs"/>
                </a:rPr>
                <a:t>回收站功能是否可用、最终效果如何，取决于平台支持。</a:t>
              </a:r>
            </a:p>
          </p:txBody>
        </p:sp>
      </p:grpSp>
      <p:grpSp>
        <p:nvGrpSpPr>
          <p:cNvPr id="7" name="Group 7"/>
          <p:cNvGrpSpPr/>
          <p:nvPr/>
        </p:nvGrpSpPr>
        <p:grpSpPr>
          <a:xfrm>
            <a:off x="597408" y="3379470"/>
            <a:ext cx="7156704" cy="888492"/>
            <a:chOff x="597408" y="3379470"/>
            <a:chExt cx="7156704" cy="888492"/>
          </a:xfrm>
        </p:grpSpPr>
        <p:sp>
          <p:nvSpPr>
            <p:cNvPr id="6" name="TextBox 6"/>
            <p:cNvSpPr txBox="1"/>
            <p:nvPr/>
          </p:nvSpPr>
          <p:spPr>
            <a:xfrm>
              <a:off x="597408" y="3379470"/>
              <a:ext cx="71567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界面选中了文件，不代表程序有权修改它。</a:t>
              </a:r>
              <a:br/>
              <a:r>
                <a:rPr lang="zh-CN" sz="2400" dirty="0">
                  <a:solidFill>
                    <a:schemeClr val="dk1"/>
                  </a:solidFill>
                  <a:latin typeface="+mn-lt"/>
                  <a:ea typeface="+mn-ea"/>
                  <a:cs typeface="+mn-cs"/>
                </a:rPr>
                <a:t>exists()只回答是否存在，权限信息用于判断条件。</a:t>
              </a:r>
            </a:p>
          </p:txBody>
        </p:sp>
      </p:grpSp>
      <p:grpSp>
        <p:nvGrpSpPr>
          <p:cNvPr id="9" name="Group 9"/>
          <p:cNvGrpSpPr/>
          <p:nvPr/>
        </p:nvGrpSpPr>
        <p:grpSpPr>
          <a:xfrm>
            <a:off x="597408" y="4827270"/>
            <a:ext cx="5815584" cy="1307592"/>
            <a:chOff x="597408" y="4827270"/>
            <a:chExt cx="5815584" cy="1307592"/>
          </a:xfrm>
        </p:grpSpPr>
        <p:sp>
          <p:nvSpPr>
            <p:cNvPr id="8" name="TextBox 8"/>
            <p:cNvSpPr txBox="1"/>
            <p:nvPr/>
          </p:nvSpPr>
          <p:spPr>
            <a:xfrm>
              <a:off x="597408" y="4827270"/>
              <a:ext cx="58155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操作前说明要处理的具体路径，</a:t>
              </a:r>
              <a:br/>
              <a:r>
                <a:rPr lang="zh-CN" sz="2400" dirty="0">
                  <a:solidFill>
                    <a:schemeClr val="dk1"/>
                  </a:solidFill>
                  <a:latin typeface="+mn-lt"/>
                  <a:ea typeface="+mn-ea"/>
                  <a:cs typeface="+mn-cs"/>
                </a:rPr>
                <a:t>操作后检查</a:t>
              </a:r>
              <a:r>
                <a:rPr lang="zh-CN" sz="2400" b="1" dirty="0">
                  <a:solidFill>
                    <a:schemeClr val="accent2"/>
                  </a:solidFill>
                  <a:latin typeface="+mn-lt"/>
                  <a:ea typeface="+mn-ea"/>
                  <a:cs typeface="+mn-cs"/>
                </a:rPr>
                <a:t>bool返回值</a:t>
              </a:r>
              <a:r>
                <a:rPr lang="zh-CN" sz="2400" dirty="0">
                  <a:solidFill>
                    <a:schemeClr val="dk1"/>
                  </a:solidFill>
                  <a:latin typeface="+mn-lt"/>
                  <a:ea typeface="+mn-ea"/>
                  <a:cs typeface="+mn-cs"/>
                </a:rPr>
                <a:t>。</a:t>
              </a:r>
              <a:br/>
              <a:r>
                <a:rPr lang="zh-CN" sz="2400" dirty="0">
                  <a:solidFill>
                    <a:schemeClr val="dk1"/>
                  </a:solidFill>
                  <a:latin typeface="+mn-lt"/>
                  <a:ea typeface="+mn-ea"/>
                  <a:cs typeface="+mn-cs"/>
                </a:rPr>
                <a:t>实际执行结果决定程序能否继续报告成功。</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354586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8.2.3 QFile · 路径、权限和操作结果分别判断</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11 / 24</a:t>
              </a:r>
            </a:p>
          </p:txBody>
        </p:sp>
      </p:gr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716676" cy="819150"/>
            <a:chOff x="590550" y="613410"/>
            <a:chExt cx="5716676" cy="819150"/>
          </a:xfrm>
        </p:grpSpPr>
        <p:sp>
          <p:nvSpPr>
            <p:cNvPr id="2" name="TextBox 2"/>
            <p:cNvSpPr txBox="1"/>
            <p:nvPr/>
          </p:nvSpPr>
          <p:spPr>
            <a:xfrm>
              <a:off x="590550" y="613410"/>
              <a:ext cx="571667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QFileInfo把路径拆开</a:t>
              </a:r>
            </a:p>
          </p:txBody>
        </p:sp>
      </p:grpSp>
      <p:grpSp>
        <p:nvGrpSpPr>
          <p:cNvPr id="6" name="Group 6"/>
          <p:cNvGrpSpPr/>
          <p:nvPr/>
        </p:nvGrpSpPr>
        <p:grpSpPr>
          <a:xfrm>
            <a:off x="590550" y="1988820"/>
            <a:ext cx="5635600" cy="1312164"/>
            <a:chOff x="590550" y="1988820"/>
            <a:chExt cx="5635600" cy="1312164"/>
          </a:xfrm>
        </p:grpSpPr>
        <p:sp>
          <p:nvSpPr>
            <p:cNvPr id="4" name="TextBox 4"/>
            <p:cNvSpPr txBox="1"/>
            <p:nvPr/>
          </p:nvSpPr>
          <p:spPr>
            <a:xfrm>
              <a:off x="590550" y="1988820"/>
              <a:ext cx="5635600" cy="1047750"/>
            </a:xfrm>
            <a:prstGeom prst="rect">
              <a:avLst/>
            </a:prstGeom>
            <a:noFill/>
            <a:ln>
              <a:noFill/>
            </a:ln>
          </p:spPr>
          <p:txBody>
            <a:bodyPr wrap="none" lIns="0" tIns="0" rIns="0" bIns="0" anchor="t" anchorCtr="0">
              <a:spAutoFit/>
            </a:bodyPr>
            <a:lstStyle/>
            <a:p>
              <a:pPr algn="l"/>
              <a:r>
                <a:rPr lang="zh-CN" sz="5400" b="1" dirty="0">
                  <a:solidFill>
                    <a:schemeClr val="accent1"/>
                  </a:solidFill>
                  <a:latin typeface="+mn-lt"/>
                  <a:ea typeface="+mn-ea"/>
                  <a:cs typeface="+mn-cs"/>
                </a:rPr>
                <a:t>archive.tar.gz</a:t>
              </a:r>
            </a:p>
          </p:txBody>
        </p:sp>
        <p:sp>
          <p:nvSpPr>
            <p:cNvPr id="5" name="TextBox 5"/>
            <p:cNvSpPr txBox="1"/>
            <p:nvPr/>
          </p:nvSpPr>
          <p:spPr>
            <a:xfrm>
              <a:off x="600456" y="2948940"/>
              <a:ext cx="5591556"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课堂文件名：观察多个点号如何影响基本名与后缀。</a:t>
              </a:r>
            </a:p>
          </p:txBody>
        </p:sp>
      </p:grpSp>
      <p:grpSp>
        <p:nvGrpSpPr>
          <p:cNvPr id="10" name="Group 10"/>
          <p:cNvGrpSpPr/>
          <p:nvPr/>
        </p:nvGrpSpPr>
        <p:grpSpPr>
          <a:xfrm>
            <a:off x="597408" y="3684270"/>
            <a:ext cx="7014580" cy="2260092"/>
            <a:chOff x="597408" y="3684270"/>
            <a:chExt cx="7014580" cy="2260092"/>
          </a:xfrm>
        </p:grpSpPr>
        <p:sp>
          <p:nvSpPr>
            <p:cNvPr id="7" name="TextBox 7"/>
            <p:cNvSpPr txBox="1"/>
            <p:nvPr/>
          </p:nvSpPr>
          <p:spPr>
            <a:xfrm>
              <a:off x="597408" y="3684270"/>
              <a:ext cx="4947895"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fileName()是archive.tar.gz。</a:t>
              </a:r>
            </a:p>
          </p:txBody>
        </p:sp>
        <p:sp>
          <p:nvSpPr>
            <p:cNvPr id="8" name="TextBox 8"/>
            <p:cNvSpPr txBox="1"/>
            <p:nvPr/>
          </p:nvSpPr>
          <p:spPr>
            <a:xfrm>
              <a:off x="597408" y="4370070"/>
              <a:ext cx="54955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baseName()是archive；</a:t>
              </a:r>
              <a:br/>
              <a:r>
                <a:rPr lang="zh-CN" sz="2400" dirty="0">
                  <a:solidFill>
                    <a:schemeClr val="dk1"/>
                  </a:solidFill>
                  <a:latin typeface="+mn-lt"/>
                  <a:ea typeface="+mn-ea"/>
                  <a:cs typeface="+mn-cs"/>
                </a:rPr>
                <a:t>completeBaseName()是archive.tar。</a:t>
              </a:r>
            </a:p>
          </p:txBody>
        </p:sp>
        <p:sp>
          <p:nvSpPr>
            <p:cNvPr id="9" name="TextBox 9"/>
            <p:cNvSpPr txBox="1"/>
            <p:nvPr/>
          </p:nvSpPr>
          <p:spPr>
            <a:xfrm>
              <a:off x="597408" y="5474970"/>
              <a:ext cx="7014580"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suffix()是gz；completeSuffix()是tar.gz。</a:t>
              </a:r>
            </a:p>
          </p:txBody>
        </p:sp>
      </p:grpSp>
      <p:grpSp>
        <p:nvGrpSpPr>
          <p:cNvPr id="13" name="Group 13"/>
          <p:cNvGrpSpPr/>
          <p:nvPr/>
        </p:nvGrpSpPr>
        <p:grpSpPr>
          <a:xfrm>
            <a:off x="603504" y="6404610"/>
            <a:ext cx="10984992" cy="234696"/>
            <a:chOff x="603504" y="6404610"/>
            <a:chExt cx="10984992" cy="234696"/>
          </a:xfrm>
        </p:grpSpPr>
        <p:sp>
          <p:nvSpPr>
            <p:cNvPr id="11" name="TextBox 11"/>
            <p:cNvSpPr txBox="1"/>
            <p:nvPr/>
          </p:nvSpPr>
          <p:spPr>
            <a:xfrm>
              <a:off x="603504" y="6404610"/>
              <a:ext cx="422635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8.2.4 QFileInfo · 课堂场景，按业务需要选择拆分规则</a:t>
              </a:r>
            </a:p>
          </p:txBody>
        </p:sp>
        <p:sp>
          <p:nvSpPr>
            <p:cNvPr id="12" name="TextBox 12"/>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12 / 24</a:t>
              </a:r>
            </a:p>
          </p:txBody>
        </p:sp>
      </p:gr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126736" cy="819150"/>
            <a:chOff x="590550" y="613410"/>
            <a:chExt cx="5126736" cy="819150"/>
          </a:xfrm>
        </p:grpSpPr>
        <p:sp>
          <p:nvSpPr>
            <p:cNvPr id="2" name="TextBox 2"/>
            <p:cNvSpPr txBox="1"/>
            <p:nvPr/>
          </p:nvSpPr>
          <p:spPr>
            <a:xfrm>
              <a:off x="590550" y="613410"/>
              <a:ext cx="5126736"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绝对路径与规范路径</a:t>
              </a:r>
            </a:p>
          </p:txBody>
        </p:sp>
      </p:grpSp>
      <p:grpSp>
        <p:nvGrpSpPr>
          <p:cNvPr id="6" name="Group 6"/>
          <p:cNvGrpSpPr/>
          <p:nvPr/>
        </p:nvGrpSpPr>
        <p:grpSpPr>
          <a:xfrm>
            <a:off x="595884" y="1899285"/>
            <a:ext cx="6195603" cy="1111377"/>
            <a:chOff x="595884" y="1899285"/>
            <a:chExt cx="6195603" cy="1111377"/>
          </a:xfrm>
        </p:grpSpPr>
        <p:sp>
          <p:nvSpPr>
            <p:cNvPr id="4" name="TextBox 4"/>
            <p:cNvSpPr txBox="1"/>
            <p:nvPr/>
          </p:nvSpPr>
          <p:spPr>
            <a:xfrm>
              <a:off x="595884" y="1899285"/>
              <a:ext cx="6195603" cy="528066"/>
            </a:xfrm>
            <a:prstGeom prst="rect">
              <a:avLst/>
            </a:prstGeom>
            <a:noFill/>
            <a:ln>
              <a:noFill/>
            </a:ln>
          </p:spPr>
          <p:txBody>
            <a:bodyPr wrap="none" lIns="0" tIns="0" rIns="0" bIns="0" anchor="t" anchorCtr="0">
              <a:spAutoFit/>
            </a:bodyPr>
            <a:lstStyle/>
            <a:p>
              <a:pPr algn="l"/>
              <a:r>
                <a:rPr lang="zh-CN" sz="2700" b="1" dirty="0">
                  <a:solidFill>
                    <a:schemeClr val="accent1"/>
                  </a:solidFill>
                  <a:latin typeface="+mn-lt"/>
                  <a:ea typeface="+mn-ea"/>
                  <a:cs typeface="+mn-cs"/>
                </a:rPr>
                <a:t>absoluteFilePath()：把位置写完整</a:t>
              </a:r>
            </a:p>
          </p:txBody>
        </p:sp>
        <p:sp>
          <p:nvSpPr>
            <p:cNvPr id="5" name="TextBox 5"/>
            <p:cNvSpPr txBox="1"/>
            <p:nvPr/>
          </p:nvSpPr>
          <p:spPr>
            <a:xfrm>
              <a:off x="597408" y="2541270"/>
              <a:ext cx="5839968"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得到文件的绝对路径，便于记录和比较。</a:t>
              </a:r>
            </a:p>
          </p:txBody>
        </p:sp>
      </p:grpSp>
      <p:grpSp>
        <p:nvGrpSpPr>
          <p:cNvPr id="10" name="Group 10"/>
          <p:cNvGrpSpPr/>
          <p:nvPr/>
        </p:nvGrpSpPr>
        <p:grpSpPr>
          <a:xfrm>
            <a:off x="609600" y="3429000"/>
            <a:ext cx="10972800" cy="1505712"/>
            <a:chOff x="609600" y="3429000"/>
            <a:chExt cx="10972800" cy="1505712"/>
          </a:xfrm>
        </p:grpSpPr>
        <p:sp>
          <p:nvSpPr>
            <p:cNvPr id="7" name="Rectangle 7"/>
            <p:cNvSpPr/>
            <p:nvPr/>
          </p:nvSpPr>
          <p:spPr>
            <a:xfrm>
              <a:off x="609600" y="3429000"/>
              <a:ext cx="10972800" cy="1447800"/>
            </a:xfrm>
            <a:prstGeom prst="rect">
              <a:avLst/>
            </a:prstGeom>
            <a:solidFill>
              <a:schemeClr val="lt2"/>
            </a:solidFill>
            <a:ln>
              <a:noFill/>
            </a:ln>
          </p:spPr>
        </p:sp>
        <p:sp>
          <p:nvSpPr>
            <p:cNvPr id="8" name="TextBox 8"/>
            <p:cNvSpPr txBox="1"/>
            <p:nvPr/>
          </p:nvSpPr>
          <p:spPr>
            <a:xfrm>
              <a:off x="824484" y="3537585"/>
              <a:ext cx="6395347" cy="528066"/>
            </a:xfrm>
            <a:prstGeom prst="rect">
              <a:avLst/>
            </a:prstGeom>
            <a:noFill/>
            <a:ln>
              <a:noFill/>
            </a:ln>
          </p:spPr>
          <p:txBody>
            <a:bodyPr wrap="none" lIns="0" tIns="0" rIns="0" bIns="0" anchor="t" anchorCtr="0">
              <a:spAutoFit/>
            </a:bodyPr>
            <a:lstStyle/>
            <a:p>
              <a:pPr algn="l"/>
              <a:r>
                <a:rPr lang="zh-CN" sz="2700" b="1" dirty="0">
                  <a:solidFill>
                    <a:schemeClr val="accent1"/>
                  </a:solidFill>
                  <a:latin typeface="+mn-lt"/>
                  <a:ea typeface="+mn-ea"/>
                  <a:cs typeface="+mn-cs"/>
                </a:rPr>
                <a:t>canonicalFilePath()：解析路径成分</a:t>
              </a:r>
            </a:p>
          </p:txBody>
        </p:sp>
        <p:sp>
          <p:nvSpPr>
            <p:cNvPr id="9" name="TextBox 9"/>
            <p:cNvSpPr txBox="1"/>
            <p:nvPr/>
          </p:nvSpPr>
          <p:spPr>
            <a:xfrm>
              <a:off x="826008" y="4046220"/>
              <a:ext cx="49011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进一步解析点号路径和符号链接；</a:t>
              </a:r>
              <a:br/>
              <a:r>
                <a:rPr lang="zh-CN" sz="2400" dirty="0">
                  <a:solidFill>
                    <a:schemeClr val="dk1"/>
                  </a:solidFill>
                  <a:latin typeface="+mn-lt"/>
                  <a:ea typeface="+mn-ea"/>
                  <a:cs typeface="+mn-cs"/>
                </a:rPr>
                <a:t>目标不存在时，返回结果可能为空。</a:t>
              </a:r>
            </a:p>
          </p:txBody>
        </p:sp>
      </p:grpSp>
      <p:grpSp>
        <p:nvGrpSpPr>
          <p:cNvPr id="12" name="Group 12"/>
          <p:cNvGrpSpPr/>
          <p:nvPr/>
        </p:nvGrpSpPr>
        <p:grpSpPr>
          <a:xfrm>
            <a:off x="597408" y="5284470"/>
            <a:ext cx="6729984" cy="888492"/>
            <a:chOff x="597408" y="5284470"/>
            <a:chExt cx="6729984" cy="888492"/>
          </a:xfrm>
        </p:grpSpPr>
        <p:sp>
          <p:nvSpPr>
            <p:cNvPr id="11" name="TextBox 11"/>
            <p:cNvSpPr txBox="1"/>
            <p:nvPr/>
          </p:nvSpPr>
          <p:spPr>
            <a:xfrm>
              <a:off x="597408" y="5284470"/>
              <a:ext cx="6729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先检查规范路径是否为空，再决定能否用它</a:t>
              </a:r>
              <a:br/>
              <a:r>
                <a:rPr lang="zh-CN" sz="2400" dirty="0">
                  <a:solidFill>
                    <a:schemeClr val="dk1"/>
                  </a:solidFill>
                  <a:latin typeface="+mn-lt"/>
                  <a:ea typeface="+mn-ea"/>
                  <a:cs typeface="+mn-cs"/>
                </a:rPr>
                <a:t>比较两个现有文件，不能把空结果当成有效位置。</a:t>
              </a:r>
            </a:p>
          </p:txBody>
        </p:sp>
      </p:grpSp>
      <p:grpSp>
        <p:nvGrpSpPr>
          <p:cNvPr id="15" name="Group 15"/>
          <p:cNvGrpSpPr/>
          <p:nvPr/>
        </p:nvGrpSpPr>
        <p:grpSpPr>
          <a:xfrm>
            <a:off x="603504" y="6404610"/>
            <a:ext cx="10984992" cy="234696"/>
            <a:chOff x="603504" y="6404610"/>
            <a:chExt cx="10984992" cy="234696"/>
          </a:xfrm>
        </p:grpSpPr>
        <p:sp>
          <p:nvSpPr>
            <p:cNvPr id="13" name="TextBox 13"/>
            <p:cNvSpPr txBox="1"/>
            <p:nvPr/>
          </p:nvSpPr>
          <p:spPr>
            <a:xfrm>
              <a:off x="603504" y="6404610"/>
              <a:ext cx="3741725"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8.2.4 QFileInfo · 两个接口回答不同的路径问题</a:t>
              </a:r>
            </a:p>
          </p:txBody>
        </p:sp>
        <p:sp>
          <p:nvSpPr>
            <p:cNvPr id="14" name="TextBox 14"/>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13 / 24</a:t>
              </a:r>
            </a:p>
          </p:txBody>
        </p:sp>
      </p:gr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文件信息可能需要刷新</a:t>
              </a:r>
            </a:p>
          </p:txBody>
        </p:sp>
      </p:grpSp>
      <p:grpSp>
        <p:nvGrpSpPr>
          <p:cNvPr id="6" name="Group 6"/>
          <p:cNvGrpSpPr/>
          <p:nvPr/>
        </p:nvGrpSpPr>
        <p:grpSpPr>
          <a:xfrm>
            <a:off x="609600" y="1828800"/>
            <a:ext cx="10972800" cy="2743200"/>
            <a:chOff x="609600" y="1828800"/>
            <a:chExt cx="10972800" cy="2743200"/>
          </a:xfrm>
        </p:grpSpPr>
        <p:sp>
          <p:nvSpPr>
            <p:cNvPr id="4" name="Rectangle 4"/>
            <p:cNvSpPr/>
            <p:nvPr/>
          </p:nvSpPr>
          <p:spPr>
            <a:xfrm>
              <a:off x="609600" y="1828800"/>
              <a:ext cx="10972800" cy="2743200"/>
            </a:xfrm>
            <a:prstGeom prst="rect">
              <a:avLst/>
            </a:prstGeom>
            <a:solidFill>
              <a:schemeClr val="lt2"/>
            </a:solidFill>
            <a:ln>
              <a:noFill/>
            </a:ln>
          </p:spPr>
        </p:sp>
        <p:sp>
          <p:nvSpPr>
            <p:cNvPr id="5" name="TextBox 5"/>
            <p:cNvSpPr txBox="1"/>
            <p:nvPr/>
          </p:nvSpPr>
          <p:spPr>
            <a:xfrm>
              <a:off x="827532" y="2040255"/>
              <a:ext cx="4728591" cy="17823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QFileInfo info(path);</a:t>
              </a:r>
              <a:br/>
              <a:r>
                <a:rPr lang="zh-CN" sz="2100" dirty="0">
                  <a:solidFill>
                    <a:schemeClr val="dk1"/>
                  </a:solidFill>
                  <a:latin typeface="+mn-lt"/>
                  <a:ea typeface="+mn-ea"/>
                  <a:cs typeface="+mn-cs"/>
                </a:rPr>
                <a:t>qint64 before = info.size();</a:t>
              </a:r>
              <a:br/>
              <a:r>
                <a:rPr lang="zh-CN" sz="2100" dirty="0">
                  <a:solidFill>
                    <a:schemeClr val="dk1"/>
                  </a:solidFill>
                  <a:latin typeface="+mn-lt"/>
                  <a:ea typeface="+mn-ea"/>
                  <a:cs typeface="+mn-cs"/>
                </a:rPr>
                <a:t>// 此处暂停，让外部程序修改同一文件</a:t>
              </a:r>
              <a:br/>
              <a:r>
                <a:rPr lang="zh-CN" sz="2100" dirty="0">
                  <a:solidFill>
                    <a:schemeClr val="dk1"/>
                  </a:solidFill>
                  <a:latin typeface="+mn-lt"/>
                  <a:ea typeface="+mn-ea"/>
                  <a:cs typeface="+mn-cs"/>
                </a:rPr>
                <a:t>info.refresh();</a:t>
              </a:r>
              <a:br/>
              <a:r>
                <a:rPr lang="zh-CN" sz="2100" dirty="0">
                  <a:solidFill>
                    <a:schemeClr val="dk1"/>
                  </a:solidFill>
                  <a:latin typeface="+mn-lt"/>
                  <a:ea typeface="+mn-ea"/>
                  <a:cs typeface="+mn-cs"/>
                </a:rPr>
                <a:t>qint64 after = info.size();</a:t>
              </a:r>
            </a:p>
          </p:txBody>
        </p:sp>
      </p:grpSp>
      <p:grpSp>
        <p:nvGrpSpPr>
          <p:cNvPr id="8" name="Group 8"/>
          <p:cNvGrpSpPr/>
          <p:nvPr/>
        </p:nvGrpSpPr>
        <p:grpSpPr>
          <a:xfrm>
            <a:off x="597408" y="4808220"/>
            <a:ext cx="6745224" cy="1307592"/>
            <a:chOff x="597408" y="4808220"/>
            <a:chExt cx="6745224" cy="1307592"/>
          </a:xfrm>
        </p:grpSpPr>
        <p:sp>
          <p:nvSpPr>
            <p:cNvPr id="7" name="TextBox 7"/>
            <p:cNvSpPr txBox="1"/>
            <p:nvPr/>
          </p:nvSpPr>
          <p:spPr>
            <a:xfrm>
              <a:off x="597408" y="4808220"/>
              <a:ext cx="674522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比较before和after，观察刷新前后的文件大小。</a:t>
              </a:r>
              <a:br/>
              <a:r>
                <a:rPr lang="zh-CN" sz="2400" dirty="0">
                  <a:solidFill>
                    <a:schemeClr val="dk1"/>
                  </a:solidFill>
                  <a:latin typeface="+mn-lt"/>
                  <a:ea typeface="+mn-ea"/>
                  <a:cs typeface="+mn-cs"/>
                </a:rPr>
                <a:t>时间、权限及isFile/isDir也应对应当前状态；</a:t>
              </a:r>
              <a:br/>
              <a:r>
                <a:rPr lang="zh-CN" sz="2400" dirty="0">
                  <a:solidFill>
                    <a:schemeClr val="dk1"/>
                  </a:solidFill>
                  <a:latin typeface="+mn-lt"/>
                  <a:ea typeface="+mn-ea"/>
                  <a:cs typeface="+mn-cs"/>
                </a:rPr>
                <a:t>时间和权限的可用细节还受到文件系统影响。</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437982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8.2.4 QFileInfo · 教师演示：外部修改后显式refresh()</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14 / 24</a:t>
              </a:r>
            </a:p>
          </p:txBody>
        </p:sp>
      </p:gr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840425" cy="819150"/>
            <a:chOff x="590550" y="613410"/>
            <a:chExt cx="5840425" cy="819150"/>
          </a:xfrm>
        </p:grpSpPr>
        <p:sp>
          <p:nvSpPr>
            <p:cNvPr id="2" name="TextBox 2"/>
            <p:cNvSpPr txBox="1"/>
            <p:nvPr/>
          </p:nvSpPr>
          <p:spPr>
            <a:xfrm>
              <a:off x="590550" y="613410"/>
              <a:ext cx="5840425"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QDir对象表示哪个目录</a:t>
              </a:r>
            </a:p>
          </p:txBody>
        </p:sp>
      </p:grpSp>
      <p:grpSp>
        <p:nvGrpSpPr>
          <p:cNvPr id="5" name="Group 5"/>
          <p:cNvGrpSpPr/>
          <p:nvPr/>
        </p:nvGrpSpPr>
        <p:grpSpPr>
          <a:xfrm>
            <a:off x="597408" y="1931670"/>
            <a:ext cx="6089904" cy="888492"/>
            <a:chOff x="597408" y="1931670"/>
            <a:chExt cx="6089904" cy="888492"/>
          </a:xfrm>
        </p:grpSpPr>
        <p:sp>
          <p:nvSpPr>
            <p:cNvPr id="4" name="TextBox 4"/>
            <p:cNvSpPr txBox="1"/>
            <p:nvPr/>
          </p:nvSpPr>
          <p:spPr>
            <a:xfrm>
              <a:off x="597408" y="1931670"/>
              <a:ext cx="60899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QDir dir(path)让这个对象以path为目录，</a:t>
              </a:r>
              <a:br/>
              <a:r>
                <a:rPr lang="zh-CN" sz="2400" dirty="0">
                  <a:solidFill>
                    <a:schemeClr val="dk1"/>
                  </a:solidFill>
                  <a:latin typeface="+mn-lt"/>
                  <a:ea typeface="+mn-ea"/>
                  <a:cs typeface="+mn-cs"/>
                </a:rPr>
                <a:t>它的相对文件名在该目录下解释。</a:t>
              </a:r>
            </a:p>
          </p:txBody>
        </p:sp>
      </p:grpSp>
      <p:grpSp>
        <p:nvGrpSpPr>
          <p:cNvPr id="7" name="Group 7"/>
          <p:cNvGrpSpPr/>
          <p:nvPr/>
        </p:nvGrpSpPr>
        <p:grpSpPr>
          <a:xfrm>
            <a:off x="597408" y="3284220"/>
            <a:ext cx="6089904" cy="1307592"/>
            <a:chOff x="597408" y="3284220"/>
            <a:chExt cx="6089904" cy="1307592"/>
          </a:xfrm>
        </p:grpSpPr>
        <p:sp>
          <p:nvSpPr>
            <p:cNvPr id="6" name="TextBox 6"/>
            <p:cNvSpPr txBox="1"/>
            <p:nvPr/>
          </p:nvSpPr>
          <p:spPr>
            <a:xfrm>
              <a:off x="597408" y="3284220"/>
              <a:ext cx="608990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构造dir不会自动改变整个程序的工作目录。</a:t>
              </a:r>
              <a:br/>
              <a:r>
                <a:rPr lang="zh-CN" sz="2400" dirty="0">
                  <a:solidFill>
                    <a:schemeClr val="dk1"/>
                  </a:solidFill>
                  <a:latin typeface="+mn-lt"/>
                  <a:ea typeface="+mn-ea"/>
                  <a:cs typeface="+mn-cs"/>
                </a:rPr>
                <a:t>QDir::setCurrent()才修改</a:t>
              </a:r>
              <a:r>
                <a:rPr lang="zh-CN" sz="2400" b="1" dirty="0">
                  <a:solidFill>
                    <a:schemeClr val="accent1"/>
                  </a:solidFill>
                  <a:latin typeface="+mn-lt"/>
                  <a:ea typeface="+mn-ea"/>
                  <a:cs typeface="+mn-cs"/>
                </a:rPr>
                <a:t>进程工作目录</a:t>
              </a:r>
              <a:r>
                <a:rPr lang="zh-CN" sz="2400" dirty="0">
                  <a:solidFill>
                    <a:schemeClr val="dk1"/>
                  </a:solidFill>
                  <a:latin typeface="+mn-lt"/>
                  <a:ea typeface="+mn-ea"/>
                  <a:cs typeface="+mn-cs"/>
                </a:rPr>
                <a:t>，</a:t>
              </a:r>
              <a:br/>
              <a:r>
                <a:rPr lang="zh-CN" sz="2400" dirty="0">
                  <a:solidFill>
                    <a:schemeClr val="dk1"/>
                  </a:solidFill>
                  <a:latin typeface="+mn-lt"/>
                  <a:ea typeface="+mn-ea"/>
                  <a:cs typeface="+mn-cs"/>
                </a:rPr>
                <a:t>可能影响其他使用相对路径的文件操作。</a:t>
              </a:r>
            </a:p>
          </p:txBody>
        </p:sp>
      </p:grpSp>
      <p:grpSp>
        <p:nvGrpSpPr>
          <p:cNvPr id="9" name="Group 9"/>
          <p:cNvGrpSpPr/>
          <p:nvPr/>
        </p:nvGrpSpPr>
        <p:grpSpPr>
          <a:xfrm>
            <a:off x="597408" y="4827270"/>
            <a:ext cx="6729984" cy="888492"/>
            <a:chOff x="597408" y="4827270"/>
            <a:chExt cx="6729984" cy="888492"/>
          </a:xfrm>
        </p:grpSpPr>
        <p:sp>
          <p:nvSpPr>
            <p:cNvPr id="8" name="TextBox 8"/>
            <p:cNvSpPr txBox="1"/>
            <p:nvPr/>
          </p:nvSpPr>
          <p:spPr>
            <a:xfrm>
              <a:off x="597408" y="4827270"/>
              <a:ext cx="6729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以:/开头的是Qt资源路径。</a:t>
              </a:r>
              <a:br/>
              <a:r>
                <a:rPr lang="zh-CN" sz="2400" dirty="0">
                  <a:solidFill>
                    <a:schemeClr val="dk1"/>
                  </a:solidFill>
                  <a:latin typeface="+mn-lt"/>
                  <a:ea typeface="+mn-ea"/>
                  <a:cs typeface="+mn-cs"/>
                </a:rPr>
                <a:t>它属于资源系统，不能按普通可写磁盘目录处理。</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329999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8.2.5 QDir · 先说明对象范围，再处理路径</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15 / 24</a:t>
              </a:r>
            </a:p>
          </p:txBody>
        </p:sp>
      </p:gr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拼接路径不会创建文件</a:t>
              </a:r>
            </a:p>
          </p:txBody>
        </p:sp>
      </p:grpSp>
      <p:grpSp>
        <p:nvGrpSpPr>
          <p:cNvPr id="6" name="Group 6"/>
          <p:cNvGrpSpPr/>
          <p:nvPr/>
        </p:nvGrpSpPr>
        <p:grpSpPr>
          <a:xfrm>
            <a:off x="609600" y="1828800"/>
            <a:ext cx="10972800" cy="2057400"/>
            <a:chOff x="609600" y="1828800"/>
            <a:chExt cx="10972800" cy="2057400"/>
          </a:xfrm>
        </p:grpSpPr>
        <p:sp>
          <p:nvSpPr>
            <p:cNvPr id="4" name="Rectangle 4"/>
            <p:cNvSpPr/>
            <p:nvPr/>
          </p:nvSpPr>
          <p:spPr>
            <a:xfrm>
              <a:off x="609600" y="1828800"/>
              <a:ext cx="10972800" cy="2057400"/>
            </a:xfrm>
            <a:prstGeom prst="rect">
              <a:avLst/>
            </a:prstGeom>
            <a:solidFill>
              <a:schemeClr val="lt2"/>
            </a:solidFill>
            <a:ln>
              <a:noFill/>
            </a:ln>
          </p:spPr>
        </p:sp>
        <p:sp>
          <p:nvSpPr>
            <p:cNvPr id="5" name="TextBox 5"/>
            <p:cNvSpPr txBox="1"/>
            <p:nvPr/>
          </p:nvSpPr>
          <p:spPr>
            <a:xfrm>
              <a:off x="827532" y="2040255"/>
              <a:ext cx="6768846" cy="10965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QDir dir("D:/Demo");</a:t>
              </a:r>
              <a:br/>
              <a:r>
                <a:rPr lang="zh-CN" sz="2100" dirty="0">
                  <a:solidFill>
                    <a:schemeClr val="dk1"/>
                  </a:solidFill>
                  <a:latin typeface="+mn-lt"/>
                  <a:ea typeface="+mn-ea"/>
                  <a:cs typeface="+mn-cs"/>
                </a:rPr>
                <a:t>QString target = dir.filePath("notes.txt");</a:t>
              </a:r>
              <a:br/>
              <a:r>
                <a:rPr lang="zh-CN" sz="2100" dirty="0">
                  <a:solidFill>
                    <a:schemeClr val="dk1"/>
                  </a:solidFill>
                  <a:latin typeface="+mn-lt"/>
                  <a:ea typeface="+mn-ea"/>
                  <a:cs typeface="+mn-cs"/>
                </a:rPr>
                <a:t>// target指向D:/Demo/notes.txt，目标可能还不存在</a:t>
              </a:r>
            </a:p>
          </p:txBody>
        </p:sp>
      </p:grpSp>
      <p:grpSp>
        <p:nvGrpSpPr>
          <p:cNvPr id="9" name="Group 9"/>
          <p:cNvGrpSpPr/>
          <p:nvPr/>
        </p:nvGrpSpPr>
        <p:grpSpPr>
          <a:xfrm>
            <a:off x="597408" y="4293870"/>
            <a:ext cx="6638544" cy="1898142"/>
            <a:chOff x="597408" y="4293870"/>
            <a:chExt cx="6638544" cy="1898142"/>
          </a:xfrm>
        </p:grpSpPr>
        <p:sp>
          <p:nvSpPr>
            <p:cNvPr id="7" name="TextBox 7"/>
            <p:cNvSpPr txBox="1"/>
            <p:nvPr/>
          </p:nvSpPr>
          <p:spPr>
            <a:xfrm>
              <a:off x="597408" y="4293870"/>
              <a:ext cx="66385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filePath()只计算位置，让QDir负责组合路径，</a:t>
              </a:r>
              <a:br/>
              <a:r>
                <a:rPr lang="zh-CN" sz="2400" dirty="0">
                  <a:solidFill>
                    <a:schemeClr val="dk1"/>
                  </a:solidFill>
                  <a:latin typeface="+mn-lt"/>
                  <a:ea typeface="+mn-ea"/>
                  <a:cs typeface="+mn-cs"/>
                </a:rPr>
                <a:t>可以避免手工重复添加目录分隔符。</a:t>
              </a:r>
            </a:p>
          </p:txBody>
        </p:sp>
        <p:sp>
          <p:nvSpPr>
            <p:cNvPr id="8" name="TextBox 8"/>
            <p:cNvSpPr txBox="1"/>
            <p:nvPr/>
          </p:nvSpPr>
          <p:spPr>
            <a:xfrm>
              <a:off x="597408" y="5303520"/>
              <a:ext cx="57241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要判断是否存在，再调用exists()；</a:t>
              </a:r>
              <a:br/>
              <a:r>
                <a:rPr lang="zh-CN" sz="2400" dirty="0">
                  <a:solidFill>
                    <a:schemeClr val="dk1"/>
                  </a:solidFill>
                  <a:latin typeface="+mn-lt"/>
                  <a:ea typeface="+mn-ea"/>
                  <a:cs typeface="+mn-cs"/>
                </a:rPr>
                <a:t>要写入内容，再交给QFile或QSaveFile。</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352088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8.2.5 QDir · D:/Demo/notes.txt为课堂路径</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16 / 24</a:t>
              </a:r>
            </a:p>
          </p:txBody>
        </p:sp>
      </p:gr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创建与删除目录的范围</a:t>
              </a:r>
            </a:p>
          </p:txBody>
        </p:sp>
      </p:grpSp>
      <p:grpSp>
        <p:nvGrpSpPr>
          <p:cNvPr id="5" name="Group 5"/>
          <p:cNvGrpSpPr/>
          <p:nvPr/>
        </p:nvGrpSpPr>
        <p:grpSpPr>
          <a:xfrm>
            <a:off x="597408" y="1931670"/>
            <a:ext cx="5632704" cy="888492"/>
            <a:chOff x="597408" y="1931670"/>
            <a:chExt cx="5632704" cy="888492"/>
          </a:xfrm>
        </p:grpSpPr>
        <p:sp>
          <p:nvSpPr>
            <p:cNvPr id="4" name="TextBox 4"/>
            <p:cNvSpPr txBox="1"/>
            <p:nvPr/>
          </p:nvSpPr>
          <p:spPr>
            <a:xfrm>
              <a:off x="597408" y="1931670"/>
              <a:ext cx="56327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mkdir()创建一个目录；</a:t>
              </a:r>
              <a:br/>
              <a:r>
                <a:rPr lang="zh-CN" sz="2400" dirty="0">
                  <a:solidFill>
                    <a:schemeClr val="dk1"/>
                  </a:solidFill>
                  <a:latin typeface="+mn-lt"/>
                  <a:ea typeface="+mn-ea"/>
                  <a:cs typeface="+mn-cs"/>
                </a:rPr>
                <a:t>mkpath()按需要建立路径中的多级目录。</a:t>
              </a:r>
            </a:p>
          </p:txBody>
        </p:sp>
      </p:grpSp>
      <p:grpSp>
        <p:nvGrpSpPr>
          <p:cNvPr id="7" name="Group 7"/>
          <p:cNvGrpSpPr/>
          <p:nvPr/>
        </p:nvGrpSpPr>
        <p:grpSpPr>
          <a:xfrm>
            <a:off x="597408" y="3379470"/>
            <a:ext cx="5327904" cy="888492"/>
            <a:chOff x="597408" y="3379470"/>
            <a:chExt cx="5327904" cy="888492"/>
          </a:xfrm>
        </p:grpSpPr>
        <p:sp>
          <p:nvSpPr>
            <p:cNvPr id="6" name="TextBox 6"/>
            <p:cNvSpPr txBox="1"/>
            <p:nvPr/>
          </p:nvSpPr>
          <p:spPr>
            <a:xfrm>
              <a:off x="597408" y="3379470"/>
              <a:ext cx="53279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rmdir()删除指定的空目录；</a:t>
              </a:r>
              <a:br/>
              <a:r>
                <a:rPr lang="zh-CN" sz="2400" dirty="0">
                  <a:solidFill>
                    <a:schemeClr val="dk1"/>
                  </a:solidFill>
                  <a:latin typeface="+mn-lt"/>
                  <a:ea typeface="+mn-ea"/>
                  <a:cs typeface="+mn-cs"/>
                </a:rPr>
                <a:t>rmpath()还可能向上删除空的父目录。</a:t>
              </a:r>
            </a:p>
          </p:txBody>
        </p:sp>
      </p:grpSp>
      <p:grpSp>
        <p:nvGrpSpPr>
          <p:cNvPr id="9" name="Group 9"/>
          <p:cNvGrpSpPr/>
          <p:nvPr/>
        </p:nvGrpSpPr>
        <p:grpSpPr>
          <a:xfrm>
            <a:off x="597408" y="4827270"/>
            <a:ext cx="6562344" cy="1307592"/>
            <a:chOff x="597408" y="4827270"/>
            <a:chExt cx="6562344" cy="1307592"/>
          </a:xfrm>
        </p:grpSpPr>
        <p:sp>
          <p:nvSpPr>
            <p:cNvPr id="8" name="TextBox 8"/>
            <p:cNvSpPr txBox="1"/>
            <p:nvPr/>
          </p:nvSpPr>
          <p:spPr>
            <a:xfrm>
              <a:off x="597408" y="4827270"/>
              <a:ext cx="656234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removeRecursively()处理整个目录及其内容。</a:t>
              </a:r>
              <a:br/>
              <a:r>
                <a:rPr lang="zh-CN" sz="2400" dirty="0">
                  <a:solidFill>
                    <a:schemeClr val="dk1"/>
                  </a:solidFill>
                  <a:latin typeface="+mn-lt"/>
                  <a:ea typeface="+mn-ea"/>
                  <a:cs typeface="+mn-cs"/>
                </a:rPr>
                <a:t>先说明具体目标和影响范围，再检查执行结果；</a:t>
              </a:r>
              <a:br/>
              <a:r>
                <a:rPr lang="zh-CN" sz="2400" dirty="0">
                  <a:solidFill>
                    <a:schemeClr val="dk1"/>
                  </a:solidFill>
                  <a:latin typeface="+mn-lt"/>
                  <a:ea typeface="+mn-ea"/>
                  <a:cs typeface="+mn-cs"/>
                </a:rPr>
                <a:t>课堂演示使用专门建立的测试目录。</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346153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8.2.5 QDir · 相近函数名不代表相同作用范围</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17 / 24</a:t>
              </a:r>
            </a:p>
          </p:txBody>
        </p:sp>
      </p:gr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3995928" cy="819150"/>
            <a:chOff x="590550" y="613410"/>
            <a:chExt cx="3995928" cy="819150"/>
          </a:xfrm>
        </p:grpSpPr>
        <p:sp>
          <p:nvSpPr>
            <p:cNvPr id="2" name="TextBox 2"/>
            <p:cNvSpPr txBox="1"/>
            <p:nvPr/>
          </p:nvSpPr>
          <p:spPr>
            <a:xfrm>
              <a:off x="590550" y="613410"/>
              <a:ext cx="399592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切换目录影响谁</a:t>
              </a:r>
            </a:p>
          </p:txBody>
        </p:sp>
      </p:grpSp>
      <p:grpSp>
        <p:nvGrpSpPr>
          <p:cNvPr id="6" name="Group 6"/>
          <p:cNvGrpSpPr/>
          <p:nvPr/>
        </p:nvGrpSpPr>
        <p:grpSpPr>
          <a:xfrm>
            <a:off x="609600" y="1828800"/>
            <a:ext cx="10972800" cy="2895600"/>
            <a:chOff x="609600" y="1828800"/>
            <a:chExt cx="10972800" cy="2895600"/>
          </a:xfrm>
        </p:grpSpPr>
        <p:sp>
          <p:nvSpPr>
            <p:cNvPr id="4" name="Rectangle 4"/>
            <p:cNvSpPr/>
            <p:nvPr/>
          </p:nvSpPr>
          <p:spPr>
            <a:xfrm>
              <a:off x="609600" y="1828800"/>
              <a:ext cx="10972800" cy="2895600"/>
            </a:xfrm>
            <a:prstGeom prst="rect">
              <a:avLst/>
            </a:prstGeom>
            <a:solidFill>
              <a:schemeClr val="lt2"/>
            </a:solidFill>
            <a:ln>
              <a:noFill/>
            </a:ln>
          </p:spPr>
        </p:sp>
        <p:sp>
          <p:nvSpPr>
            <p:cNvPr id="5" name="TextBox 5"/>
            <p:cNvSpPr txBox="1"/>
            <p:nvPr/>
          </p:nvSpPr>
          <p:spPr>
            <a:xfrm>
              <a:off x="827532" y="2040255"/>
              <a:ext cx="4528566" cy="21252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QDir dir(path);</a:t>
              </a:r>
              <a:br/>
              <a:r>
                <a:rPr lang="zh-CN" sz="2100" dirty="0">
                  <a:solidFill>
                    <a:schemeClr val="dk1"/>
                  </a:solidFill>
                  <a:latin typeface="+mn-lt"/>
                  <a:ea typeface="+mn-ea"/>
                  <a:cs typeface="+mn-cs"/>
                </a:rPr>
                <a:t>if (!dir.cd("images")) {</a:t>
              </a:r>
              <a:br/>
              <a:r>
                <a:rPr lang="zh-CN" sz="2100" dirty="0">
                  <a:solidFill>
                    <a:schemeClr val="dk1"/>
                  </a:solidFill>
                  <a:latin typeface="+mn-lt"/>
                  <a:ea typeface="+mn-ea"/>
                  <a:cs typeface="+mn-cs"/>
                </a:rPr>
                <a:t xml:space="preserve">    showError("未能进入子目录");</a:t>
              </a:r>
              <a:br/>
              <a:r>
                <a:rPr lang="zh-CN" sz="2100" dirty="0">
                  <a:solidFill>
                    <a:schemeClr val="dk1"/>
                  </a:solidFill>
                  <a:latin typeface="+mn-lt"/>
                  <a:ea typeface="+mn-ea"/>
                  <a:cs typeface="+mn-cs"/>
                </a:rPr>
                <a:t xml:space="preserve">    return;</a:t>
              </a:r>
              <a:br/>
              <a:r>
                <a:rPr lang="zh-CN" sz="2100" dirty="0">
                  <a:solidFill>
                    <a:schemeClr val="dk1"/>
                  </a:solidFill>
                  <a:latin typeface="+mn-lt"/>
                  <a:ea typeface="+mn-ea"/>
                  <a:cs typeface="+mn-cs"/>
                </a:rPr>
                <a:t>}</a:t>
              </a:r>
              <a:br/>
              <a:r>
                <a:rPr lang="zh-CN" sz="2100" dirty="0">
                  <a:solidFill>
                    <a:schemeClr val="dk1"/>
                  </a:solidFill>
                  <a:latin typeface="+mn-lt"/>
                  <a:ea typeface="+mn-ea"/>
                  <a:cs typeface="+mn-cs"/>
                </a:rPr>
                <a:t>showPath(dir.path());</a:t>
              </a:r>
            </a:p>
          </p:txBody>
        </p:sp>
      </p:grpSp>
      <p:grpSp>
        <p:nvGrpSpPr>
          <p:cNvPr id="8" name="Group 8"/>
          <p:cNvGrpSpPr/>
          <p:nvPr/>
        </p:nvGrpSpPr>
        <p:grpSpPr>
          <a:xfrm>
            <a:off x="597408" y="5055870"/>
            <a:ext cx="7888224" cy="888492"/>
            <a:chOff x="597408" y="5055870"/>
            <a:chExt cx="7888224" cy="888492"/>
          </a:xfrm>
        </p:grpSpPr>
        <p:sp>
          <p:nvSpPr>
            <p:cNvPr id="7" name="TextBox 7"/>
            <p:cNvSpPr txBox="1"/>
            <p:nvPr/>
          </p:nvSpPr>
          <p:spPr>
            <a:xfrm>
              <a:off x="597408" y="5055870"/>
              <a:ext cx="788822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cd()和cdUp()改变这个目录对象，成功后再读取path()。</a:t>
              </a:r>
              <a:br/>
              <a:r>
                <a:rPr lang="zh-CN" sz="2400" dirty="0">
                  <a:solidFill>
                    <a:schemeClr val="dk1"/>
                  </a:solidFill>
                  <a:latin typeface="+mn-lt"/>
                  <a:ea typeface="+mn-ea"/>
                  <a:cs typeface="+mn-cs"/>
                </a:rPr>
                <a:t>setCurrent()改变进程工作目录，影响其他相对路径。</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4107713"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8.2.5 QDir · 教学片段：辅助函数负责显示错误或路径</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18 / 24</a:t>
              </a:r>
            </a:p>
          </p:txBody>
        </p:sp>
      </p:gr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5692140" cy="819150"/>
            <a:chOff x="590550" y="613410"/>
            <a:chExt cx="5692140" cy="819150"/>
          </a:xfrm>
        </p:grpSpPr>
        <p:sp>
          <p:nvSpPr>
            <p:cNvPr id="2" name="TextBox 2"/>
            <p:cNvSpPr txBox="1"/>
            <p:nvPr/>
          </p:nvSpPr>
          <p:spPr>
            <a:xfrm>
              <a:off x="590550" y="613410"/>
              <a:ext cx="5692140"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列出目录：筛选再排序</a:t>
              </a:r>
            </a:p>
          </p:txBody>
        </p:sp>
      </p:grpSp>
      <p:grpSp>
        <p:nvGrpSpPr>
          <p:cNvPr id="5" name="Group 5"/>
          <p:cNvGrpSpPr/>
          <p:nvPr/>
        </p:nvGrpSpPr>
        <p:grpSpPr>
          <a:xfrm>
            <a:off x="597408" y="1931670"/>
            <a:ext cx="6135624" cy="888492"/>
            <a:chOff x="597408" y="1931670"/>
            <a:chExt cx="6135624" cy="888492"/>
          </a:xfrm>
        </p:grpSpPr>
        <p:sp>
          <p:nvSpPr>
            <p:cNvPr id="4" name="TextBox 4"/>
            <p:cNvSpPr txBox="1"/>
            <p:nvPr/>
          </p:nvSpPr>
          <p:spPr>
            <a:xfrm>
              <a:off x="597408" y="1931670"/>
              <a:ext cx="6135624" cy="888492"/>
            </a:xfrm>
            <a:prstGeom prst="rect">
              <a:avLst/>
            </a:prstGeom>
            <a:noFill/>
            <a:ln>
              <a:noFill/>
            </a:ln>
          </p:spPr>
          <p:txBody>
            <a:bodyPr wrap="none" lIns="0" tIns="0" rIns="0" bIns="0" anchor="t" anchorCtr="0">
              <a:spAutoFit/>
            </a:bodyPr>
            <a:lstStyle/>
            <a:p>
              <a:pPr algn="l">
                <a:lnSpc>
                  <a:spcPts val="3300"/>
                </a:lnSpc>
              </a:pPr>
              <a:r>
                <a:rPr lang="zh-CN" sz="2400" b="1" dirty="0">
                  <a:solidFill>
                    <a:schemeClr val="accent1"/>
                  </a:solidFill>
                  <a:latin typeface="+mn-lt"/>
                  <a:ea typeface="+mn-ea"/>
                  <a:cs typeface="+mn-cs"/>
                </a:rPr>
                <a:t>1 选类别：</a:t>
              </a:r>
              <a:r>
                <a:rPr lang="zh-CN" sz="2400" dirty="0">
                  <a:solidFill>
                    <a:schemeClr val="dk1"/>
                  </a:solidFill>
                  <a:latin typeface="+mn-lt"/>
                  <a:ea typeface="+mn-ea"/>
                  <a:cs typeface="+mn-cs"/>
                </a:rPr>
                <a:t>Files列出文件，Dirs列出目录；</a:t>
              </a:r>
              <a:br/>
              <a:r>
                <a:rPr lang="zh-CN" sz="2400" dirty="0">
                  <a:solidFill>
                    <a:schemeClr val="dk1"/>
                  </a:solidFill>
                  <a:latin typeface="+mn-lt"/>
                  <a:ea typeface="+mn-ea"/>
                  <a:cs typeface="+mn-cs"/>
                </a:rPr>
                <a:t>NoDotAndDotDot排除.和..这两个目录项。</a:t>
              </a:r>
            </a:p>
          </p:txBody>
        </p:sp>
      </p:grpSp>
      <p:grpSp>
        <p:nvGrpSpPr>
          <p:cNvPr id="7" name="Group 7"/>
          <p:cNvGrpSpPr/>
          <p:nvPr/>
        </p:nvGrpSpPr>
        <p:grpSpPr>
          <a:xfrm>
            <a:off x="597408" y="3379470"/>
            <a:ext cx="7232904" cy="888492"/>
            <a:chOff x="597408" y="3379470"/>
            <a:chExt cx="7232904" cy="888492"/>
          </a:xfrm>
        </p:grpSpPr>
        <p:sp>
          <p:nvSpPr>
            <p:cNvPr id="6" name="TextBox 6"/>
            <p:cNvSpPr txBox="1"/>
            <p:nvPr/>
          </p:nvSpPr>
          <p:spPr>
            <a:xfrm>
              <a:off x="597408" y="3379470"/>
              <a:ext cx="7232904" cy="888492"/>
            </a:xfrm>
            <a:prstGeom prst="rect">
              <a:avLst/>
            </a:prstGeom>
            <a:noFill/>
            <a:ln>
              <a:noFill/>
            </a:ln>
          </p:spPr>
          <p:txBody>
            <a:bodyPr wrap="none" lIns="0" tIns="0" rIns="0" bIns="0" anchor="t" anchorCtr="0">
              <a:spAutoFit/>
            </a:bodyPr>
            <a:lstStyle/>
            <a:p>
              <a:pPr algn="l">
                <a:lnSpc>
                  <a:spcPts val="3300"/>
                </a:lnSpc>
              </a:pPr>
              <a:r>
                <a:rPr lang="zh-CN" sz="2400" b="1" dirty="0">
                  <a:solidFill>
                    <a:schemeClr val="accent1"/>
                  </a:solidFill>
                  <a:latin typeface="+mn-lt"/>
                  <a:ea typeface="+mn-ea"/>
                  <a:cs typeface="+mn-cs"/>
                </a:rPr>
                <a:t>2 限名称：</a:t>
              </a:r>
              <a:r>
                <a:rPr lang="zh-CN" sz="2400" dirty="0">
                  <a:solidFill>
                    <a:schemeClr val="dk1"/>
                  </a:solidFill>
                  <a:latin typeface="+mn-lt"/>
                  <a:ea typeface="+mn-ea"/>
                  <a:cs typeface="+mn-cs"/>
                </a:rPr>
                <a:t>nameFilters指定*.txt、*.cpp等模式。</a:t>
              </a:r>
              <a:br/>
              <a:r>
                <a:rPr lang="zh-CN" sz="2400" b="1" dirty="0">
                  <a:solidFill>
                    <a:schemeClr val="accent1"/>
                  </a:solidFill>
                  <a:latin typeface="+mn-lt"/>
                  <a:ea typeface="+mn-ea"/>
                  <a:cs typeface="+mn-cs"/>
                </a:rPr>
                <a:t>3 定顺序：</a:t>
              </a:r>
              <a:r>
                <a:rPr lang="zh-CN" sz="2400" dirty="0">
                  <a:solidFill>
                    <a:schemeClr val="dk1"/>
                  </a:solidFill>
                  <a:latin typeface="+mn-lt"/>
                  <a:ea typeface="+mn-ea"/>
                  <a:cs typeface="+mn-cs"/>
                </a:rPr>
                <a:t>排序条件决定保留项如何排列。</a:t>
              </a:r>
            </a:p>
          </p:txBody>
        </p:sp>
      </p:grpSp>
      <p:grpSp>
        <p:nvGrpSpPr>
          <p:cNvPr id="9" name="Group 9"/>
          <p:cNvGrpSpPr/>
          <p:nvPr/>
        </p:nvGrpSpPr>
        <p:grpSpPr>
          <a:xfrm>
            <a:off x="597408" y="4827270"/>
            <a:ext cx="6486144" cy="1307592"/>
            <a:chOff x="597408" y="4827270"/>
            <a:chExt cx="6486144" cy="1307592"/>
          </a:xfrm>
        </p:grpSpPr>
        <p:sp>
          <p:nvSpPr>
            <p:cNvPr id="8" name="TextBox 8"/>
            <p:cNvSpPr txBox="1"/>
            <p:nvPr/>
          </p:nvSpPr>
          <p:spPr>
            <a:xfrm>
              <a:off x="597408" y="4827270"/>
              <a:ext cx="648614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entryList()返回名称列表；</a:t>
              </a:r>
              <a:br/>
              <a:r>
                <a:rPr lang="zh-CN" sz="2400" dirty="0">
                  <a:solidFill>
                    <a:schemeClr val="dk1"/>
                  </a:solidFill>
                  <a:latin typeface="+mn-lt"/>
                  <a:ea typeface="+mn-ea"/>
                  <a:cs typeface="+mn-cs"/>
                </a:rPr>
                <a:t>需要每一项的大小、时间等文件信息时，</a:t>
              </a:r>
              <a:br/>
              <a:r>
                <a:rPr lang="zh-CN" sz="2400" dirty="0">
                  <a:solidFill>
                    <a:schemeClr val="dk1"/>
                  </a:solidFill>
                  <a:latin typeface="+mn-lt"/>
                  <a:ea typeface="+mn-ea"/>
                  <a:cs typeface="+mn-cs"/>
                </a:rPr>
                <a:t>改用entryInfoList()，读取各项QFileInfo。</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3946169"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8.2.5 QDir · 过滤决定列出什么，排序决定排列顺序</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19 / 24</a:t>
              </a:r>
            </a:p>
          </p:txBody>
        </p:sp>
      </p:gr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读取匹配文件的完整路径</a:t>
              </a:r>
            </a:p>
          </p:txBody>
        </p:sp>
      </p:grpSp>
      <p:grpSp>
        <p:nvGrpSpPr>
          <p:cNvPr id="7" name="Group 7"/>
          <p:cNvGrpSpPr/>
          <p:nvPr/>
        </p:nvGrpSpPr>
        <p:grpSpPr>
          <a:xfrm>
            <a:off x="609600" y="1828800"/>
            <a:ext cx="10972800" cy="2895600"/>
            <a:chOff x="609600" y="1828800"/>
            <a:chExt cx="10972800" cy="2895600"/>
          </a:xfrm>
        </p:grpSpPr>
        <p:sp>
          <p:nvSpPr>
            <p:cNvPr id="4" name="Rectangle 4"/>
            <p:cNvSpPr/>
            <p:nvPr/>
          </p:nvSpPr>
          <p:spPr>
            <a:xfrm>
              <a:off x="609600" y="1828800"/>
              <a:ext cx="10972800" cy="2895600"/>
            </a:xfrm>
            <a:prstGeom prst="rect">
              <a:avLst/>
            </a:prstGeom>
            <a:solidFill>
              <a:schemeClr val="lt2"/>
            </a:solidFill>
            <a:ln>
              <a:noFill/>
            </a:ln>
          </p:spPr>
        </p:sp>
        <p:sp>
          <p:nvSpPr>
            <p:cNvPr id="5" name="TextBox 5"/>
            <p:cNvSpPr txBox="1"/>
            <p:nvPr/>
          </p:nvSpPr>
          <p:spPr>
            <a:xfrm>
              <a:off x="827532" y="2040255"/>
              <a:ext cx="7648956" cy="1782318"/>
            </a:xfrm>
            <a:prstGeom prst="rect">
              <a:avLst/>
            </a:prstGeom>
            <a:noFill/>
            <a:ln>
              <a:noFill/>
            </a:ln>
          </p:spPr>
          <p:txBody>
            <a:bodyPr wrap="none" lIns="0" tIns="0" rIns="0" bIns="0" anchor="t" anchorCtr="0">
              <a:spAutoFit/>
            </a:bodyPr>
            <a:lstStyle/>
            <a:p>
              <a:pPr algn="l">
                <a:lnSpc>
                  <a:spcPts val="2700"/>
                </a:lnSpc>
              </a:pPr>
              <a:r>
                <a:rPr lang="zh-CN" sz="2100" dirty="0">
                  <a:solidFill>
                    <a:schemeClr val="dk1"/>
                  </a:solidFill>
                  <a:latin typeface="+mn-lt"/>
                  <a:ea typeface="+mn-ea"/>
                  <a:cs typeface="+mn-cs"/>
                </a:rPr>
                <a:t>QStringList names = dir.entryList(</a:t>
              </a:r>
              <a:br/>
              <a:r>
                <a:rPr lang="zh-CN" sz="2100" dirty="0">
                  <a:solidFill>
                    <a:schemeClr val="dk1"/>
                  </a:solidFill>
                  <a:latin typeface="+mn-lt"/>
                  <a:ea typeface="+mn-ea"/>
                  <a:cs typeface="+mn-cs"/>
                </a:rPr>
                <a:t xml:space="preserve">    {"*.txt", "*.cpp"},</a:t>
              </a:r>
              <a:br/>
              <a:r>
                <a:rPr lang="zh-CN" sz="2100" dirty="0">
                  <a:solidFill>
                    <a:schemeClr val="dk1"/>
                  </a:solidFill>
                  <a:latin typeface="+mn-lt"/>
                  <a:ea typeface="+mn-ea"/>
                  <a:cs typeface="+mn-cs"/>
                </a:rPr>
                <a:t xml:space="preserve">    QDir::Files | QDir::NoDotAndDotDot, QDir::Name);</a:t>
              </a:r>
              <a:br/>
              <a:r>
                <a:rPr lang="zh-CN" sz="2100" dirty="0">
                  <a:solidFill>
                    <a:schemeClr val="dk1"/>
                  </a:solidFill>
                  <a:latin typeface="+mn-lt"/>
                  <a:ea typeface="+mn-ea"/>
                  <a:cs typeface="+mn-cs"/>
                </a:rPr>
                <a:t>for (const QString &amp;name : names)</a:t>
              </a:r>
              <a:br/>
              <a:r>
                <a:rPr lang="zh-CN" sz="2100" dirty="0">
                  <a:solidFill>
                    <a:schemeClr val="dk1"/>
                  </a:solidFill>
                  <a:latin typeface="+mn-lt"/>
                  <a:ea typeface="+mn-ea"/>
                  <a:cs typeface="+mn-cs"/>
                </a:rPr>
                <a:t xml:space="preserve">    output-&gt;appendPlainText(dir.filePath(name));</a:t>
              </a:r>
            </a:p>
          </p:txBody>
        </p:sp>
        <p:sp>
          <p:nvSpPr>
            <p:cNvPr id="6" name="TextBox 6"/>
            <p:cNvSpPr txBox="1"/>
            <p:nvPr/>
          </p:nvSpPr>
          <p:spPr>
            <a:xfrm>
              <a:off x="829056" y="4244340"/>
              <a:ext cx="6064072" cy="352044"/>
            </a:xfrm>
            <a:prstGeom prst="rect">
              <a:avLst/>
            </a:prstGeom>
            <a:noFill/>
            <a:ln>
              <a:noFill/>
            </a:ln>
          </p:spPr>
          <p:txBody>
            <a:bodyPr wrap="none" lIns="0" tIns="0" rIns="0" bIns="0" anchor="t" anchorCtr="0">
              <a:spAutoFit/>
            </a:bodyPr>
            <a:lstStyle/>
            <a:p>
              <a:pPr algn="l"/>
              <a:r>
                <a:rPr lang="zh-CN" sz="1800" dirty="0">
                  <a:solidFill>
                    <a:schemeClr val="accent5"/>
                  </a:solidFill>
                  <a:latin typeface="+mn-lt"/>
                  <a:ea typeface="+mn-ea"/>
                  <a:cs typeface="+mn-cs"/>
                </a:rPr>
                <a:t>dir表示当前所选目录；output指向教材示例的结果区。</a:t>
              </a:r>
            </a:p>
          </p:txBody>
        </p:sp>
      </p:grpSp>
      <p:grpSp>
        <p:nvGrpSpPr>
          <p:cNvPr id="9" name="Group 9"/>
          <p:cNvGrpSpPr/>
          <p:nvPr/>
        </p:nvGrpSpPr>
        <p:grpSpPr>
          <a:xfrm>
            <a:off x="597408" y="5055870"/>
            <a:ext cx="7095744" cy="888492"/>
            <a:chOff x="597408" y="5055870"/>
            <a:chExt cx="7095744" cy="888492"/>
          </a:xfrm>
        </p:grpSpPr>
        <p:sp>
          <p:nvSpPr>
            <p:cNvPr id="8" name="TextBox 8"/>
            <p:cNvSpPr txBox="1"/>
            <p:nvPr/>
          </p:nvSpPr>
          <p:spPr>
            <a:xfrm>
              <a:off x="597408" y="5055870"/>
              <a:ext cx="709574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名称必须交给产生它的目录解释。若把name直接交给</a:t>
              </a:r>
              <a:br/>
              <a:r>
                <a:rPr lang="zh-CN" sz="2400" dirty="0">
                  <a:solidFill>
                    <a:schemeClr val="dk1"/>
                  </a:solidFill>
                  <a:latin typeface="+mn-lt"/>
                  <a:ea typeface="+mn-ea"/>
                  <a:cs typeface="+mn-cs"/>
                </a:rPr>
                <a:t>QFile，程序可能从工作目录读取另一个同名文件。</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3769391"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8.2.5 QDir · entryList结果仍需与目录位置结合</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20 / 24</a:t>
              </a:r>
            </a:p>
          </p:txBody>
        </p:sp>
      </p:gr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4561332" cy="819150"/>
            <a:chOff x="590550" y="613410"/>
            <a:chExt cx="4561332" cy="819150"/>
          </a:xfrm>
        </p:grpSpPr>
        <p:sp>
          <p:nvSpPr>
            <p:cNvPr id="2" name="TextBox 2"/>
            <p:cNvSpPr txBox="1"/>
            <p:nvPr/>
          </p:nvSpPr>
          <p:spPr>
            <a:xfrm>
              <a:off x="590550" y="613410"/>
              <a:ext cx="456133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追踪一次目录测试</a:t>
              </a:r>
            </a:p>
          </p:txBody>
        </p:sp>
      </p:grpSp>
      <p:grpSp>
        <p:nvGrpSpPr>
          <p:cNvPr id="5" name="Group 5"/>
          <p:cNvGrpSpPr/>
          <p:nvPr/>
        </p:nvGrpSpPr>
        <p:grpSpPr>
          <a:xfrm>
            <a:off x="597408" y="1931670"/>
            <a:ext cx="7568184" cy="888492"/>
            <a:chOff x="597408" y="1931670"/>
            <a:chExt cx="7568184" cy="888492"/>
          </a:xfrm>
        </p:grpSpPr>
        <p:sp>
          <p:nvSpPr>
            <p:cNvPr id="4" name="TextBox 4"/>
            <p:cNvSpPr txBox="1"/>
            <p:nvPr/>
          </p:nvSpPr>
          <p:spPr>
            <a:xfrm>
              <a:off x="597408" y="1931670"/>
              <a:ext cx="7568184" cy="888492"/>
            </a:xfrm>
            <a:prstGeom prst="rect">
              <a:avLst/>
            </a:prstGeom>
            <a:noFill/>
            <a:ln>
              <a:noFill/>
            </a:ln>
          </p:spPr>
          <p:txBody>
            <a:bodyPr wrap="none" lIns="0" tIns="0" rIns="0" bIns="0" anchor="t" anchorCtr="0">
              <a:spAutoFit/>
            </a:bodyPr>
            <a:lstStyle/>
            <a:p>
              <a:pPr algn="l">
                <a:lnSpc>
                  <a:spcPts val="3300"/>
                </a:lnSpc>
              </a:pPr>
              <a:r>
                <a:rPr lang="zh-CN" sz="2400" b="1" dirty="0">
                  <a:solidFill>
                    <a:schemeClr val="accent1"/>
                  </a:solidFill>
                  <a:latin typeface="+mn-lt"/>
                  <a:ea typeface="+mn-ea"/>
                  <a:cs typeface="+mn-cs"/>
                </a:rPr>
                <a:t>① 记录输入。</a:t>
              </a:r>
              <a:r>
                <a:rPr lang="zh-CN" sz="2400" dirty="0">
                  <a:solidFill>
                    <a:schemeClr val="dk1"/>
                  </a:solidFill>
                  <a:latin typeface="+mn-lt"/>
                  <a:ea typeface="+mn-ea"/>
                  <a:cs typeface="+mn-cs"/>
                </a:rPr>
                <a:t>选择含两个txt文件和一个子目录的目录，</a:t>
              </a:r>
              <a:br/>
              <a:r>
                <a:rPr lang="zh-CN" sz="2400" dirty="0">
                  <a:solidFill>
                    <a:schemeClr val="dk1"/>
                  </a:solidFill>
                  <a:latin typeface="+mn-lt"/>
                  <a:ea typeface="+mn-ea"/>
                  <a:cs typeface="+mn-cs"/>
                </a:rPr>
                <a:t>打印dir.path()，确认目录对象指向哪里。</a:t>
              </a:r>
            </a:p>
          </p:txBody>
        </p:sp>
      </p:grpSp>
      <p:grpSp>
        <p:nvGrpSpPr>
          <p:cNvPr id="7" name="Group 7"/>
          <p:cNvGrpSpPr/>
          <p:nvPr/>
        </p:nvGrpSpPr>
        <p:grpSpPr>
          <a:xfrm>
            <a:off x="597408" y="3379470"/>
            <a:ext cx="7903464" cy="888492"/>
            <a:chOff x="597408" y="3379470"/>
            <a:chExt cx="7903464" cy="888492"/>
          </a:xfrm>
        </p:grpSpPr>
        <p:sp>
          <p:nvSpPr>
            <p:cNvPr id="6" name="TextBox 6"/>
            <p:cNvSpPr txBox="1"/>
            <p:nvPr/>
          </p:nvSpPr>
          <p:spPr>
            <a:xfrm>
              <a:off x="597408" y="3379470"/>
              <a:ext cx="7903464" cy="888492"/>
            </a:xfrm>
            <a:prstGeom prst="rect">
              <a:avLst/>
            </a:prstGeom>
            <a:noFill/>
            <a:ln>
              <a:noFill/>
            </a:ln>
          </p:spPr>
          <p:txBody>
            <a:bodyPr wrap="none" lIns="0" tIns="0" rIns="0" bIns="0" anchor="t" anchorCtr="0">
              <a:spAutoFit/>
            </a:bodyPr>
            <a:lstStyle/>
            <a:p>
              <a:pPr algn="l">
                <a:lnSpc>
                  <a:spcPts val="3300"/>
                </a:lnSpc>
              </a:pPr>
              <a:r>
                <a:rPr lang="zh-CN" sz="2400" b="1" dirty="0">
                  <a:solidFill>
                    <a:schemeClr val="accent1"/>
                  </a:solidFill>
                  <a:latin typeface="+mn-lt"/>
                  <a:ea typeface="+mn-ea"/>
                  <a:cs typeface="+mn-cs"/>
                </a:rPr>
                <a:t>② 核对列表。</a:t>
              </a:r>
              <a:r>
                <a:rPr lang="zh-CN" sz="2400" dirty="0">
                  <a:solidFill>
                    <a:schemeClr val="dk1"/>
                  </a:solidFill>
                  <a:latin typeface="+mn-lt"/>
                  <a:ea typeface="+mn-ea"/>
                  <a:cs typeface="+mn-cs"/>
                </a:rPr>
                <a:t>只筛选*.txt文件，观察子目录是否被排除，</a:t>
              </a:r>
              <a:br/>
              <a:r>
                <a:rPr lang="zh-CN" sz="2400" dirty="0">
                  <a:solidFill>
                    <a:schemeClr val="dk1"/>
                  </a:solidFill>
                  <a:latin typeface="+mn-lt"/>
                  <a:ea typeface="+mn-ea"/>
                  <a:cs typeface="+mn-cs"/>
                </a:rPr>
                <a:t>再改变排序条件，比较输出顺序。</a:t>
              </a:r>
            </a:p>
          </p:txBody>
        </p:sp>
      </p:grpSp>
      <p:grpSp>
        <p:nvGrpSpPr>
          <p:cNvPr id="9" name="Group 9"/>
          <p:cNvGrpSpPr/>
          <p:nvPr/>
        </p:nvGrpSpPr>
        <p:grpSpPr>
          <a:xfrm>
            <a:off x="597408" y="4827270"/>
            <a:ext cx="7339584" cy="888492"/>
            <a:chOff x="597408" y="4827270"/>
            <a:chExt cx="7339584" cy="888492"/>
          </a:xfrm>
        </p:grpSpPr>
        <p:sp>
          <p:nvSpPr>
            <p:cNvPr id="8" name="TextBox 8"/>
            <p:cNvSpPr txBox="1"/>
            <p:nvPr/>
          </p:nvSpPr>
          <p:spPr>
            <a:xfrm>
              <a:off x="597408" y="4827270"/>
              <a:ext cx="7339584" cy="888492"/>
            </a:xfrm>
            <a:prstGeom prst="rect">
              <a:avLst/>
            </a:prstGeom>
            <a:noFill/>
            <a:ln>
              <a:noFill/>
            </a:ln>
          </p:spPr>
          <p:txBody>
            <a:bodyPr wrap="none" lIns="0" tIns="0" rIns="0" bIns="0" anchor="t" anchorCtr="0">
              <a:spAutoFit/>
            </a:bodyPr>
            <a:lstStyle/>
            <a:p>
              <a:pPr algn="l">
                <a:lnSpc>
                  <a:spcPts val="3300"/>
                </a:lnSpc>
              </a:pPr>
              <a:r>
                <a:rPr lang="zh-CN" sz="2400" b="1" dirty="0">
                  <a:solidFill>
                    <a:schemeClr val="accent1"/>
                  </a:solidFill>
                  <a:latin typeface="+mn-lt"/>
                  <a:ea typeface="+mn-ea"/>
                  <a:cs typeface="+mn-cs"/>
                </a:rPr>
                <a:t>③ 改变工作目录。</a:t>
              </a:r>
              <a:r>
                <a:rPr lang="zh-CN" sz="2400" dirty="0">
                  <a:solidFill>
                    <a:schemeClr val="dk1"/>
                  </a:solidFill>
                  <a:latin typeface="+mn-lt"/>
                  <a:ea typeface="+mn-ea"/>
                  <a:cs typeface="+mn-cs"/>
                </a:rPr>
                <a:t>核对dir.filePath(name)的结果。</a:t>
              </a:r>
              <a:br/>
              <a:r>
                <a:rPr lang="zh-CN" sz="2400" dirty="0">
                  <a:solidFill>
                    <a:schemeClr val="dk1"/>
                  </a:solidFill>
                  <a:latin typeface="+mn-lt"/>
                  <a:ea typeface="+mn-ea"/>
                  <a:cs typeface="+mn-cs"/>
                </a:rPr>
                <a:t>它仍应定位到原目录，因为文件名由dir解释。</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4381957"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8.2.5 · 课堂场景：两个txt文件与一个子目录，供教师演示</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21 / 24</a:t>
              </a:r>
            </a:p>
          </p:txBody>
        </p:sp>
      </p:grpSp>
    </p:spTree>
  </p:cSld>
  <p:clrMapOvr>
    <a:masterClrMapping/>
  </p:clrMapOvr>
  <p:transition xmlns:p14="http://schemas.microsoft.com/office/powerpoint/2010/main" p14:dur="400">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257544" cy="819150"/>
            <a:chOff x="590550" y="613410"/>
            <a:chExt cx="6257544" cy="819150"/>
          </a:xfrm>
        </p:grpSpPr>
        <p:sp>
          <p:nvSpPr>
            <p:cNvPr id="2" name="TextBox 2"/>
            <p:cNvSpPr txBox="1"/>
            <p:nvPr/>
          </p:nvSpPr>
          <p:spPr>
            <a:xfrm>
              <a:off x="590550" y="613410"/>
              <a:ext cx="6257544"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失败时先核对输入与条件</a:t>
              </a:r>
            </a:p>
          </p:txBody>
        </p:sp>
      </p:grpSp>
      <p:grpSp>
        <p:nvGrpSpPr>
          <p:cNvPr id="5" name="Group 5"/>
          <p:cNvGrpSpPr/>
          <p:nvPr/>
        </p:nvGrpSpPr>
        <p:grpSpPr>
          <a:xfrm>
            <a:off x="597408" y="1931670"/>
            <a:ext cx="6729984" cy="888492"/>
            <a:chOff x="597408" y="1931670"/>
            <a:chExt cx="6729984" cy="888492"/>
          </a:xfrm>
        </p:grpSpPr>
        <p:sp>
          <p:nvSpPr>
            <p:cNvPr id="4" name="TextBox 4"/>
            <p:cNvSpPr txBox="1"/>
            <p:nvPr/>
          </p:nvSpPr>
          <p:spPr>
            <a:xfrm>
              <a:off x="597408" y="1931670"/>
              <a:ext cx="672998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用户取消路径选择时停止操作，</a:t>
              </a:r>
              <a:br/>
              <a:r>
                <a:rPr lang="zh-CN" sz="2400" dirty="0">
                  <a:solidFill>
                    <a:schemeClr val="dk1"/>
                  </a:solidFill>
                  <a:latin typeface="+mn-lt"/>
                  <a:ea typeface="+mn-ea"/>
                  <a:cs typeface="+mn-cs"/>
                </a:rPr>
                <a:t>保留原有输入与输出，不把空路径交给后续修改。</a:t>
              </a:r>
            </a:p>
          </p:txBody>
        </p:sp>
      </p:grpSp>
      <p:grpSp>
        <p:nvGrpSpPr>
          <p:cNvPr id="7" name="Group 7"/>
          <p:cNvGrpSpPr/>
          <p:nvPr/>
        </p:nvGrpSpPr>
        <p:grpSpPr>
          <a:xfrm>
            <a:off x="597408" y="3284220"/>
            <a:ext cx="6577584" cy="1307592"/>
            <a:chOff x="597408" y="3284220"/>
            <a:chExt cx="6577584" cy="1307592"/>
          </a:xfrm>
        </p:grpSpPr>
        <p:sp>
          <p:nvSpPr>
            <p:cNvPr id="6" name="TextBox 6"/>
            <p:cNvSpPr txBox="1"/>
            <p:nvPr/>
          </p:nvSpPr>
          <p:spPr>
            <a:xfrm>
              <a:off x="597408" y="3284220"/>
              <a:ext cx="65775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执行失败时显示</a:t>
              </a:r>
              <a:r>
                <a:rPr lang="zh-CN" sz="2400" b="1" dirty="0">
                  <a:solidFill>
                    <a:schemeClr val="accent1"/>
                  </a:solidFill>
                  <a:latin typeface="+mn-lt"/>
                  <a:ea typeface="+mn-ea"/>
                  <a:cs typeface="+mn-cs"/>
                </a:rPr>
                <a:t>具体路径、动作和返回结果</a:t>
              </a:r>
              <a:r>
                <a:rPr lang="zh-CN" sz="2400" dirty="0">
                  <a:solidFill>
                    <a:schemeClr val="dk1"/>
                  </a:solidFill>
                  <a:latin typeface="+mn-lt"/>
                  <a:ea typeface="+mn-ea"/>
                  <a:cs typeface="+mn-cs"/>
                </a:rPr>
                <a:t>。</a:t>
              </a:r>
              <a:br/>
              <a:r>
                <a:rPr lang="zh-CN" sz="2400" dirty="0">
                  <a:solidFill>
                    <a:schemeClr val="dk1"/>
                  </a:solidFill>
                  <a:latin typeface="+mn-lt"/>
                  <a:ea typeface="+mn-ea"/>
                  <a:cs typeface="+mn-cs"/>
                </a:rPr>
                <a:t>QFile失败可读取errorString()；</a:t>
              </a:r>
              <a:br/>
              <a:r>
                <a:rPr lang="zh-CN" sz="2400" dirty="0">
                  <a:solidFill>
                    <a:schemeClr val="dk1"/>
                  </a:solidFill>
                  <a:latin typeface="+mn-lt"/>
                  <a:ea typeface="+mn-ea"/>
                  <a:cs typeface="+mn-cs"/>
                </a:rPr>
                <a:t>QDir目录函数检查bool，避免只写“操作失败”。</a:t>
              </a:r>
            </a:p>
          </p:txBody>
        </p:sp>
      </p:grpSp>
      <p:grpSp>
        <p:nvGrpSpPr>
          <p:cNvPr id="9" name="Group 9"/>
          <p:cNvGrpSpPr/>
          <p:nvPr/>
        </p:nvGrpSpPr>
        <p:grpSpPr>
          <a:xfrm>
            <a:off x="597408" y="4827270"/>
            <a:ext cx="4901184" cy="1307592"/>
            <a:chOff x="597408" y="4827270"/>
            <a:chExt cx="4901184" cy="1307592"/>
          </a:xfrm>
        </p:grpSpPr>
        <p:sp>
          <p:nvSpPr>
            <p:cNvPr id="8" name="TextBox 8"/>
            <p:cNvSpPr txBox="1"/>
            <p:nvPr/>
          </p:nvSpPr>
          <p:spPr>
            <a:xfrm>
              <a:off x="597408" y="4827270"/>
              <a:ext cx="4901184" cy="13075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空列表可能只是没有匹配项。</a:t>
              </a:r>
              <a:br/>
              <a:r>
                <a:rPr lang="zh-CN" sz="2400" dirty="0">
                  <a:solidFill>
                    <a:schemeClr val="dk1"/>
                  </a:solidFill>
                  <a:latin typeface="+mn-lt"/>
                  <a:ea typeface="+mn-ea"/>
                  <a:cs typeface="+mn-cs"/>
                </a:rPr>
                <a:t>它不能单独证明目录没有任何内容，</a:t>
              </a:r>
              <a:br/>
              <a:r>
                <a:rPr lang="zh-CN" sz="2400" dirty="0">
                  <a:solidFill>
                    <a:schemeClr val="dk1"/>
                  </a:solidFill>
                  <a:latin typeface="+mn-lt"/>
                  <a:ea typeface="+mn-ea"/>
                  <a:cs typeface="+mn-cs"/>
                </a:rPr>
                <a:t>还要核对目录位置和所用筛选条件。</a:t>
              </a:r>
            </a:p>
          </p:txBody>
        </p:sp>
      </p:grpSp>
      <p:grpSp>
        <p:nvGrpSpPr>
          <p:cNvPr id="12" name="Group 12"/>
          <p:cNvGrpSpPr/>
          <p:nvPr/>
        </p:nvGrpSpPr>
        <p:grpSpPr>
          <a:xfrm>
            <a:off x="603504" y="6404610"/>
            <a:ext cx="10984992" cy="234696"/>
            <a:chOff x="603504" y="6404610"/>
            <a:chExt cx="10984992" cy="234696"/>
          </a:xfrm>
        </p:grpSpPr>
        <p:sp>
          <p:nvSpPr>
            <p:cNvPr id="10" name="TextBox 10"/>
            <p:cNvSpPr txBox="1"/>
            <p:nvPr/>
          </p:nvSpPr>
          <p:spPr>
            <a:xfrm>
              <a:off x="603504" y="6404610"/>
              <a:ext cx="3541928"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8.2 目录和文件操作 · 把失败解释落到具体对象</a:t>
              </a:r>
            </a:p>
          </p:txBody>
        </p:sp>
        <p:sp>
          <p:nvSpPr>
            <p:cNvPr id="11" name="TextBox 11"/>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22 / 24</a:t>
              </a:r>
            </a:p>
          </p:txBody>
        </p:sp>
      </p:grpSp>
    </p:spTree>
  </p:cSld>
  <p:clrMapOvr>
    <a:masterClrMapping/>
  </p:clrMapOvr>
  <p:transition xmlns:p14="http://schemas.microsoft.com/office/powerpoint/2010/main" p14:dur="400">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6822948" cy="819150"/>
            <a:chOff x="590550" y="613410"/>
            <a:chExt cx="6822948" cy="819150"/>
          </a:xfrm>
        </p:grpSpPr>
        <p:sp>
          <p:nvSpPr>
            <p:cNvPr id="2" name="TextBox 2"/>
            <p:cNvSpPr txBox="1"/>
            <p:nvPr/>
          </p:nvSpPr>
          <p:spPr>
            <a:xfrm>
              <a:off x="590550" y="613410"/>
              <a:ext cx="6822948"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课堂练习：路径改变了什么</a:t>
              </a:r>
            </a:p>
          </p:txBody>
        </p:sp>
      </p:grpSp>
      <p:grpSp>
        <p:nvGrpSpPr>
          <p:cNvPr id="7" name="Group 7"/>
          <p:cNvGrpSpPr/>
          <p:nvPr/>
        </p:nvGrpSpPr>
        <p:grpSpPr>
          <a:xfrm>
            <a:off x="597408" y="1931670"/>
            <a:ext cx="8182127" cy="1536192"/>
            <a:chOff x="597408" y="1931670"/>
            <a:chExt cx="8182127" cy="1536192"/>
          </a:xfrm>
        </p:grpSpPr>
        <p:sp>
          <p:nvSpPr>
            <p:cNvPr id="4" name="TextBox 4"/>
            <p:cNvSpPr txBox="1"/>
            <p:nvPr/>
          </p:nvSpPr>
          <p:spPr>
            <a:xfrm>
              <a:off x="597408" y="1931670"/>
              <a:ext cx="8182127"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① filePath("a.txt")调用后，磁盘上一定有a.txt吗？</a:t>
              </a:r>
            </a:p>
          </p:txBody>
        </p:sp>
        <p:sp>
          <p:nvSpPr>
            <p:cNvPr id="5" name="TextBox 5"/>
            <p:cNvSpPr txBox="1"/>
            <p:nvPr/>
          </p:nvSpPr>
          <p:spPr>
            <a:xfrm>
              <a:off x="597408" y="2465070"/>
              <a:ext cx="40629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② dir.cd()改变哪个目录？</a:t>
              </a:r>
            </a:p>
          </p:txBody>
        </p:sp>
        <p:sp>
          <p:nvSpPr>
            <p:cNvPr id="6" name="TextBox 6"/>
            <p:cNvSpPr txBox="1"/>
            <p:nvPr/>
          </p:nvSpPr>
          <p:spPr>
            <a:xfrm>
              <a:off x="597408" y="2998470"/>
              <a:ext cx="6566916"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③ copy()为false时，能否显示“复制完成”？</a:t>
              </a:r>
            </a:p>
          </p:txBody>
        </p:sp>
      </p:grpSp>
      <p:grpSp>
        <p:nvGrpSpPr>
          <p:cNvPr id="9" name="Group 9"/>
          <p:cNvGrpSpPr/>
          <p:nvPr/>
        </p:nvGrpSpPr>
        <p:grpSpPr>
          <a:xfrm>
            <a:off x="597408" y="3836670"/>
            <a:ext cx="5077130" cy="469392"/>
            <a:chOff x="597408" y="3836670"/>
            <a:chExt cx="5077130" cy="469392"/>
          </a:xfrm>
        </p:grpSpPr>
        <p:sp>
          <p:nvSpPr>
            <p:cNvPr id="8" name="TextBox 8"/>
            <p:cNvSpPr txBox="1"/>
            <p:nvPr/>
          </p:nvSpPr>
          <p:spPr>
            <a:xfrm>
              <a:off x="597408" y="3836670"/>
              <a:ext cx="5077130" cy="469392"/>
            </a:xfrm>
            <a:prstGeom prst="rect">
              <a:avLst/>
            </a:prstGeom>
            <a:noFill/>
            <a:ln>
              <a:noFill/>
            </a:ln>
          </p:spPr>
          <p:txBody>
            <a:bodyPr wrap="none" lIns="0" tIns="0" rIns="0" bIns="0" anchor="t" anchorCtr="0">
              <a:spAutoFit/>
            </a:bodyPr>
            <a:lstStyle/>
            <a:p>
              <a:pPr algn="l"/>
              <a:r>
                <a:rPr lang="zh-CN" sz="2400" dirty="0">
                  <a:solidFill>
                    <a:schemeClr val="accent3"/>
                  </a:solidFill>
                  <a:latin typeface="+mn-lt"/>
                  <a:ea typeface="+mn-ea"/>
                  <a:cs typeface="+mn-cs"/>
                </a:rPr>
                <a:t>① 不能。filePath()只计算路径。</a:t>
              </a:r>
            </a:p>
          </p:txBody>
        </p:sp>
      </p:grpSp>
      <p:grpSp>
        <p:nvGrpSpPr>
          <p:cNvPr id="11" name="Group 11"/>
          <p:cNvGrpSpPr/>
          <p:nvPr/>
        </p:nvGrpSpPr>
        <p:grpSpPr>
          <a:xfrm>
            <a:off x="597408" y="4751070"/>
            <a:ext cx="7758257" cy="469392"/>
            <a:chOff x="597408" y="4751070"/>
            <a:chExt cx="7758257" cy="469392"/>
          </a:xfrm>
        </p:grpSpPr>
        <p:sp>
          <p:nvSpPr>
            <p:cNvPr id="10" name="TextBox 10"/>
            <p:cNvSpPr txBox="1"/>
            <p:nvPr/>
          </p:nvSpPr>
          <p:spPr>
            <a:xfrm>
              <a:off x="597408" y="4751070"/>
              <a:ext cx="7758257" cy="469392"/>
            </a:xfrm>
            <a:prstGeom prst="rect">
              <a:avLst/>
            </a:prstGeom>
            <a:noFill/>
            <a:ln>
              <a:noFill/>
            </a:ln>
          </p:spPr>
          <p:txBody>
            <a:bodyPr wrap="none" lIns="0" tIns="0" rIns="0" bIns="0" anchor="t" anchorCtr="0">
              <a:spAutoFit/>
            </a:bodyPr>
            <a:lstStyle/>
            <a:p>
              <a:pPr algn="l"/>
              <a:r>
                <a:rPr lang="zh-CN" sz="2400" dirty="0">
                  <a:solidFill>
                    <a:schemeClr val="accent3"/>
                  </a:solidFill>
                  <a:latin typeface="+mn-lt"/>
                  <a:ea typeface="+mn-ea"/>
                  <a:cs typeface="+mn-cs"/>
                </a:rPr>
                <a:t>② cd()改变目录对象；setCurrent()改变工作目录。</a:t>
              </a:r>
            </a:p>
          </p:txBody>
        </p:sp>
      </p:grpSp>
      <p:grpSp>
        <p:nvGrpSpPr>
          <p:cNvPr id="13" name="Group 13"/>
          <p:cNvGrpSpPr/>
          <p:nvPr/>
        </p:nvGrpSpPr>
        <p:grpSpPr>
          <a:xfrm>
            <a:off x="597408" y="5665470"/>
            <a:ext cx="5872277" cy="469392"/>
            <a:chOff x="597408" y="5665470"/>
            <a:chExt cx="5872277" cy="469392"/>
          </a:xfrm>
        </p:grpSpPr>
        <p:sp>
          <p:nvSpPr>
            <p:cNvPr id="12" name="TextBox 12"/>
            <p:cNvSpPr txBox="1"/>
            <p:nvPr/>
          </p:nvSpPr>
          <p:spPr>
            <a:xfrm>
              <a:off x="597408" y="5665470"/>
              <a:ext cx="5872277" cy="469392"/>
            </a:xfrm>
            <a:prstGeom prst="rect">
              <a:avLst/>
            </a:prstGeom>
            <a:noFill/>
            <a:ln>
              <a:noFill/>
            </a:ln>
          </p:spPr>
          <p:txBody>
            <a:bodyPr wrap="none" lIns="0" tIns="0" rIns="0" bIns="0" anchor="t" anchorCtr="0">
              <a:spAutoFit/>
            </a:bodyPr>
            <a:lstStyle/>
            <a:p>
              <a:pPr algn="l"/>
              <a:r>
                <a:rPr lang="zh-CN" sz="2400" dirty="0">
                  <a:solidFill>
                    <a:schemeClr val="accent3"/>
                  </a:solidFill>
                  <a:latin typeface="+mn-lt"/>
                  <a:ea typeface="+mn-ea"/>
                  <a:cs typeface="+mn-cs"/>
                </a:rPr>
                <a:t>③ 不能。先解释失败，再决定后续操作。</a:t>
              </a:r>
            </a:p>
          </p:txBody>
        </p:sp>
      </p:grpSp>
      <p:grpSp>
        <p:nvGrpSpPr>
          <p:cNvPr id="16" name="Group 16"/>
          <p:cNvGrpSpPr/>
          <p:nvPr/>
        </p:nvGrpSpPr>
        <p:grpSpPr>
          <a:xfrm>
            <a:off x="603504" y="6404610"/>
            <a:ext cx="10984992" cy="234696"/>
            <a:chOff x="603504" y="6404610"/>
            <a:chExt cx="10984992" cy="234696"/>
          </a:xfrm>
        </p:grpSpPr>
        <p:sp>
          <p:nvSpPr>
            <p:cNvPr id="14" name="TextBox 14"/>
            <p:cNvSpPr txBox="1"/>
            <p:nvPr/>
          </p:nvSpPr>
          <p:spPr>
            <a:xfrm>
              <a:off x="603504" y="6404610"/>
              <a:ext cx="4478884"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先指出修改对象，再判断磁盘是否发生变化 · 答案按顺序显示</a:t>
              </a:r>
            </a:p>
          </p:txBody>
        </p:sp>
        <p:sp>
          <p:nvSpPr>
            <p:cNvPr id="15" name="TextBox 15"/>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23 / 24</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xmlns:p="http://schemas.openxmlformats.org/presentationml/2006/mai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childTnLst>
                          </p:cTn>
                        </p:par>
                      </p:childTnLst>
                    </p:cTn>
                  </p:par>
                  <p:par>
                    <p:cTn id="8" fill="hold">
                      <p:stCondLst>
                        <p:cond delay="indefinite"/>
                      </p:stCondLst>
                      <p:childTnLst>
                        <p:par>
                          <p:cTn id="9" fill="hold">
                            <p:stCondLst>
                              <p:cond delay="0"/>
                            </p:stCondLst>
                            <p:childTnLst>
                              <p:par>
                                <p:cTn xmlns:p="http://schemas.openxmlformats.org/presentationml/2006/mai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50"/>
                                        <p:tgtEl>
                                          <p:spTgt spid="11"/>
                                        </p:tgtEl>
                                      </p:cBhvr>
                                    </p:animEffect>
                                  </p:childTnLst>
                                </p:cTn>
                              </p:par>
                            </p:childTnLst>
                          </p:cTn>
                        </p:par>
                      </p:childTnLst>
                    </p:cTn>
                  </p:par>
                  <p:par>
                    <p:cTn id="13" fill="hold">
                      <p:stCondLst>
                        <p:cond delay="indefinite"/>
                      </p:stCondLst>
                      <p:childTnLst>
                        <p:par>
                          <p:cTn id="14" fill="hold">
                            <p:stCondLst>
                              <p:cond delay="0"/>
                            </p:stCondLst>
                            <p:childTnLst>
                              <p:par>
                                <p:cTn xmlns:p="http://schemas.openxmlformats.org/presentationml/2006/mai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Group 3"/>
          <p:cNvGrpSpPr/>
          <p:nvPr/>
        </p:nvGrpSpPr>
        <p:grpSpPr>
          <a:xfrm>
            <a:off x="590550" y="613410"/>
            <a:ext cx="7388352" cy="819150"/>
            <a:chOff x="590550" y="613410"/>
            <a:chExt cx="7388352" cy="819150"/>
          </a:xfrm>
        </p:grpSpPr>
        <p:sp>
          <p:nvSpPr>
            <p:cNvPr id="2" name="TextBox 2"/>
            <p:cNvSpPr txBox="1"/>
            <p:nvPr/>
          </p:nvSpPr>
          <p:spPr>
            <a:xfrm>
              <a:off x="590550" y="613410"/>
              <a:ext cx="7388352" cy="819150"/>
            </a:xfrm>
            <a:prstGeom prst="rect">
              <a:avLst/>
            </a:prstGeom>
            <a:noFill/>
            <a:ln>
              <a:noFill/>
            </a:ln>
          </p:spPr>
          <p:txBody>
            <a:bodyPr wrap="none" lIns="0" tIns="0" rIns="0" bIns="0" anchor="t" anchorCtr="0">
              <a:spAutoFit/>
            </a:bodyPr>
            <a:lstStyle/>
            <a:p>
              <a:pPr algn="l"/>
              <a:r>
                <a:rPr lang="zh-CN" sz="4200" b="1" dirty="0">
                  <a:solidFill>
                    <a:schemeClr val="accent1"/>
                  </a:solidFill>
                  <a:latin typeface="+mn-lt"/>
                  <a:ea typeface="+mn-ea"/>
                  <a:cs typeface="+mn-cs"/>
                </a:rPr>
                <a:t>下一步：临时对象与目录变化</a:t>
              </a:r>
            </a:p>
          </p:txBody>
        </p:sp>
      </p:grpSp>
      <p:grpSp>
        <p:nvGrpSpPr>
          <p:cNvPr id="5" name="Group 5"/>
          <p:cNvGrpSpPr/>
          <p:nvPr/>
        </p:nvGrpSpPr>
        <p:grpSpPr>
          <a:xfrm>
            <a:off x="590550" y="2084070"/>
            <a:ext cx="6210300" cy="1885950"/>
            <a:chOff x="590550" y="2084070"/>
            <a:chExt cx="6210300" cy="1885950"/>
          </a:xfrm>
        </p:grpSpPr>
        <p:sp>
          <p:nvSpPr>
            <p:cNvPr id="4" name="TextBox 4"/>
            <p:cNvSpPr txBox="1"/>
            <p:nvPr/>
          </p:nvSpPr>
          <p:spPr>
            <a:xfrm>
              <a:off x="590550" y="2084070"/>
              <a:ext cx="6210300" cy="1885950"/>
            </a:xfrm>
            <a:prstGeom prst="rect">
              <a:avLst/>
            </a:prstGeom>
            <a:noFill/>
            <a:ln>
              <a:noFill/>
            </a:ln>
          </p:spPr>
          <p:txBody>
            <a:bodyPr wrap="none" lIns="0" tIns="0" rIns="0" bIns="0" anchor="t" anchorCtr="0">
              <a:spAutoFit/>
            </a:bodyPr>
            <a:lstStyle/>
            <a:p>
              <a:pPr algn="l">
                <a:lnSpc>
                  <a:spcPts val="6600"/>
                </a:lnSpc>
              </a:pPr>
              <a:r>
                <a:rPr lang="zh-CN" sz="5400" b="1" dirty="0">
                  <a:solidFill>
                    <a:schemeClr val="accent1"/>
                  </a:solidFill>
                  <a:latin typeface="+mn-lt"/>
                  <a:ea typeface="+mn-ea"/>
                  <a:cs typeface="+mn-cs"/>
                </a:rPr>
                <a:t>确定位置以后</a:t>
              </a:r>
              <a:br/>
              <a:r>
                <a:rPr lang="zh-CN" sz="5400" b="1" dirty="0">
                  <a:solidFill>
                    <a:schemeClr val="accent1"/>
                  </a:solidFill>
                  <a:latin typeface="+mn-lt"/>
                  <a:ea typeface="+mn-ea"/>
                  <a:cs typeface="+mn-cs"/>
                </a:rPr>
                <a:t>还要考虑寿命与变化</a:t>
              </a:r>
            </a:p>
          </p:txBody>
        </p:sp>
      </p:grpSp>
      <p:grpSp>
        <p:nvGrpSpPr>
          <p:cNvPr id="8" name="Group 8"/>
          <p:cNvGrpSpPr/>
          <p:nvPr/>
        </p:nvGrpSpPr>
        <p:grpSpPr>
          <a:xfrm>
            <a:off x="597408" y="4370070"/>
            <a:ext cx="8101584" cy="1707642"/>
            <a:chOff x="597408" y="4370070"/>
            <a:chExt cx="8101584" cy="1707642"/>
          </a:xfrm>
        </p:grpSpPr>
        <p:sp>
          <p:nvSpPr>
            <p:cNvPr id="6" name="TextBox 6"/>
            <p:cNvSpPr txBox="1"/>
            <p:nvPr/>
          </p:nvSpPr>
          <p:spPr>
            <a:xfrm>
              <a:off x="597408" y="4370070"/>
              <a:ext cx="8101584" cy="469392"/>
            </a:xfrm>
            <a:prstGeom prst="rect">
              <a:avLst/>
            </a:prstGeom>
            <a:noFill/>
            <a:ln>
              <a:noFill/>
            </a:ln>
          </p:spPr>
          <p:txBody>
            <a:bodyPr wrap="none" lIns="0" tIns="0" rIns="0" bIns="0" anchor="t" anchorCtr="0">
              <a:spAutoFit/>
            </a:bodyPr>
            <a:lstStyle/>
            <a:p>
              <a:pPr algn="l"/>
              <a:r>
                <a:rPr lang="zh-CN" sz="2400" dirty="0">
                  <a:solidFill>
                    <a:schemeClr val="dk1"/>
                  </a:solidFill>
                  <a:latin typeface="+mn-lt"/>
                  <a:ea typeface="+mn-ea"/>
                  <a:cs typeface="+mn-cs"/>
                </a:rPr>
                <a:t>文件操作检查目标与结果，目录列表说明当前可见内容。</a:t>
              </a:r>
            </a:p>
          </p:txBody>
        </p:sp>
        <p:sp>
          <p:nvSpPr>
            <p:cNvPr id="7" name="TextBox 7"/>
            <p:cNvSpPr txBox="1"/>
            <p:nvPr/>
          </p:nvSpPr>
          <p:spPr>
            <a:xfrm>
              <a:off x="597408" y="5189220"/>
              <a:ext cx="5785104" cy="888492"/>
            </a:xfrm>
            <a:prstGeom prst="rect">
              <a:avLst/>
            </a:prstGeom>
            <a:noFill/>
            <a:ln>
              <a:noFill/>
            </a:ln>
          </p:spPr>
          <p:txBody>
            <a:bodyPr wrap="none" lIns="0" tIns="0" rIns="0" bIns="0" anchor="t" anchorCtr="0">
              <a:spAutoFit/>
            </a:bodyPr>
            <a:lstStyle/>
            <a:p>
              <a:pPr algn="l">
                <a:lnSpc>
                  <a:spcPts val="3300"/>
                </a:lnSpc>
              </a:pPr>
              <a:r>
                <a:rPr lang="zh-CN" sz="2400" dirty="0">
                  <a:solidFill>
                    <a:schemeClr val="dk1"/>
                  </a:solidFill>
                  <a:latin typeface="+mn-lt"/>
                  <a:ea typeface="+mn-ea"/>
                  <a:cs typeface="+mn-cs"/>
                </a:rPr>
                <a:t>下一份用临时目录和临时文件管理寿命，</a:t>
              </a:r>
              <a:br/>
              <a:r>
                <a:rPr lang="zh-CN" sz="2400" dirty="0">
                  <a:solidFill>
                    <a:schemeClr val="dk1"/>
                  </a:solidFill>
                  <a:latin typeface="+mn-lt"/>
                  <a:ea typeface="+mn-ea"/>
                  <a:cs typeface="+mn-cs"/>
                </a:rPr>
                <a:t>再用QFileSystemWatcher观察外部修改。</a:t>
              </a:r>
            </a:p>
          </p:txBody>
        </p:sp>
      </p:grpSp>
      <p:grpSp>
        <p:nvGrpSpPr>
          <p:cNvPr id="11" name="Group 11"/>
          <p:cNvGrpSpPr/>
          <p:nvPr/>
        </p:nvGrpSpPr>
        <p:grpSpPr>
          <a:xfrm>
            <a:off x="603504" y="6404610"/>
            <a:ext cx="10984992" cy="234696"/>
            <a:chOff x="603504" y="6404610"/>
            <a:chExt cx="10984992" cy="234696"/>
          </a:xfrm>
        </p:grpSpPr>
        <p:sp>
          <p:nvSpPr>
            <p:cNvPr id="9" name="TextBox 9"/>
            <p:cNvSpPr txBox="1"/>
            <p:nvPr/>
          </p:nvSpPr>
          <p:spPr>
            <a:xfrm>
              <a:off x="603504" y="6404610"/>
              <a:ext cx="2701900" cy="234696"/>
            </a:xfrm>
            <a:prstGeom prst="rect">
              <a:avLst/>
            </a:prstGeom>
            <a:noFill/>
            <a:ln>
              <a:noFill/>
            </a:ln>
          </p:spPr>
          <p:txBody>
            <a:bodyPr wrap="none" lIns="0" tIns="0" rIns="0" bIns="0" anchor="t" anchorCtr="0">
              <a:spAutoFit/>
            </a:bodyPr>
            <a:lstStyle/>
            <a:p>
              <a:pPr algn="l"/>
              <a:r>
                <a:rPr lang="zh-CN" sz="1200" dirty="0">
                  <a:solidFill>
                    <a:schemeClr val="accent5"/>
                  </a:solidFill>
                  <a:latin typeface="+mn-lt"/>
                  <a:ea typeface="+mn-ea"/>
                  <a:cs typeface="+mn-cs"/>
                </a:rPr>
                <a:t>8.1—8.2.5完成 · 接续8.2.6—8.2.8</a:t>
              </a:r>
            </a:p>
          </p:txBody>
        </p:sp>
        <p:sp>
          <p:nvSpPr>
            <p:cNvPr id="10" name="TextBox 10"/>
            <p:cNvSpPr txBox="1"/>
            <p:nvPr/>
          </p:nvSpPr>
          <p:spPr>
            <a:xfrm>
              <a:off x="10954360" y="6404610"/>
              <a:ext cx="634136" cy="234696"/>
            </a:xfrm>
            <a:prstGeom prst="rect">
              <a:avLst/>
            </a:prstGeom>
            <a:noFill/>
            <a:ln>
              <a:noFill/>
            </a:ln>
          </p:spPr>
          <p:txBody>
            <a:bodyPr wrap="none" lIns="0" tIns="0" rIns="0" bIns="0" anchor="t" anchorCtr="0">
              <a:spAutoFit/>
            </a:bodyPr>
            <a:lstStyle/>
            <a:p>
              <a:pPr algn="r"/>
              <a:r>
                <a:rPr lang="zh-CN" sz="1200" dirty="0">
                  <a:solidFill>
                    <a:schemeClr val="accent5"/>
                  </a:solidFill>
                  <a:latin typeface="+mn-lt"/>
                  <a:ea typeface="+mn-ea"/>
                  <a:cs typeface="+mn-cs"/>
                </a:rPr>
                <a:t>24 / 24</a:t>
              </a:r>
            </a:p>
          </p:txBody>
        </p:sp>
      </p:gr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qt6_ch08_a_filesystem">
  <a:themeElements>
    <a:clrScheme name="qt6_ch08_a_filesystem">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08_a_filesystem">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08_a_filesyste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qt6_ch08_a_filesystem">
  <a:themeElements>
    <a:clrScheme name="qt6_ch08_a_filesystem">
      <a:dk1>
        <a:srgbClr val="2B343A"/>
      </a:dk1>
      <a:lt1>
        <a:srgbClr val="FAF7EF"/>
      </a:lt1>
      <a:dk2>
        <a:srgbClr val="1F497D"/>
      </a:dk2>
      <a:lt2>
        <a:srgbClr val="EEE8DC"/>
      </a:lt2>
      <a:accent1>
        <a:srgbClr val="283D49"/>
      </a:accent1>
      <a:accent2>
        <a:srgbClr val="A8542F"/>
      </a:accent2>
      <a:accent3>
        <a:srgbClr val="587F76"/>
      </a:accent3>
      <a:accent4>
        <a:srgbClr val="283D49"/>
      </a:accent4>
      <a:accent5>
        <a:srgbClr val="646B6B"/>
      </a:accent5>
      <a:accent6>
        <a:srgbClr val="D6CFC2"/>
      </a:accent6>
      <a:hlink>
        <a:srgbClr val="A8542F"/>
      </a:hlink>
      <a:folHlink>
        <a:srgbClr val="587F76"/>
      </a:folHlink>
    </a:clrScheme>
    <a:fontScheme name="qt6_ch08_a_filesystem">
      <a:majorFont>
        <a:latin typeface="Consolas"/>
        <a:ea typeface="Microsoft YaHei"/>
        <a:cs typeface="Consolas"/>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olas"/>
        <a:ea typeface="Microsoft YaHei"/>
        <a:cs typeface="Consolas"/>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qt6_ch08_a_filesyste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2026-10-06T16:44:07Z</dcterms:created>
  <dcterms:modified xsi:type="dcterms:W3CDTF">2026-10-06T16:44:07Z</dcterms:modified>
  <cp:category/>
  <cp:contentStatus/>
</cp:coreProperties>
</file>