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  <Relationship Id="rId3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前一份已经解决路径、临时资源和文件监视，这份接着处理文件里的内容。先问文件字节如何变成文字，再问编辑器里的修改如何真正保存到文件。我们先用 QFile 手动完成字节读写和编码转换，再把文本转换交给 QTextStream；整个过程都检查当前对象的操作结果，尤其区分写入与提交。</a:t>
            </a:r>
          </a:p>
          <a:p>
            <a:pPr/>
            <a:endParaRPr lang="zh-CN" dirty="0"/>
          </a:p>
          <a:p>
            <a:pPr/>
            <a:r>
              <a:rPr lang="zh-CN" dirty="0"/>
              <a:t>内容依据《Qt 6 C++ 开发指南》第八章第八点三节。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读取时，QFile 的 readAll 从文件取得字节数组，QByteArray 保存这些字节，再由 QString 的 fromUtf8 按统一约定把字节解释成文字。保存的方向相反，先把 QString 用 toUtf8 编码成字节数组，再由 QFile 的 write 写入文件。QFile 负责字节读写，QString 保存文字，两者之间必须选定对应编码。QTextStream 可以承担文本转换，仍然需要绑定实际的文件设备。</a:t>
            </a:r>
          </a:p>
          <a:p>
            <a:pPr/>
            <a:endParaRPr lang="zh-CN" dirty="0"/>
          </a:p>
          <a:p>
            <a:pPr/>
            <a:r>
              <a:rPr lang="zh-CN" dirty="0"/>
              <a:t>转换与默认文本流编码依据 Qt 六点二点三实现：https://raw.githubusercontent.com/qt/qtbase/v6.2.3/src/corelib/text/qstring.cpp 、https://raw.githubusercontent.com/qt/qtbase/v6.2.3/src/corelib/serialization/qtextstream.cpp 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 samp8_2 用 QMainWindow 和中央 QTabWidget 安排两个文本页，每页的 QPlainTextEdit 显示读取结果，保存时从该编辑器取得当前文本。工具栏动作触发打开和保存，两页分别演示 QFile 直接处理以及 QTextStream 流处理，可以比较转换工作放在什么位置。setTabsClosable 设置为 false，保留这两个分页；setDocumentMode 设置为 true，让它们按文档页形式显示。演示时先指出当前分页和保存的编辑器，避免学生把工具栏动作误当成同时保存两个页面。</a:t>
            </a:r>
          </a:p>
          <a:p>
            <a:pPr/>
            <a:endParaRPr lang="zh-CN" dirty="0"/>
          </a:p>
          <a:p>
            <a:pPr/>
            <a:r>
              <a:rPr lang="zh-CN" dirty="0"/>
              <a:t>界面来自教材图八杠四，对应 PDF 第三百零二页。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文件对话框返回的是用户选择的路径，还没有替程序打开文件。取消选择得到空路径时，立即结束本次加载，已有文本保持原样。路径非空后，才创建 QFile，检查 open，然后读取成功再改变编辑器内容。教材还改变当前工作目录，这会影响整个程序随后使用的相对路径；保存本次选择的完整路径，可以明确打开和保存各自针对哪个目标。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依据教材第八点三点一节的文件选择过程，实际打开结果核对 Qt 六点二点三实现：https://raw.githubusercontent.com/qt/qtbase/v6.2.3/src/corelib/io/qfile.cpp 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QFile 构造函数把 path 保存成文件名，设备是否打开由 open 的返回值决定。这段代码以只读方式打开文件，失败时显示 errorString 并返回，所以不会继续读取，也不会替换原显示。文件不存在或没有读取权限都可能使打开失败；只读模式不创建缺失文件。只有返回 true 后，后面的读取代码才有可用的打开设备，showError 是应用自己实现的提示函数。</a:t>
            </a:r>
          </a:p>
          <a:p>
            <a:pPr/>
            <a:endParaRPr lang="zh-CN" dirty="0"/>
          </a:p>
          <a:p>
            <a:pPr/>
            <a:r>
              <a:rPr lang="zh-CN" dirty="0"/>
              <a:t>打开模式和返回值依据 Qt 六点二点三实现：https://raw.githubusercontent.com/qt/qtbase/v6.2.3/src/corelib/io/qfile.cpp 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选择打开模式时，除了能否读写，还要说明旧内容会怎样。ReadOnly 用于读取，普通 WriteOnly 打开已有文件会截断旧内容，适合整份覆盖保存；ReadWrite 本身保留旧内容，要整体替换时用 Truncate 明确截断，否则写短文本之后可能仍留着旧尾部。Append 把新写入内容送到末尾，NewOnly 要求目标原先不存在，ExistingOnly 要求目标已经存在。打开成功只说明选定模式已打开设备，不能替代对这些内容变化的判断。</a:t>
            </a:r>
          </a:p>
          <a:p>
            <a:pPr/>
            <a:endParaRPr lang="zh-CN" dirty="0"/>
          </a:p>
          <a:p>
            <a:pPr/>
            <a:r>
              <a:rPr lang="zh-CN" dirty="0"/>
              <a:t>说明依据教材打开模式，并核对 Qt 六点二点三实现：https://raw.githubusercontent.com/qt/qtbase/v6.2.3/src/corelib/io/qiodevice.cpp 。普通 WriteOnly 的说明不扩展到与 Append、ReadOnly 或 NewOnly 组合的情形。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ReadOnly 与 Text 组合使用时，Text 处理的是行结束符。读取时按文本换行处理平台行结束符，Windows 写入时也按平台方式处理换行。文件中文字使用什么编码，仍然由 fromUtf8、toUtf8 或 QTextStream 的编码设置决定。加上 Text 并不能证明文件是 UTF-8，读取之前仍需知道实际编码，把换行与文字编码分开判断。</a:t>
            </a:r>
          </a:p>
          <a:p>
            <a:pPr/>
            <a:endParaRPr lang="zh-CN" dirty="0"/>
          </a:p>
          <a:p>
            <a:pPr/>
            <a:r>
              <a:rPr lang="zh-CN" dirty="0"/>
              <a:t>换行与编码职责依据 Qt 六点二点三实现：https://raw.githubusercontent.com/qt/qtbase/v6.2.3/src/corelib/io/qiodevice.cpp 、https://raw.githubusercontent.com/qt/qtbase/v6.2.3/src/corelib/serialization/qtextstream.cpp 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这段代码沿用前页已经成功打开的 file，readAll 先把读取结果存入 bytes，再检查设备错误。空字节数组可能来自一个正常空文件，也可能来自读取失败，因此不能只看数组是否为空。发生错误时提示并返回，原来的编辑器内容保留；没有错误才用 fromUtf8 解码，调用 setPlainText 显示结果。正常的空文件也应显示为空文本，不能因为结果为空就拒绝加载。</a:t>
            </a:r>
          </a:p>
          <a:p>
            <a:pPr/>
            <a:endParaRPr lang="zh-CN" dirty="0"/>
          </a:p>
          <a:p>
            <a:pPr/>
            <a:r>
              <a:rPr lang="zh-CN" dirty="0"/>
              <a:t>空数组的歧义和编码转换依据 Qt 六点二点三实现：https://raw.githubusercontent.com/qt/qtbase/v6.2.3/src/corelib/io/qiodevice.cpp 、https://raw.githubusercontent.com/qt/qtbase/v6.2.3/src/corelib/text/qstring.cpp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课堂情景中的文件有两行，第一行后有换行，末行后没有换行。QFile 的 readLine 会保留实际读到的换行，所以第一轮包含换行，第二轮只包含末行正文。如果每轮都删掉最后一个字节，第二轮删掉的就是正文，而且 UTF-8 的一个中文可能占多个字节，删掉一个字节还会破坏它的编码。需要保留完整文本时，先保留读到的字节再解码；确实需要去行尾时，只处理实际存在的换行。</a:t>
            </a:r>
          </a:p>
          <a:p>
            <a:pPr/>
            <a:endParaRPr lang="zh-CN" dirty="0"/>
          </a:p>
          <a:p>
            <a:pPr/>
            <a:r>
              <a:rPr lang="zh-CN" dirty="0"/>
              <a:t>文字是课堂情景，并非教材文件原文。readLine 行尾规则依据 Qt 六点二点三实现：https://raw.githubusercontent.com/qt/qtbase/v6.2.3/src/corelib/io/qiodevice.cpp 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这份示例统一约定 UTF-8，写入时用 toUtf8，读取时用 fromUtf8，让编码和解码对应。toLatin1 不能表示所有中文，toLocal8Bit 使用本地编码，在 Windows 上与当前系统代码页有关，因此不能把本地编码产生的字节默认按 UTF-8 解释。看到乱码时，先检查文件实际编码和读取方法是否对应。字体决定字形怎样显示，不能替程序补回错误解码的文字。</a:t>
            </a:r>
          </a:p>
          <a:p>
            <a:pPr/>
            <a:endParaRPr lang="zh-CN" dirty="0"/>
          </a:p>
          <a:p>
            <a:pPr/>
            <a:r>
              <a:rPr lang="zh-CN" dirty="0"/>
              <a:t>编码接口行为依据 Qt 六点二点三实现：https://raw.githubusercontent.com/qt/qtbase/v6.2.3/src/corelib/text/qstring.cpp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保存时先从当前编辑器取得文字，再用 toUtf8 得到 bytes。file 已以普通 WriteOnly 成功打开，write 返回实际接受的字节数，负数表示失败；小于 bytes 长度的短写，也不能算整份保存成功。因此用 written 与 bytes.size 比较，不使用 text.size，QString 的长度不是 UTF-8 字节长度。页面是一个返回 bool 的保存函数片段，失败分支用 showError 提示，并返回 false。</a:t>
            </a:r>
          </a:p>
          <a:p>
            <a:pPr/>
            <a:endParaRPr lang="zh-CN" dirty="0"/>
          </a:p>
          <a:p>
            <a:pPr/>
            <a:r>
              <a:rPr lang="zh-CN" dirty="0"/>
              <a:t>写入返回值与编码规则依据 Qt 六点二点三实现：https://raw.githubusercontent.com/qt/qtbase/v6.2.3/src/corelib/io/qiodevice.cpp 、https://raw.githubusercontent.com/qt/qtbase/v6.2.3/src/corelib/text/qstring.cpp 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普通 QFile 用 WriteOnly 覆盖已有文件时，打开成功就已经截断旧内容，随后才写入新数据。后续写入若失败或没有写完，文件可能只剩一部分内容，所以这种保存方式不能保证失败时保留旧文件。flush 返回 bool，把缓存刷新给文件但不关闭设备，也要检查它是否成功。close 返回 void，执行到 close 这一行不能自动说明保存成功；保存逻辑仍需检查所要求的写入和刷新结果。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依据教材第八点三点一节的 QFile 接口，并核对普通 WriteOnly 的截断行为：https://raw.githubusercontent.com/qt/qtbase/v6.2.3/src/corelib/io/qiodevice.cpp 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为缩短直接覆盖原文件的失败窗口，可以使用 QSaveFile 的默认保存方式。打开成功后，新内容先写进临时文件，写入过程还没有替换最终路径的原文件。等写入完成再调用 commit，返回 true 才说明最终路径已指向保存的新内容；返回 false 仍按保存失败处理。QSaveFile 用 commit 完成保存，不能用 close 替代，本页使用默认关闭直接写入回退的条件。</a:t>
            </a:r>
          </a:p>
          <a:p>
            <a:pPr/>
            <a:endParaRPr lang="zh-CN" dirty="0"/>
          </a:p>
          <a:p>
            <a:pPr/>
            <a:r>
              <a:rPr lang="zh-CN" dirty="0"/>
              <a:t>临时写入和提交行为依据 Qt 六点二点三实现：https://raw.githubusercontent.com/qt/qtbase/v6.2.3/src/corelib/io/qsavefile.cpp 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saveText 接收目标路径和要保存的 QPlainTextEdit，代码里的 editor 就是这个编辑器指针。函数先检查 QSaveFile 是否打开成功，再把当前文本编码成 UTF-8 字节。若写入长度与 bytes 长度不同，取消这次写入并返回 false；完整写入后，把 commit 的结果作为函数结果返回。这样打开、完整写入和提交都成功，函数才返回 true，下一页的文档状态处理便有明确条件。</a:t>
            </a:r>
          </a:p>
          <a:p>
            <a:pPr/>
            <a:endParaRPr lang="zh-CN" dirty="0"/>
          </a:p>
          <a:p>
            <a:pPr/>
            <a:r>
              <a:rPr lang="zh-CN" dirty="0"/>
              <a:t>这是课堂整理的保存函数，接口规则依据 Qt 六点二点三实现：https://raw.githubusercontent.com/qt/qtbase/v6.2.3/src/corelib/io/qsavefile.cpp 、https://raw.githubusercontent.com/qt/qtbase/v6.2.3/src/corelib/io/qiodevice.cpp 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前页的保护依赖默认关闭直接写入回退：无法创建临时文件时报告保存失败。setDirectWriteFallback 设为 true 后，允许某些情况下回退到直接写最终文件，但并不要求每次都直接覆盖它。一旦进入这种回退，临时替换的原子保护不再成立，cancelWriting 也不能撤销已经写进最终文件的字节。应用要先明确能接受的失败后果，再决定是否允许这个选项，不能同时承诺失败时原文件一定保留。</a:t>
            </a:r>
          </a:p>
          <a:p>
            <a:pPr/>
            <a:endParaRPr lang="zh-CN" dirty="0"/>
          </a:p>
          <a:p>
            <a:pPr/>
            <a:r>
              <a:rPr lang="zh-CN" dirty="0"/>
              <a:t>回退条件和取消写入的限制依据 Qt 六点二点三实现：https://raw.githubusercontent.com/qt/qtbase/v6.2.3/src/corelib/io/qsavefile.cpp 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这段调用使用前页定义的 saveText，目标仍是 path 和当前 plainTextEdit。只有函数返回 true，程序才把这个编辑器的文档修改标志设为 false；失败时显示保存未完成，继续保留未保存状态。这里把文档状态与打开、完整写入、提交这三个检查联系起来。对话框返回路径或执行过写入函数，都不等于这次保存已经成功。</a:t>
            </a:r>
          </a:p>
          <a:p>
            <a:pPr/>
            <a:endParaRPr lang="zh-CN" dirty="0"/>
          </a:p>
          <a:p>
            <a:pPr/>
            <a:r>
              <a:rPr lang="zh-CN" dirty="0"/>
              <a:t>保存结果的判断依据 Qt 六点二点三 QSaveFile 行为：https://raw.githubusercontent.com/qt/qtbase/v6.2.3/src/corelib/io/qsavefile.cpp 。saveText 和 showError 都是应用函数。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前面手动在字节和文字之间转换，现在把转换交给 QTextStream。先用 QFile 打开设备，再把设备地址传给 in，流就读写这个已绑定的文件。读取时它把字节解释成文字，写入时把文字编码成字节，流提取和插入操作符用于处理文本内容。QTextStream 不替代 file.open 的结果检查，QFile 管理设备，流负责文本与格式，这两项职责仍然存在。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依据教材第八点三点二节，默认转换规则核对 Qt 六点二点三实现：https://raw.githubusercontent.com/qt/qtbase/v6.2.3/src/corelib/serialization/qtextstream.cpp 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 六的 QTextStream 默认按 UTF-8 读写，代码仍用 setEncoding 明确文件约定，方便与其他程序对接。读取时，默认开启的 BOM 检测可以识别带标记的 Unicode 编码，并切换到对应解释方式，但这不是对任意未知文件的编码识别。需要输出 UTF-8 BOM 时，在写入任何数据之前调用 setGenerateByteOrderMark，默认写入不会自动添加 BOM。这里把默认编码、读取检测和写出标记分开，避免学生把三个设置混为一个。</a:t>
            </a:r>
          </a:p>
          <a:p>
            <a:pPr/>
            <a:endParaRPr lang="zh-CN" dirty="0"/>
          </a:p>
          <a:p>
            <a:pPr/>
            <a:r>
              <a:rPr lang="zh-CN" dirty="0"/>
              <a:t>默认编码与 BOM 规则依据 Qt 六点二点三实现：https://raw.githubusercontent.com/qt/qtbase/v6.2.3/src/corelib/serialization/qtextstream.cpp 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QTextStream 的 readLine 返回 QString，行结束符已经去掉，这与 QFile 返回的字节行不同。一个空白行可以得到空字符串，文件末尾之后再读会得到 null QString，因此空行本身仍是一行，不能看到空字符串就结束处理。页面中的循环先检查 atEnd，再读取 line，然后按当前行处理。对这两类 readLine 的返回结果，分别按文字行和字节行理解，不沿用同一种删除末尾字符的方法。</a:t>
            </a:r>
          </a:p>
          <a:p>
            <a:pPr/>
            <a:endParaRPr lang="zh-CN" dirty="0"/>
          </a:p>
          <a:p>
            <a:pPr/>
            <a:r>
              <a:rPr lang="zh-CN" dirty="0"/>
              <a:t>行结束符与末尾返回规则依据 Qt 六点二点三实现：https://raw.githubusercontent.com/qt/qtbase/v6.2.3/src/corelib/serialization/qtextstream.cpp 、https://raw.githubusercontent.com/qt/qtbase/v6.2.3/src/corelib/io/qiodevice.cpp 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同一行课堂输入是 Qt makes GUI easy。用流提取操作符按空白分隔，依次得到四个词，适合读取按空白分隔的字段；用 readLine 则得到完整的一行，行内空格仍然保留。需要保存一句话或者带空格的姓名时，分词读取会丢掉原本的整行结构，因此不能替代整行读取。先说清输入格式再选择方法，数字与整行混合处理时还要关注当前读取位置。</a:t>
            </a:r>
          </a:p>
          <a:p>
            <a:pPr/>
            <a:endParaRPr lang="zh-CN" dirty="0"/>
          </a:p>
          <a:p>
            <a:pPr/>
            <a:r>
              <a:rPr lang="zh-CN" dirty="0"/>
              <a:t>英文句子是课堂情景；方法依据教材第八点三点二节的 QTextStream 文本读取。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整数可以通过 setIntegerBase 选择输出进制，十进制和十六进制会把同一个整数写成不同文字。实数则用 setRealNumberNotation 选择定点或科学记法，用 setRealNumberPrecision 控制精度，两项设置共同决定小数的输出表示。文件需要读回时，双方要约定分隔符、数字表示和编码，读取方才能按约定解释。为了显示简洁而取舍精度，不能继续把输出文本理解为原数值的完整保留。</a:t>
            </a:r>
          </a:p>
          <a:p>
            <a:pPr/>
            <a:endParaRPr lang="zh-CN" dirty="0"/>
          </a:p>
          <a:p>
            <a:pPr/>
            <a:r>
              <a:rPr lang="zh-CN" dirty="0"/>
              <a:t>依据教材第八点三点二节的格式设置接口。页面写的是接口名称与用途，省略参数，并非可直接复制执行的调用语句。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教材逐个取出 QTextBlock 的 text，把当前块的文字写进流，再追加换行。这也会在最后一个块后追加换行，空块仍按格式规则处理，不能为了减少输出而忽略它。这样的行尾规则未必和读入文件的原始末尾形式相同。如果任务是保存编辑器当前的整份纯文本，可以写 toPlainText 的结果；先明确是否额外添加末尾换行，再选择逐块写还是整份写。</a:t>
            </a:r>
          </a:p>
          <a:p>
            <a:pPr/>
            <a:endParaRPr lang="zh-CN" dirty="0"/>
          </a:p>
          <a:p>
            <a:pPr/>
            <a:r>
              <a:rPr lang="zh-CN" dirty="0"/>
              <a:t>本页依据教材第八点三点二节的逐块保存实现，并解释这段实现的末尾换行后果。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 bool 保存函数体把 QSaveFile 与 QTextStream 组合起来，editor 仍指向要保存的文本编辑器。打开成功后明确 UTF-8，把当前文本交给 out；先调用流的 flush，让缓存文字进入设备，再检查流状态。流状态不是 Ok 时取消写入并返回 false；没有流写入错误时，再返回 commit 的结果。提交发生时 out 还存活，程序主动完成刷新和检查，不能把错误检查推迟到流析构；任一步失败都保留修改标志。</a:t>
            </a:r>
          </a:p>
          <a:p>
            <a:pPr/>
            <a:endParaRPr lang="zh-CN" dirty="0"/>
          </a:p>
          <a:p>
            <a:pPr/>
            <a:r>
              <a:rPr lang="zh-CN" dirty="0"/>
              <a:t>刷新、状态和提交顺序依据 Qt 六点二点三实现：https://raw.githubusercontent.com/qt/qtbase/v6.2.3/src/corelib/serialization/qtextstream.cpp 、https://raw.githubusercontent.com/qt/qtbase/v6.2.3/src/corelib/io/qsavefile.cpp 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QTextStream 有自己的读缓冲，流刚返回一个字符时，底层设备可能已经读入了更多字节。这时再直接调用 QFile 的 read，使用的是底层设备当前位置，不是流刚消费完一个字符的位置，两条读取路径可能失去同步。同一个读取过程先选定一条方法，不交替从流和底层文件读取。调试时分别观察流操作和设备位置，不能只根据文件位置猜已经处理过哪些文字。</a:t>
            </a:r>
          </a:p>
          <a:p>
            <a:pPr/>
            <a:endParaRPr lang="zh-CN" dirty="0"/>
          </a:p>
          <a:p>
            <a:pPr/>
            <a:r>
              <a:rPr lang="zh-CN" dirty="0"/>
              <a:t>流缓冲与设备位置的限制依据 Qt 六点二点三实现：https://raw.githubusercontent.com/qt/qtbase/v6.2.3/src/corelib/serialization/qtextstream.cpp 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先让学生说出要检查哪个对象的值，再逐题显示答案。第一题只看空数组还不能判断，检查 file.error 才能区分正常空文件和读取失败。第二题比较的是编码后 bytes.size，QString 的长度不是 UTF-8 字节数。第三题的 commit 返回 false 表示保存没有完成，因此不能清除修改标志，要保留未保存状态并向用户报告失败。</a:t>
            </a:r>
          </a:p>
          <a:p>
            <a:pPr/>
            <a:endParaRPr lang="zh-CN" dirty="0"/>
          </a:p>
          <a:p>
            <a:pPr/>
            <a:r>
              <a:rPr lang="zh-CN" dirty="0"/>
              <a:t>练习依据 Qt 六点二点三设备读写与安全保存规则：https://raw.githubusercontent.com/qt/qtbase/v6.2.3/src/corelib/io/qiodevice.cpp 、https://raw.githubusercontent.com/qt/qtbase/v6.2.3/src/corelib/io/qsavefile.cpp 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文本读取已经有明确过程：读取前确认编码，改变编辑器内容前检查读取结果。保存也要检查完整写入和提交成功，然后才清除修改标志。下一份进入第八点四节，QDataStream 把数值和对象写成字节，读取方按同一类型、顺序与格式恢复数据。文本编码约定仍然提供参照，但二进制格式还需要进一步说明每个字段怎样排列和解释。</a:t>
            </a:r>
          </a:p>
          <a:p>
            <a:pPr/>
            <a:endParaRPr lang="zh-CN" dirty="0"/>
          </a:p>
          <a:p>
            <a:pPr/>
            <a:r>
              <a:rPr lang="zh-CN" dirty="0"/>
              <a:t>本页承接教材第八点四节的二进制文件读写。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8_c_text_io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8_c_text_io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da632c7ad9c9151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643890"/>
            <a:ext cx="1435837" cy="352044"/>
            <a:chOff x="600456" y="643890"/>
            <a:chExt cx="1435837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43583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第8章 · 8.3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2057400"/>
            <a:ext cx="4610100" cy="2114550"/>
            <a:chOff x="590550" y="205740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205740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文本文件读写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与安全保存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27220"/>
            <a:ext cx="8863584" cy="1612392"/>
            <a:chOff x="597408" y="4427220"/>
            <a:chExt cx="8863584" cy="1612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文件里的字节怎样变成文字？界面里的修改怎样保存到文件？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515112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先用 QFile 直接读写，再用 QTextStream 处理文本。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沿打开、读取、解释、修改、写入和提交过程，检查对象与结果。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16667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 C++ 开发指南 · 第8章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文字需要经过编码才能保存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853565"/>
            <a:ext cx="6505956" cy="1499997"/>
            <a:chOff x="592836" y="1853565"/>
            <a:chExt cx="6505956" cy="149999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853565"/>
              <a:ext cx="492023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读取：把字节解释成文字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65070"/>
              <a:ext cx="6501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 → QFile::readAll() → QByteArray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 QString::fromUtf8(bytes) → QString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2836" y="3606165"/>
            <a:ext cx="5225796" cy="1461897"/>
            <a:chOff x="592836" y="3606165"/>
            <a:chExt cx="5225796" cy="1461897"/>
          </a:xfrm>
        </p:grpSpPr>
        <p:sp>
          <p:nvSpPr>
            <p:cNvPr id="7" name="TextBox 7"/>
            <p:cNvSpPr txBox="1"/>
            <p:nvPr/>
          </p:nvSpPr>
          <p:spPr>
            <a:xfrm>
              <a:off x="592836" y="3606165"/>
              <a:ext cx="492023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保存：把文字编码成字节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4179570"/>
              <a:ext cx="5221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→ toUtf8() → QByteArray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再用 QFile::write(bytes) → 文件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303520"/>
            <a:ext cx="8467344" cy="888492"/>
            <a:chOff x="597408" y="5303520"/>
            <a:chExt cx="846734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303520"/>
              <a:ext cx="8467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读写字节，QString 保存文字，转换时必须选定编码。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承担文本转换，仍需与实际文件设备搭配。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39300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 · Qt 6.2.3 qstring.cpp / qtextstream.cpp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教材用两个分页比较读写方式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0456" y="1890812"/>
            <a:ext cx="5819394" cy="4267672"/>
            <a:chOff x="600456" y="1890812"/>
            <a:chExt cx="5819394" cy="4267672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890812"/>
              <a:ext cx="5810250" cy="3819325"/>
            </a:xfrm>
            <a:prstGeom prst="rect">
              <a:avLst/>
            </a:prstGeom>
          </p:spPr>
        </p:pic>
        <p:sp>
          <p:nvSpPr>
            <p:cNvPr id="5" name="TextBox 5"/>
            <p:cNvSpPr txBox="1"/>
            <p:nvPr/>
          </p:nvSpPr>
          <p:spPr>
            <a:xfrm>
              <a:off x="600456" y="5806440"/>
              <a:ext cx="47919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教材图8-4 · samp8_2 的两种文本读写方式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788658" y="1931670"/>
            <a:ext cx="4291584" cy="4222242"/>
            <a:chOff x="6788658" y="1931670"/>
            <a:chExt cx="4291584" cy="4222242"/>
          </a:xfrm>
        </p:grpSpPr>
        <p:sp>
          <p:nvSpPr>
            <p:cNvPr id="7" name="TextBox 7"/>
            <p:cNvSpPr txBox="1"/>
            <p:nvPr/>
          </p:nvSpPr>
          <p:spPr>
            <a:xfrm>
              <a:off x="6788658" y="1931670"/>
              <a:ext cx="4291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samp8_2 使用 QMainWindow，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QTabWidget 中有两个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QPlainTextEdit 文本页。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6788658" y="3436620"/>
              <a:ext cx="3681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工具栏触发打开和保存。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编辑器显示读取结果，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保存时读取它的当前文本。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790182" y="4897755"/>
              <a:ext cx="324840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setTabsClosable(false)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setDocumentMode(true)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788658" y="56845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保留分页，按文档页显示。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18748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 · PDF第302页图8-4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选择路径没有打开文件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371600"/>
            <a:chOff x="609600" y="1828800"/>
            <a:chExt cx="10972800" cy="1371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371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02155"/>
              <a:ext cx="647547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"打开文本");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 return;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12820"/>
            <a:ext cx="7431024" cy="888492"/>
            <a:chOff x="597408" y="3512820"/>
            <a:chExt cx="7431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12820"/>
              <a:ext cx="7431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取消选择时保留已有文本。路径非空后再创建 QFile，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open() 尝试打开文件，成功读取后才改变显示。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70170"/>
            <a:ext cx="7644384" cy="888492"/>
            <a:chOff x="597408" y="5170170"/>
            <a:chExt cx="76443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701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教材改变当前工作目录，会影响整个程序的相对路径。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保存已选的完整路径，可以明确本次打开和保存的目标。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81140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文件对话框选择路径，QFile 执行实际I/O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03541" cy="819150"/>
            <a:chOff x="590550" y="613410"/>
            <a:chExt cx="730354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0354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open() 的结果决定能否继续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59536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22470"/>
            <a:ext cx="8604504" cy="1307592"/>
            <a:chOff x="597408" y="4522470"/>
            <a:chExt cx="86045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8604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对象保存了文件名，还不等于设备已经打开。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文件不存在或没有读取权限时，提示错误并保留原显示。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只读模式不创建缺失文件；open() 返回 true 后才开始读取。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19869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qfile.cpp；showError 由应用实现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打开模式会改变原文件内容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44384" cy="888492"/>
            <a:chOff x="597408" y="1931670"/>
            <a:chExt cx="7644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44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ReadOnly 用于读取。普通 WriteOnly 打开已有文件，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旧内容会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被截断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，适合整份覆盖保存。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8863584" cy="888492"/>
            <a:chOff x="597408" y="3284220"/>
            <a:chExt cx="8863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ReadWrite 保留已有内容，整体替换时用 Truncate 明确截断；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写入较短的新文本，并不会自动删掉旧尾部。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9336024" cy="1307592"/>
            <a:chOff x="597408" y="4827270"/>
            <a:chExt cx="93360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93360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Append 把新内容追加到末尾。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NewOnly 要求目标原先不存在，ExistingOnly 要求目标已经存在。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选错模式，即使 open() 成功，也可能已经改变文件。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552664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qiodevice.cpp；WriteOnly 的说明针对普通覆盖打开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007388" cy="819150"/>
            <a:chOff x="590550" y="613410"/>
            <a:chExt cx="500738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00738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Text 模式处理换行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002155"/>
            <a:ext cx="6163056" cy="894207"/>
            <a:chOff x="597408" y="2002155"/>
            <a:chExt cx="6163056" cy="894207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2002155"/>
              <a:ext cx="58937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QIODevice::ReadOnly | QIODevice::Text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42697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读取时，把平台行结束符按文本换行处理。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284220"/>
            <a:ext cx="9823704" cy="1307592"/>
            <a:chOff x="597408" y="3284220"/>
            <a:chExt cx="982370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284220"/>
              <a:ext cx="9823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 文本模式写入时，会按平台方式处理换行。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字符编码仍由 fromUtf8()、toUtf8() 或 QTextStream 的设置决定。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换行转换与文字编码转换，需要分别解释。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70170"/>
            <a:ext cx="7187184" cy="888492"/>
            <a:chOff x="597408" y="5170170"/>
            <a:chExt cx="718718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70170"/>
              <a:ext cx="718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打开时加了 Text，不能据此认定字节一定是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UTF-8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读取方仍要知道文件实际使用的编码。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2855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 / qtextstream.cpp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读取全部字节后再改变显示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040255"/>
              <a:ext cx="632879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file.readAll();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(file.error() != QFileDevice::NoError)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QString::fromUtf8(bytes);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ui-&gt;plainTextEdit-&gt;setPlainText(text);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9396984" cy="888492"/>
            <a:chOff x="597408" y="5170170"/>
            <a:chExt cx="9396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9396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沿用已成功打开的 file。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空数组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可能是空文件，也可能是读取失败。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失败时保留原显示；成功读取的空文件，应显示为空文本。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79412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 / qstring.cpp；showError 由应用实现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逐行读取不能盲目删末尾字符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1828800"/>
            <a:ext cx="10972800" cy="1676400"/>
            <a:chOff x="609600" y="1828800"/>
            <a:chExt cx="10972800" cy="1676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676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9056" y="1996440"/>
              <a:ext cx="434362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课堂情景 · 文件内容：“第一行\n末行”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826008" y="2465070"/>
              <a:ext cx="4337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第一轮 readLine()：第一行\n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第二轮 readLine()：末行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741420"/>
            <a:ext cx="8223504" cy="1307592"/>
            <a:chOff x="597408" y="3741420"/>
            <a:chExt cx="822350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741420"/>
              <a:ext cx="82235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QFile::readLine() 保留读到的换行，末行可能没有换行。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每轮都删掉最后一个字节，会删除末行正文，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还可能截断UTF-8字符的多字节编码。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5284470"/>
            <a:ext cx="5815584" cy="888492"/>
            <a:chOff x="597408" y="5284470"/>
            <a:chExt cx="5815584" cy="8884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52844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需要完整文本时，保留字节再解码。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确需去行尾时，只在实际存在换行时处理。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2" name="TextBox 12"/>
            <p:cNvSpPr txBox="1"/>
            <p:nvPr/>
          </p:nvSpPr>
          <p:spPr>
            <a:xfrm>
              <a:off x="603504" y="6404610"/>
              <a:ext cx="43038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qiodevice.cpp；示例文字为课堂情景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编码一致，中文才会正确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815584" cy="888492"/>
            <a:chOff x="597408" y="1931670"/>
            <a:chExt cx="5815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本份读写示例统一采用UTF-8：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写入时 toUtf8()，读取时 fromUtf8()。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9503664" cy="1307592"/>
            <a:chOff x="597408" y="3284220"/>
            <a:chExt cx="950366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9503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toLatin1() 无法表示所有中文。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toLocal8Bit() 使用本地编码，Windows 上与当前系统代码页有关。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本地编码写出的字节，不能假定可按UTF-8正确解释。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425184" cy="888492"/>
            <a:chOff x="597408" y="4827270"/>
            <a:chExt cx="64251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看到乱码时，先检查文件实际编码和读取方式。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调整界面字体，不能替代正确的字节解码。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3331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 · Qt 6.2.3 qstring.cpp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126736" cy="819150"/>
            <a:chOff x="590550" y="6134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写入检查的是字节数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06221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ui-&gt;plainTextEdit-&gt;toPlainText();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QByteArray bytes = text.toUtf8();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qint64 written = file.write(bytes);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(written != bytes.size())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showError(file.errorString());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9259824" cy="1307592"/>
            <a:chOff x="597408" y="4827270"/>
            <a:chExt cx="925982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9259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file 已用普通 WriteOnly 成功打开，写入返回负数表示失败。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短写也不是整份保存成功。比较目标应为 bytes.size()，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不能使用 text.size()，因为 QString 的长度不是UTF-8字节数。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74007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 / qstring.cpp；本段属于bool保存函数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直接覆盖保存有失败窗口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48815"/>
            <a:ext cx="10711302" cy="1290447"/>
            <a:chOff x="592836" y="1948815"/>
            <a:chExt cx="10711302" cy="1290447"/>
          </a:xfrm>
        </p:grpSpPr>
        <p:sp>
          <p:nvSpPr>
            <p:cNvPr id="4" name="TextBox 4"/>
            <p:cNvSpPr txBox="1"/>
            <p:nvPr/>
          </p:nvSpPr>
          <p:spPr>
            <a:xfrm>
              <a:off x="592836" y="1948815"/>
              <a:ext cx="6252972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旧内容先被截断，写入随后发生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769870"/>
              <a:ext cx="107067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 QFile 的 WriteOnly 整份覆盖保存，失败时不能保证保留旧文件。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41420"/>
            <a:ext cx="9717024" cy="888492"/>
            <a:chOff x="597408" y="3741420"/>
            <a:chExt cx="97170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41420"/>
              <a:ext cx="97170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写入短于目标长度，或 flush() 返回 false 时，不能显示保存成功。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flush() 成功表示刷新缓存，并没有关闭设备。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8375904" cy="888492"/>
            <a:chOff x="597408" y="5284470"/>
            <a:chExt cx="83759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8375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QFile::close() 返回 void。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保存逻辑需要检查写入与刷新结果，不能只靠执行 close()。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62697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qiodevice.cpp；普通覆盖保存的失败后果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29728" cy="819150"/>
            <a:chOff x="590550" y="613410"/>
            <a:chExt cx="77297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297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QSaveFile 把替换推迟到提交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64055"/>
            <a:ext cx="7502271" cy="753618"/>
            <a:chOff x="598932" y="1964055"/>
            <a:chExt cx="750227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64055"/>
              <a:ext cx="75022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QSaveFile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(!file.open(QIODevice::WriteOnly)) return false;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03270"/>
            <a:ext cx="6729984" cy="888492"/>
            <a:chOff x="597408" y="3303270"/>
            <a:chExt cx="6729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032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默认先把新内容写进临时文件，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保存过程中的写入还没有替换最终路径的原文件。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98670"/>
            <a:ext cx="9088222" cy="1536192"/>
            <a:chOff x="597408" y="4598670"/>
            <a:chExt cx="9088222" cy="15361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78882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②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commit() 返回 true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，最终路径才指向保存的新内容。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提交失败仍要按保存失败处理。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5665470"/>
              <a:ext cx="90882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QSaveFile 用 commit() 完成保存，不能用 close() 代替。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540478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qsavefile.cpp；默认directWriteFallback=false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先检查完整写入，再提交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81400"/>
            <a:chOff x="609600" y="1828800"/>
            <a:chExt cx="10972800" cy="35814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8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822436" cy="3153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saveText(const QString &amp;path, QPlainTextEdit *editor)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QSaveFile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(!file.open(QIODevice::WriteOnly))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QByteArray bytes = editor-&gt;toPlainText().toUtf8();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(file.write(bytes) != bytes.size())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file.cancelWriting();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file.commit();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7374636" cy="469392"/>
            <a:chOff x="597408" y="5722620"/>
            <a:chExt cx="737463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73746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打开、完整写入和提交都成功，函数才返回 true。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2374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课堂保存函数；Qt 6.2.3 qsavefile.cpp / qiodevice.cpp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允许直接回退会改变保护条件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815584" cy="888492"/>
            <a:chOff x="597408" y="1931670"/>
            <a:chExt cx="5815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81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默认直接写入回退关闭。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无法创建临时文件时，安全保存报告失败。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9457944" cy="1307592"/>
            <a:chOff x="597408" y="3284220"/>
            <a:chExt cx="94579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9457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setDirectWriteFallback(true) 允许某些情况下直接写最终文件，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可能失去临时文件提交所提供的原子替换保护。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允许回退，并不表示每次都直接覆盖最终文件。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9107424" cy="1307592"/>
            <a:chOff x="597408" y="4827270"/>
            <a:chExt cx="91074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91074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进入直接写入回退后，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cancelWriting() 不能撤销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已写入的字节。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设置这个选项前，要明确应用能接受的失败后果；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不能继续承诺保存失败时原文件一定保留。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6884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qsavefile.cpp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保存成功后才清除修改标志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62200"/>
            <a:chOff x="609600" y="1828800"/>
            <a:chExt cx="10972800" cy="23622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62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(saveText(path, ui-&gt;plainTextEdit))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ui-&gt;plainTextEdit-&gt;document()-&gt;setModified(false);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 else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showError("保存未完成");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522470"/>
            <a:ext cx="7949184" cy="1307592"/>
            <a:chOff x="597408" y="4522470"/>
            <a:chExt cx="7949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52247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saveText() 使用前页的三个检查；返回 true 后，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才把当前文档的 modified 标志设为 false。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对话框返回路径或执行了写入函数，都不能替代保存成功。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47860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8.3.1 · Qt 6.2.3 qsavefile.cpp；saveText 为前页课堂函数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785202" cy="819150"/>
            <a:chOff x="590550" y="613410"/>
            <a:chExt cx="778520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7852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把文本转换交给 QTextStream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133600"/>
            <a:chOff x="609600" y="1828800"/>
            <a:chExt cx="10972800" cy="2133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133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(!file.open(QIODevice::ReadOnly | QIODevice::Text))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in(&amp;file);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93870"/>
            <a:ext cx="7766304" cy="1898142"/>
            <a:chOff x="597408" y="4293870"/>
            <a:chExt cx="7766304" cy="18981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93870"/>
              <a:ext cx="77663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读取时把字节解释成文字，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写入时把文字编码成字节，用 &gt;&gt; 和 &lt;&lt; 处理文本内容。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5303520"/>
              <a:ext cx="4642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流不代替 file.open() 的检查，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它始终读写当前绑定的文件设备。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30542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QFile 管理设备，QTextStream 管理文本与格式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368475" cy="819150"/>
            <a:chOff x="590550" y="613410"/>
            <a:chExt cx="836847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36847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 6 默认UTF-8，仍要明确约定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64055"/>
            <a:ext cx="5742051" cy="753618"/>
            <a:chOff x="598932" y="1964055"/>
            <a:chExt cx="574205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64055"/>
              <a:ext cx="574205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in(&amp;file);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in.setEncoding(QStringConverter::Utf8);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08020"/>
            <a:ext cx="6013704" cy="1307592"/>
            <a:chOff x="597408" y="3208020"/>
            <a:chExt cx="601370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08020"/>
              <a:ext cx="60137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 的 QTextStream 默认以UTF-8读写。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读取时可自动检测BOM标识的Unicode编码；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这不能识别任意未知文件的实际编码。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46320"/>
            <a:ext cx="5800344" cy="1307592"/>
            <a:chOff x="597408" y="4846320"/>
            <a:chExt cx="5800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46320"/>
              <a:ext cx="5800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需要输出UTF-8 BOM时，在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开始写入前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setGenerateByteOrderMark(true)。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默认写入不会自动添加BOM。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654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Qt 6.2.3 qtextstream.cpp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440825" cy="819150"/>
            <a:chOff x="590550" y="613410"/>
            <a:chExt cx="7440825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44082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readLine() 返回的是文字行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436864" cy="1307592"/>
            <a:chOff x="597408" y="1931670"/>
            <a:chExt cx="843686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4368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QTextStream::readLine() 返回 QString，去掉行结束符。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空白行返回空字符串；末尾后再读返回 null QString。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空行是可读取的一行，不能直接当成文件结束。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3429000"/>
            <a:ext cx="10972800" cy="1524000"/>
            <a:chOff x="609600" y="3429000"/>
            <a:chExt cx="10972800" cy="1524000"/>
          </a:xfrm>
        </p:grpSpPr>
        <p:sp>
          <p:nvSpPr>
            <p:cNvPr id="6" name="Rectangle 6"/>
            <p:cNvSpPr/>
            <p:nvPr/>
          </p:nvSpPr>
          <p:spPr>
            <a:xfrm>
              <a:off x="609600" y="3429000"/>
              <a:ext cx="10972800" cy="1524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7532" y="3545205"/>
              <a:ext cx="4861941" cy="1325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while (!in.atEnd())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QString line = in.readLine();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// 按当前行进行处理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284470"/>
            <a:ext cx="9137904" cy="888492"/>
            <a:chOff x="597408" y="5284470"/>
            <a:chExt cx="913790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284470"/>
              <a:ext cx="91379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先看文件结束条件，再读取一行。QFile::readLine() 保留换行，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不能对这两类 readLine() 使用同一种末尾处理。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428557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Qt 6.2.3 qtextstream.cpp / qiodevice.cpp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读取单词与读取整行是两种任务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1996440"/>
            <a:ext cx="4254404" cy="997839"/>
            <a:chOff x="592836" y="1996440"/>
            <a:chExt cx="4254404" cy="997839"/>
          </a:xfrm>
        </p:grpSpPr>
        <p:sp>
          <p:nvSpPr>
            <p:cNvPr id="4" name="TextBox 4"/>
            <p:cNvSpPr txBox="1"/>
            <p:nvPr/>
          </p:nvSpPr>
          <p:spPr>
            <a:xfrm>
              <a:off x="600456" y="1996440"/>
              <a:ext cx="259895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课堂情景 · 同一行输入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2836" y="2348865"/>
              <a:ext cx="42544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Qt makes GUI easy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303270"/>
            <a:ext cx="8863584" cy="888492"/>
            <a:chOff x="597408" y="3303270"/>
            <a:chExt cx="8863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303270"/>
              <a:ext cx="8863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&gt;&gt; 按空白分隔，依次读到 Qt、makes、GUI、easy 四个词。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它适合读取按空白分隔的字段。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27270"/>
            <a:ext cx="8558784" cy="1307592"/>
            <a:chOff x="597408" y="4827270"/>
            <a:chExt cx="8558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27270"/>
              <a:ext cx="8558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readLine() 得到整行，行内空格仍然保留。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一句话或带空格的姓名需要完整保留，不能用分词读取替代。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先说明输入格式；数字与整行混合读取时，还要关注当前位置。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327050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QTextStream 的流提取与整行读取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流的格式设置也属于输出约定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425184" cy="888492"/>
            <a:chOff x="597408" y="1931670"/>
            <a:chExt cx="64251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setIntegerBase() 设置整数进制。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选十进制或十六进制，会改变输出的整数文字。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095744" cy="1307592"/>
            <a:chOff x="597408" y="3284220"/>
            <a:chExt cx="709574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095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setRealNumberNotation() 选择定点或科学记法，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setRealNumberPrecision() 控制精度；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这两项一起影响小数的输出表示。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034784" cy="1307592"/>
            <a:chOff x="597408" y="4827270"/>
            <a:chExt cx="70347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034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同一个数可以写成不同文本，读取方需要知道约定。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需要读回的文件，要约定分隔符、数字表示和编码；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显示时取舍精度，不等于原数值被完整保留。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47244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QTextStream 格式设置；接口名省略参数，只说明用途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逐块保存时先决定行尾规则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5343144" cy="888492"/>
            <a:chOff x="597408" y="1931670"/>
            <a:chExt cx="53431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534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教材逐个读取 QTextBlock::text()，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把这一块文字写入流，再写一个换行。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284220"/>
            <a:ext cx="7949184" cy="1307592"/>
            <a:chOff x="597408" y="328422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2842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这样写会让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最后一个块后也有换行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空块仍需要按文件格式处理，不能忽略；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这是明确的行尾规则，不能假定与原文件的末尾完全相同。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644384" cy="1307592"/>
            <a:chOff x="597408" y="4827270"/>
            <a:chExt cx="76443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如果任务是保存编辑器当前的整份纯文本，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可写 editor-&gt;toPlainText()。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先说明是否额外添加末尾换行，再选择逐块或整份保存。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324200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教材逐QTextBlock保存的格式后果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611972" cy="819150"/>
            <a:chOff x="590550" y="613410"/>
            <a:chExt cx="861197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61197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流先刷新，再由 QSaveFile 提交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3593973"/>
            <a:chOff x="609600" y="1828800"/>
            <a:chExt cx="10972800" cy="3593973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35814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502271" cy="3458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QSaveFile file(path);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(!file.open(QIODevice::WriteOnly))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out(&amp;file);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out.setEncoding(QStringConverter::Utf8);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 &lt;&lt; editor-&gt;toPlainText();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out.flush();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(out.status() != QTextStream::Ok)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file.cancelWriting();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return file.commit();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722620"/>
            <a:ext cx="9393936" cy="469392"/>
            <a:chOff x="597408" y="5722620"/>
            <a:chExt cx="9393936" cy="4693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722620"/>
              <a:ext cx="93939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流仍存活时，先刷新并检查状态，再提交；失败时保留修改标志。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560879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bool保存函数体；Qt 6.2.3 qtextstream.cpp / qsavefile.cpp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同一次读取不要混用两套缓存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608064" cy="888492"/>
            <a:chOff x="597408" y="1931670"/>
            <a:chExt cx="66080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608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QTextStream 有内部读缓冲。读出一个字符时，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底层设备可能已经读取了更多字节。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857744" cy="888492"/>
            <a:chOff x="597408" y="3379470"/>
            <a:chExt cx="7857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857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随后直接用 QFile::read()，读的是底层设备当前位置，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不能当成流刚处理完一个字符的位置。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253984" cy="888492"/>
            <a:chOff x="597408" y="4827270"/>
            <a:chExt cx="82539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253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同一读取过程选定一条方法。调试时观察流操作和设备位置，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不能根据文件位置猜测流已经消费了哪些文字。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6542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8.3.2 · Qt 6.2.3 qtextstream.cpp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练习：哪个条件说明保存成功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020328" cy="469392"/>
            <a:chOff x="597408" y="1931670"/>
            <a:chExt cx="7020328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0203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readAll() 返回空数组，就一定是空文件吗？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579370"/>
            <a:ext cx="7826959" cy="469392"/>
            <a:chOff x="597408" y="2579370"/>
            <a:chExt cx="7826959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579370"/>
              <a:ext cx="782695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先检查 file.error()；空数组也可能来自读取失败。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03270"/>
            <a:ext cx="7342327" cy="469392"/>
            <a:chOff x="597408" y="3303270"/>
            <a:chExt cx="734232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03270"/>
              <a:ext cx="734232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write() 的返回值应与 text.size() 比较吗？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50970"/>
            <a:ext cx="9095667" cy="469392"/>
            <a:chOff x="597408" y="3950970"/>
            <a:chExt cx="9095667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50970"/>
              <a:ext cx="90956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应与 bytes.size() 比较；QString 长度不是UTF-8字节数。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674870"/>
            <a:ext cx="7245401" cy="469392"/>
            <a:chOff x="597408" y="4674870"/>
            <a:chExt cx="7245401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674870"/>
              <a:ext cx="72454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commit() 返回 false，可以清除修改标志吗？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322570"/>
            <a:ext cx="7132320" cy="469392"/>
            <a:chOff x="597408" y="5322570"/>
            <a:chExt cx="713232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3225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不能。保持未保存状态，并向用户说明保存失败。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19991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8.3 · 答案按题目顺序显示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2045970"/>
            <a:ext cx="4838700" cy="1924050"/>
            <a:chOff x="590550" y="2045970"/>
            <a:chExt cx="4838700" cy="1924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2045970"/>
              <a:ext cx="48387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从文字约定</a:t>
              </a:r>
              <a:br/>
              <a:r>
                <a:rPr lang="zh-CN" sz="54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走向二进制格式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293870"/>
            <a:ext cx="6120384" cy="888492"/>
            <a:chOff x="597408" y="4293870"/>
            <a:chExt cx="6120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2938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读取前确认编码，改变界面前检查读取结果；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保存时检查完整写入和提交成功。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03520"/>
            <a:ext cx="7278624" cy="888492"/>
            <a:chOff x="597408" y="5303520"/>
            <a:chExt cx="72786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03520"/>
              <a:ext cx="7278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进入8.4：用 QDataStream 把数值和对象写成字节，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读取方按同一类型、顺序与格式约定恢复数据。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359846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第8章 · 文本读写已检查，下一步约定二进制格式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26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8_c_text_io">
  <a:themeElements>
    <a:clrScheme name="qt6_ch08_c_text_i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c_text_i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c_text_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8_c_text_io">
  <a:themeElements>
    <a:clrScheme name="qt6_ch08_c_text_io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8_c_text_io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8_c_text_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2026-10-06T17:23:02Z</dcterms:created>
  <dcterms:modified xsi:type="dcterms:W3CDTF">2026-10-06T17:23:02Z</dcterms:modified>
  <cp:category/>
  <cp:contentStatus/>
</cp:coreProperties>
</file>