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7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theme/theme2.xml" ContentType="application/vnd.openxmlformats-officedocument.theme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saveSubsetFonts="1" autoCompressPictures="0">
  <p:sldMasterIdLst>
    <p:sldMasterId id="2147483648" r:id="rId1"/>
  </p:sldMasterIdLst>
  <p:notesMasterIdLst>
    <p:notesMasterId r:id="rId35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Relationship Id="rId29" Type="http://schemas.openxmlformats.org/officeDocument/2006/relationships/slide" Target="slides/slide23.xml"/><Relationship Id="rId30" Type="http://schemas.openxmlformats.org/officeDocument/2006/relationships/slide" Target="slides/slide24.xml"/><Relationship Id="rId31" Type="http://schemas.openxmlformats.org/officeDocument/2006/relationships/slide" Target="slides/slide25.xml"/><Relationship Id="rId32" Type="http://schemas.openxmlformats.org/officeDocument/2006/relationships/slide" Target="slides/slide26.xml"/><Relationship Id="rId33" Type="http://schemas.openxmlformats.org/officeDocument/2006/relationships/slide" Target="slides/slide27.xml"/><Relationship Id="rId34" Type="http://schemas.openxmlformats.org/officeDocument/2006/relationships/slide" Target="slides/slide28.xml"/>  <Relationship Id="rId35" Type="http://schemas.openxmlformats.org/officeDocument/2006/relationships/notesMaster" Target="notesMasters/notesMaster1.xml"/>
</Relationships>
</file>

<file path=ppt/notesMasters/_rels/notesMaster1.xml.rels><?xml version="1.0" encoding="UTF-8" standalone="yes"?>
<Relationships xmlns="http://schemas.openxmlformats.org/package/2006/relationships">
  <Relationship Id="rId1" Type="http://schemas.openxmlformats.org/officeDocument/2006/relationships/theme" Target="../theme/theme2.xml"/>
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/>
          <a:lstStyle/>
          <a:p>
            <a:pPr/>
            <a:endParaRPr lang="zh-C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/>
          <a:lstStyle/>
          <a:p>
            <a:pPr/>
            <a:endParaRPr lang="zh-C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/>
          <a:lstStyle/>
          <a:p>
            <a:pPr/>
            <a:endParaRPr lang="zh-C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/>
          <a:lstStyle/>
          <a:p>
            <a:pPr/>
            <a:endParaRPr lang="zh-C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/>
          <a:lstStyle/>
          <a:p>
            <a:pPr/>
            <a:endParaRPr 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/>
  <p:notesStyle>
    <a:lvl1pPr marL="0" algn="l">
      <a:defRPr sz="1200" lang="zh-CN"/>
    </a:lvl1pPr>
  </p:notesStyle>
</p:notesMaster>
</file>

<file path=ppt/notesSlides/_rels/notesSlide1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.xml"/>
</Relationships>
</file>

<file path=ppt/notesSlides/_rels/notesSlide2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.xml"/>
</Relationships>
</file>

<file path=ppt/notesSlides/_rels/notesSlide3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.xml"/>
</Relationships>
</file>

<file path=ppt/notesSlides/_rels/notesSlide4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4.xml"/>
</Relationships>
</file>

<file path=ppt/notesSlides/_rels/notesSlide5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5.xml"/>
</Relationships>
</file>

<file path=ppt/notesSlides/_rels/notesSlide6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6.xml"/>
</Relationships>
</file>

<file path=ppt/notesSlides/_rels/notesSlide7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7.xml"/>
</Relationships>
</file>

<file path=ppt/notesSlides/_rels/notesSlide8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8.xml"/>
</Relationships>
</file>

<file path=ppt/notesSlides/_rels/notesSlide9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9.xml"/>
</Relationships>
</file>

<file path=ppt/notesSlides/_rels/notesSlide10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0.xml"/>
</Relationships>
</file>

<file path=ppt/notesSlides/_rels/notesSlide11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1.xml"/>
</Relationships>
</file>

<file path=ppt/notesSlides/_rels/notesSlide12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2.xml"/>
</Relationships>
</file>

<file path=ppt/notesSlides/_rels/notesSlide13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3.xml"/>
</Relationships>
</file>

<file path=ppt/notesSlides/_rels/notesSlide14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4.xml"/>
</Relationships>
</file>

<file path=ppt/notesSlides/_rels/notesSlide15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5.xml"/>
</Relationships>
</file>

<file path=ppt/notesSlides/_rels/notesSlide16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6.xml"/>
</Relationships>
</file>

<file path=ppt/notesSlides/_rels/notesSlide17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7.xml"/>
</Relationships>
</file>

<file path=ppt/notesSlides/_rels/notesSlide18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8.xml"/>
</Relationships>
</file>

<file path=ppt/notesSlides/_rels/notesSlide19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9.xml"/>
</Relationships>
</file>

<file path=ppt/notesSlides/_rels/notesSlide20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0.xml"/>
</Relationships>
</file>

<file path=ppt/notesSlides/_rels/notesSlide21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1.xml"/>
</Relationships>
</file>

<file path=ppt/notesSlides/_rels/notesSlide22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2.xml"/>
</Relationships>
</file>

<file path=ppt/notesSlides/_rels/notesSlide23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3.xml"/>
</Relationships>
</file>

<file path=ppt/notesSlides/_rels/notesSlide24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4.xml"/>
</Relationships>
</file>

<file path=ppt/notesSlides/_rels/notesSlide25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5.xml"/>
</Relationships>
</file>

<file path=ppt/notesSlides/_rels/notesSlide26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6.xml"/>
</Relationships>
</file>

<file path=ppt/notesSlides/_rels/notesSlide27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7.xml"/>
</Relationships>
</file>

<file path=ppt/notesSlides/_rels/notesSlide28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8.xml"/>
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前一份已经把文件里的字节按编码转换成文字。这一份换成二进制字段：写入方知道变量类型，读取方却只拿到一串字节，所以双方必须先约定解释方式。我们沿教材第八章第四节的前三小节，从数据表示走到samp8_3的单项试验，再把多个字段连续组成记录。每一步都说明类型、顺序、配置和成功条件，不把读出了数值当成恢复成功。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这里用课堂数值五万四千三百二十一比较同一个字段的两种表示。写十进制文本时，五个ASCII字符对应十六进制字节三五、三四、三三、三二、三一；保存quint16数值时，数值的十六进制表示为D431，大端只需D4和31两个字节。差别来自表示规则，而不是数据内容变了。文件还可能有头部、长度和其他字段，不能把这一个字段的大小比较推广成所有二进制文件都更小。固定宽度接口按Qt 6.2.3的QDataStream源码核验，见https://raw.githubusercontent.com/qt/qtbase/v6.2.3/src/corelib/serialization/qdatastream.cpp。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五万四千三百二十一超出了qint16的正数范围，但在quint16的零到六万五千五百三十五范围内，因此先把值放进正确的无符号变量。文件约定写清无符号、十六位这两个条件，读取方才知道怎样解释位模式。int和long的宽度不能作为跨平台文件约定；同一个字段用固定宽度类型配对。即使同宽度的有符号和无符号流接口保留相同位模式，业务变量的范围仍不同，不能忽略符号。接口核验见https://raw.githubusercontent.com/qt/qtbase/v6.2.3/src/corelib/serialization/qdatastream.h。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课堂示例把同一个十六进制数一二三四五六七八拆成四个字节。大端先放最高有效字节，所以顺序是一二、三四、五六、七八；小端反过来先放最低有效字节。QDataStream默认大端，序列化基本类型时会按流配置处理，并不要求文件排列跟当前电脑的内存排列一样。读取端采用相同约定才可以恢复原值，具体规则见https://raw.githubusercontent.com/qt/qtbase/v6.2.3/src/corelib/serialization/qdatastream.cpp。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教材使用HxD观察字节，我们上课也可以先写一个字段，再看文件大小与字节位置。偏移地址告诉我们现在看的是文件哪个位置，中间显示实际字节，右侧字符预览只是另一种解释。D4和31在约定为大端quint16时恢复成五万四千三百二十一，换成文字解释就不是这个结果。接着改变字节序重新写入，比较文件内容；查看器提供证据，字段类型仍要由程序的格式约定说明。这里沿用前页课堂数值，不把示例字节当成教材截图的全部记录。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代码先用path创建QFile，再尝试以WriteOnly打开；失败立即从返回bool的保存函数退出，成功才把设备地址交给QDataStream。QFile负责文件设备，out负责把值按格式送给设备。Qt 6.2的QDataStream继承QIODeviceBase，并使用QIODevice，它不是QFile或QIODevice的子类。file必须活到流不再使用它为止，这里的局部声明顺序可以让流先析构、文件后析构；绑定设备不等于QObject父子关系。类声明见https://raw.githubusercontent.com/qt/qtbase/v6.2.3/src/corelib/serialization/qdatastream.h。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两行代码分别属于写入端和读取端，两端都明确设置Qt_6_2，避免文件格式跟着未来编译环境的默认值改变。在Qt 6.2.3的枚举里，Qt_6_2与Qt_6_0采用同一个版本值二十。流版本会影响QString、QFont等Qt对象的序列化规则；更换Qt编译程序后，仍可继续使用原来的文件约定。不能把设置较新版本理解成自动兼容所有旧文件，具体枚举见https://raw.githubusercontent.com/qt/qtbase/v6.2.3/src/corelib/serialization/qdatastream.h。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在本课使用的流版本下，SinglePrecision让float和double都按三十二位写入，DoublePrecision让两者都按六十四位写入，默认是后者。代码把写入端设置为SinglePrecision时，读取端也要作同样设置，才能取出相同数量的字节。sizeof查看的是变量内存大小，预定义流编码会依据精度配置改变写入宽度，两者不能混为一谈。qfloat16仍占两个字节，不受这一设置变成四或八字节。规则按Qt 6.2.3源码核验，见https://raw.githubusercontent.com/qt/qtbase/v6.2.3/src/corelib/serialization/qdatastream.cpp。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完整教材图八杠六展示samp8_3：先选择目标文件，再设置字节序和浮点精度，最后执行各类型按钮的写入或读回。一次只处理一个字段，方便把输入类型、文件大小、十六进制字节和读回控件数值逐个对应。无符号值要用无符号变量，改变配置后也要让读取端配对。演示时请学生先写下预期，再观察这三个结果；不要只看界面最后显示了一个数。图来自教材，流配置与类型修正依据本份前面已列出的Qt 6.2.3源码。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教材的单项写入每次都用普通WriteOnly打开，成功打开已有文件时先截断旧内容，再写本次字段。因此先写quint16，再点击另一种写入按钮，文件里不会自动保留两项，最后一次试验会覆盖第一次结果。读取按钮必须与最后写入的类型和配置匹配。如果要组成连续记录，应只打开一次，在同一个设备上连续写入所有字段，后面再展开这一过程。打开模式核验见https://raw.githubusercontent.com/qt/qtbase/v6.2.3/src/corelib/io/qfile.cpp。</a:t>
            </a: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saveOne是本课自定义模板函数，path指出文件目标，value提供本次要保存的值。先检查打开成功，再创建流、设置版本、写入value；只有流状态正常并且设备flush成功才返回true。这段采用默认大端和双精度，下一页读取端将保持这些配置。模板只减少类型相同的重复步骤，T仍须有对应的流接口；自定义结构体需要自己实现配对编码，模板不会替我们决定文件格式。流状态接口见https://raw.githubusercontent.com/qt/qtbase/v6.2.3/src/corelib/serialization/qdatastream.cpp。</a:t>
            </a: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loadOne与前页saveOne配对，读取端使用相同T、流版本、大端和双精度。文件打开成功后，先把数据读到局部candidate，检查流状态；失败返回false，调用者原来的value不变，成功才把candidate赋给value。这个顺序把读取结果和正式使用的结果分开，避免失败途中留下半个结果。它只是单项加载的骨架，完整自定义文件还要验证业务字段与预期记录结构，不能把Ok当成所有数据都合理。接口依据本份已列出的Qt 6.2.3流源码。</a:t>
            </a: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课堂情景先写一个SinglePrecision浮点字段，再写quint32编号，各占四个字节。读取端若用默认DoublePrecision，会把八个字节当成一个浮点字段，原来的编号字节可能一起被消耗。再去读编号时，读取位置已经不对了；错误不只表现为第一个数不准确，还会影响后面的字段。即使界面显示了某个数，仍要核对类型、顺序和配置，并检查流状态。浮点宽度规则见https://raw.githubusercontent.com/qt/qtbase/v6.2.3/src/corelib/serialization/qdatastream.cpp。</a:t>
            </a: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这里限定为Qt_6_2流格式、默认大端，用课堂字符串Hello观察QString。先写三十二位字节长度十，也就是零零零零零零零A，然后写五个UTF-16代码单元，H对应零零四八；这些数据没有额外末尾NUL。空字符串的长度为零，null QString另用十六进制ffffffff标记，两者并不相同。这个格式不是toUtf8产生的文本字节，读取时要用配对QString流接口，并保持字节序设置。编码核验见https://raw.githubusercontent.com/qt/qtbase/v6.2.3/src/corelib/text/qstring.cpp。</a:t>
            </a: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把英文字符串字面量Hello交给const char*接口时，先写三十二位长度六，再写五个字符和一个末尾零字节。这与前页QString的长度十及UTF-16数据不同，读取变量必须对应实际格式，不能只因为两者显示相同文字就交换读取。QDataStream不会自动把这段字符字节转换为UTF-8；中文应先选择明确编码，再保持所属数组存活。本地编码与UTF-8不是同一个默认约定，下一页沿指针所属对象检查寿命。规则见https://raw.githubusercontent.com/qt/qtbase/v6.2.3/src/corelib/serialization/qdatastream.cpp。</a:t>
            </a: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危险声明先创建toLocal8Bit返回的临时QByteArray，再取出它的data指针。临时数组在这一完整表达式结束时销毁，指针变量p却还留着，下一句使用p便没有有效数组可访问。改写时先保存bytes，选择UTF-8，再在bytes存活期间使用constData指针；保存内部指针本身不能延长数组寿命。这一写法仍按const char*格式序列化，不等于把QByteArray对象直接交给流。Qt返回类型见https://raw.githubusercontent.com/qt/qtbase/v6.2.3/src/corelib/text/qstring.cpp，临时对象寿命依据C++工作草案https://eel.is/c++draft/class.temporary。</a:t>
            </a: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读取端的in已绑定打开的设备，并按前页UTF-8的const char*格式配置。raw先置空，流读取时为数组分配空间；只有流状态正常且指针有效才解码，把结果赋给外部已定义的QString变量text。无论是否成功，代码都会走到delete[] raw，释放空指针也是允许的。数组由new[]分配，必须配对数组delete，不能改成普通delete；这段展示使用与释放的顺序，完整加载函数还要把失败传回调用者。分配接口见https://raw.githubusercontent.com/qt/qtbase/v6.2.3/src/corelib/serialization/qdatastream.cpp。</a:t>
            </a: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QFont与QColor有对应流接口，所以写入时可以把font、color依次交给out，读取时也依次用相同类型从in接收。这是两端的读写示意，in与out分别属于各自已打开、配置配对的设备，不是让同一设备同时执行这两行。流版本决定这些Qt类型采用哪套序列化规则。接口会处理可恢复的对象内容，不能把sizeof(QFont)个内存字节直接当成字体文件，因为对象内部可能含有指针和实现结构。流版本及原始读写边界见https://raw.githubusercontent.com/qt/qtbase/v6.2.3/src/corelib/serialization/qdatastream.cpp。</a:t>
            </a: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Qt 6.2的容器流格式先写quint32元素数量，再逐个写元素，因此读取方还要知道元素类型与顺序。QList中的元素是quint16还是QString，会决定每一项怎样编码，数量相同也不能互换读取。元素数量不等于总字节长度；对来源不可信的文件，数量可能远超业务正常值，自动解码会触发读取与分配。需要受限格式时先验证数量再分配，Qt 6.2不会替应用规定业务上限。容器接口见https://raw.githubusercontent.com/qt/qtbase/v6.2.3/src/corelib/serialization/qdatastream.h。</a:t>
            </a: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课堂记录使用编号一千零一、名称小林和金额十二点五，不是教材数据库里的原始记录。out先设Qt_6_2、大端与DoublePrecision，再按编号、名称、金额的顺序一次连续写入，设备此前已经成功打开。读取方也按quint32、QString、double接收，并配对这三个配置；流不会替每个字段保存一个C++类型名。写完要检查status与设备刷新结果，再说明保存结果，不能从执行了流操作符推断成功。固定宽度与配置规则沿用本份已列出的Qt 6.2.3源码。</a:t>
            </a: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前页第一项实际是quint32编号一千零一，若读取方先把它交给QString接口，四个编号字节会被误作字符串的字节长度。后续读取便依据错误长度推进，可能报告ReadPastEnd或ReadCorruptData；错误长度也可能引起过量分配。我们说对称读写，是要求类型、顺序和配置同时一致，不只是写入用了左移、读取用了右移这两个操作符。QString编码和长度处理见https://raw.githubusercontent.com/qt/qtbase/v6.2.3/src/corelib/text/qstring.cpp。</a:t>
            </a: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课堂格式在业务记录前增加quint32的magic和quint16的format，示例取值由本课自行约定。magic辨认这类文件，format选择业务字段结构，读取端检查这两项之后才解释编号、名称和金额。要先规定文件头自身怎样读，所以读取它之前就固定Qt_6_2与BigEndian；不能等读出某个版本字段后，才决定刚才那段头部的解码方式。这里没有宣称magic值由Qt规定。自定义头部的设计依据Qt流文档，见https://raw.githubusercontent.com/qt/qtbase/v6.2.3/src/corelib/serialization/qdatastream.cpp。</a:t>
            </a: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应用format回答字段有哪些、按什么顺序排列，新增字段时应说明旧文件怎样读取。QDataStream的Qt_6_2回答QString、QFont等Qt对象使用哪套序列化规则，两个版本各有作用。应用更新并不要求同时改变Qt流版本，可以继续按稳定流编码管理自己的业务结构。文件头使用固定配置；读到尚不认识的应用版本就报告不支持，不继续猜字段。Qt版本枚举见https://raw.githubusercontent.com/qt/qtbase/v6.2.3/src/corelib/serialization/qdatastream.h。</a:t>
            </a: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Ok表示流操作正常，ReadPastEnd表示所需数据超过可读范围，ReadCorruptData表示数据无法按格式解释，WriteFailed用于写入失败。读取完整字段之后先看status，再看字段是否符合文件与业务约定。atEnd只回答是否到设备末尾，不能验证标识、长度和字段内容。即使status是Ok，也要检查magic、应用版本和编号范围等条件，才可以正式使用数据。状态定义与接口见https://raw.githubusercontent.com/qt/qtbase/v6.2.3/src/corelib/serialization/qdatastream.cpp。</a:t>
            </a: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这一片段处在返回bool的加载函数中，前提是文件头已经通过，流配置也与写入端一致。先开始读取事务，把编号、名称、金额分别读入candidate临时变量，提交读取事务失败就退出；成功后继续检查字段范围，所有条件通过才给控件赋值。读取事务只管设备读取与流状态，不会撤销已经改过的控件或业务变量，因此不能边读取边提前改变正式界面。业务值无效时也保留原界面，这与事务是否成功是两层判断。事务边界见https://raw.githubusercontent.com/qt/qtbase/v6.2.3/src/corelib/serialization/qdatastream.cpp。</a:t>
            </a: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事务能帮助发现读取失败，却不能替应用限制声明的长度。QString和容器自动编码会依据文件里的长度或数量读取与分配，错误输入可能声称一个远超正常业务的大小。需要读来源不可信的文件时，应先用固定宽度字段取长度，检查业务上限及剩余可读字节，再分配缓冲。下一份用原始读写构造这种受限格式，把自动解码隐含的工作改成明确检查步骤。长度处理依据https://raw.githubusercontent.com/qt/qtbase/v6.2.3/src/corelib/serialization/qdatastream.h。</a:t>
            </a: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第一题沿浮点字段宽度判断：写SinglePrecision却读DoublePrecision，读取端可能把后一个字段一起取走，随后读取位置也会错。第二题先写quint32却先读QString，编号会被当成字符串长度；到末尾只说明位置，仍需配对类型与顺序，检查格式和status。第三题中的p指向临时数组内部，上一句结束时数组已经销毁，必须先保存QByteArray，再在它存活时取data或constData。让学生先解释错误发生在哪一步，再依次显示答案，避免只记结论。三题分别依据前面列出的Qt浮点、QString编码和C++临时对象规则。</a:t>
            </a: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本份把单项试验逐步扩展成连续记录：先确定字段表示，再约定类型、顺序、字节序和流版本，最后检查读写及业务条件。教材单项界面帮助我们观察一个字段，连续读写则要求把多个字段组成稳定格式。接下来学习第八章第四节第四小节的原始读写，它不会替我们编码数值，长度、排列和内存寿命要继续明确写进程序。</a:t>
            </a:r>
          </a:p>
        </p:txBody>
      </p:sp>
    </p:spTree>
  </p:cSld>
  <p:clrMapOvr>
    <a:masterClrMapping/>
  </p:clrMapOvr>
</p:note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7.xml><?xml version="1.0" encoding="utf-8"?>
<p:sldLayout xmlns:a="http://schemas.openxmlformats.org/drawingml/2006/main" xmlns:p="http://schemas.openxmlformats.org/presentationml/2006/main" type="blank" preserve="1">
  <p:cSld name="qt6_ch08_d_datastream —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'1.0' encoding='UTF-8' standalone='yes'?>
<Relationships xmlns="http://schemas.openxmlformats.org/package/2006/relationships"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>
  <p:cSld name="qt6_ch08_d_datastream — Mast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5" r:id="rId7"/>
  </p:sldLayoutIdLst>
  <p:txStyles>
    <p:titleStyle>
      <a:lvl1pPr algn="ctr" defTabSz="457200" rtl="0" eaLnBrk="1" latinLnBrk="0" hangingPunct="1">
        <a:spcBef>
          <a:spcPct val="0"/>
        </a:spcBef>
        <a:buNone/>
        <a:defRPr sz="4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25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95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165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225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95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65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1.xml"/>
</Relationships>
</file>

<file path=ppt/slides/_rels/slide2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2.xml"/>
</Relationships>
</file>

<file path=ppt/slides/_rels/slide3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3.xml"/>
</Relationships>
</file>

<file path=ppt/slides/_rels/slide4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4.xml"/>
</Relationships>
</file>

<file path=ppt/slides/_rels/slide5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5.xml"/>
</Relationships>
</file>

<file path=ppt/slides/_rels/slide6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6.xml"/>
</Relationships>
</file>

<file path=ppt/slides/_rels/slide7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7.xml"/>
</Relationships>
</file>

<file path=ppt/slides/_rels/slide8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8.xml"/>
</Relationships>
</file>

<file path=ppt/slides/_rels/slide9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image" Target="../media/image_6d6285543ab03b75.png"/>
  <Relationship Id="rId3" Type="http://schemas.openxmlformats.org/officeDocument/2006/relationships/notesSlide" Target="../notesSlides/notesSlide9.xml"/>
</Relationships>
</file>

<file path=ppt/slides/_rels/slide10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10.xml"/>
</Relationships>
</file>

<file path=ppt/slides/_rels/slide11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11.xml"/>
</Relationships>
</file>

<file path=ppt/slides/_rels/slide12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12.xml"/>
</Relationships>
</file>

<file path=ppt/slides/_rels/slide13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13.xml"/>
</Relationships>
</file>

<file path=ppt/slides/_rels/slide14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14.xml"/>
</Relationships>
</file>

<file path=ppt/slides/_rels/slide15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15.xml"/>
</Relationships>
</file>

<file path=ppt/slides/_rels/slide16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16.xml"/>
</Relationships>
</file>

<file path=ppt/slides/_rels/slide17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17.xml"/>
</Relationships>
</file>

<file path=ppt/slides/_rels/slide18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18.xml"/>
</Relationships>
</file>

<file path=ppt/slides/_rels/slide19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19.xml"/>
</Relationships>
</file>

<file path=ppt/slides/_rels/slide20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20.xml"/>
</Relationships>
</file>

<file path=ppt/slides/_rels/slide21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21.xml"/>
</Relationships>
</file>

<file path=ppt/slides/_rels/slide22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22.xml"/>
</Relationships>
</file>

<file path=ppt/slides/_rels/slide23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23.xml"/>
</Relationships>
</file>

<file path=ppt/slides/_rels/slide24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24.xml"/>
</Relationships>
</file>

<file path=ppt/slides/_rels/slide25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25.xml"/>
</Relationships>
</file>

<file path=ppt/slides/_rels/slide26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26.xml"/>
</Relationships>
</file>

<file path=ppt/slides/_rels/slide27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27.xml"/>
</Relationships>
</file>

<file path=ppt/slides/_rels/slide28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28.xml"/>
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600456" y="815340"/>
            <a:ext cx="6536588" cy="352044"/>
            <a:chOff x="600456" y="815340"/>
            <a:chExt cx="6536588" cy="352044"/>
          </a:xfrm>
        </p:grpSpPr>
        <p:sp>
          <p:nvSpPr>
            <p:cNvPr id="2" name="TextBox 2"/>
            <p:cNvSpPr txBox="1"/>
            <p:nvPr/>
          </p:nvSpPr>
          <p:spPr>
            <a:xfrm>
              <a:off x="600456" y="815340"/>
              <a:ext cx="6536588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第8章 · 8.4.1—8.4.3 · 数据表示、预定义编码与连续读写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0550" y="2000250"/>
            <a:ext cx="4648200" cy="2076450"/>
            <a:chOff x="590550" y="2000250"/>
            <a:chExt cx="4648200" cy="2076450"/>
          </a:xfrm>
        </p:grpSpPr>
        <p:sp>
          <p:nvSpPr>
            <p:cNvPr id="4" name="TextBox 4"/>
            <p:cNvSpPr txBox="1"/>
            <p:nvPr/>
          </p:nvSpPr>
          <p:spPr>
            <a:xfrm>
              <a:off x="590550" y="2000250"/>
              <a:ext cx="4648200" cy="20764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7200"/>
                </a:lnSpc>
              </a:pPr>
              <a:r>
                <a:rPr lang="zh-CN" sz="60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QDataStream</a:t>
              </a:r>
              <a:br/>
              <a:r>
                <a:rPr lang="zh-CN" sz="60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预定义编码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595884" y="4394835"/>
            <a:ext cx="5513832" cy="1023366"/>
            <a:chOff x="595884" y="4394835"/>
            <a:chExt cx="5513832" cy="1023366"/>
          </a:xfrm>
        </p:grpSpPr>
        <p:sp>
          <p:nvSpPr>
            <p:cNvPr id="6" name="TextBox 6"/>
            <p:cNvSpPr txBox="1"/>
            <p:nvPr/>
          </p:nvSpPr>
          <p:spPr>
            <a:xfrm>
              <a:off x="595884" y="4394835"/>
              <a:ext cx="5513832" cy="10233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900"/>
                </a:lnSpc>
              </a:pPr>
              <a:r>
                <a:rPr lang="zh-CN" sz="27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数值怎样成为字节？</a:t>
              </a:r>
              <a:br/>
              <a:r>
                <a:rPr lang="zh-CN" sz="27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读取方凭什么知道这些字节的含义？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600456" y="5844540"/>
            <a:ext cx="6282157" cy="352044"/>
            <a:chOff x="600456" y="5844540"/>
            <a:chExt cx="6282157" cy="352044"/>
          </a:xfrm>
        </p:grpSpPr>
        <p:sp>
          <p:nvSpPr>
            <p:cNvPr id="8" name="TextBox 8"/>
            <p:cNvSpPr txBox="1"/>
            <p:nvPr/>
          </p:nvSpPr>
          <p:spPr>
            <a:xfrm>
              <a:off x="600456" y="5844540"/>
              <a:ext cx="6282157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沿samp8_3观察文件，把类型、顺序和检查条件写进代码。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603504" y="6404610"/>
            <a:ext cx="10984992" cy="234696"/>
            <a:chOff x="603504" y="6404610"/>
            <a:chExt cx="10984992" cy="234696"/>
          </a:xfrm>
        </p:grpSpPr>
        <p:sp>
          <p:nvSpPr>
            <p:cNvPr id="10" name="TextBox 10"/>
            <p:cNvSpPr txBox="1"/>
            <p:nvPr/>
          </p:nvSpPr>
          <p:spPr>
            <a:xfrm>
              <a:off x="603504" y="6404610"/>
              <a:ext cx="2812847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Qt 6 C++ 开发指南 · 第8章教学课件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10954360" y="6404610"/>
              <a:ext cx="63413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01 / 28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7388352" cy="819150"/>
            <a:chOff x="590550" y="613410"/>
            <a:chExt cx="7388352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7388352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同一个数可以有两种文件表示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609600" y="1828800"/>
            <a:ext cx="5295900" cy="2514600"/>
            <a:chOff x="609600" y="1828800"/>
            <a:chExt cx="5295900" cy="2514600"/>
          </a:xfrm>
        </p:grpSpPr>
        <p:sp>
          <p:nvSpPr>
            <p:cNvPr id="4" name="Rectangle 4"/>
            <p:cNvSpPr/>
            <p:nvPr/>
          </p:nvSpPr>
          <p:spPr>
            <a:xfrm>
              <a:off x="609600" y="1828800"/>
              <a:ext cx="5295900" cy="25146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821436" y="1929765"/>
              <a:ext cx="3965105" cy="64541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3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十进制文本“54321”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827532" y="2687955"/>
              <a:ext cx="2198141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35 34 33 32 31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826008" y="3265170"/>
              <a:ext cx="346862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5个ASCII字节，分别表示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字符5、4、3、2、1。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6286500" y="1828800"/>
            <a:ext cx="5295900" cy="2514600"/>
            <a:chOff x="6286500" y="1828800"/>
            <a:chExt cx="5295900" cy="2514600"/>
          </a:xfrm>
        </p:grpSpPr>
        <p:sp>
          <p:nvSpPr>
            <p:cNvPr id="9" name="Rectangle 9"/>
            <p:cNvSpPr/>
            <p:nvPr/>
          </p:nvSpPr>
          <p:spPr>
            <a:xfrm>
              <a:off x="6286500" y="1828800"/>
              <a:ext cx="5295900" cy="25146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6498336" y="1929765"/>
              <a:ext cx="3454222" cy="64541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3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quint16(54321)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6504432" y="2687955"/>
              <a:ext cx="2280285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0xD431 → D4 31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6502908" y="3265170"/>
              <a:ext cx="354482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固定占2字节；这里按大端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把高位字节D4放在前面。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597408" y="4827270"/>
            <a:ext cx="7949184" cy="888492"/>
            <a:chOff x="597408" y="4827270"/>
            <a:chExt cx="7949184" cy="888492"/>
          </a:xfrm>
        </p:grpSpPr>
        <p:sp>
          <p:nvSpPr>
            <p:cNvPr id="14" name="TextBox 14"/>
            <p:cNvSpPr txBox="1"/>
            <p:nvPr/>
          </p:nvSpPr>
          <p:spPr>
            <a:xfrm>
              <a:off x="597408" y="4827270"/>
              <a:ext cx="794918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课堂情景只比较一个字段。文件头、长度和结构也占空间，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不能据此认定所有二进制文件都更小。</a:t>
              </a:r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603504" y="6404610"/>
            <a:ext cx="10984992" cy="234696"/>
            <a:chOff x="603504" y="6404610"/>
            <a:chExt cx="10984992" cy="234696"/>
          </a:xfrm>
        </p:grpSpPr>
        <p:sp>
          <p:nvSpPr>
            <p:cNvPr id="16" name="TextBox 16"/>
            <p:cNvSpPr txBox="1"/>
            <p:nvPr/>
          </p:nvSpPr>
          <p:spPr>
            <a:xfrm>
              <a:off x="603504" y="6404610"/>
              <a:ext cx="2298040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8.4.1 · 课堂情景：数值54321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10954360" y="6404610"/>
              <a:ext cx="63413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02 / 28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6822948" cy="819150"/>
            <a:chOff x="590550" y="613410"/>
            <a:chExt cx="6822948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6822948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先确定字段宽度和取值范围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7408" y="1836420"/>
            <a:ext cx="7522464" cy="1307592"/>
            <a:chOff x="597408" y="1836420"/>
            <a:chExt cx="7522464" cy="1307592"/>
          </a:xfrm>
        </p:grpSpPr>
        <p:sp>
          <p:nvSpPr>
            <p:cNvPr id="4" name="TextBox 4"/>
            <p:cNvSpPr txBox="1"/>
            <p:nvPr/>
          </p:nvSpPr>
          <p:spPr>
            <a:xfrm>
              <a:off x="597408" y="1836420"/>
              <a:ext cx="7522464" cy="13075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quint16的范围为0—65535；qint16为−32768—32767。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54321应先存入</a:t>
              </a:r>
              <a:r>
                <a:rPr lang="zh-CN" sz="240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quint16</a:t>
              </a: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，不能先塞进qint16再写出。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字段是无符号16位整数，读取方也要知道这两个条件。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597408" y="3284220"/>
            <a:ext cx="6684264" cy="1307592"/>
            <a:chOff x="597408" y="3284220"/>
            <a:chExt cx="6684264" cy="1307592"/>
          </a:xfrm>
        </p:grpSpPr>
        <p:sp>
          <p:nvSpPr>
            <p:cNvPr id="6" name="TextBox 6"/>
            <p:cNvSpPr txBox="1"/>
            <p:nvPr/>
          </p:nvSpPr>
          <p:spPr>
            <a:xfrm>
              <a:off x="597408" y="3284220"/>
              <a:ext cx="6684264" cy="13075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固定宽度类型把文件字段的宽度写清楚。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int、long在不同平台的宽度不能作为文件约定；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同一字段写入quint16，读取也用quint16。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597408" y="4827270"/>
            <a:ext cx="7034784" cy="1307592"/>
            <a:chOff x="597408" y="4827270"/>
            <a:chExt cx="7034784" cy="1307592"/>
          </a:xfrm>
        </p:grpSpPr>
        <p:sp>
          <p:nvSpPr>
            <p:cNvPr id="8" name="TextBox 8"/>
            <p:cNvSpPr txBox="1"/>
            <p:nvPr/>
          </p:nvSpPr>
          <p:spPr>
            <a:xfrm>
              <a:off x="597408" y="4827270"/>
              <a:ext cx="7034784" cy="13075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同宽度的有符号与无符号接口可以保留相同位模式，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变量的符号和范围仍须符合字段含义。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“读出了某个数”还不能证明它就是原来的业务值。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603504" y="6404610"/>
            <a:ext cx="10984992" cy="234696"/>
            <a:chOff x="603504" y="6404610"/>
            <a:chExt cx="10984992" cy="234696"/>
          </a:xfrm>
        </p:grpSpPr>
        <p:sp>
          <p:nvSpPr>
            <p:cNvPr id="10" name="TextBox 10"/>
            <p:cNvSpPr txBox="1"/>
            <p:nvPr/>
          </p:nvSpPr>
          <p:spPr>
            <a:xfrm>
              <a:off x="603504" y="6404610"/>
              <a:ext cx="2386889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8.4.1—8.4.2 · 字段宽度与符号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10954360" y="6404610"/>
              <a:ext cx="63413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03 / 28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7388352" cy="819150"/>
            <a:chOff x="590550" y="613410"/>
            <a:chExt cx="7388352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7388352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字节序决定多字节字段的排列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592836" y="1948815"/>
            <a:ext cx="5392141" cy="1195197"/>
            <a:chOff x="592836" y="1948815"/>
            <a:chExt cx="5392141" cy="1195197"/>
          </a:xfrm>
        </p:grpSpPr>
        <p:sp>
          <p:nvSpPr>
            <p:cNvPr id="4" name="TextBox 4"/>
            <p:cNvSpPr txBox="1"/>
            <p:nvPr/>
          </p:nvSpPr>
          <p:spPr>
            <a:xfrm>
              <a:off x="592836" y="1948815"/>
              <a:ext cx="5392141" cy="64541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3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BigEndian　12 34 56 78</a:t>
              </a: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597408" y="2674620"/>
              <a:ext cx="3901440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大端：最高有效字节先存。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592836" y="3606165"/>
            <a:ext cx="6125147" cy="1157097"/>
            <a:chOff x="592836" y="3606165"/>
            <a:chExt cx="6125147" cy="1157097"/>
          </a:xfrm>
        </p:grpSpPr>
        <p:sp>
          <p:nvSpPr>
            <p:cNvPr id="7" name="TextBox 7"/>
            <p:cNvSpPr txBox="1"/>
            <p:nvPr/>
          </p:nvSpPr>
          <p:spPr>
            <a:xfrm>
              <a:off x="592836" y="3606165"/>
              <a:ext cx="6125147" cy="64541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3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LittleEndian　78 56 34 12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597408" y="4293870"/>
              <a:ext cx="3901440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小端：最低有效字节先存。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597408" y="5303520"/>
            <a:ext cx="7949184" cy="888492"/>
            <a:chOff x="597408" y="5303520"/>
            <a:chExt cx="7949184" cy="888492"/>
          </a:xfrm>
        </p:grpSpPr>
        <p:sp>
          <p:nvSpPr>
            <p:cNvPr id="10" name="TextBox 10"/>
            <p:cNvSpPr txBox="1"/>
            <p:nvPr/>
          </p:nvSpPr>
          <p:spPr>
            <a:xfrm>
              <a:off x="597408" y="5303520"/>
              <a:ext cx="794918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课堂情景：0x12345678。QDataStream默认BigEndian。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两端约定一致；不要依据当前电脑的内存排列猜文件格式。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603504" y="6404610"/>
            <a:ext cx="10984992" cy="234696"/>
            <a:chOff x="603504" y="6404610"/>
            <a:chExt cx="10984992" cy="234696"/>
          </a:xfrm>
        </p:grpSpPr>
        <p:sp>
          <p:nvSpPr>
            <p:cNvPr id="12" name="TextBox 12"/>
            <p:cNvSpPr txBox="1"/>
            <p:nvPr/>
          </p:nvSpPr>
          <p:spPr>
            <a:xfrm>
              <a:off x="603504" y="6404610"/>
              <a:ext cx="2176882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8.4.1 · 同一数值，两种排列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10954360" y="6404610"/>
              <a:ext cx="63413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04 / 28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7388352" cy="819150"/>
            <a:chOff x="590550" y="613410"/>
            <a:chExt cx="7388352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7388352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十六进制查看器显示的是字节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7408" y="1836420"/>
            <a:ext cx="7949184" cy="1307592"/>
            <a:chOff x="597408" y="1836420"/>
            <a:chExt cx="7949184" cy="1307592"/>
          </a:xfrm>
        </p:grpSpPr>
        <p:sp>
          <p:nvSpPr>
            <p:cNvPr id="4" name="TextBox 4"/>
            <p:cNvSpPr txBox="1"/>
            <p:nvPr/>
          </p:nvSpPr>
          <p:spPr>
            <a:xfrm>
              <a:off x="597408" y="1836420"/>
              <a:ext cx="7949184" cy="13075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教材用HxD观察文件：偏移地址指出文件位置，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中间逐字节显示十六进制值，右侧尝试把字节显示为字符。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右侧出现什么字符，不能代替字段类型约定。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597408" y="3284220"/>
            <a:ext cx="7751064" cy="1307592"/>
            <a:chOff x="597408" y="3284220"/>
            <a:chExt cx="7751064" cy="1307592"/>
          </a:xfrm>
        </p:grpSpPr>
        <p:sp>
          <p:nvSpPr>
            <p:cNvPr id="6" name="TextBox 6"/>
            <p:cNvSpPr txBox="1"/>
            <p:nvPr/>
          </p:nvSpPr>
          <p:spPr>
            <a:xfrm>
              <a:off x="597408" y="3284220"/>
              <a:ext cx="7751064" cy="13075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看到D4 31时，按约定读作大端quint16，才得到54321。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若把同一组字节当文字解释，会得到另一种结果。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查看器提供字节证据，不会替我们恢复C++类型。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597408" y="4743450"/>
            <a:ext cx="10984992" cy="1105662"/>
            <a:chOff x="597408" y="4743450"/>
            <a:chExt cx="10984992" cy="1105662"/>
          </a:xfrm>
        </p:grpSpPr>
        <p:sp>
          <p:nvSpPr>
            <p:cNvPr id="8" name="Line 8"/>
            <p:cNvSpPr/>
            <p:nvPr/>
          </p:nvSpPr>
          <p:spPr>
            <a:xfrm>
              <a:off x="609600" y="4743450"/>
              <a:ext cx="10972800" cy="9525"/>
            </a:xfrm>
            <a:custGeom>
              <a:avLst/>
              <a:gdLst/>
              <a:ahLst/>
              <a:cxnLst/>
              <a:rect l="l" t="t" r="r" b="b"/>
              <a:pathLst>
                <a:path w="10972800" h="9525">
                  <a:moveTo>
                    <a:pt x="0" y="0"/>
                  </a:moveTo>
                  <a:lnTo>
                    <a:pt x="109728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9" name="TextBox 9"/>
            <p:cNvSpPr txBox="1"/>
            <p:nvPr/>
          </p:nvSpPr>
          <p:spPr>
            <a:xfrm>
              <a:off x="597408" y="4960620"/>
              <a:ext cx="672998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上课观察：先写一个字段，核对文件大小和字节；</a:t>
              </a:r>
              <a:br/>
              <a:r>
                <a:rPr lang="zh-CN" sz="24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再改变字节序重写，比较同一数值的两种排列。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603504" y="6404610"/>
            <a:ext cx="10984992" cy="234696"/>
            <a:chOff x="603504" y="6404610"/>
            <a:chExt cx="10984992" cy="234696"/>
          </a:xfrm>
        </p:grpSpPr>
        <p:sp>
          <p:nvSpPr>
            <p:cNvPr id="11" name="TextBox 11"/>
            <p:cNvSpPr txBox="1"/>
            <p:nvPr/>
          </p:nvSpPr>
          <p:spPr>
            <a:xfrm>
              <a:off x="603504" y="6404610"/>
              <a:ext cx="3372307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8.4.1 · 教师演示建议 · 沿用课堂数值54321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10954360" y="6404610"/>
              <a:ext cx="63413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05 / 28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6822948" cy="819150"/>
            <a:chOff x="590550" y="613410"/>
            <a:chExt cx="6822948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6822948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文件设备与数据流各有职责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609600" y="1828800"/>
            <a:ext cx="10972800" cy="1676400"/>
            <a:chOff x="609600" y="1828800"/>
            <a:chExt cx="10972800" cy="1676400"/>
          </a:xfrm>
        </p:grpSpPr>
        <p:sp>
          <p:nvSpPr>
            <p:cNvPr id="4" name="Rectangle 4"/>
            <p:cNvSpPr/>
            <p:nvPr/>
          </p:nvSpPr>
          <p:spPr>
            <a:xfrm>
              <a:off x="609600" y="1828800"/>
              <a:ext cx="10972800" cy="16764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827532" y="1964055"/>
              <a:ext cx="5448681" cy="14394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QFile file(path);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if (!file.open(QIODevice::WriteOnly))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return false;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QDataStream out(&amp;file);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597408" y="3741420"/>
            <a:ext cx="8299704" cy="1307592"/>
            <a:chOff x="597408" y="3741420"/>
            <a:chExt cx="8299704" cy="1307592"/>
          </a:xfrm>
        </p:grpSpPr>
        <p:sp>
          <p:nvSpPr>
            <p:cNvPr id="7" name="TextBox 7"/>
            <p:cNvSpPr txBox="1"/>
            <p:nvPr/>
          </p:nvSpPr>
          <p:spPr>
            <a:xfrm>
              <a:off x="597408" y="3741420"/>
              <a:ext cx="8299704" cy="13075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QFile打开设备，QDataStream按格式处理字段。Qt 6.2中，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QDataStream继承QIODeviceBase，并使用QIODevice设备；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它不是QFile，也不是QIODevice的子类。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597408" y="5284470"/>
            <a:ext cx="8619744" cy="888492"/>
            <a:chOff x="597408" y="5284470"/>
            <a:chExt cx="8619744" cy="888492"/>
          </a:xfrm>
        </p:grpSpPr>
        <p:sp>
          <p:nvSpPr>
            <p:cNvPr id="9" name="TextBox 9"/>
            <p:cNvSpPr txBox="1"/>
            <p:nvPr/>
          </p:nvSpPr>
          <p:spPr>
            <a:xfrm>
              <a:off x="597408" y="5284470"/>
              <a:ext cx="861974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先检查设备打开成功，再写流。file应活到流不再使用它为止。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本段放在返回bool的保存函数中，path是调用者给出的路径。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603504" y="6404610"/>
            <a:ext cx="10984992" cy="234696"/>
            <a:chOff x="603504" y="6404610"/>
            <a:chExt cx="10984992" cy="234696"/>
          </a:xfrm>
        </p:grpSpPr>
        <p:sp>
          <p:nvSpPr>
            <p:cNvPr id="11" name="TextBox 11"/>
            <p:cNvSpPr txBox="1"/>
            <p:nvPr/>
          </p:nvSpPr>
          <p:spPr>
            <a:xfrm>
              <a:off x="603504" y="6404610"/>
              <a:ext cx="2015338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8.4.2 · 文件管理与序列化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10954360" y="6404610"/>
              <a:ext cx="63413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06 / 28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5692140" cy="819150"/>
            <a:chOff x="590550" y="613410"/>
            <a:chExt cx="5692140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5692140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把流版本写成明确约定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609600" y="1828800"/>
            <a:ext cx="10972800" cy="1295400"/>
            <a:chOff x="609600" y="1828800"/>
            <a:chExt cx="10972800" cy="1295400"/>
          </a:xfrm>
        </p:grpSpPr>
        <p:sp>
          <p:nvSpPr>
            <p:cNvPr id="4" name="Rectangle 4"/>
            <p:cNvSpPr/>
            <p:nvPr/>
          </p:nvSpPr>
          <p:spPr>
            <a:xfrm>
              <a:off x="609600" y="1828800"/>
              <a:ext cx="10972800" cy="12954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827532" y="2040255"/>
              <a:ext cx="5301996" cy="8298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out.setVersion(QDataStream::Qt_6_2);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in.setVersion(QDataStream::Qt_6_2);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597408" y="3360420"/>
            <a:ext cx="7339584" cy="1307592"/>
            <a:chOff x="597408" y="3360420"/>
            <a:chExt cx="7339584" cy="1307592"/>
          </a:xfrm>
        </p:grpSpPr>
        <p:sp>
          <p:nvSpPr>
            <p:cNvPr id="7" name="TextBox 7"/>
            <p:cNvSpPr txBox="1"/>
            <p:nvPr/>
          </p:nvSpPr>
          <p:spPr>
            <a:xfrm>
              <a:off x="597408" y="3360420"/>
              <a:ext cx="7339584" cy="13075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写入端out与读取端in使用同一序列化版本。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教材对应Qt 6.2；Qt_6_2与Qt_6_0的版本值都为20。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流版本影响QString、QFont等Qt对象的编码。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597408" y="4865370"/>
            <a:ext cx="7644384" cy="1307592"/>
            <a:chOff x="597408" y="4865370"/>
            <a:chExt cx="7644384" cy="1307592"/>
          </a:xfrm>
        </p:grpSpPr>
        <p:sp>
          <p:nvSpPr>
            <p:cNvPr id="9" name="TextBox 9"/>
            <p:cNvSpPr txBox="1"/>
            <p:nvPr/>
          </p:nvSpPr>
          <p:spPr>
            <a:xfrm>
              <a:off x="597408" y="4865370"/>
              <a:ext cx="7644384" cy="13075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换Qt编译程序后，仍按已约定版本读写旧文件。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不能依赖未来编译环境的默认值，也不能把设置较新版本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当成自动读取所有旧格式的保证。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603504" y="6404610"/>
            <a:ext cx="10984992" cy="234696"/>
            <a:chOff x="603504" y="6404610"/>
            <a:chExt cx="10984992" cy="234696"/>
          </a:xfrm>
        </p:grpSpPr>
        <p:sp>
          <p:nvSpPr>
            <p:cNvPr id="11" name="TextBox 11"/>
            <p:cNvSpPr txBox="1"/>
            <p:nvPr/>
          </p:nvSpPr>
          <p:spPr>
            <a:xfrm>
              <a:off x="603504" y="6404610"/>
              <a:ext cx="2570378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8.4.2 · Qt_6_2 = Qt_6_0 = 20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10954360" y="6404610"/>
              <a:ext cx="63413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07 / 28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7388352" cy="819150"/>
            <a:chOff x="590550" y="613410"/>
            <a:chExt cx="7388352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7388352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浮点精度设置会改变字段宽度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7408" y="1893570"/>
            <a:ext cx="8055864" cy="964692"/>
            <a:chOff x="597408" y="1893570"/>
            <a:chExt cx="8055864" cy="964692"/>
          </a:xfrm>
        </p:grpSpPr>
        <p:sp>
          <p:nvSpPr>
            <p:cNvPr id="4" name="TextBox 4"/>
            <p:cNvSpPr txBox="1"/>
            <p:nvPr/>
          </p:nvSpPr>
          <p:spPr>
            <a:xfrm>
              <a:off x="597408" y="1893570"/>
              <a:ext cx="8055864" cy="9646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9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SinglePrecision：float和double都按</a:t>
              </a:r>
              <a:r>
                <a:rPr lang="zh-CN" sz="240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32位</a:t>
              </a: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写入。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DoublePrecision：两者都按64位写入；默认采用这一项。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598932" y="3449955"/>
            <a:ext cx="9428734" cy="410718"/>
            <a:chOff x="598932" y="3449955"/>
            <a:chExt cx="9428734" cy="410718"/>
          </a:xfrm>
        </p:grpSpPr>
        <p:sp>
          <p:nvSpPr>
            <p:cNvPr id="6" name="TextBox 6"/>
            <p:cNvSpPr txBox="1"/>
            <p:nvPr/>
          </p:nvSpPr>
          <p:spPr>
            <a:xfrm>
              <a:off x="598932" y="3449955"/>
              <a:ext cx="9428734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out.setFloatingPointPrecision(QDataStream::SinglePrecision);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597408" y="4351020"/>
            <a:ext cx="7629144" cy="1788414"/>
            <a:chOff x="597408" y="4351020"/>
            <a:chExt cx="7629144" cy="1788414"/>
          </a:xfrm>
        </p:grpSpPr>
        <p:sp>
          <p:nvSpPr>
            <p:cNvPr id="8" name="TextBox 8"/>
            <p:cNvSpPr txBox="1"/>
            <p:nvPr/>
          </p:nvSpPr>
          <p:spPr>
            <a:xfrm>
              <a:off x="597408" y="4351020"/>
              <a:ext cx="7629144" cy="13075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读取端也作相同设置，才能取出正确数量的字节。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不能仅依据sizeof(float)推断文件字段占4字节；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这里执行的是预定义流编码。qfloat16字段仍为2字节。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600456" y="5787390"/>
              <a:ext cx="399067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以上规则按本课Qt_6_2流版本解释。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603504" y="6404610"/>
            <a:ext cx="10984992" cy="234696"/>
            <a:chOff x="603504" y="6404610"/>
            <a:chExt cx="10984992" cy="234696"/>
          </a:xfrm>
        </p:grpSpPr>
        <p:sp>
          <p:nvSpPr>
            <p:cNvPr id="11" name="TextBox 11"/>
            <p:cNvSpPr txBox="1"/>
            <p:nvPr/>
          </p:nvSpPr>
          <p:spPr>
            <a:xfrm>
              <a:off x="603504" y="6404610"/>
              <a:ext cx="233842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8.4.2 · 变量类型与流编码宽度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10954360" y="6404610"/>
              <a:ext cx="63413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08 / 28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7953756" cy="819150"/>
            <a:chOff x="590550" y="613410"/>
            <a:chExt cx="7953756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7953756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教材把每种类型单独写入再读回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600456" y="1847850"/>
            <a:ext cx="3914394" cy="4310634"/>
            <a:chOff x="600456" y="1847850"/>
            <a:chExt cx="3914394" cy="4310634"/>
          </a:xfrm>
        </p:grpSpPr>
        <p:pic>
          <p:nvPicPr>
            <p:cNvPr id="4" name="Image 4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09600" y="1847850"/>
              <a:ext cx="3905250" cy="3962400"/>
            </a:xfrm>
            <a:prstGeom prst="rect">
              <a:avLst/>
            </a:prstGeom>
          </p:spPr>
        </p:pic>
        <p:sp>
          <p:nvSpPr>
            <p:cNvPr id="5" name="TextBox 5"/>
            <p:cNvSpPr txBox="1"/>
            <p:nvPr/>
          </p:nvSpPr>
          <p:spPr>
            <a:xfrm>
              <a:off x="600456" y="5806440"/>
              <a:ext cx="247779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教材图8-6 · samp8_3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4883658" y="1912620"/>
            <a:ext cx="5815584" cy="1307592"/>
            <a:chOff x="4883658" y="1912620"/>
            <a:chExt cx="5815584" cy="1307592"/>
          </a:xfrm>
        </p:grpSpPr>
        <p:sp>
          <p:nvSpPr>
            <p:cNvPr id="7" name="TextBox 7"/>
            <p:cNvSpPr txBox="1"/>
            <p:nvPr/>
          </p:nvSpPr>
          <p:spPr>
            <a:xfrm>
              <a:off x="4883658" y="1912620"/>
              <a:ext cx="5815584" cy="13075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先选择目标文件，设置字节序和浮点精度，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再用各类型按钮写入或读回。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一次只观察一个字段，更容易核对字节。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4883658" y="3436620"/>
            <a:ext cx="5205984" cy="1307592"/>
            <a:chOff x="4883658" y="3436620"/>
            <a:chExt cx="5205984" cy="1307592"/>
          </a:xfrm>
        </p:grpSpPr>
        <p:sp>
          <p:nvSpPr>
            <p:cNvPr id="9" name="TextBox 9"/>
            <p:cNvSpPr txBox="1"/>
            <p:nvPr/>
          </p:nvSpPr>
          <p:spPr>
            <a:xfrm>
              <a:off x="4883658" y="3436620"/>
              <a:ext cx="5205984" cy="13075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无符号值按无符号类型保存。改变精度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或字节序后，读取端采用同一配置；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否则读回值或读取位置就可能错误。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4883658" y="4884420"/>
            <a:ext cx="4901184" cy="1307592"/>
            <a:chOff x="4883658" y="4884420"/>
            <a:chExt cx="4901184" cy="1307592"/>
          </a:xfrm>
        </p:grpSpPr>
        <p:sp>
          <p:nvSpPr>
            <p:cNvPr id="11" name="TextBox 11"/>
            <p:cNvSpPr txBox="1"/>
            <p:nvPr/>
          </p:nvSpPr>
          <p:spPr>
            <a:xfrm>
              <a:off x="4883658" y="4884420"/>
              <a:ext cx="4901184" cy="13075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观察三个位置：文件大小、</a:t>
              </a:r>
              <a:br/>
              <a:r>
                <a:rPr lang="zh-CN" sz="24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十六进制字节、读回后的控件数值。</a:t>
              </a:r>
              <a:br/>
              <a:r>
                <a:rPr lang="zh-CN" sz="24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三者与事先写下的字段约定对应。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603504" y="6404610"/>
            <a:ext cx="10984992" cy="234696"/>
            <a:chOff x="603504" y="6404610"/>
            <a:chExt cx="10984992" cy="234696"/>
          </a:xfrm>
        </p:grpSpPr>
        <p:sp>
          <p:nvSpPr>
            <p:cNvPr id="13" name="TextBox 13"/>
            <p:cNvSpPr txBox="1"/>
            <p:nvPr/>
          </p:nvSpPr>
          <p:spPr>
            <a:xfrm>
              <a:off x="603504" y="6404610"/>
              <a:ext cx="2499970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8.4.2 · 完整教材界面与课堂观察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10954360" y="6404610"/>
              <a:ext cx="63413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09 / 28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6257544" cy="819150"/>
            <a:chOff x="590550" y="613410"/>
            <a:chExt cx="6257544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6257544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单项按钮会重新覆盖文件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7408" y="1931670"/>
            <a:ext cx="6714744" cy="888492"/>
            <a:chOff x="597408" y="1931670"/>
            <a:chExt cx="6714744" cy="888492"/>
          </a:xfrm>
        </p:grpSpPr>
        <p:sp>
          <p:nvSpPr>
            <p:cNvPr id="4" name="TextBox 4"/>
            <p:cNvSpPr txBox="1"/>
            <p:nvPr/>
          </p:nvSpPr>
          <p:spPr>
            <a:xfrm>
              <a:off x="597408" y="1931670"/>
              <a:ext cx="671474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教材每次单项写入都用普通</a:t>
              </a:r>
              <a:r>
                <a:rPr lang="zh-CN" sz="240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WriteOnly</a:t>
              </a: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打开文件。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它先截断已有内容，再写入本次字段。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597408" y="3455670"/>
            <a:ext cx="8513064" cy="888492"/>
            <a:chOff x="597408" y="3455670"/>
            <a:chExt cx="8513064" cy="888492"/>
          </a:xfrm>
        </p:grpSpPr>
        <p:sp>
          <p:nvSpPr>
            <p:cNvPr id="6" name="TextBox 6"/>
            <p:cNvSpPr txBox="1"/>
            <p:nvPr/>
          </p:nvSpPr>
          <p:spPr>
            <a:xfrm>
              <a:off x="597408" y="3455670"/>
              <a:ext cx="851306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第一次写quint16，第二次另写一个字段，会覆盖第一次结果。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读回按钮应与最后一次写入的类型和配置配对。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597408" y="5055870"/>
            <a:ext cx="7644384" cy="888492"/>
            <a:chOff x="597408" y="5055870"/>
            <a:chExt cx="7644384" cy="888492"/>
          </a:xfrm>
        </p:grpSpPr>
        <p:sp>
          <p:nvSpPr>
            <p:cNvPr id="8" name="TextBox 8"/>
            <p:cNvSpPr txBox="1"/>
            <p:nvPr/>
          </p:nvSpPr>
          <p:spPr>
            <a:xfrm>
              <a:off x="597408" y="5055870"/>
              <a:ext cx="764438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多次按钮点击不会自动组成连续记录。需要多个字段时，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在一次成功打开的设备上，按约定顺序连续写入。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603504" y="6404610"/>
            <a:ext cx="10984992" cy="234696"/>
            <a:chOff x="603504" y="6404610"/>
            <a:chExt cx="10984992" cy="234696"/>
          </a:xfrm>
        </p:grpSpPr>
        <p:sp>
          <p:nvSpPr>
            <p:cNvPr id="10" name="TextBox 10"/>
            <p:cNvSpPr txBox="1"/>
            <p:nvPr/>
          </p:nvSpPr>
          <p:spPr>
            <a:xfrm>
              <a:off x="603504" y="6404610"/>
              <a:ext cx="2176882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8.4.2 · 单项测试的打开方式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10954360" y="6404610"/>
              <a:ext cx="63413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10 / 28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7388352" cy="819150"/>
            <a:chOff x="590550" y="613410"/>
            <a:chExt cx="7388352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7388352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用模板保存支持流编码的类型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609600" y="1828800"/>
            <a:ext cx="10972800" cy="3289173"/>
            <a:chOff x="609600" y="1828800"/>
            <a:chExt cx="10972800" cy="3289173"/>
          </a:xfrm>
        </p:grpSpPr>
        <p:sp>
          <p:nvSpPr>
            <p:cNvPr id="4" name="Rectangle 4"/>
            <p:cNvSpPr/>
            <p:nvPr/>
          </p:nvSpPr>
          <p:spPr>
            <a:xfrm>
              <a:off x="609600" y="1828800"/>
              <a:ext cx="10972800" cy="32004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827532" y="1964055"/>
              <a:ext cx="8089011" cy="31539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400"/>
                </a:lnSpc>
              </a:pP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template&lt;class T&gt;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bool saveOne(const QString &amp;path,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const T &amp;value) {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QFile file(path);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if (!file.open(QIODevice::WriteOnly)) return false;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QDataStream out(&amp;file);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out.setVersion(QDataStream::Qt_6_2);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out &lt;&lt; value;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return out.status() == QDataStream::Ok &amp;&amp; file.flush();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}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597408" y="5303520"/>
            <a:ext cx="8680704" cy="888492"/>
            <a:chOff x="597408" y="5303520"/>
            <a:chExt cx="8680704" cy="888492"/>
          </a:xfrm>
        </p:grpSpPr>
        <p:sp>
          <p:nvSpPr>
            <p:cNvPr id="7" name="TextBox 7"/>
            <p:cNvSpPr txBox="1"/>
            <p:nvPr/>
          </p:nvSpPr>
          <p:spPr>
            <a:xfrm>
              <a:off x="597408" y="5303520"/>
              <a:ext cx="868070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saveOne是本课函数，采用默认大端与双精度；T须支持流接口。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自定义结构体还需实现配对接口，模板不会自动定义文件格式。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603504" y="6404610"/>
            <a:ext cx="10984992" cy="234696"/>
            <a:chOff x="603504" y="6404610"/>
            <a:chExt cx="10984992" cy="234696"/>
          </a:xfrm>
        </p:grpSpPr>
        <p:sp>
          <p:nvSpPr>
            <p:cNvPr id="9" name="TextBox 9"/>
            <p:cNvSpPr txBox="1"/>
            <p:nvPr/>
          </p:nvSpPr>
          <p:spPr>
            <a:xfrm>
              <a:off x="603504" y="6404610"/>
              <a:ext cx="2823058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8.4.2 · 打开检查、流状态与设备刷新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10954360" y="6404610"/>
              <a:ext cx="63413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11 / 28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5692140" cy="819150"/>
            <a:chOff x="590550" y="613410"/>
            <a:chExt cx="5692140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5692140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读回时用同一类型接收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609600" y="1828800"/>
            <a:ext cx="10972800" cy="3289173"/>
            <a:chOff x="609600" y="1828800"/>
            <a:chExt cx="10972800" cy="3289173"/>
          </a:xfrm>
        </p:grpSpPr>
        <p:sp>
          <p:nvSpPr>
            <p:cNvPr id="4" name="Rectangle 4"/>
            <p:cNvSpPr/>
            <p:nvPr/>
          </p:nvSpPr>
          <p:spPr>
            <a:xfrm>
              <a:off x="609600" y="1828800"/>
              <a:ext cx="10972800" cy="32004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827532" y="1964055"/>
              <a:ext cx="7355586" cy="31539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400"/>
                </a:lnSpc>
              </a:pP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template&lt;class T&gt;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bool loadOne(const QString &amp;path, T &amp;value) {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QFile file(path);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if (!file.open(QIODevice::ReadOnly)) return false;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QDataStream in(&amp;file);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in.setVersion(QDataStream::Qt_6_2);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T candidate{}; in &gt;&gt; candidate;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if (in.status() != QDataStream::Ok) return false;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value = candidate; return true;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}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597408" y="5303520"/>
            <a:ext cx="9214104" cy="888492"/>
            <a:chOff x="597408" y="5303520"/>
            <a:chExt cx="9214104" cy="888492"/>
          </a:xfrm>
        </p:grpSpPr>
        <p:sp>
          <p:nvSpPr>
            <p:cNvPr id="7" name="TextBox 7"/>
            <p:cNvSpPr txBox="1"/>
            <p:nvPr/>
          </p:nvSpPr>
          <p:spPr>
            <a:xfrm>
              <a:off x="597408" y="5303520"/>
              <a:ext cx="921410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与saveOne使用相同T、版本、大端和双精度；成功才给value赋值。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失败保留原值；完整格式仍需验证业务字段及预期记录结构。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603504" y="6404610"/>
            <a:ext cx="10984992" cy="234696"/>
            <a:chOff x="603504" y="6404610"/>
            <a:chExt cx="10984992" cy="234696"/>
          </a:xfrm>
        </p:grpSpPr>
        <p:sp>
          <p:nvSpPr>
            <p:cNvPr id="9" name="TextBox 9"/>
            <p:cNvSpPr txBox="1"/>
            <p:nvPr/>
          </p:nvSpPr>
          <p:spPr>
            <a:xfrm>
              <a:off x="603504" y="6404610"/>
              <a:ext cx="2480767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8.4.2 · 本课自定义函数loadOne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10954360" y="6404610"/>
              <a:ext cx="63413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12 / 28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7953756" cy="819150"/>
            <a:chOff x="590550" y="613410"/>
            <a:chExt cx="7953756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7953756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读写配置不同会读到错误的字段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7408" y="1931670"/>
            <a:ext cx="7720584" cy="888492"/>
            <a:chOff x="597408" y="1931670"/>
            <a:chExt cx="7720584" cy="888492"/>
          </a:xfrm>
        </p:grpSpPr>
        <p:sp>
          <p:nvSpPr>
            <p:cNvPr id="4" name="TextBox 4"/>
            <p:cNvSpPr txBox="1"/>
            <p:nvPr/>
          </p:nvSpPr>
          <p:spPr>
            <a:xfrm>
              <a:off x="597408" y="1931670"/>
              <a:ext cx="772058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课堂情景：写入端先用SinglePrecision保存浮点字段，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再写一个quint32编号。两个字段各占4字节。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597408" y="3112770"/>
            <a:ext cx="7278624" cy="1307592"/>
            <a:chOff x="597408" y="3112770"/>
            <a:chExt cx="7278624" cy="1307592"/>
          </a:xfrm>
        </p:grpSpPr>
        <p:sp>
          <p:nvSpPr>
            <p:cNvPr id="6" name="TextBox 6"/>
            <p:cNvSpPr txBox="1"/>
            <p:nvPr/>
          </p:nvSpPr>
          <p:spPr>
            <a:xfrm>
              <a:off x="597408" y="3112770"/>
              <a:ext cx="7278624" cy="13075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读取端若保留默认DoublePrecision，就尝试取</a:t>
              </a:r>
              <a:r>
                <a:rPr lang="zh-CN" sz="240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8字节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作为浮点字段；编号的4字节可能被一起取走。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后一个字段便从错误位置开始。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597408" y="4979670"/>
            <a:ext cx="7339584" cy="888492"/>
            <a:chOff x="597408" y="4979670"/>
            <a:chExt cx="7339584" cy="888492"/>
          </a:xfrm>
        </p:grpSpPr>
        <p:sp>
          <p:nvSpPr>
            <p:cNvPr id="8" name="TextBox 8"/>
            <p:cNvSpPr txBox="1"/>
            <p:nvPr/>
          </p:nvSpPr>
          <p:spPr>
            <a:xfrm>
              <a:off x="597408" y="4979670"/>
              <a:ext cx="733958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读回值看似有数，也不能证明文件格式匹配。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核对字段类型、读取顺序和两端配置，再检查流状态。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603504" y="6404610"/>
            <a:ext cx="10984992" cy="234696"/>
            <a:chOff x="603504" y="6404610"/>
            <a:chExt cx="10984992" cy="234696"/>
          </a:xfrm>
        </p:grpSpPr>
        <p:sp>
          <p:nvSpPr>
            <p:cNvPr id="10" name="TextBox 10"/>
            <p:cNvSpPr txBox="1"/>
            <p:nvPr/>
          </p:nvSpPr>
          <p:spPr>
            <a:xfrm>
              <a:off x="603504" y="6404610"/>
              <a:ext cx="3356153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8.4.2—8.4.3 · 课堂情景：浮点字段后接编号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10954360" y="6404610"/>
              <a:ext cx="63413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13 / 28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7850810" cy="819150"/>
            <a:chOff x="590550" y="613410"/>
            <a:chExt cx="7850810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7850810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QString写入的不是UTF-8文本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609600" y="1828800"/>
            <a:ext cx="10972800" cy="1295400"/>
            <a:chOff x="609600" y="1828800"/>
            <a:chExt cx="10972800" cy="1295400"/>
          </a:xfrm>
        </p:grpSpPr>
        <p:sp>
          <p:nvSpPr>
            <p:cNvPr id="4" name="Rectangle 4"/>
            <p:cNvSpPr/>
            <p:nvPr/>
          </p:nvSpPr>
          <p:spPr>
            <a:xfrm>
              <a:off x="609600" y="1828800"/>
              <a:ext cx="10972800" cy="12954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827532" y="2040255"/>
              <a:ext cx="6155436" cy="8298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out &lt;&lt; QStringLiteral("Hello");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00 00 00 0A　00 48 00 65 00 6C 00 6C 00 6F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597408" y="3360420"/>
            <a:ext cx="7187184" cy="1307592"/>
            <a:chOff x="597408" y="3360420"/>
            <a:chExt cx="7187184" cy="1307592"/>
          </a:xfrm>
        </p:grpSpPr>
        <p:sp>
          <p:nvSpPr>
            <p:cNvPr id="7" name="TextBox 7"/>
            <p:cNvSpPr txBox="1"/>
            <p:nvPr/>
          </p:nvSpPr>
          <p:spPr>
            <a:xfrm>
              <a:off x="597408" y="3360420"/>
              <a:ext cx="7187184" cy="13075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课堂情景采用Qt_6_2、大端：先写32位字节长度10，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再写5个UTF-16代码单元；H为00 48。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长度不包含末尾NUL，数据字节序受流设置影响。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597408" y="4865370"/>
            <a:ext cx="7720584" cy="1307592"/>
            <a:chOff x="597408" y="4865370"/>
            <a:chExt cx="7720584" cy="1307592"/>
          </a:xfrm>
        </p:grpSpPr>
        <p:sp>
          <p:nvSpPr>
            <p:cNvPr id="9" name="TextBox 9"/>
            <p:cNvSpPr txBox="1"/>
            <p:nvPr/>
          </p:nvSpPr>
          <p:spPr>
            <a:xfrm>
              <a:off x="597408" y="4865370"/>
              <a:ext cx="7720584" cy="13075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空字符串长度为0；null QString用0xffffffff标记。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这个流格式与toUtf8()写文本不同，读取时也用QString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流接口，不能把整段文件当UTF-8文本直接解码。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603504" y="6404610"/>
            <a:ext cx="10984992" cy="234696"/>
            <a:chOff x="603504" y="6404610"/>
            <a:chExt cx="10984992" cy="234696"/>
          </a:xfrm>
        </p:grpSpPr>
        <p:sp>
          <p:nvSpPr>
            <p:cNvPr id="11" name="TextBox 11"/>
            <p:cNvSpPr txBox="1"/>
            <p:nvPr/>
          </p:nvSpPr>
          <p:spPr>
            <a:xfrm>
              <a:off x="603504" y="6404610"/>
              <a:ext cx="3443905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8.4.2 · 课堂情景Hello · 格式限定为Qt_6_2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10954360" y="6404610"/>
              <a:ext cx="63413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14 / 28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7836941" cy="819150"/>
            <a:chOff x="590550" y="613410"/>
            <a:chExt cx="7836941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7836941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const char*带有末尾NUL字节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609600" y="1828800"/>
            <a:ext cx="10972800" cy="1295400"/>
            <a:chOff x="609600" y="1828800"/>
            <a:chExt cx="10972800" cy="1295400"/>
          </a:xfrm>
        </p:grpSpPr>
        <p:sp>
          <p:nvSpPr>
            <p:cNvPr id="4" name="Rectangle 4"/>
            <p:cNvSpPr/>
            <p:nvPr/>
          </p:nvSpPr>
          <p:spPr>
            <a:xfrm>
              <a:off x="609600" y="1828800"/>
              <a:ext cx="10972800" cy="12954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827532" y="2040255"/>
              <a:ext cx="4395216" cy="8298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out &lt;&lt; "Hello";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00 00 00 06　48 65 6C 6C 6F 00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597408" y="3360420"/>
            <a:ext cx="7339584" cy="1307592"/>
            <a:chOff x="597408" y="3360420"/>
            <a:chExt cx="7339584" cy="1307592"/>
          </a:xfrm>
        </p:grpSpPr>
        <p:sp>
          <p:nvSpPr>
            <p:cNvPr id="7" name="TextBox 7"/>
            <p:cNvSpPr txBox="1"/>
            <p:nvPr/>
          </p:nvSpPr>
          <p:spPr>
            <a:xfrm>
              <a:off x="597408" y="3360420"/>
              <a:ext cx="7339584" cy="13075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先写32位长度6，再写包含末尾</a:t>
              </a:r>
              <a:r>
                <a:rPr lang="zh-CN" sz="240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\0</a:t>
              </a: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的6个字节。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同样的Hello，QString编码是长度10和UTF-16数据。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两种格式不能用同一种变量随意交换读取。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597408" y="4865370"/>
            <a:ext cx="7903464" cy="1307592"/>
            <a:chOff x="597408" y="4865370"/>
            <a:chExt cx="7903464" cy="1307592"/>
          </a:xfrm>
        </p:grpSpPr>
        <p:sp>
          <p:nvSpPr>
            <p:cNvPr id="9" name="TextBox 9"/>
            <p:cNvSpPr txBox="1"/>
            <p:nvPr/>
          </p:nvSpPr>
          <p:spPr>
            <a:xfrm>
              <a:off x="597408" y="4865370"/>
              <a:ext cx="7903464" cy="13075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QDataStream不会自动把const char*字节转换为UTF-8。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保存中文时先选字节编码，再让所属字节数组保持存活。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本地编码与UTF-8不能默认为相同，下一页检查指针寿命。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603504" y="6404610"/>
            <a:ext cx="10984992" cy="234696"/>
            <a:chOff x="603504" y="6404610"/>
            <a:chExt cx="10984992" cy="234696"/>
          </a:xfrm>
        </p:grpSpPr>
        <p:sp>
          <p:nvSpPr>
            <p:cNvPr id="11" name="TextBox 11"/>
            <p:cNvSpPr txBox="1"/>
            <p:nvPr/>
          </p:nvSpPr>
          <p:spPr>
            <a:xfrm>
              <a:off x="603504" y="6404610"/>
              <a:ext cx="2734178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8.4.2 · 课堂情景Hello · 默认大端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10954360" y="6404610"/>
              <a:ext cx="63413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15 / 28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7388352" cy="819150"/>
            <a:chOff x="590550" y="613410"/>
            <a:chExt cx="7388352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7388352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先保存字节数组，再使用指针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597408" y="1931670"/>
            <a:ext cx="7181774" cy="1369314"/>
            <a:chOff x="597408" y="1931670"/>
            <a:chExt cx="7181774" cy="1369314"/>
          </a:xfrm>
        </p:grpSpPr>
        <p:sp>
          <p:nvSpPr>
            <p:cNvPr id="4" name="TextBox 4"/>
            <p:cNvSpPr txBox="1"/>
            <p:nvPr/>
          </p:nvSpPr>
          <p:spPr>
            <a:xfrm>
              <a:off x="597408" y="1931670"/>
              <a:ext cx="5516880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危险写法：保存了临时数组内部的指针</a:t>
              </a: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598932" y="2440305"/>
              <a:ext cx="5646387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char *p = text.toLocal8Bit().data();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600456" y="2948940"/>
              <a:ext cx="7178726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临时数组在这一句结束时销毁；下一句再用p，就访问了失效数据。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597408" y="3608070"/>
            <a:ext cx="6756908" cy="1262253"/>
            <a:chOff x="597408" y="3608070"/>
            <a:chExt cx="6756908" cy="1262253"/>
          </a:xfrm>
        </p:grpSpPr>
        <p:sp>
          <p:nvSpPr>
            <p:cNvPr id="8" name="TextBox 8"/>
            <p:cNvSpPr txBox="1"/>
            <p:nvPr/>
          </p:nvSpPr>
          <p:spPr>
            <a:xfrm>
              <a:off x="597408" y="3608070"/>
              <a:ext cx="6756908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改写：让bytes保持存活，再使用constData()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598932" y="4116705"/>
              <a:ext cx="4861941" cy="7536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QByteArray bytes = text.toUtf8();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out &lt;&lt; bytes.constData();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597408" y="5303520"/>
            <a:ext cx="8726424" cy="888492"/>
            <a:chOff x="597408" y="5303520"/>
            <a:chExt cx="8726424" cy="888492"/>
          </a:xfrm>
        </p:grpSpPr>
        <p:sp>
          <p:nvSpPr>
            <p:cNvPr id="11" name="TextBox 11"/>
            <p:cNvSpPr txBox="1"/>
            <p:nvPr/>
          </p:nvSpPr>
          <p:spPr>
            <a:xfrm>
              <a:off x="597408" y="5303520"/>
              <a:ext cx="872642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保存指针不会延长数组寿命；先保存QByteArray再取指针。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写出的仍是const char*格式，不是QByteArray对象的流编码。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603504" y="6404610"/>
            <a:ext cx="10984992" cy="234696"/>
            <a:chOff x="603504" y="6404610"/>
            <a:chExt cx="10984992" cy="234696"/>
          </a:xfrm>
        </p:grpSpPr>
        <p:sp>
          <p:nvSpPr>
            <p:cNvPr id="13" name="TextBox 13"/>
            <p:cNvSpPr txBox="1"/>
            <p:nvPr/>
          </p:nvSpPr>
          <p:spPr>
            <a:xfrm>
              <a:off x="603504" y="6404610"/>
              <a:ext cx="2823058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8.4.2 · 教材代码核验：临时对象寿命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10954360" y="6404610"/>
              <a:ext cx="63413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16 / 28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7727594" cy="819150"/>
            <a:chOff x="590550" y="613410"/>
            <a:chExt cx="7727594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7727594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读出的char数组需要delete[]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609600" y="1828800"/>
            <a:ext cx="10972800" cy="2362200"/>
            <a:chOff x="609600" y="1828800"/>
            <a:chExt cx="10972800" cy="2362200"/>
          </a:xfrm>
        </p:grpSpPr>
        <p:sp>
          <p:nvSpPr>
            <p:cNvPr id="4" name="Rectangle 4"/>
            <p:cNvSpPr/>
            <p:nvPr/>
          </p:nvSpPr>
          <p:spPr>
            <a:xfrm>
              <a:off x="609600" y="1828800"/>
              <a:ext cx="10972800" cy="23622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827532" y="2040255"/>
              <a:ext cx="6182106" cy="17823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char *raw = nullptr;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in &gt;&gt; raw;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if (in.status() == QDataStream::Ok &amp;&amp; raw)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text = QString::fromUtf8(raw);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delete[] raw;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597408" y="4522470"/>
            <a:ext cx="8833104" cy="1669542"/>
            <a:chOff x="597408" y="4522470"/>
            <a:chExt cx="8833104" cy="1669542"/>
          </a:xfrm>
        </p:grpSpPr>
        <p:sp>
          <p:nvSpPr>
            <p:cNvPr id="7" name="TextBox 7"/>
            <p:cNvSpPr txBox="1"/>
            <p:nvPr/>
          </p:nvSpPr>
          <p:spPr>
            <a:xfrm>
              <a:off x="597408" y="4522470"/>
              <a:ext cx="883310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in绑定已打开的设备，并与前页UTF-8的const char*写法配对；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text是外部已定义的QString。成功才解码并给text赋值。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597408" y="5303520"/>
              <a:ext cx="839114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流用new[]分配数组；用完后必须</a:t>
              </a:r>
              <a:r>
                <a:rPr lang="zh-CN" sz="240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delete[]</a:t>
              </a: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，不能用delete。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失败也走到释放语句；释放nullptr是允许的。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603504" y="6404610"/>
            <a:ext cx="10984992" cy="234696"/>
            <a:chOff x="603504" y="6404610"/>
            <a:chExt cx="10984992" cy="234696"/>
          </a:xfrm>
        </p:grpSpPr>
        <p:sp>
          <p:nvSpPr>
            <p:cNvPr id="10" name="TextBox 10"/>
            <p:cNvSpPr txBox="1"/>
            <p:nvPr/>
          </p:nvSpPr>
          <p:spPr>
            <a:xfrm>
              <a:off x="603504" y="6404610"/>
              <a:ext cx="2661514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8.4.2 · 字符串读取片段与缓冲释放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10954360" y="6404610"/>
              <a:ext cx="63413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17 / 28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6897091" cy="819150"/>
            <a:chOff x="590550" y="613410"/>
            <a:chExt cx="6897091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6897091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Qt对象由各自的流接口编码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609600" y="1828800"/>
            <a:ext cx="10972800" cy="1676400"/>
            <a:chOff x="609600" y="1828800"/>
            <a:chExt cx="10972800" cy="1676400"/>
          </a:xfrm>
        </p:grpSpPr>
        <p:sp>
          <p:nvSpPr>
            <p:cNvPr id="4" name="Rectangle 4"/>
            <p:cNvSpPr/>
            <p:nvPr/>
          </p:nvSpPr>
          <p:spPr>
            <a:xfrm>
              <a:off x="609600" y="1828800"/>
              <a:ext cx="10972800" cy="16764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827532" y="2040255"/>
              <a:ext cx="3688461" cy="12489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QFont font; QColor color;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out &lt;&lt; font &lt;&lt; color;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in &gt;&gt; font &gt;&gt; color;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597408" y="3741420"/>
            <a:ext cx="7339584" cy="1307592"/>
            <a:chOff x="597408" y="3741420"/>
            <a:chExt cx="7339584" cy="1307592"/>
          </a:xfrm>
        </p:grpSpPr>
        <p:sp>
          <p:nvSpPr>
            <p:cNvPr id="7" name="TextBox 7"/>
            <p:cNvSpPr txBox="1"/>
            <p:nvPr/>
          </p:nvSpPr>
          <p:spPr>
            <a:xfrm>
              <a:off x="597408" y="3741420"/>
              <a:ext cx="7339584" cy="13075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写入调用Qt为QFont、QColor提供的流接口，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读取也用相同类型，保持字体在前、颜色在后的顺序。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两端流版本一致，才能按同一套序列化格式解释。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597408" y="5284470"/>
            <a:ext cx="8909304" cy="888492"/>
            <a:chOff x="597408" y="5284470"/>
            <a:chExt cx="8909304" cy="888492"/>
          </a:xfrm>
        </p:grpSpPr>
        <p:sp>
          <p:nvSpPr>
            <p:cNvPr id="9" name="TextBox 9"/>
            <p:cNvSpPr txBox="1"/>
            <p:nvPr/>
          </p:nvSpPr>
          <p:spPr>
            <a:xfrm>
              <a:off x="597408" y="5284470"/>
              <a:ext cx="890930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这不是复制对象内存。sizeof(QFont)个字节可能包含内部指针，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不能把这些内存字节当成可恢复字体的文件格式。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603504" y="6404610"/>
            <a:ext cx="10984992" cy="234696"/>
            <a:chOff x="603504" y="6404610"/>
            <a:chExt cx="10984992" cy="234696"/>
          </a:xfrm>
        </p:grpSpPr>
        <p:sp>
          <p:nvSpPr>
            <p:cNvPr id="11" name="TextBox 11"/>
            <p:cNvSpPr txBox="1"/>
            <p:nvPr/>
          </p:nvSpPr>
          <p:spPr>
            <a:xfrm>
              <a:off x="603504" y="6404610"/>
              <a:ext cx="375193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8.4.2 · 读写示意：in与out在各自文件设备上使用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10954360" y="6404610"/>
              <a:ext cx="63413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18 / 28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6257544" cy="819150"/>
            <a:chOff x="590550" y="613410"/>
            <a:chExt cx="6257544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6257544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容器还需要约定元素类型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7408" y="1836420"/>
            <a:ext cx="7994904" cy="1307592"/>
            <a:chOff x="597408" y="1836420"/>
            <a:chExt cx="7994904" cy="1307592"/>
          </a:xfrm>
        </p:grpSpPr>
        <p:sp>
          <p:nvSpPr>
            <p:cNvPr id="4" name="TextBox 4"/>
            <p:cNvSpPr txBox="1"/>
            <p:nvPr/>
          </p:nvSpPr>
          <p:spPr>
            <a:xfrm>
              <a:off x="597408" y="1836420"/>
              <a:ext cx="7994904" cy="13075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Qt 6.2的容器编码先写quint32元素数量，再依次写元素。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QList&lt;quint16&gt;与QList&lt;QString&gt;即使数量相同，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每个元素的格式也不同；读取仍需采用相同元素类型。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597408" y="3379470"/>
            <a:ext cx="5510784" cy="888492"/>
            <a:chOff x="597408" y="3379470"/>
            <a:chExt cx="5510784" cy="888492"/>
          </a:xfrm>
        </p:grpSpPr>
        <p:sp>
          <p:nvSpPr>
            <p:cNvPr id="6" name="TextBox 6"/>
            <p:cNvSpPr txBox="1"/>
            <p:nvPr/>
          </p:nvSpPr>
          <p:spPr>
            <a:xfrm>
              <a:off x="597408" y="3379470"/>
              <a:ext cx="551078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元素数量不是整个容器的字节长度。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列表的顺序也属于要保存并恢复的数据。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597408" y="4827270"/>
            <a:ext cx="7735824" cy="1307592"/>
            <a:chOff x="597408" y="4827270"/>
            <a:chExt cx="7735824" cy="1307592"/>
          </a:xfrm>
        </p:grpSpPr>
        <p:sp>
          <p:nvSpPr>
            <p:cNvPr id="8" name="TextBox 8"/>
            <p:cNvSpPr txBox="1"/>
            <p:nvPr/>
          </p:nvSpPr>
          <p:spPr>
            <a:xfrm>
              <a:off x="597408" y="4827270"/>
              <a:ext cx="7735824" cy="13075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不可信文件可能声明很大的元素数量。Qt 6.2不会替应用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检查业务上限；需要受限格式时，应先验证数量再分配，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不能直接把任何输入交给自动容器解码。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603504" y="6404610"/>
            <a:ext cx="10984992" cy="234696"/>
            <a:chOff x="603504" y="6404610"/>
            <a:chExt cx="10984992" cy="234696"/>
          </a:xfrm>
        </p:grpSpPr>
        <p:sp>
          <p:nvSpPr>
            <p:cNvPr id="10" name="TextBox 10"/>
            <p:cNvSpPr txBox="1"/>
            <p:nvPr/>
          </p:nvSpPr>
          <p:spPr>
            <a:xfrm>
              <a:off x="603504" y="6404610"/>
              <a:ext cx="2984602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8.4.2 · 元素数量、元素格式和输入边界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10954360" y="6404610"/>
              <a:ext cx="63413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19 / 28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6822948" cy="819150"/>
            <a:chOff x="590550" y="613410"/>
            <a:chExt cx="6822948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6822948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连续写入就是连续排列字段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609600" y="1828800"/>
            <a:ext cx="10972800" cy="2667000"/>
            <a:chOff x="609600" y="1828800"/>
            <a:chExt cx="10972800" cy="2667000"/>
          </a:xfrm>
        </p:grpSpPr>
        <p:sp>
          <p:nvSpPr>
            <p:cNvPr id="4" name="Rectangle 4"/>
            <p:cNvSpPr/>
            <p:nvPr/>
          </p:nvSpPr>
          <p:spPr>
            <a:xfrm>
              <a:off x="609600" y="1828800"/>
              <a:ext cx="10972800" cy="26670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827532" y="1964055"/>
              <a:ext cx="8822436" cy="24681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out.setVersion(QDataStream::Qt_6_2);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out.setByteOrder(QDataStream::BigEndian);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out.setFloatingPointPrecision(QDataStream::DoublePrecision);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quint32 id = 1001;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QString name = QStringLiteral("小林");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double amount = 12.5;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out &lt;&lt; id &lt;&lt; name &lt;&lt; amount;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597408" y="4827270"/>
            <a:ext cx="8863584" cy="1307592"/>
            <a:chOff x="597408" y="4827270"/>
            <a:chExt cx="8863584" cy="1307592"/>
          </a:xfrm>
        </p:grpSpPr>
        <p:sp>
          <p:nvSpPr>
            <p:cNvPr id="7" name="TextBox 7"/>
            <p:cNvSpPr txBox="1"/>
            <p:nvPr/>
          </p:nvSpPr>
          <p:spPr>
            <a:xfrm>
              <a:off x="597408" y="4827270"/>
              <a:ext cx="8863584" cy="13075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课堂记录依次是编号、名称、金额；流不自动存入C++类型名。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读回也依次使用quint32、QString、double，并配对上述配置。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out绑定一次成功打开的文件；写完检查status()与设备刷新。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603504" y="6404610"/>
            <a:ext cx="10984992" cy="234696"/>
            <a:chOff x="603504" y="6404610"/>
            <a:chExt cx="10984992" cy="234696"/>
          </a:xfrm>
        </p:grpSpPr>
        <p:sp>
          <p:nvSpPr>
            <p:cNvPr id="9" name="TextBox 9"/>
            <p:cNvSpPr txBox="1"/>
            <p:nvPr/>
          </p:nvSpPr>
          <p:spPr>
            <a:xfrm>
              <a:off x="603504" y="6404610"/>
              <a:ext cx="2887675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8.4.3 · 课堂情景：1001、小林、12.5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10954360" y="6404610"/>
              <a:ext cx="63413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20 / 28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6822948" cy="819150"/>
            <a:chOff x="590550" y="613410"/>
            <a:chExt cx="6822948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6822948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读错顺序会把数据当成长度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7408" y="1931670"/>
            <a:ext cx="8421624" cy="888492"/>
            <a:chOff x="597408" y="1931670"/>
            <a:chExt cx="8421624" cy="888492"/>
          </a:xfrm>
        </p:grpSpPr>
        <p:sp>
          <p:nvSpPr>
            <p:cNvPr id="4" name="TextBox 4"/>
            <p:cNvSpPr txBox="1"/>
            <p:nvPr/>
          </p:nvSpPr>
          <p:spPr>
            <a:xfrm>
              <a:off x="597408" y="1931670"/>
              <a:ext cx="842162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前页第一个字段是quint32编号1001。若先执行in &gt;&gt; name，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原来的编号字节就会被当成QString的字节长度。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597408" y="3455670"/>
            <a:ext cx="7720584" cy="888492"/>
            <a:chOff x="597408" y="3455670"/>
            <a:chExt cx="7720584" cy="888492"/>
          </a:xfrm>
        </p:grpSpPr>
        <p:sp>
          <p:nvSpPr>
            <p:cNvPr id="6" name="TextBox 6"/>
            <p:cNvSpPr txBox="1"/>
            <p:nvPr/>
          </p:nvSpPr>
          <p:spPr>
            <a:xfrm>
              <a:off x="597408" y="3455670"/>
              <a:ext cx="772058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程序随后按错误长度取数据，可能出现ReadPastEnd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或ReadCorruptData，也可能因错误长度发生过量分配。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597408" y="5055870"/>
            <a:ext cx="7903464" cy="888492"/>
            <a:chOff x="597408" y="5055870"/>
            <a:chExt cx="7903464" cy="888492"/>
          </a:xfrm>
        </p:grpSpPr>
        <p:sp>
          <p:nvSpPr>
            <p:cNvPr id="8" name="TextBox 8"/>
            <p:cNvSpPr txBox="1"/>
            <p:nvPr/>
          </p:nvSpPr>
          <p:spPr>
            <a:xfrm>
              <a:off x="597408" y="5055870"/>
              <a:ext cx="790346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对称读写要求</a:t>
              </a:r>
              <a:r>
                <a:rPr lang="zh-CN" sz="240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类型、顺序和配置</a:t>
              </a: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同时一致。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代码里都有 &lt;&lt; 与 &gt;&gt;，还不足以证明文件可以正确恢复。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603504" y="6404610"/>
            <a:ext cx="10984992" cy="234696"/>
            <a:chOff x="603504" y="6404610"/>
            <a:chExt cx="10984992" cy="234696"/>
          </a:xfrm>
        </p:grpSpPr>
        <p:sp>
          <p:nvSpPr>
            <p:cNvPr id="10" name="TextBox 10"/>
            <p:cNvSpPr txBox="1"/>
            <p:nvPr/>
          </p:nvSpPr>
          <p:spPr>
            <a:xfrm>
              <a:off x="603504" y="6404610"/>
              <a:ext cx="2499970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8.4.3 · 沿课堂记录解释读取错误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10954360" y="6404610"/>
              <a:ext cx="63413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21 / 28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7388352" cy="819150"/>
            <a:chOff x="590550" y="613410"/>
            <a:chExt cx="7388352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7388352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文件头先确认身份和应用版本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609600" y="1828800"/>
            <a:ext cx="10972800" cy="1676400"/>
            <a:chOff x="609600" y="1828800"/>
            <a:chExt cx="10972800" cy="1676400"/>
          </a:xfrm>
        </p:grpSpPr>
        <p:sp>
          <p:nvSpPr>
            <p:cNvPr id="4" name="Rectangle 4"/>
            <p:cNvSpPr/>
            <p:nvPr/>
          </p:nvSpPr>
          <p:spPr>
            <a:xfrm>
              <a:off x="609600" y="1828800"/>
              <a:ext cx="10972800" cy="16764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827532" y="2040255"/>
              <a:ext cx="6915531" cy="12489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quint32 magic = 0x51544231;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quint16 format = 1;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out &lt;&lt; magic &lt;&lt; format &lt;&lt; id &lt;&lt; name &lt;&lt; amount;</a:t>
              </a:r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597408" y="3741420"/>
            <a:ext cx="8269224" cy="1307592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>
              <a:lnSpc>
                <a:spcPts val="3300"/>
              </a:lnSpc>
            </a:pPr>
            <a:r>
              <a:rPr lang="zh-CN" sz="24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课堂约定：magic辨认这类文件，format选择业务字段结构。</a:t>
            </a:r>
            <a:br/>
            <a:r>
              <a:rPr lang="zh-CN" sz="24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这两个取值是本课示例，不是Qt规定。</a:t>
            </a:r>
            <a:br/>
            <a:r>
              <a:rPr lang="zh-CN" sz="24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读取端先检查文件头，再解释前页编号、名称和金额。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597408" y="5284470"/>
            <a:ext cx="8025384" cy="888492"/>
            <a:chOff x="597408" y="5284470"/>
            <a:chExt cx="8025384" cy="888492"/>
          </a:xfrm>
        </p:grpSpPr>
        <p:sp>
          <p:nvSpPr>
            <p:cNvPr id="8" name="TextBox 8"/>
            <p:cNvSpPr txBox="1"/>
            <p:nvPr/>
          </p:nvSpPr>
          <p:spPr>
            <a:xfrm>
              <a:off x="597408" y="5284470"/>
              <a:ext cx="802538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读文件头之前，就把两端配置固定为Qt_6_2和BigEndian。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不能依靠尚未读出的字段，决定如何解码文件头本身。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603504" y="6404610"/>
            <a:ext cx="10984992" cy="234696"/>
            <a:chOff x="603504" y="6404610"/>
            <a:chExt cx="10984992" cy="234696"/>
          </a:xfrm>
        </p:grpSpPr>
        <p:sp>
          <p:nvSpPr>
            <p:cNvPr id="10" name="TextBox 10"/>
            <p:cNvSpPr txBox="1"/>
            <p:nvPr/>
          </p:nvSpPr>
          <p:spPr>
            <a:xfrm>
              <a:off x="603504" y="6404610"/>
              <a:ext cx="3630778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8.4.3 · 课堂自定义格式：固定头部后接业务记录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10954360" y="6404610"/>
              <a:ext cx="63413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22 / 28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7953756" cy="819150"/>
            <a:chOff x="590550" y="613410"/>
            <a:chExt cx="7953756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7953756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应用格式版本与流版本分开管理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592836" y="1891665"/>
            <a:ext cx="6734556" cy="1461897"/>
            <a:chOff x="592836" y="1891665"/>
            <a:chExt cx="6734556" cy="1461897"/>
          </a:xfrm>
        </p:grpSpPr>
        <p:sp>
          <p:nvSpPr>
            <p:cNvPr id="4" name="TextBox 4"/>
            <p:cNvSpPr txBox="1"/>
            <p:nvPr/>
          </p:nvSpPr>
          <p:spPr>
            <a:xfrm>
              <a:off x="592836" y="1891665"/>
              <a:ext cx="5586603" cy="64541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3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format = 1：业务字段结构</a:t>
              </a: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597408" y="2465070"/>
              <a:ext cx="672998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说明字段有哪些、按什么顺序排列。新增字段时，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要规定旧文件如何读取，不能让读取方自行猜测。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592836" y="3568065"/>
            <a:ext cx="6307836" cy="1461897"/>
            <a:chOff x="592836" y="3568065"/>
            <a:chExt cx="6307836" cy="1461897"/>
          </a:xfrm>
        </p:grpSpPr>
        <p:sp>
          <p:nvSpPr>
            <p:cNvPr id="7" name="TextBox 7"/>
            <p:cNvSpPr txBox="1"/>
            <p:nvPr/>
          </p:nvSpPr>
          <p:spPr>
            <a:xfrm>
              <a:off x="592836" y="3568065"/>
              <a:ext cx="5597500" cy="64541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3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Qt_6_2：Qt类型的编码规则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597408" y="4141470"/>
              <a:ext cx="630326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说明QString、QFont等采用哪套序列化规则。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应用升级不要求同时更换流版本。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597408" y="5303520"/>
            <a:ext cx="8253984" cy="888492"/>
            <a:chOff x="597408" y="5303520"/>
            <a:chExt cx="8253984" cy="888492"/>
          </a:xfrm>
        </p:grpSpPr>
        <p:sp>
          <p:nvSpPr>
            <p:cNvPr id="10" name="TextBox 10"/>
            <p:cNvSpPr txBox="1"/>
            <p:nvPr/>
          </p:nvSpPr>
          <p:spPr>
            <a:xfrm>
              <a:off x="597408" y="5303520"/>
              <a:ext cx="825398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用稳定配置读文件头；遇到未知应用格式版本时报告不支持。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format=1与Qt_6_2回答不同问题，检查时也应分开说明。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603504" y="6404610"/>
            <a:ext cx="10984992" cy="234696"/>
            <a:chOff x="603504" y="6404610"/>
            <a:chExt cx="10984992" cy="234696"/>
          </a:xfrm>
        </p:grpSpPr>
        <p:sp>
          <p:nvSpPr>
            <p:cNvPr id="12" name="TextBox 12"/>
            <p:cNvSpPr txBox="1"/>
            <p:nvPr/>
          </p:nvSpPr>
          <p:spPr>
            <a:xfrm>
              <a:off x="603504" y="6404610"/>
              <a:ext cx="233842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8.4.3 · 结构变化与序列化变化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10954360" y="6404610"/>
              <a:ext cx="63413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23 / 28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7388352" cy="819150"/>
            <a:chOff x="590550" y="613410"/>
            <a:chExt cx="7388352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7388352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到达文件末尾不等于格式正确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7408" y="1931670"/>
            <a:ext cx="8071104" cy="1307592"/>
            <a:chOff x="597408" y="1931670"/>
            <a:chExt cx="8071104" cy="1307592"/>
          </a:xfrm>
        </p:grpSpPr>
        <p:sp>
          <p:nvSpPr>
            <p:cNvPr id="4" name="TextBox 4"/>
            <p:cNvSpPr txBox="1"/>
            <p:nvPr/>
          </p:nvSpPr>
          <p:spPr>
            <a:xfrm>
              <a:off x="597408" y="1931670"/>
              <a:ext cx="8071104" cy="13075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Ok：流操作正常；ReadPastEnd：所需数据超过可读范围。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ReadCorruptData：数据无法按格式解释。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读取完整字段后检查status()，再检查字段是否符合约定。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597408" y="3608070"/>
            <a:ext cx="8528304" cy="888492"/>
            <a:chOff x="597408" y="3608070"/>
            <a:chExt cx="8528304" cy="888492"/>
          </a:xfrm>
        </p:grpSpPr>
        <p:sp>
          <p:nvSpPr>
            <p:cNvPr id="6" name="TextBox 6"/>
            <p:cNvSpPr txBox="1"/>
            <p:nvPr/>
          </p:nvSpPr>
          <p:spPr>
            <a:xfrm>
              <a:off x="597408" y="3608070"/>
              <a:ext cx="852830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WriteFailed表示写入失败。atEnd()只回答是否到设备末尾，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不能证明文件头、长度和字段有效。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597408" y="5208270"/>
            <a:ext cx="6729984" cy="888492"/>
            <a:chOff x="597408" y="5208270"/>
            <a:chExt cx="6729984" cy="888492"/>
          </a:xfrm>
        </p:grpSpPr>
        <p:sp>
          <p:nvSpPr>
            <p:cNvPr id="8" name="TextBox 8"/>
            <p:cNvSpPr txBox="1"/>
            <p:nvPr/>
          </p:nvSpPr>
          <p:spPr>
            <a:xfrm>
              <a:off x="597408" y="5208270"/>
              <a:ext cx="672998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即使status()为</a:t>
              </a:r>
              <a:r>
                <a:rPr lang="zh-CN" sz="240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Ok</a:t>
              </a: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，仍需验证magic、应用版本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以及编号范围等业务条件，才可以使用读取结果。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603504" y="6404610"/>
            <a:ext cx="10984992" cy="234696"/>
            <a:chOff x="603504" y="6404610"/>
            <a:chExt cx="10984992" cy="234696"/>
          </a:xfrm>
        </p:grpSpPr>
        <p:sp>
          <p:nvSpPr>
            <p:cNvPr id="10" name="TextBox 10"/>
            <p:cNvSpPr txBox="1"/>
            <p:nvPr/>
          </p:nvSpPr>
          <p:spPr>
            <a:xfrm>
              <a:off x="603504" y="6404610"/>
              <a:ext cx="2015338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8.4.3 · 流状态与业务验证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10954360" y="6404610"/>
              <a:ext cx="63413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24 / 28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7388352" cy="819150"/>
            <a:chOff x="590550" y="613410"/>
            <a:chExt cx="7388352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7388352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先读临时变量，再提交到界面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609600" y="1828800"/>
            <a:ext cx="10972800" cy="2362200"/>
            <a:chOff x="609600" y="1828800"/>
            <a:chExt cx="10972800" cy="2362200"/>
          </a:xfrm>
        </p:grpSpPr>
        <p:sp>
          <p:nvSpPr>
            <p:cNvPr id="4" name="Rectangle 4"/>
            <p:cNvSpPr/>
            <p:nvPr/>
          </p:nvSpPr>
          <p:spPr>
            <a:xfrm>
              <a:off x="609600" y="1828800"/>
              <a:ext cx="10972800" cy="23622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827532" y="1964055"/>
              <a:ext cx="7942326" cy="21252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in.startTransaction();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quint32 candidateId{};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QString candidateName;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double candidateAmount{};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in &gt;&gt; candidateId &gt;&gt; candidateName &gt;&gt; candidateAmount;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if (!in.commitTransaction()) return false;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597408" y="4427220"/>
            <a:ext cx="8253984" cy="1764792"/>
            <a:chOff x="597408" y="4427220"/>
            <a:chExt cx="8253984" cy="1764792"/>
          </a:xfrm>
        </p:grpSpPr>
        <p:sp>
          <p:nvSpPr>
            <p:cNvPr id="7" name="TextBox 7"/>
            <p:cNvSpPr txBox="1"/>
            <p:nvPr/>
          </p:nvSpPr>
          <p:spPr>
            <a:xfrm>
              <a:off x="597408" y="4427220"/>
              <a:ext cx="825398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文件头已通过，流配置与写入方一致；这一段先取得候选值。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事务成功后还要验证字段范围，验证也成功才更新控件。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597408" y="5303520"/>
              <a:ext cx="825398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读取事务只检查流内读取错误，不会撤销已经写进控件的值。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读取失败或业务值无效时保留原界面，不要提前给控件赋值。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603504" y="6404610"/>
            <a:ext cx="10984992" cy="234696"/>
            <a:chOff x="603504" y="6404610"/>
            <a:chExt cx="10984992" cy="234696"/>
          </a:xfrm>
        </p:grpSpPr>
        <p:sp>
          <p:nvSpPr>
            <p:cNvPr id="10" name="TextBox 10"/>
            <p:cNvSpPr txBox="1"/>
            <p:nvPr/>
          </p:nvSpPr>
          <p:spPr>
            <a:xfrm>
              <a:off x="603504" y="6404610"/>
              <a:ext cx="3824630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8.4.3 · 读取事务片段：位于返回bool的加载函数内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10954360" y="6404610"/>
              <a:ext cx="63413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25 / 28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7388352" cy="819150"/>
            <a:chOff x="590550" y="613410"/>
            <a:chExt cx="7388352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7388352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自动解码前还要考虑长度上限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7408" y="1931670"/>
            <a:ext cx="8513064" cy="888492"/>
            <a:chOff x="597408" y="1931670"/>
            <a:chExt cx="8513064" cy="888492"/>
          </a:xfrm>
        </p:grpSpPr>
        <p:sp>
          <p:nvSpPr>
            <p:cNvPr id="4" name="TextBox 4"/>
            <p:cNvSpPr txBox="1"/>
            <p:nvPr/>
          </p:nvSpPr>
          <p:spPr>
            <a:xfrm>
              <a:off x="597408" y="1931670"/>
              <a:ext cx="851306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QString和容器编码会根据文件声明的长度或数量读取、分配。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错误文件可能声明远超正常记录的长度。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597408" y="3455670"/>
            <a:ext cx="6120384" cy="888492"/>
            <a:chOff x="597408" y="3455670"/>
            <a:chExt cx="6120384" cy="888492"/>
          </a:xfrm>
        </p:grpSpPr>
        <p:sp>
          <p:nvSpPr>
            <p:cNvPr id="6" name="TextBox 6"/>
            <p:cNvSpPr txBox="1"/>
            <p:nvPr/>
          </p:nvSpPr>
          <p:spPr>
            <a:xfrm>
              <a:off x="597408" y="3455670"/>
              <a:ext cx="612038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来源不可信时，先用固定宽度字段读取长度，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检查业务上限和剩余可读字节，再分配缓冲。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597408" y="5055870"/>
            <a:ext cx="7949184" cy="888492"/>
            <a:chOff x="597408" y="5055870"/>
            <a:chExt cx="7949184" cy="888492"/>
          </a:xfrm>
        </p:grpSpPr>
        <p:sp>
          <p:nvSpPr>
            <p:cNvPr id="8" name="TextBox 8"/>
            <p:cNvSpPr txBox="1"/>
            <p:nvPr/>
          </p:nvSpPr>
          <p:spPr>
            <a:xfrm>
              <a:off x="597408" y="5055870"/>
              <a:ext cx="794918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读取事务检查流内读取错误，业务长度上限由应用规定。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下一份用原始字节实现受限格式；事务不能代替这些检查。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603504" y="6404610"/>
            <a:ext cx="10984992" cy="234696"/>
            <a:chOff x="603504" y="6404610"/>
            <a:chExt cx="10984992" cy="234696"/>
          </a:xfrm>
        </p:grpSpPr>
        <p:sp>
          <p:nvSpPr>
            <p:cNvPr id="10" name="TextBox 10"/>
            <p:cNvSpPr txBox="1"/>
            <p:nvPr/>
          </p:nvSpPr>
          <p:spPr>
            <a:xfrm>
              <a:off x="603504" y="6404610"/>
              <a:ext cx="2984602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8.4.3 · 从自动解码转向受限自定义格式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10954360" y="6404610"/>
              <a:ext cx="63413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26 / 28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6257544" cy="819150"/>
            <a:chOff x="590550" y="613410"/>
            <a:chExt cx="6257544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6257544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练习：读回值为什么不对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7408" y="1969770"/>
            <a:ext cx="4062984" cy="888492"/>
            <a:chOff x="597408" y="1969770"/>
            <a:chExt cx="4062984" cy="888492"/>
          </a:xfrm>
        </p:grpSpPr>
        <p:sp>
          <p:nvSpPr>
            <p:cNvPr id="4" name="TextBox 4"/>
            <p:cNvSpPr txBox="1"/>
            <p:nvPr/>
          </p:nvSpPr>
          <p:spPr>
            <a:xfrm>
              <a:off x="597408" y="1969770"/>
              <a:ext cx="406298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1. 写SinglePrecision，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却用DoublePrecision读取？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6274308" y="1836420"/>
            <a:ext cx="4291584" cy="1307592"/>
            <a:chOff x="6274308" y="1836420"/>
            <a:chExt cx="4291584" cy="1307592"/>
          </a:xfrm>
        </p:grpSpPr>
        <p:sp>
          <p:nvSpPr>
            <p:cNvPr id="6" name="TextBox 6"/>
            <p:cNvSpPr txBox="1"/>
            <p:nvPr/>
          </p:nvSpPr>
          <p:spPr>
            <a:xfrm>
              <a:off x="6274308" y="1836420"/>
              <a:ext cx="4291584" cy="13075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浮点字段的宽度不同，</a:t>
              </a:r>
              <a:br/>
              <a:r>
                <a:rPr lang="zh-CN" sz="24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可能连同后字段字节一起读走，</a:t>
              </a:r>
              <a:br/>
              <a:r>
                <a:rPr lang="zh-CN" sz="24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下一个字段的读取位置也错了。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597408" y="3417570"/>
            <a:ext cx="4703064" cy="888492"/>
            <a:chOff x="597408" y="3417570"/>
            <a:chExt cx="4703064" cy="888492"/>
          </a:xfrm>
        </p:grpSpPr>
        <p:sp>
          <p:nvSpPr>
            <p:cNvPr id="8" name="TextBox 8"/>
            <p:cNvSpPr txBox="1"/>
            <p:nvPr/>
          </p:nvSpPr>
          <p:spPr>
            <a:xfrm>
              <a:off x="597408" y="3417570"/>
              <a:ext cx="470306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2. 先写quint32，再读QString，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靠atEnd能判断正确吗？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6274308" y="3284220"/>
            <a:ext cx="4718304" cy="1307592"/>
            <a:chOff x="6274308" y="3284220"/>
            <a:chExt cx="4718304" cy="1307592"/>
          </a:xfrm>
        </p:grpSpPr>
        <p:sp>
          <p:nvSpPr>
            <p:cNvPr id="10" name="TextBox 10"/>
            <p:cNvSpPr txBox="1"/>
            <p:nvPr/>
          </p:nvSpPr>
          <p:spPr>
            <a:xfrm>
              <a:off x="6274308" y="3284220"/>
              <a:ext cx="4718304" cy="13075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不能。编号被当作字符串长度；</a:t>
              </a:r>
              <a:br/>
              <a:r>
                <a:rPr lang="zh-CN" sz="24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类型、顺序须匹配，还要检查</a:t>
              </a:r>
              <a:br/>
              <a:r>
                <a:rPr lang="zh-CN" sz="24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格式和status()，不能只看末尾。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597408" y="4865370"/>
            <a:ext cx="3742944" cy="888492"/>
            <a:chOff x="597408" y="4865370"/>
            <a:chExt cx="3742944" cy="888492"/>
          </a:xfrm>
        </p:grpSpPr>
        <p:sp>
          <p:nvSpPr>
            <p:cNvPr id="12" name="TextBox 12"/>
            <p:cNvSpPr txBox="1"/>
            <p:nvPr/>
          </p:nvSpPr>
          <p:spPr>
            <a:xfrm>
              <a:off x="597408" y="4865370"/>
              <a:ext cx="374294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3. 保存临时数组内部的p，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下一句还能安全使用吗？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6274308" y="4827270"/>
            <a:ext cx="4306824" cy="1307592"/>
            <a:chOff x="6274308" y="4827270"/>
            <a:chExt cx="4306824" cy="1307592"/>
          </a:xfrm>
        </p:grpSpPr>
        <p:sp>
          <p:nvSpPr>
            <p:cNvPr id="14" name="TextBox 14"/>
            <p:cNvSpPr txBox="1"/>
            <p:nvPr/>
          </p:nvSpPr>
          <p:spPr>
            <a:xfrm>
              <a:off x="6274308" y="4827270"/>
              <a:ext cx="4306824" cy="13075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不安全。临时数组已被销毁，</a:t>
              </a:r>
              <a:br/>
              <a:r>
                <a:rPr lang="zh-CN" sz="24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p已失效；先保存QByteArray，</a:t>
              </a:r>
              <a:br/>
              <a:r>
                <a:rPr lang="zh-CN" sz="24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再取data()或constData()。</a:t>
              </a:r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603504" y="6404610"/>
            <a:ext cx="10984992" cy="234696"/>
            <a:chOff x="603504" y="6404610"/>
            <a:chExt cx="10984992" cy="234696"/>
          </a:xfrm>
        </p:grpSpPr>
        <p:sp>
          <p:nvSpPr>
            <p:cNvPr id="16" name="TextBox 16"/>
            <p:cNvSpPr txBox="1"/>
            <p:nvPr/>
          </p:nvSpPr>
          <p:spPr>
            <a:xfrm>
              <a:off x="603504" y="6404610"/>
              <a:ext cx="3194609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8.4.1—8.4.3 · 先判断，再按题序显示答案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10954360" y="6404610"/>
              <a:ext cx="63413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27 / 28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xmlns:p="http://schemas.openxmlformats.org/presentationml/2006/main"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xmlns:p="http://schemas.openxmlformats.org/presentationml/2006/main"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xmlns:p="http://schemas.openxmlformats.org/presentationml/2006/main"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600456" y="815340"/>
            <a:ext cx="5325008" cy="352044"/>
            <a:chOff x="600456" y="815340"/>
            <a:chExt cx="5325008" cy="352044"/>
          </a:xfrm>
        </p:grpSpPr>
        <p:sp>
          <p:nvSpPr>
            <p:cNvPr id="2" name="TextBox 2"/>
            <p:cNvSpPr txBox="1"/>
            <p:nvPr/>
          </p:nvSpPr>
          <p:spPr>
            <a:xfrm>
              <a:off x="600456" y="815340"/>
              <a:ext cx="5325008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第8章 · 8.4.1—8.4.3 · 从单项字段到连续记录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0550" y="2045970"/>
            <a:ext cx="3467100" cy="1924050"/>
            <a:chOff x="590550" y="2045970"/>
            <a:chExt cx="3467100" cy="1924050"/>
          </a:xfrm>
        </p:grpSpPr>
        <p:sp>
          <p:nvSpPr>
            <p:cNvPr id="4" name="TextBox 4"/>
            <p:cNvSpPr txBox="1"/>
            <p:nvPr/>
          </p:nvSpPr>
          <p:spPr>
            <a:xfrm>
              <a:off x="590550" y="2045970"/>
              <a:ext cx="3467100" cy="19240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6900"/>
                </a:lnSpc>
              </a:pPr>
              <a:r>
                <a:rPr lang="zh-CN" sz="54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把文件格式</a:t>
              </a:r>
              <a:br/>
              <a:r>
                <a:rPr lang="zh-CN" sz="54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约定写完整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597408" y="4217670"/>
            <a:ext cx="8253984" cy="888492"/>
            <a:chOff x="597408" y="4217670"/>
            <a:chExt cx="8253984" cy="888492"/>
          </a:xfrm>
        </p:grpSpPr>
        <p:sp>
          <p:nvSpPr>
            <p:cNvPr id="6" name="TextBox 6"/>
            <p:cNvSpPr txBox="1"/>
            <p:nvPr/>
          </p:nvSpPr>
          <p:spPr>
            <a:xfrm>
              <a:off x="597408" y="4217670"/>
              <a:ext cx="825398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类型、顺序、字节序、流版本和检查条件共同决定能否读回。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单项测试看清一个字段，连续读写把字段按约定组成记录。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600456" y="5596890"/>
            <a:ext cx="4990338" cy="656844"/>
            <a:chOff x="600456" y="5596890"/>
            <a:chExt cx="4990338" cy="656844"/>
          </a:xfrm>
        </p:grpSpPr>
        <p:sp>
          <p:nvSpPr>
            <p:cNvPr id="8" name="TextBox 8"/>
            <p:cNvSpPr txBox="1"/>
            <p:nvPr/>
          </p:nvSpPr>
          <p:spPr>
            <a:xfrm>
              <a:off x="600456" y="5596890"/>
              <a:ext cx="4990338" cy="6568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400"/>
                </a:lnSpc>
              </a:pPr>
              <a:r>
                <a:rPr lang="zh-CN" sz="18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下一份进入8.4.4：原始读写不替我们编码数值，</a:t>
              </a:r>
              <a:br/>
              <a:r>
                <a:rPr lang="zh-CN" sz="18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长度、字节序和内存寿命需要写得更明确。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603504" y="6404610"/>
            <a:ext cx="10984992" cy="234696"/>
            <a:chOff x="603504" y="6404610"/>
            <a:chExt cx="10984992" cy="234696"/>
          </a:xfrm>
        </p:grpSpPr>
        <p:sp>
          <p:nvSpPr>
            <p:cNvPr id="10" name="TextBox 10"/>
            <p:cNvSpPr txBox="1"/>
            <p:nvPr/>
          </p:nvSpPr>
          <p:spPr>
            <a:xfrm>
              <a:off x="603504" y="6404610"/>
              <a:ext cx="2812847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Qt 6 C++ 开发指南 · 第8章教学课件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10954360" y="6404610"/>
              <a:ext cx="63413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28 / 28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theme/theme1.xml><?xml version="1.0" encoding="utf-8"?>
<a:theme xmlns:a="http://schemas.openxmlformats.org/drawingml/2006/main" name="qt6_ch08_d_datastream">
  <a:themeElements>
    <a:clrScheme name="qt6_ch08_d_datastream">
      <a:dk1>
        <a:srgbClr val="2B343A"/>
      </a:dk1>
      <a:lt1>
        <a:srgbClr val="FAF7EF"/>
      </a:lt1>
      <a:dk2>
        <a:srgbClr val="1F497D"/>
      </a:dk2>
      <a:lt2>
        <a:srgbClr val="EEE8DC"/>
      </a:lt2>
      <a:accent1>
        <a:srgbClr val="283D49"/>
      </a:accent1>
      <a:accent2>
        <a:srgbClr val="A8542F"/>
      </a:accent2>
      <a:accent3>
        <a:srgbClr val="587F76"/>
      </a:accent3>
      <a:accent4>
        <a:srgbClr val="283D49"/>
      </a:accent4>
      <a:accent5>
        <a:srgbClr val="646B6B"/>
      </a:accent5>
      <a:accent6>
        <a:srgbClr val="D6CFC2"/>
      </a:accent6>
      <a:hlink>
        <a:srgbClr val="A8542F"/>
      </a:hlink>
      <a:folHlink>
        <a:srgbClr val="587F76"/>
      </a:folHlink>
    </a:clrScheme>
    <a:fontScheme name="qt6_ch08_d_datastream">
      <a:majorFont>
        <a:latin typeface="Consolas"/>
        <a:ea typeface="Microsoft YaHei"/>
        <a:cs typeface="Consolas"/>
        <a:font script="Jpan" typeface="Microsoft YaHei"/>
        <a:font script="Hang" typeface="Microsoft YaHei"/>
        <a:font script="Hans" typeface="Microsoft YaHei"/>
        <a:font script="Hant" typeface="Microsoft YaHei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onsolas"/>
        <a:ea typeface="Microsoft YaHei"/>
        <a:cs typeface="Consolas"/>
        <a:font script="Jpan" typeface="Microsoft YaHei"/>
        <a:font script="Hang" typeface="Microsoft YaHei"/>
        <a:font script="Hans" typeface="Microsoft YaHei"/>
        <a:font script="Hant" typeface="Microsoft YaHei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qt6_ch08_d_datastream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qt6_ch08_d_datastream">
  <a:themeElements>
    <a:clrScheme name="qt6_ch08_d_datastream">
      <a:dk1>
        <a:srgbClr val="2B343A"/>
      </a:dk1>
      <a:lt1>
        <a:srgbClr val="FAF7EF"/>
      </a:lt1>
      <a:dk2>
        <a:srgbClr val="1F497D"/>
      </a:dk2>
      <a:lt2>
        <a:srgbClr val="EEE8DC"/>
      </a:lt2>
      <a:accent1>
        <a:srgbClr val="283D49"/>
      </a:accent1>
      <a:accent2>
        <a:srgbClr val="A8542F"/>
      </a:accent2>
      <a:accent3>
        <a:srgbClr val="587F76"/>
      </a:accent3>
      <a:accent4>
        <a:srgbClr val="283D49"/>
      </a:accent4>
      <a:accent5>
        <a:srgbClr val="646B6B"/>
      </a:accent5>
      <a:accent6>
        <a:srgbClr val="D6CFC2"/>
      </a:accent6>
      <a:hlink>
        <a:srgbClr val="A8542F"/>
      </a:hlink>
      <a:folHlink>
        <a:srgbClr val="587F76"/>
      </a:folHlink>
    </a:clrScheme>
    <a:fontScheme name="qt6_ch08_d_datastream">
      <a:majorFont>
        <a:latin typeface="Consolas"/>
        <a:ea typeface="Microsoft YaHei"/>
        <a:cs typeface="Consolas"/>
        <a:font script="Jpan" typeface="Microsoft YaHei"/>
        <a:font script="Hang" typeface="Microsoft YaHei"/>
        <a:font script="Hans" typeface="Microsoft YaHei"/>
        <a:font script="Hant" typeface="Microsoft YaHei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onsolas"/>
        <a:ea typeface="Microsoft YaHei"/>
        <a:cs typeface="Consolas"/>
        <a:font script="Jpan" typeface="Microsoft YaHei"/>
        <a:font script="Hang" typeface="Microsoft YaHei"/>
        <a:font script="Hans" typeface="Microsoft YaHei"/>
        <a:font script="Hant" typeface="Microsoft YaHei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qt6_ch08_d_datastream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Office PowerPoint</Application>
  <PresentationFormat>On-screen Show (16:9)</PresentationFormat>
  <Paragraphs>0</Paragraphs>
  <Slides>28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/>
  <dc:language>zh-CN</dc:language>
  <cp:lastModifiedBy/>
  <cp:revision>1</cp:revision>
  <dcterms:created xsi:type="dcterms:W3CDTF">2026-10-06T17:42:29Z</dcterms:created>
  <dcterms:modified xsi:type="dcterms:W3CDTF">2026-10-06T17:42:29Z</dcterms:modified>
  <cp:category/>
  <cp:contentStatus/>
</cp:coreProperties>
</file>