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  <Relationship Id="rId2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第九章从连接开始，把第八章的文件内容进一步组织成可以查询和修改的记录。先说明Qt SQL模块、SQLite与教材示例库，再确认路径、名称和使用者寿命。下一份让数据进入模型与界面，后面继续SQL和关联记录。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loyee中一行对应一名员工，字段分别保存工号、姓名和工资；主键用来识别这条记录。行号只表示当前显示位置，排序之后可能改变，工号仍能找到同一员工。先用独立employee表建立这个概念，再学习学院、专业和学生表之间的联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使用数据库类需要包含相应头文件，还必须链接Qt SQL模块。qmake在QT变量中加入sql，CMake查找Widgets与Sql并链接到本工程的app目标；这里app须换成实际工程目标名。构建接口依据Qt官方文档：https://doc.qt.io/qt-6/qtsql-index.html，检索页面为后续版本，本课只采用已有的模块构建接口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rivers列出当前可用驱动，isDriverAvailable用来检查本课的QSQLITE。驱动是插件，部署时必须匹配平台、Qt版本及构建配置并满足依赖，只复制一个SQLite动态库不能证明驱动可用。SQLite直接使用文件，连接服务器的驱动则还需主机、端口和认证等参数。可用驱动与连接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ITE选择驱动，teaching是Qt连接注册表的名称，path才是demodb.db3的位置。不同连接名可以指向同一文件，三个字符串不能互相代替。后面的模型和查询显式使用打开的连接，避免误取默认连接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Lite引擎在程序进程内读写数据库文件，本章无需配置SQLite服务器，也不依赖用户名、密码、主机或端口。db3是教材采用的扩展名，数据库格式并不强制这一名称。相对路径按程序运行目录解释，保存完整路径有助于指出程序究竟打开了哪个文件。连接方式依据：https://raw.githubusercontent.com/qt/qtbase/v6.2.3/src/plugins/sqldrivers/sqlite/qsql_sqlite.cpp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初始化函数片段假定path已经选定、连接名首次使用，应用后续保持连接。检查驱动后注册句柄，isValid判断驱动句柄有效，再设置文件并调用open；这两次检查承担不同任务。失败时从db读取lastError，不能让模型继续使用未打开的连接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ITE默认允许读写并创建文件，路径有效且可写时，原来不存在的文件可能变成一个新的空数据库。读取教材库前确认文件存在，打开后还要检查employee表，不能把open成功推成表存在。没有所需表时报告库或路径错误并停止创建模型。默认打开行为依据：https://raw.githubusercontent.com/qt/qtbase/v6.2.3/src/plugins/sqldrivers/sqlite/qsql_sqlite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读查看已有库时，先设置QSQLITE_OPEN_READONLY，再设置文件名并调用open。编辑示例需要可写文件和写权限，不能沿用只读模式后期待保存成功。isValid只是句柄有效，连接关闭时isOpen仍为false，查询之前要处理打开结果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demodb.db3有四张表，employee保存员工、照片与备注，独立于另外三表。departments保存学院，majors保存专业及所属学院编号，studInfo保存学生及其学院、专业编号。前面三份模型和SQL课件使用employee，最后一份通过编号找到学院与专业名称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教材empNo是INT工号、主键且非空，Name是长度二十的姓名字段，也要求非空。Gender长度四且默认男，Birthday采用DATE，Province长度二十。保留教材定义时，不能把INT PRIMARY KEY误当成SQLite的INTEGER PRIMARY KEY自动行号规则；工号的产生还需要业务设计。SQLite规则依据：https://www.sqlite.org/lang_createtable.html。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loyee另外四个字段是Department、Salary、Photo和Memo，分别保存部门、工资、照片字节与备注。部门长度三十，工资为FLOAT且默认五千，照片是BLOB，备注沿用教材MEMO定义。九个字段不必全部放进表格，9.2隐藏大字段，9.3先查询常用值，选中员工后再读照片与备注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partments以非空departID主键识别学院，并保存非空学院名。majors以非空majorID主键识别专业，保存非空专业名，用departID引用学院；studInfo以非空studID识别学生，姓名非空，另有性别及学院、专业编号。关联模型按编号显示名称，数据库外键限制写入还需要约束和连接设置，9.5逐项说明。SQLite外键依据：https://www.sqlite.org/foreignkeys.html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QueryModel从QAbstractTableModel提供只读查询结果，QSqlTableModel增加单表编辑，关联模型再增加外键名称显示和编辑支持。QSqlQuery负责执行SQL和读取结果，表格通过QTableView显示模型，QDataWidgetMapper把字段映射到控件。选择类时先看要执行一次操作，还是持续显示和编辑一张表。模型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ther等于db复制的是值句柄，两者共享同一连接状态，没有创建第二条物理连接。other关闭连接，也会影响db及这条连接的使用者，局部复制不能隔离操作。QSqlDatabase不是由QObject父子关系管理连接的对象，注册项与句柄寿命要单独处理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次用addDatabase注册，后续先用contains检查，再用database取得已有句柄；false参数避免自动打开。再次添加同名连接会替换旧连接，省略名称的默认连接也有同样行为。切换之前先处理未保存修改和旧模型、查询，不能每次点击都无条件添加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结束查询和模型，再关闭数据库，释放所有句柄，最后移除保存的连接名。close结束数据库访问，removeDatabase删除注册项，它们是不同动作；把最后句柄赋为默认空句柄之前，应先保存名称。仍有查询、模型或句柄时移除，会导致无效对象或资源问题，退出也按这个寿命顺序处理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据库操作失败读db的lastError，查询失败读query，模型选择失败读model，不能用另一个对象的旧错误解释当前失败。QSqlError文本提供驱动与数据库信息，nativeErrorCode提供原生代码，再说明失败操作及目标。事务的开始、提交和回滚各有bool结果，后续保存代码分别处理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指出三种情景各缺少哪一次检查，再按题目顺序显示理由。open成功可能只是创建了空库；有效句柄还需要打开成功；同名addDatabase会替换旧连接，需要先检查注册和旧使用者。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现在连接的驱动、路径、名称和寿命已经确定，后续代码显式使用这条打开的连接。下一份用QSqlTableModel读取employee，并把字段放进表格和映射控件。接着追问修改从控件到模型，再到数据库的完整过程。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9_a_sql_connectio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9_a_sql_connectio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77240"/>
            <a:ext cx="5728945" cy="352044"/>
            <a:chOff x="600456" y="777240"/>
            <a:chExt cx="572894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77240"/>
              <a:ext cx="57289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第9章 · 9.1 · Qt SQL模块、SQLite与示例数据库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3848100" cy="2076450"/>
            <a:chOff x="590550" y="2000250"/>
            <a:chExt cx="38481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3848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数据库基础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与连接管理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370070"/>
            <a:ext cx="7034784" cy="888492"/>
            <a:chOff x="597408" y="4370070"/>
            <a:chExt cx="7034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3700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数据库程序从有效连接开始。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每一步都要知道数据在哪里、谁正在使用这条连接。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654040"/>
            <a:ext cx="6524473" cy="352044"/>
            <a:chOff x="600456" y="5654040"/>
            <a:chExt cx="6524473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54040"/>
              <a:ext cx="65244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先连接与寿命管理；9.2—9.5继续显示、修改、查询和关联。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第9章教学课件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记录、字段和主键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558784" cy="1307592"/>
            <a:chOff x="597408" y="1836420"/>
            <a:chExt cx="8558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558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数据库把同类对象组织为记录，字段说明属性，主键识别记录。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employee的一行对应一名员工；empNo、Name、Salary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分别保存工号、姓名和工资。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31870"/>
            <a:ext cx="6425184" cy="888492"/>
            <a:chOff x="597408" y="353187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行号只描述当前显示位置；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empNo识别员工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排序改变位置后，仍可据工号查找同一名员工。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568184" cy="888492"/>
            <a:chOff x="597408" y="5284470"/>
            <a:chExt cx="7568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568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先用独立的employee表练习，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再讨论departments、majors与studInfo之间的关系。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069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 · 一行记录、多个字段、主键身份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380848" cy="819150"/>
            <a:chOff x="590550" y="613410"/>
            <a:chExt cx="53808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3808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SQL模块接入项目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3174492" cy="938403"/>
            <a:chOff x="597408" y="1931670"/>
            <a:chExt cx="3174492" cy="938403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31744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qmake工程声明模块：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459355"/>
              <a:ext cx="14523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+= sql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124200"/>
            <a:ext cx="10972800" cy="1676400"/>
            <a:chOff x="609600" y="3124200"/>
            <a:chExt cx="10972800" cy="1676400"/>
          </a:xfrm>
        </p:grpSpPr>
        <p:sp>
          <p:nvSpPr>
            <p:cNvPr id="7" name="Rectangle 7"/>
            <p:cNvSpPr/>
            <p:nvPr/>
          </p:nvSpPr>
          <p:spPr>
            <a:xfrm>
              <a:off x="609600" y="31242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316605"/>
              <a:ext cx="7208901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find_package(Qt6 REQUIRED COMPONENTS Widgets Sql)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target_link_libraries(app PRIVATE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Qt6::Widgets Qt6::Sql)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84470"/>
            <a:ext cx="8848344" cy="888492"/>
            <a:chOff x="597408" y="5284470"/>
            <a:chExt cx="88483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84470"/>
              <a:ext cx="8848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app是本工程目标名。包含头文件之外，还必须链接Qt SQL模块。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数据库类的头文件仍按代码使用情况包含。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32024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9.1.1 · Qt SQL构建接口 · qtsql-index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数据库驱动决定连接方式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19200"/>
            <a:chOff x="609600" y="1828800"/>
            <a:chExt cx="10972800" cy="1219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21205"/>
              <a:ext cx="632879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QSqlDatabase::drivers();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QSqlDatabase::isDriverAvailable("QSQLITE");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79470"/>
            <a:ext cx="9625584" cy="1307592"/>
            <a:chOff x="597408" y="3379470"/>
            <a:chExt cx="9625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79470"/>
              <a:ext cx="962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drivers列出可用驱动；isDriverAvailable检查本课的SQLite驱动。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SQL驱动是插件，发布时需带匹配平台、版本和构建配置的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插件及其依赖。只复制sqlite3.dll，不能证明部署完整。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7293864" cy="888492"/>
            <a:chOff x="597408" y="5284470"/>
            <a:chExt cx="72938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7293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QSQLITE使用数据库文件。其他数据库使用各自驱动；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连接服务器时，还需主机、端口和认证等参数。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0203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9.1.1 · 可用驱动检查 · Qt 6.2.3核验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三个名字各有用途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998464" cy="888492"/>
            <a:chOff x="597408" y="1931670"/>
            <a:chExt cx="59984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998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“QSQLITE”选择SQLite驱动；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“teaching”是Qt连接注册表中的连接名称。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324344" cy="888492"/>
            <a:chOff x="597408" y="3379470"/>
            <a:chExt cx="7324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324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path传给setDatabaseName，指向demodb.db3文件。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不同连接名可以访问同一数据库文件。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253984" cy="888492"/>
            <a:chOff x="597408" y="5284470"/>
            <a:chExt cx="8253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本课显式传入连接名，让模型和查询使用已打开的那条连接。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驱动名、连接名和数据库路径，不能互相代替。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088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 · 连接名与databaseName是不同值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10780" cy="819150"/>
            <a:chOff x="590550" y="613410"/>
            <a:chExt cx="761078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1078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SQLite把数据库保存在文件中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973824" cy="1307592"/>
            <a:chOff x="597408" y="1836420"/>
            <a:chExt cx="69738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973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SQLite引擎在程序进程内使用数据库文件。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本章选择demodb.db3，不需要配置SQLite服务器，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QSQLITE也不依赖用户名、密码、主机或端口。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31870"/>
            <a:ext cx="4383024" cy="888492"/>
            <a:chOff x="597408" y="3531870"/>
            <a:chExt cx="43830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4383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db3是教材采用的扩展名约定，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不是SQLite强制要求的扩展名。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558784" cy="888492"/>
            <a:chOff x="597408" y="5284470"/>
            <a:chExt cx="8558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相对路径按程序运行目录解释。选择已有文件时，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保存明确的完整路径，发生错误才知道程序打开了哪一个文件。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2605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9.1.2 · SQLite文件式数据库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先建连接句柄，再打开数据库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(!QSqlDatabase::isDriverAvailable("QSQLITE"))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QSqlDatabase db = QSqlDatabase::addDatabase(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"QSQLITE", "teaching");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(!db.isValid())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db.setDatabaseName(path);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(!db.open())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10204704" cy="1307592"/>
            <a:chOff x="597408" y="4827270"/>
            <a:chExt cx="10204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10204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bool初始化函数片段：path已选定，连接名首次使用，应用后续保持连接。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isValid检查驱动句柄，open检查打开操作；失败时读db.lastError。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尚未打开连接时，不能让模型继续读取数据库。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718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addDatabase、isValid、setDatabaseName、open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27594" cy="819150"/>
            <a:chOff x="590550" y="613410"/>
            <a:chExt cx="772759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275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open成功不证明employee存在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5510784" cy="1307592"/>
            <a:chOff x="597408" y="1836420"/>
            <a:chExt cx="5510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551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QSQLITE默认以读写并可创建方式打开。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路径可写时，不存在的文件可能被新建，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错误路径也可能打开一个空数据库。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608070"/>
            <a:ext cx="7455408" cy="900303"/>
            <a:chOff x="597408" y="3608070"/>
            <a:chExt cx="7455408" cy="900303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080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读取教材库前，确认文件确实存在；打开后再检查：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932" y="409765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db.tables().contains("employee")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6912864" cy="888492"/>
            <a:chOff x="597408" y="5284470"/>
            <a:chExt cx="69128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691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open成功只证明打开操作成功。没有employee时，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报告数据库或路径不对，停止创建表模型。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7451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9.1.2 · SQLite默认打开可创建文件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501433" cy="819150"/>
            <a:chOff x="590550" y="613410"/>
            <a:chExt cx="750143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50143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只读查看也要在open之前设置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76884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db.setConnectOptions("QSQLITE_OPEN_READONLY");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db.setDatabaseName(path);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db.open();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36670"/>
            <a:ext cx="7339584" cy="888492"/>
            <a:chOff x="597408" y="383667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366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只读选项用于查看已有数据库。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编辑示例需要写入，必须采用相应写权限和可写文件。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7370064" cy="888492"/>
            <a:chOff x="597408" y="5284470"/>
            <a:chExt cx="73700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7370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isValid不等于isOpen。句柄有效但连接关闭，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查询仍不能正常执行；必须处理ok的成功或失败结果。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2172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设置选项早于打开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教材四张表的职责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4718304" cy="888492"/>
            <a:chOff x="597408" y="1931670"/>
            <a:chExt cx="47183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4718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employee保存员工、照片和备注，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与其他三张表没有关系。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03270"/>
            <a:ext cx="5632704" cy="1307592"/>
            <a:chOff x="597408" y="3303270"/>
            <a:chExt cx="5632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03270"/>
              <a:ext cx="5632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departments保存学院；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majors保存专业及专业所属的学院编号；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studInfo保存学生及其学院、专业编号。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5099304" cy="888492"/>
            <a:chOff x="597408" y="5284470"/>
            <a:chExt cx="50993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509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9.2—9.4操作employee，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9.5通过编号查找学院和专业的名称。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0961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9.1.3 · 示例库demodb.db3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14514" cy="819150"/>
            <a:chOff x="590550" y="613410"/>
            <a:chExt cx="761451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1451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employee先看身份和基本信息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03464" cy="1307592"/>
            <a:chOff x="597408" y="1836420"/>
            <a:chExt cx="7903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empNo保存工号，类型为INT，PRIMARY KEY且NOT NULL。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Name保存姓名，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类型为VARCHAR(20)，要求NOT NULL。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952744" cy="1307592"/>
            <a:chOff x="597408" y="3284220"/>
            <a:chExt cx="59527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952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Gender类型为VARCHAR(4)，默认男。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Birthday保存生日，类型为DATE。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Province保存省份，类型为VARCHAR(20)。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522464" cy="1307592"/>
            <a:chOff x="597408" y="4827270"/>
            <a:chExt cx="7522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522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保留教材定义：empNo为INT主键且非空，Name也非空。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PRIMARY KEY不等同SQLite的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INTEGER PRIMARY KEY自动行号规则。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9118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9.1.3 · 教材表9-2字段定义 · SQLite主键规则核验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745322" cy="819150"/>
            <a:chOff x="590550" y="613410"/>
            <a:chExt cx="874532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74532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employee还保存工资、照片和备注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068824" cy="888492"/>
            <a:chOff x="597408" y="1931670"/>
            <a:chExt cx="50688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068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Department：VARCHAR(30)，部门。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Salary：FLOAT，工资，默认5000。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4276344" cy="888492"/>
            <a:chOff x="597408" y="3379470"/>
            <a:chExt cx="4276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4276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Photo：BLOB，保存照片字节。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Memo：MEMO，保存备注。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516624" cy="1307592"/>
            <a:chOff x="597408" y="4827270"/>
            <a:chExt cx="6516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516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表里共九个字段，视图不必一次显示全部。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9.2隐藏照片和备注列；9.3查询先选常用字段，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选中员工后再读取Photo与Memo。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203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9.1.3 · 教材表9-2其余字段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关系表用编号指向记录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64895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departments含departID INT主键非空，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以及department VARCHAR(40)非空。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majors含majorID INT主键非空、major VARCHAR(40)非空，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departID引用学院。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studInfo含studID INT主键非空、name VARCHAR(10)非空，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gender VARCHAR(4)，departID引用学院，majorID引用专业。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60620"/>
            <a:ext cx="8345424" cy="1231392"/>
            <a:chOff x="597408" y="4960620"/>
            <a:chExt cx="8345424" cy="1231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60620"/>
              <a:ext cx="8345424" cy="1231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保存编号，再按编号查找名称；关联模型负责显示名称。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外键是否限制写入，还取决于数据库约束及SQLite连接设置，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这些条件在9.5展开。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7277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9.1.3 · 教材表9-3、9-4、9-5 · 编号与名称分开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选择模型还是直接执行SQL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470904" cy="888492"/>
            <a:chOff x="597408" y="1931670"/>
            <a:chExt cx="64709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470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QSqlQueryModel继承QAbstractTableModel，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把只读查询结果提供给表格。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150870"/>
            <a:ext cx="7766304" cy="1307592"/>
            <a:chOff x="597408" y="3150870"/>
            <a:chExt cx="77663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150870"/>
              <a:ext cx="7766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QSqlTableModel继承QSqlQueryModel，增加单表编辑。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QSqlRelationalTableModel再增加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外键名称显示和编辑支持。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74864" cy="1307592"/>
            <a:chOff x="597408" y="4884420"/>
            <a:chExt cx="76748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74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QSqlQuery执行SQL、读取结果；QTableView显示模型。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QDataWidgetMapper把模型字段映射到控件。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表格需要模型，单次SQL操作由查询对象执行。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9.1.1 · 模型、查询、视图和映射各有职责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79488" cy="819150"/>
            <a:chOff x="590550" y="613410"/>
            <a:chExt cx="687948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794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复制db不会建立第二条连接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2836" y="1967865"/>
            <a:ext cx="5949985" cy="645414"/>
            <a:chOff x="592836" y="1967865"/>
            <a:chExt cx="5949985" cy="645414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67865"/>
              <a:ext cx="594998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QSqlDatabase other = db;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415784" cy="1307592"/>
            <a:chOff x="597408" y="3284220"/>
            <a:chExt cx="7415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415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复制的是共享状态的值句柄，不是独立物理连接。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other.close()会影响同一连接上的db和其他使用者；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局部句柄复制不能隔离数据库操作。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6562344" cy="888492"/>
            <a:chOff x="597408" y="5284470"/>
            <a:chExt cx="65623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6562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QSqlDatabase不靠QObject父子关系管理连接。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注册连接和句柄寿命需要单独考虑。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561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QSqlDatabase共享句柄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重复打开先检查注册连接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488424" cy="1307592"/>
            <a:chOff x="597408" y="1931670"/>
            <a:chExt cx="94884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488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首次初始化用addDatabase；后续先用contains("teaching")检查。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用database("teaching", false)取得已有句柄，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第二参数false避免自动打开。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84270"/>
            <a:ext cx="7949184" cy="888492"/>
            <a:chOff x="597408" y="3684270"/>
            <a:chExt cx="7949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842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再次addDatabase同名连接会替换旧连接。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省略名字会创建默认连接；默认名重复时，同样发生替换。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253984" cy="888492"/>
            <a:chOff x="597408" y="5284470"/>
            <a:chExt cx="8253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仍有模型使用旧连接时，不能无条件重复添加。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切换库前先处理未保存修改和旧使用者，再决定打开或重建。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3788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命名连接与默认连接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查询和模型必须先于连接结束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391144" cy="1307592"/>
            <a:chOff x="597408" y="1836420"/>
            <a:chExt cx="83911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391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先销毁使用此连接的查询和模型，再关闭连接，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释放所有QSqlDatabase句柄。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close关闭数据库；removeDatabase移除注册项，用途不同。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31870"/>
            <a:ext cx="8808491" cy="938403"/>
            <a:chOff x="597408" y="3531870"/>
            <a:chExt cx="8808491" cy="938403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保存连接名后，可释放最后句柄，再移除：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932" y="4059555"/>
              <a:ext cx="88069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 = QSqlDatabase(); QSqlDatabase::removeDatabase(name);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10006584" cy="888492"/>
            <a:chOff x="597408" y="5284470"/>
            <a:chExt cx="10006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10006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只close却仍保留句柄、查询或模型就移除，会造成无效对象或资源问题。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应用退出也应先结束使用者，再结束连接。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672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removeDatabase前释放全部使用者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从失败对象取得错误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10250424" cy="1307592"/>
            <a:chOff x="597408" y="1836420"/>
            <a:chExt cx="102504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10250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数据库open、transaction、commit、rollback失败，读db.lastError。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查询失败读query.lastError；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模型select失败读model.lastError。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34784" cy="1307592"/>
            <a:chOff x="597408" y="32842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QSqlError的text提供驱动和数据库信息，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nativeErrorCode提供数据库原生代码。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向学生说明失败的操作和目标，才知道要检查哪里。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81344" cy="1307592"/>
            <a:chOff x="597408" y="4884420"/>
            <a:chExt cx="6181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81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多次写入需要共同成功时，用数据库事务。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开始、提交、回滚都返回bool，要分别处理。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9.2和9.4继续展开具体保存过程。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603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连接先修 · 失败结果与对应lastError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练习：连接成功之后还缺什么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8893150" cy="469392"/>
            <a:chOff x="597408" y="1912620"/>
            <a:chExt cx="8893150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8893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路径错了但open为true，说明原employee表一定存在吗？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7582510" cy="469392"/>
            <a:chOff x="597408" y="2522220"/>
            <a:chExt cx="758251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75825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不一定，SQLite可能新建空库；检查路径和所需表。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8368328" cy="469392"/>
            <a:chOff x="597408" y="3360420"/>
            <a:chExt cx="836832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83683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isValid为true，但isOpen为false，能直接查询吗？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4547616" cy="469392"/>
            <a:chOff x="597408" y="3970020"/>
            <a:chExt cx="454761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先成功打开连接，再执行查询。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08220"/>
            <a:ext cx="9791700" cy="469392"/>
            <a:chOff x="597408" y="4808220"/>
            <a:chExt cx="979170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08220"/>
              <a:ext cx="97917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每次打开都用addDatabase再次添加同名“teaching”，安全吗？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41620"/>
            <a:ext cx="7339584" cy="850392"/>
            <a:chOff x="597408" y="5341620"/>
            <a:chExt cx="7339584" cy="850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41620"/>
              <a:ext cx="73395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同名会替换旧连接。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先检查注册状态和旧使用者寿命，再决定创建或取得。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1299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9.1 · 先判断，再按题目顺序点击显示答案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5524500" cy="1924050"/>
            <a:chOff x="590550" y="2045970"/>
            <a:chExt cx="55245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55245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连接确定后，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再让界面显示记录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293870"/>
            <a:ext cx="4901184" cy="888492"/>
            <a:chOff x="597408" y="4293870"/>
            <a:chExt cx="4901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293870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驱动、路径、名称和寿命已经说明。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后续代码显式使用这条打开的连接。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41620"/>
            <a:ext cx="6958584" cy="850392"/>
            <a:chOff x="597408" y="5341620"/>
            <a:chExt cx="6958584" cy="850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41620"/>
              <a:ext cx="69585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9.2用QSqlTableModel读取employee，接着解释：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控件修改怎样进入模型，何时真正提交到数据库。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7342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下一份9.2表模型与编辑提交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9_a_sql_connection">
  <a:themeElements>
    <a:clrScheme name="qt6_ch09_a_sql_connectio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a_sql_connectio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a_sql_conn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9_a_sql_connection">
  <a:themeElements>
    <a:clrScheme name="qt6_ch09_a_sql_connectio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a_sql_connectio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a_sql_connec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2026-10-06T18:15:45Z</dcterms:created>
  <dcterms:modified xsi:type="dcterms:W3CDTF">2026-10-06T18:15:45Z</dcterms:modified>
  <cp:category/>
  <cp:contentStatus/>
</cp:coreProperties>
</file>