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3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  <Relationship Id="rId31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一份课件用SQL读取和修改记录，现在换成教材的学生名单。学生表保存学院和专业编号，使用者却需要看到学院和专业名称。我们先认清三个表各自保存的信息，再配置关联模型与编辑委托，最后检查关联缺失、数据库约束和保存结果。这份课件依据教材第九章第五节，接口行为按Qt六点二点三核对；代码用于课堂分析，没有在本机编译Qt示例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图九十一保留了教材samp9_4的完整界面，可以先让学生指出学院列、专业列和保存按钮。用户在下拉框选择名称，委托从同一条关联记录读取对应编号，再交给学生表模型。模型先暂存编辑，保存按钮随后提交修改。名称与编号不是两个独立填写的值，而是同一选项的两种信息。委托接口依据：https://raw.githubusercontent.com/qt/qtbase/v6.2.3/src/sql/models/qsqlrelationaldelegate.h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学生表studInfo保存学号studID、姓名name、性别gender，以及学院编号departID和专业编号majorID。学院表departments用departID标识学院，在department中保存名称；专业表majors用majorID标识专业，在major中保存名称，还用departID说明所属学院。图中的箭头表示编号引用：学生的学院号匹配学院键，专业号匹配专业键，专业记录的学院号也匹配学院键。它们表示数据关系，不表示程序执行顺序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显示某名学生的学院时，模型先用学生记录中的departID定位学院表记录，再读取department作为名称。学院改名只需要修改学院表的名称字段，学生记录仍引用原来的编号。这样，名称文字变化不会迫使我们逐条修改学生记录。还要区分身份和名称：两个学院即使同名，也要用唯一键区分，不能把名称当作唯一身份。关联配置依据：https://raw.githubusercontent.com/qt/qtbase/v6.2.3/src/sql/models/qsqlrelationaltablemodel.cpp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SqlRelationalTableModel读取关联名称，同时保留表模型的编辑与提交机制。QSqlRelationalDelegate负责创建下拉框，读取选中记录的编号并交给模型。数据库只有在声明并启用相应约束后才检查外键，模型的setRelation不会替数据库建约束。应用还要验证专业确实属于所选学院，因为两个编号各自存在并不能证明它们配对正确。模型和委托的责任边界分别依据Qt六点二点三官方源码：https://raw.githubusercontent.com/qt/qtbase/v6.2.3/src/sql/models/qsqlrelationaltablemodel.cpp、https://raw.githubusercontent.com/qt/qtbase/v6.2.3/src/sql/models/qsqlrelationaldelegate.h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段代码放在返回布尔结果的初始化函数中，前提是DB已经成功打开。创建模型并设置studInfo后，分别查找学号、学院号和专业号的列；任一列号小于零就停止，避免后面的关系设置落到错误列。随后选择手动提交策略。保存这些原始列号，是为了应对关联查询后字段名发生变化的情况。主表需要主键，学号主键列不设置关联。接口依据：https://raw.githubusercontent.com/qt/qtbase/v6.2.3/src/sql/models/qsqlrelationaltablemodel.cpp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构造函数的第一个参数departments是查找表，第二个参数departID是该表用来匹配的键列，第三个参数department是准备显示的名称列。模型拿学生记录的学院号与查找表键比较，匹配后显示名称。这里有两个不同的列位置：setRelation接收主表列号，而QSqlRelation中的indexColumn指关联表的键列。不要把教材中的参数名称误读为两个参数都指主表外键。接口依据：https://raw.githubusercontent.com/qt/qtbase/v6.2.3/src/sql/models/qsqlrelationaltablemodel.cpp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继续使用上一页保存的列号。学院列匹配departments中的departID并显示department，专业列匹配majors中的majorID并显示major。再按学号排序，把两列表头改为学院和专业，最后select读取结果。配置正确并不保证查询一定成功，因此检查select的布尔结果，失败时读取模型lastError。两页代码属于同一段初始化过程，模型对象和列号必须保留在后续处理能够访问的位置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把模型交给tableView，再安装QSqlRelationalDelegate，以视图作为委托的父对象。用户编辑学院列时，委托从学院关联模型提供的记录建立下拉框；显示department，选中后读取该记录的departID，通过EditRole写回主模型。选择结束只完成了模型中的一次编辑，手动提交模式仍需要保存。这里的名称到键值转换由委托完成。实现依据：https://raw.githubusercontent.com/qt/qtbase/v6.2.3/src/sql/models/qsqlrelationaldelegate.h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代码主动修改学院列时，也要传学院键值。先验证当前行以及准备写入的非空编号，再创建索引，用EditRole调用setData，并检查返回结果。编号要存在于学院关联模型，学院名称不能代替整数编号。读取时还要区分查询结果与编辑缓存：Qt六点二点三并不保证关联列的data(EditRole)在每一种状态下都返回原始外键。若需要数据库实际保存的编号，应按学号查询studInfo的原始字段，不从名称反推身份。静态核对依据：https://raw.githubusercontent.com/qt/qtbase/v6.2.3/src/sql/models/qsqlrelationaltablemodel.cpp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关联配置完成并select后，取得模型record，逐列输出fieldName观察查询结果。教材中学院号和专业号的列名变成department和major；显示字段重名时，Qt还可能生成别名。这是结果字段的变化，数据库studInfo仍保存原来的departID和majorID。后续设置控件或访问列时沿用配置前保存的列号，不能假设再次按departID查找总能成功。字段处理依据：https://raw.githubusercontent.com/qt/qtbase/v6.2.3/src/sql/models/qsqlrelationaltablemodel.cpp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使用独立的课堂SQLite场景：两名学生中，一名有可匹配的学院编号，另一名学院编号为NULL。实际执行SQL时，内连接返回一行，左连接返回两行。这些数值来自Python的SQLite验证，不是教材名单，也不是本机运行Qt模型所得。关联模型默认使用内连接；左连接保留没有学院匹配的学生，但其学院名称为空。显示时保留记录，不能作为写入无效外键的许可。Qt连接模式依据：https://raw.githubusercontent.com/qt/qtbase/v6.2.3/src/sql/models/qsqlrelationaltablemodel.cpp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若业务需要显示所有学生，显式设置LeftJoin，再select并检查结果；失败时读取模型lastError。教材同时关联学院和专业，默认内连接时，只要其中一项缺少匹配就可能看不到该学生。重查前先处理未保存修改，因为select会重建结果并丢弃未提交缓存。左连接只决定显示范围，界面仍需要让使用者理解空名称的含义，数据库写入继续遵守约束。接口依据：https://raw.githubusercontent.com/qt/qtbase/v6.2.3/src/sql/models/qsqlrelationaltablemodel.cpp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relation返回一份关系配置，可以读取表名、键列名和显示列名来检查设置。relationModel返回学院查找表的模型指针，先检查空指针再使用。两者不同：rel是配置值，lookup是主关联模型拥有的数据模型，不应由调用者另行delete。更换表或销毁主模型后，此前保存的lookup指针不能继续使用。这段布尔检查片段也提醒我们，取得接口返回值后要先确认能否使用。所有权依据：https://raw.githubusercontent.com/qt/qtbase/v6.2.3/src/sql/models/qsqlrelationaltablemodel.cpp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即使学院号能找到学院，专业号也能找到专业，这两个独立外键仍只证明记录分别存在。专业可能属于另一个学院。保存前需要按majorID找到专业记录，读取它的departID，再与学生选择的departID比较。两个学院号不一致时拒绝保存，让用户重新选择专业。这项检查补充了教材示例中的业务条件，不能从两个独立外键推导出已经满足配对关系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户修改学院后，原先的专业可能不再适用。应用先读取旧专业所属学院，发现不匹配就要求重新选择。教材默认关联委托不会自动实现这种联动，可以用自定义编辑器按当前学院号查询专业，只显示本学院名称，并把majorID保存在选项数据中。还要认清过滤范围：relationModel由相关编辑器共享，直接修改它的过滤条件，会影响使用它的编辑器，不能认为只改了当前学生的选项。委托实现依据：https://raw.githubusercontent.com/qt/qtbase/v6.2.3/src/sql/models/qsqlrelationaldelegate.h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个选定键已经验证为非空整数，这段代码才开始检查配对。使用DB建立查询，检查prepare结果，再把专业号绑定到占位符。exec失败或next没有读到记录就拒绝保存；成功后取出所属学院，先检查NULL，再转换为整数与所选学院比较。这样不会把空值转换成零后误当作学院零。查询错误用lastError解释。应用检查和实际写入之间仍可能发生并发修改，需要数据库组合约束保护最终关系，不能只靠这一段查询。查询行为依据：https://raw.githubusercontent.com/qt/qtbase/v6.2.3/src/sql/kernel/qsqlquery.cpp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解释约束的课堂建表示例，不修改现有教材数据库。学号使用INT主键并明确非空，姓名非空，性别为文本；学院号和专业号分别声明REFERENCES，前提是关联表的目标列已经是主键或符合要求的唯一键。模型setRelation只配置显示，不建立这些数据库约束。可选外键通常允许NULL；如果关系必填，还应声明NOT NULL。删除学院是否删除学生，要看外键动作，只有明确声明ON DELETE CASCADE才自动级联删除。SQLite规则依据：https://www.sqlite.org/foreignkeys.html。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DB成功打开后，在开始事务之前执行foreign_keys开关，再读取开关值确认等于一。两次exec都要检查，读取时还要确保next取得记录，最后finish结束查询。这个开关属于连接，每个连接都要设置，不能依赖默认值。事务内部尝试切换不会生效；若表根本没声明外键，打开开关也不会自动产生约束。失败时保留查询lastError，停止依赖外键保护的后续写入。SQLite规则依据：https://www.sqlite.org/foreignkeys.html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独立的SQLite课堂验证已经声明外键并启用检查，尝试写入不存在的学院号九百九十九时，数据库拒绝插入并报告外键错误。同一场景中，学院字段可选而且没有NOT NULL，所以NULL学院号能够保存；要求必填时还要非空约束。显示这些记录时，内连接可能隐藏NULL学生，左连接保留学生但学院名称为空，原始编号没有被显示方式修改。这些是实际SQLite观察，使用临时内存数据库，没有修改教材或用户数据库。外键规则依据：https://www.sqlite.org/foreignkeys.html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关联模型继承表模型的手动编辑机制。先结束单元格编辑，检查学号、姓名和学院专业配对，再检查transaction是否成功；事务没有开始就不要继续写入。事务已经开始时，分别检查submitAll和commit，写入错误读模型lastError，提交错误读DB.lastError。保留原错误后再回滚，并检查回滚结果。失败可能造成模型缓存与数据库不同步，需要先决定如何处理缓存再刷新；revertAll不会撤销已经提交的数据。保存行为依据：https://raw.githubusercontent.com/qt/qtbase/v6.2.3/src/sql/models/qsqltablemodel.cpp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关联设置完成后，插入、删除、取消仍使用表模型机制。新记录补齐合法学号、姓名和关联编号，删除检查当前行、取得用户确认，并检查操作结果。保存和取消按钮根据isDirty更新，更新时机包括dataChanged、rowsInserted、rowsRemoved与modelReset，也包括相关操作结束后。只监听当前行变化会漏掉同一行里的编辑。取消通过revertAll处理待提交缓存，刷新或切表前先解决未保存修改，再检查select结果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判断三个场景，再依次显示答案。第一题把学院名称传给setData的EditRole不符合该关联列的编号输入要求，应传存在的学院键值。第二题中NULL学院没有匹配记录，默认内连接可能把学生隐藏，左连接可以保留。第三题的两个编号分别存在，还不能说明专业属于学院，需要比较专业记录中的学院号。三题分别检查编辑转换、查询显示范围和关系配对，要求学生把检查条件说完整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关联表提供名称，委托交回编号，数据库约束与应用检查共同保证关系符合要求。第九章从连接、表模型、查询模型、SQL操作讲到关联模型，可以沿同一条读写思路复盘：连接是否正确，读取和修改的范围是否明确，失败后缓存与数据库是否一致，以及怎样确认成功。每一步都说明读取哪个值、写入哪个位置和为什么这样处理，才能把看到的界面现象与保存的数据对应起来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09_e_relational_model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09_e_relational_model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e1aceab0f839f7cc.png"/>
  <Relationship Id="rId3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4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5884" y="756285"/>
            <a:ext cx="3753040" cy="528066"/>
            <a:chOff x="595884" y="756285"/>
            <a:chExt cx="3753040" cy="528066"/>
          </a:xfrm>
        </p:grpSpPr>
        <p:sp>
          <p:nvSpPr>
            <p:cNvPr id="2" name="TextBox 2"/>
            <p:cNvSpPr txBox="1"/>
            <p:nvPr/>
          </p:nvSpPr>
          <p:spPr>
            <a:xfrm>
              <a:off x="595884" y="756285"/>
              <a:ext cx="375304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第9章 · 9.5.1—9.5.4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0550" y="2000250"/>
            <a:ext cx="4610100" cy="2076450"/>
            <a:chOff x="590550" y="2000250"/>
            <a:chExt cx="4610100" cy="2076450"/>
          </a:xfrm>
        </p:grpSpPr>
        <p:sp>
          <p:nvSpPr>
            <p:cNvPr id="4" name="TextBox 4"/>
            <p:cNvSpPr txBox="1"/>
            <p:nvPr/>
          </p:nvSpPr>
          <p:spPr>
            <a:xfrm>
              <a:off x="590550" y="2000250"/>
              <a:ext cx="4610100" cy="2076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200"/>
                </a:lnSpc>
              </a:pPr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关联模型</a:t>
              </a:r>
              <a:br/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与数据表关系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465320"/>
            <a:ext cx="7034784" cy="1307592"/>
            <a:chOff x="597408" y="4465320"/>
            <a:chExt cx="703478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465320"/>
              <a:ext cx="70347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学生表保存学院和专业编号，界面向用户显示名称。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先解释三个表的关系，再配置模型和委托，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最后检查约束与保存过程。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8" name="TextBox 8"/>
            <p:cNvSpPr txBox="1"/>
            <p:nvPr/>
          </p:nvSpPr>
          <p:spPr>
            <a:xfrm>
              <a:off x="603504" y="6404610"/>
              <a:ext cx="537225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Qt 6 C++ 开发指南 · 接续9.4：SQL操作之后，解释编号如何显示成名称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01 / 24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从学生名单观察关联列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0456" y="1905000"/>
            <a:ext cx="5819394" cy="4253484"/>
            <a:chOff x="600456" y="1905000"/>
            <a:chExt cx="5819394" cy="4253484"/>
          </a:xfrm>
        </p:grpSpPr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1905000"/>
              <a:ext cx="5810250" cy="3829050"/>
            </a:xfrm>
            <a:prstGeom prst="rect">
              <a:avLst/>
            </a:prstGeom>
          </p:spPr>
        </p:pic>
        <p:sp>
          <p:nvSpPr>
            <p:cNvPr id="5" name="TextBox 5"/>
            <p:cNvSpPr txBox="1"/>
            <p:nvPr/>
          </p:nvSpPr>
          <p:spPr>
            <a:xfrm>
              <a:off x="600456" y="5806440"/>
              <a:ext cx="358033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教材图9-11 · samp9_4完整界面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88658" y="2065020"/>
            <a:ext cx="3072384" cy="3784092"/>
            <a:chOff x="6788658" y="2065020"/>
            <a:chExt cx="3072384" cy="3784092"/>
          </a:xfrm>
        </p:grpSpPr>
        <p:sp>
          <p:nvSpPr>
            <p:cNvPr id="7" name="TextBox 7"/>
            <p:cNvSpPr txBox="1"/>
            <p:nvPr/>
          </p:nvSpPr>
          <p:spPr>
            <a:xfrm>
              <a:off x="6788658" y="2065020"/>
              <a:ext cx="2767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观察学院和专业列。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用户选择名称，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委托读取对应编号。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6788658" y="3627120"/>
              <a:ext cx="2767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模型暂存编辑，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保存按钮提交修改。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788658" y="4960620"/>
              <a:ext cx="3072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选项的名称和编号，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来自同一条关联记录。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342884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9.5.2、9.5.4 · 名称给用户看，编号用于保存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02 / 24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三个表各自保存哪些字段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597408" y="2133600"/>
            <a:ext cx="10984992" cy="4058412"/>
            <a:chOff x="597408" y="2133600"/>
            <a:chExt cx="10984992" cy="4058412"/>
          </a:xfrm>
        </p:grpSpPr>
        <p:sp>
          <p:nvSpPr>
            <p:cNvPr id="4" name="Line 4"/>
            <p:cNvSpPr/>
            <p:nvPr/>
          </p:nvSpPr>
          <p:spPr>
            <a:xfrm flipV="1">
              <a:off x="5067300" y="2895600"/>
              <a:ext cx="2362200" cy="581025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5" name="Line 5"/>
            <p:cNvSpPr/>
            <p:nvPr/>
          </p:nvSpPr>
          <p:spPr>
            <a:xfrm>
              <a:off x="5067300" y="4314825"/>
              <a:ext cx="2362200" cy="485775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6" name="Line 6"/>
            <p:cNvSpPr/>
            <p:nvPr/>
          </p:nvSpPr>
          <p:spPr>
            <a:xfrm flipV="1">
              <a:off x="11010900" y="3543300"/>
              <a:ext cx="1" cy="45720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grpSp>
          <p:nvGrpSpPr>
            <p:cNvPr id="12" name="Group 12"/>
            <p:cNvGrpSpPr/>
            <p:nvPr/>
          </p:nvGrpSpPr>
          <p:grpSpPr>
            <a:xfrm>
              <a:off x="609600" y="2133600"/>
              <a:ext cx="4419600" cy="2895600"/>
              <a:chOff x="609600" y="2133600"/>
              <a:chExt cx="4419600" cy="2895600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609600" y="2133600"/>
                <a:ext cx="4419600" cy="28956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824484" y="2299335"/>
                <a:ext cx="3332431" cy="5280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70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studInfo · 学生表</a:t>
                </a:r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827532" y="2821305"/>
                <a:ext cx="3092120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1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studID、name、gender</a:t>
                </a:r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827532" y="3354705"/>
                <a:ext cx="1282827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1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departID</a:t>
                </a:r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827532" y="4192905"/>
                <a:ext cx="1127341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1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majorID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467600" y="2133600"/>
              <a:ext cx="4114800" cy="1371600"/>
              <a:chOff x="7467600" y="2133600"/>
              <a:chExt cx="4114800" cy="1371600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7467600" y="2133600"/>
                <a:ext cx="4114800" cy="13716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82484" y="2299335"/>
                <a:ext cx="3553130" cy="5280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70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departments · 学院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7685532" y="2821305"/>
                <a:ext cx="3120390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1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departID、department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7467600" y="4038600"/>
              <a:ext cx="4114800" cy="1600200"/>
              <a:chOff x="7467600" y="4038600"/>
              <a:chExt cx="4114800" cy="16002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7467600" y="4038600"/>
                <a:ext cx="4114800" cy="16002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7682484" y="4204335"/>
                <a:ext cx="2917050" cy="5280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700" b="1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majors · 专业表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7685532" y="4726305"/>
                <a:ext cx="2187473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1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majorID、major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685532" y="5183505"/>
                <a:ext cx="288669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1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departID · 所属学院</a:t>
                </a:r>
              </a:p>
            </p:txBody>
          </p:sp>
        </p:grpSp>
        <p:sp>
          <p:nvSpPr>
            <p:cNvPr id="22" name="TextBox 22"/>
            <p:cNvSpPr txBox="1"/>
            <p:nvPr/>
          </p:nvSpPr>
          <p:spPr>
            <a:xfrm>
              <a:off x="597408" y="5722620"/>
              <a:ext cx="760476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箭头表示编号引用；专业表也用departID定位学院。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24" name="TextBox 24"/>
            <p:cNvSpPr txBox="1"/>
            <p:nvPr/>
          </p:nvSpPr>
          <p:spPr>
            <a:xfrm>
              <a:off x="603504" y="6404610"/>
              <a:ext cx="417591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9.5.1 · 相同departID匹配学院，相同majorID匹配专业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03 / 24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519160" cy="819150"/>
            <a:chOff x="590550" y="613410"/>
            <a:chExt cx="851916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51916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名称改变时，只修改名称所在的表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6867144" cy="1307592"/>
            <a:chOff x="597408" y="1836420"/>
            <a:chExt cx="686714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68671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学生的departID用于定位departments中的记录。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模型读取这条记录的department，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把学院名称显示给用户。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436620"/>
            <a:ext cx="6455664" cy="1307592"/>
            <a:chOff x="597408" y="3436620"/>
            <a:chExt cx="645566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436620"/>
              <a:ext cx="64556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学院改名时，修改departments.department。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学生表仍引用同一个departID，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无需因为学院文字变更而修改编号。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284470"/>
            <a:ext cx="5815584" cy="888492"/>
            <a:chOff x="597408" y="5284470"/>
            <a:chExt cx="581558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284470"/>
              <a:ext cx="5815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同名学院也不能靠名称区分身份。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关联键必须唯一，名称负责让人认出对象。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314614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9.5.1 · 集中保存名称，学生记录引用编号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04 / 24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显示、编辑和约束分别由谁负责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4047744" cy="1307592"/>
            <a:chOff x="597408" y="1836420"/>
            <a:chExt cx="404774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40477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QSqlRelationalTableModel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读取关联名称，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保留主表的编辑与提交机制。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4596384" cy="1307592"/>
            <a:chOff x="597408" y="3284220"/>
            <a:chExt cx="459638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4596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QSqlRelationalDelegate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建立下拉框，读取选中项的编号，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再把编号交给模型。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6120384" cy="1307592"/>
            <a:chOff x="597408" y="4884420"/>
            <a:chExt cx="61203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6120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数据库检查声明的外键是否合法。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应用还要检查专业是否属于所选学院。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设置显示关联，不会替数据库创建外键约束。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416387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9.5.2—9.5.3 · 显示配置、编辑转换、关系约束分别检查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05 / 24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设置关联前先保存列号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895600"/>
            <a:chOff x="609600" y="1828800"/>
            <a:chExt cx="10972800" cy="2895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895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8089011" cy="2544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*model = new QSqlRelationalTableModel(this, DB);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model-&gt;setTable("studInfo");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int studIdCol = model-&gt;fieldIndex("studID");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int departCol = model-&gt;fieldIndex("departID");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int majorCol = model-&gt;fieldIndex("majorID");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(studIdCol &lt; 0 || departCol &lt; 0 || majorCol &lt; 0)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return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model-&gt;setEditStrategy(QSqlTableModel::OnManualSubmit);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208270"/>
            <a:ext cx="7735824" cy="888492"/>
            <a:chOff x="597408" y="5208270"/>
            <a:chExt cx="773582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208270"/>
              <a:ext cx="77358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bool初始化片段：DB已成功打开，保存原始字段的列号。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主表必须有主键；studID主键列不设置关联。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400232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9.5.3—9.5.4 · 后续关系、表头与委托均沿用这些列号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06 / 24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911209" cy="819150"/>
            <a:chOff x="590550" y="613410"/>
            <a:chExt cx="8911209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911209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QSqlRelation的三个参数指向哪里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371600"/>
            <a:chOff x="609600" y="1828800"/>
            <a:chExt cx="10972800" cy="1371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371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3981831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QSqlRelation("departments",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"departID",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"department")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512820"/>
            <a:ext cx="7461504" cy="1307592"/>
            <a:chOff x="597408" y="3512820"/>
            <a:chExt cx="746150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512820"/>
              <a:ext cx="74615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主表某行的departID与departments.departID匹配。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匹配成功后，显示该学院记录的department。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indexColumn是查找键，displayColumn是显示字段。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284470"/>
            <a:ext cx="5693664" cy="888492"/>
            <a:chOff x="597408" y="5284470"/>
            <a:chExt cx="569366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284470"/>
              <a:ext cx="56936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setRelation的列参数指定主表列。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QSqlRelation中的键参数指定关联表列。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447781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9.5.3 · 依次为tableName、indexColumn、displayColumn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07 / 24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把学院和专业关联接到模型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289173"/>
            <a:chOff x="609600" y="1828800"/>
            <a:chExt cx="10972800" cy="3289173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200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8089011" cy="3153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model-&gt;setRelation(departCol,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QSqlRelation("departments", "departID", "department"));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model-&gt;setRelation(majorCol,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QSqlRelation("majors", "majorID", "major"));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model-&gt;setSort(studIdCol, Qt::AscendingOrder);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model-&gt;setHeaderData(departCol, Qt::Horizontal,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QStringLiteral("学院"));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model-&gt;setHeaderData(majorCol, Qt::Horizontal,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QStringLiteral("专业"));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(!model-&gt;select()) return false;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303520"/>
            <a:ext cx="7400544" cy="888492"/>
            <a:chOff x="597408" y="5303520"/>
            <a:chExt cx="740054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303520"/>
              <a:ext cx="74005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接上一页初始化：先配置关系，再select读取结果。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select失败时，读取model-&gt;lastError()解释原因。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471848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9.5.4 · 学院：departID→department；专业：majorID→major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08 / 24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委托把下拉框选项转换成编号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371600"/>
            <a:chOff x="609600" y="1828800"/>
            <a:chExt cx="10972800" cy="1371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371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5742051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tableView-&gt;setModel(model);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tableView-&gt;setItemDelegate(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new QSqlRelationalDelegate(tableView));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512820"/>
            <a:ext cx="7309104" cy="1307592"/>
            <a:chOff x="597408" y="3512820"/>
            <a:chExt cx="730910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512820"/>
              <a:ext cx="73091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编辑学院列时，下拉框由学院关联模型提供选项。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用户看到department，委托读取选中项的departID，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再用EditRole把编号写回主模型。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284470"/>
            <a:ext cx="5510784" cy="888492"/>
            <a:chOff x="597408" y="5284470"/>
            <a:chExt cx="551078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284470"/>
              <a:ext cx="5510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选择结束，只表示这次编辑进入了模型。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OnManualSubmit模式仍需要点击保存。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35903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9.5.2、9.5.4 · 名称和键值来自同一条关联记录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09 / 24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代码修改关联列时传入键值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371600"/>
            <a:chOff x="609600" y="1828800"/>
            <a:chExt cx="10972800" cy="1371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371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7942326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QModelIndex cell = model-&gt;index(row, departCol);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(!model-&gt;setData(cell, departKey, Qt::EditRole))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return false;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512820"/>
            <a:ext cx="5754624" cy="1307592"/>
            <a:chOff x="597408" y="3512820"/>
            <a:chExt cx="575462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512820"/>
              <a:ext cx="57546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bool编辑片段：row与departKey已验证。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departKey必须存在于学院关联模型，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不能把学院名称当作编号传入。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884420"/>
            <a:ext cx="7461504" cy="1307592"/>
            <a:chOff x="597408" y="4884420"/>
            <a:chExt cx="7461504" cy="13075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884420"/>
              <a:ext cx="74615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Qt 6.2.3的关联结果与编辑缓存，可能返回不同内容。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读取EditRole不总能得到原始键；需要原始编号时，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按studID查询studInfo，不从显示名称猜编号。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593735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9.5.3 · setData(EditRole)的输入要求与data(EditRole)的读回结果分别判断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10 / 24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关联后字段名可能变成显示字段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371600"/>
            <a:chOff x="609600" y="1828800"/>
            <a:chExt cx="10972800" cy="1371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371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6182106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QSqlRecord result = model-&gt;record();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 (int i = 0; i &lt; result.count(); ++i)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qDebug() &lt;&lt; i &lt;&lt; result.fieldName(i);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512820"/>
            <a:ext cx="8101584" cy="1307592"/>
            <a:chOff x="597408" y="3512820"/>
            <a:chExt cx="810158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512820"/>
              <a:ext cx="8101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教材中的departID和majorID显示为department和major。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这些是关联查询结果的字段；重名时还可能生成别名。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数据库studInfo中的原始字段没有因此改变。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284470"/>
            <a:ext cx="6455664" cy="888492"/>
            <a:chOff x="597408" y="5284470"/>
            <a:chExt cx="645566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284470"/>
              <a:ext cx="64556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后续界面处理沿用配置前保存的列号。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不能假设fieldIndex("departID")始终有效。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432541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9.5.4 · 先观察record字段，再区分数据库字段与结果字段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11 / 24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连接方式决定哪些学生能够出现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6912864" cy="888492"/>
            <a:chOff x="597408" y="1931670"/>
            <a:chExt cx="691286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69128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课堂SQLite情景：两名学生，一名有匹配学院，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另一名departID为NULL，没有可匹配的学院记录。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0550" y="3175635"/>
            <a:ext cx="4232605" cy="1922145"/>
            <a:chOff x="590550" y="3175635"/>
            <a:chExt cx="4232605" cy="1922145"/>
          </a:xfrm>
        </p:grpSpPr>
        <p:sp>
          <p:nvSpPr>
            <p:cNvPr id="6" name="TextBox 6"/>
            <p:cNvSpPr txBox="1"/>
            <p:nvPr/>
          </p:nvSpPr>
          <p:spPr>
            <a:xfrm>
              <a:off x="595884" y="3175635"/>
              <a:ext cx="4227271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INNER JOIN · 匹配关联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3821430"/>
              <a:ext cx="1415263" cy="12763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6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1行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267450" y="3175635"/>
            <a:ext cx="4021379" cy="1922145"/>
            <a:chOff x="6267450" y="3175635"/>
            <a:chExt cx="4021379" cy="1922145"/>
          </a:xfrm>
        </p:grpSpPr>
        <p:sp>
          <p:nvSpPr>
            <p:cNvPr id="9" name="TextBox 9"/>
            <p:cNvSpPr txBox="1"/>
            <p:nvPr/>
          </p:nvSpPr>
          <p:spPr>
            <a:xfrm>
              <a:off x="6272784" y="3175635"/>
              <a:ext cx="401604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LEFT JOIN · 保留主表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6267450" y="3821430"/>
              <a:ext cx="1415263" cy="12763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6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2行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5284470"/>
            <a:ext cx="7751064" cy="888492"/>
            <a:chOff x="597408" y="5284470"/>
            <a:chExt cx="7751064" cy="8884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5284470"/>
              <a:ext cx="77510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模型默认InnerJoin；LeftJoin中缺失的学院名称为空。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保留记录，不表示数据库允许写入无效外键。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4" name="TextBox 14"/>
            <p:cNvSpPr txBox="1"/>
            <p:nvPr/>
          </p:nvSpPr>
          <p:spPr>
            <a:xfrm>
              <a:off x="603504" y="6404610"/>
              <a:ext cx="434050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9.5.3 · 数值来自实际SQLite课堂验证，不是教材学生名单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12 / 24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9911334" cy="819150"/>
            <a:chOff x="590550" y="613410"/>
            <a:chExt cx="991133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991133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需要保留缺少关联的学生时用LeftJoin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371600"/>
            <a:chOff x="609600" y="1828800"/>
            <a:chExt cx="10972800" cy="1371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371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5301996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model-&gt;setJoinMode(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QSqlRelationalTableModel::LeftJoin);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(!model-&gt;select()) return false;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512820"/>
            <a:ext cx="6409944" cy="1307592"/>
            <a:chOff x="597408" y="3512820"/>
            <a:chExt cx="640994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512820"/>
              <a:ext cx="64099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bool重查片段：失败时读取模型lastError。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教材同时关联学院和专业；默认InnerJoin时，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任一关联缺失都可能隐藏该行。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884420"/>
            <a:ext cx="7461504" cy="1307592"/>
            <a:chOff x="597408" y="4884420"/>
            <a:chExt cx="7461504" cy="13075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884420"/>
              <a:ext cx="74615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切换连接方式前，先处理未保存修改。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select重建结果时，会丢弃未提交缓存。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选择LeftJoin后，界面还要说明空名称表示关联缺失。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443849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9.5.3 · 连接模式影响显示范围，外键约束决定写入是否合法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13 / 24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读取关系配置与关联模型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362200"/>
            <a:chOff x="609600" y="1828800"/>
            <a:chExt cx="10972800" cy="23622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362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838238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QSqlRelation rel = model-&gt;relation(departCol);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qDebug() &lt;&lt; rel.tableName() &lt;&lt; rel.indexColumn()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&lt;&lt; rel.displayColumn();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QSqlTableModel *lookup = model-&gt;relationModel(departCol);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(!lookup) return false;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427220"/>
            <a:ext cx="7690104" cy="1764792"/>
            <a:chOff x="597408" y="4427220"/>
            <a:chExt cx="7690104" cy="17647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427220"/>
              <a:ext cx="76901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bool检查片段：rel保存配置，lookup提供学院表模型。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lookup由主关联模型拥有，不由调用者另行delete。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49926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更换表或销毁主模型后，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不继续使用此前保存的lookup指针。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453237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9.5.3 · relation查看配置，relationModel取得查找表模型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14 / 24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9084564" cy="819150"/>
            <a:chOff x="590550" y="613410"/>
            <a:chExt cx="908456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908456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两个编号各自有效，组合仍可能错误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6196584" cy="1307592"/>
            <a:chOff x="597408" y="1836420"/>
            <a:chExt cx="619658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6196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departID能找到学院，majorID能找到专业，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只证明两条记录分别存在。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专业可能属于另一个学院。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5884" y="3461385"/>
            <a:ext cx="6045327" cy="1023366"/>
            <a:chOff x="595884" y="3461385"/>
            <a:chExt cx="6045327" cy="1023366"/>
          </a:xfrm>
        </p:grpSpPr>
        <p:sp>
          <p:nvSpPr>
            <p:cNvPr id="6" name="TextBox 6"/>
            <p:cNvSpPr txBox="1"/>
            <p:nvPr/>
          </p:nvSpPr>
          <p:spPr>
            <a:xfrm>
              <a:off x="595884" y="3461385"/>
              <a:ext cx="6045327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读取majors中该majorID的departID，</a:t>
              </a:r>
              <a:br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与学生选择的departID比较。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284470"/>
            <a:ext cx="4901184" cy="888492"/>
            <a:chOff x="597408" y="5284470"/>
            <a:chExt cx="490118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284470"/>
              <a:ext cx="4901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两个学院编号不相等时，拒绝保存，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提示用户重新选择专业。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513313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9.5.1—9.5.4 · 应用补充：两个独立外键不验证专业与学院的配对关系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15 / 24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9084564" cy="819150"/>
            <a:chOff x="590550" y="613410"/>
            <a:chExt cx="908456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908456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学院改变后，专业选项也要重新检查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7339584" cy="1307592"/>
            <a:chOff x="597408" y="1836420"/>
            <a:chExt cx="733958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7339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检测到当前学生的学院变化后，读取旧专业所属学院。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旧专业与新学院不匹配时，要求重新选择专业。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默认关联委托不会自动完成这项联动。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7156704" cy="1307592"/>
            <a:chOff x="597408" y="3284220"/>
            <a:chExt cx="715670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71567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应用可用自定义编辑器，按当前departID查询专业。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编辑器只显示该学院的专业名称，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把各选项对应的majorID保存为选项数据。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6120384" cy="1307592"/>
            <a:chOff x="597408" y="4884420"/>
            <a:chExt cx="61203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6120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relationModel是共享的关联表模型。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修改它的过滤条件，会影响使用它的编辑器，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不能把这项修改理解为只作用于当前学生。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443849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9.5.4 · 应用补充：学院专业联动需要编写编辑器与检查逻辑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16 / 24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保存前比较专业所属学院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667000"/>
            <a:chOff x="609600" y="1828800"/>
            <a:chExt cx="10972800" cy="26670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667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9262491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QSqlQuery check(DB);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(!check.prepare("SELECT departID FROM majors "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"WHERE majorID=:majorID")) return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check.bindValue(":majorID", majorKey);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(!check.exec() || !check.next()) return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QVariant owner = check.value(0);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(owner.isNull() || owner.toInt() != departKey) return false;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884420"/>
            <a:ext cx="8253984" cy="1307592"/>
            <a:chOff x="597408" y="4884420"/>
            <a:chExt cx="825398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884420"/>
              <a:ext cx="8253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bool保存检查：两个键已取得，均为非空整数。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查询失败、缺少记录、所属学院为空或不匹配，均拒绝保存。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并发程序还需数据库组合约束，不能只依靠这段应用检查。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542894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9.5.4 · 应用补充；exec失败用lastError诊断，next成功后才读取value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17 / 24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9084564" cy="819150"/>
            <a:chOff x="590550" y="613410"/>
            <a:chExt cx="908456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908456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外键要写进表定义才能由数据库检查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133600"/>
            <a:chOff x="609600" y="1828800"/>
            <a:chExt cx="10972800" cy="2133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133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6768846" cy="1934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CREATE TABLE studInfo 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studID INT PRIMARY KEY NOT NULL,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name TEXT NOT NULL, gender TEXT,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departID INT REFERENCES departments(departID),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majorID INT REFERENCES majors(majorID)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198620"/>
            <a:ext cx="7659624" cy="1955292"/>
            <a:chOff x="597408" y="4198620"/>
            <a:chExt cx="7659624" cy="19552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198620"/>
              <a:ext cx="76596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课堂建表示例；关联表键须为主键或合适的唯一键。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模型setRelation不创建约束；示例不修改教材数据库。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265420"/>
              <a:ext cx="72176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NULL通常可通过外键检查，必填关系还要NOT NULL。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只有声明ON DELETE CASCADE才自动级联删除。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532988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9.5.1 · SQLite外键声明与检查开关缺一不可；下一页启用连接上的检查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18 / 24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741588" cy="819150"/>
            <a:chOff x="590550" y="613410"/>
            <a:chExt cx="874158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74158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每个SQLite连接都要启用外键检查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362200"/>
            <a:chOff x="609600" y="1828800"/>
            <a:chExt cx="10972800" cy="23622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362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7795641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QSqlQuery fk(DB);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(!fk.exec("PRAGMA foreign_keys=ON")) return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(!fk.exec("PRAGMA foreign_keys")) return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(!fk.next() || fk.value(0).toInt() != 1)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return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fk.finish();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427220"/>
            <a:ext cx="6592824" cy="1764792"/>
            <a:chOff x="597408" y="4427220"/>
            <a:chExt cx="6592824" cy="17647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427220"/>
              <a:ext cx="65928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bool连接检查：DB已成功打开，尚未开始事务。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每个连接都要执行并读回确认1，不依赖默认值。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5510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事务内切换不会生效；表未声明外键时，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打开这个开关也不会自动产生约束。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548548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9.5.1 · sqlite.org/foreignkeys.html · 失败时保留并检查lastError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19 / 24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实际观察无效编号和空编号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7431024" cy="1307592"/>
            <a:chOff x="597408" y="1836420"/>
            <a:chExt cx="743102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74310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课堂SQLite验证：表已声明外键，连接也已启用检查。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departID=999没有对应学院，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插入失败，并报告外键错误。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7461504" cy="1307592"/>
            <a:chOff x="597408" y="3284220"/>
            <a:chExt cx="746150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74615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同一场景中，学院允许暂不填写，字段没有NOT NULL。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因此departID=NULL可以保存。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若要求必填，还必须设置并检查非空约束。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6242304" cy="1307592"/>
            <a:chOff x="597408" y="4884420"/>
            <a:chExt cx="624230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62423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InnerJoin可能隐藏这条NULL记录。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LeftJoin保留学生，并把学院名称显示为空。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这两种显示方式都不修改原始学院编号。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494629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9.5.1、9.5.3 · 课堂情景来自实际SQLite观察，不是教材学生数据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20 / 24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关联模型仍按手动编辑策略保存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7034784" cy="1307592"/>
            <a:chOff x="597408" y="1836420"/>
            <a:chExt cx="703478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70347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关联编辑先进入模型缓存。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完成单元格编辑，检查学号、姓名和学院专业配对，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再开始事务，并检查transaction的返回值。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7812024" cy="1307592"/>
            <a:chOff x="597408" y="3284220"/>
            <a:chExt cx="781202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78120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submitAll成功后，再检查commit是否成功。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写入失败用模型lastError，提交失败用DB.lastError。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保留原错误，再回滚并检查rollback结果。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6409944" cy="1307592"/>
            <a:chOff x="597408" y="4884420"/>
            <a:chExt cx="640994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64099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失败后的模型缓存和数据库可能不同步。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先决定保留、修正或放弃缓存，再刷新显示。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revertAll不会撤销已经提交到数据库的数据。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470199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9.5.4 · 接续9.2：submitAll不自动为整个批次建立数据库事务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21 / 24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9084564" cy="819150"/>
            <a:chOff x="590550" y="613410"/>
            <a:chExt cx="908456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908456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增删、取消和按钮状态都要跟随数据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36420"/>
            <a:ext cx="6425184" cy="1307592"/>
            <a:chOff x="597408" y="1836420"/>
            <a:chExt cx="642518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36420"/>
              <a:ext cx="6425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插入记录时，补齐合法学号、姓名与关联编号。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删除前检查当前行是否有效，让用户确认，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再执行删除并检查返回结果。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7446264" cy="1307592"/>
            <a:chOff x="597408" y="3284220"/>
            <a:chExt cx="744626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74462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dataChanged、rowsInserted、rowsRemoved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与modelReset之后，用isDirty刷新保存和取消按钮。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只监听当前行变化，会漏掉同一行中的编辑。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84420"/>
            <a:ext cx="5205984" cy="1307592"/>
            <a:chOff x="597408" y="4884420"/>
            <a:chExt cx="52059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84420"/>
              <a:ext cx="5205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取消用revertAll处理待提交缓存。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刷新或切换表前，先处理未保存修改，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再检查select的结果。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508467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9.5.4 · 关系配置沿用表模型机制；操作后与重置后也要检查按钮状态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22 / 24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519160" cy="819150"/>
            <a:chOff x="590550" y="613410"/>
            <a:chExt cx="851916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51916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课堂判断：名称、空值与配对关系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12620"/>
            <a:ext cx="6849466" cy="469392"/>
            <a:chOff x="597408" y="1912620"/>
            <a:chExt cx="6849466" cy="4693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12620"/>
              <a:ext cx="684946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1. setData(EditRole)传入学院名称可以吗？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2522220"/>
            <a:ext cx="6809232" cy="469392"/>
            <a:chOff x="597408" y="2522220"/>
            <a:chExt cx="6809232" cy="4693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2522220"/>
              <a:ext cx="680923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应传关联表中存在的学院键值，名称用于显示。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360420"/>
            <a:ext cx="7154266" cy="469392"/>
            <a:chOff x="597408" y="3360420"/>
            <a:chExt cx="7154266" cy="4693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360420"/>
              <a:ext cx="715426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2. NULL学院的学生为什么没出现在默认结果中？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3970020"/>
            <a:ext cx="7931810" cy="469392"/>
            <a:chOff x="597408" y="3970020"/>
            <a:chExt cx="7931810" cy="4693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3970020"/>
              <a:ext cx="793181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InnerJoin缺少匹配会隐藏；LeftJoin可保留该学生。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4960620"/>
            <a:ext cx="6049975" cy="469392"/>
            <a:chOff x="597408" y="4960620"/>
            <a:chExt cx="6049975" cy="4693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4960620"/>
              <a:ext cx="604997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3. 学院和专业编号各自存在就能保存吗？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97408" y="5570220"/>
            <a:ext cx="7455408" cy="469392"/>
            <a:chOff x="597408" y="5570220"/>
            <a:chExt cx="7455408" cy="469392"/>
          </a:xfrm>
        </p:grpSpPr>
        <p:sp>
          <p:nvSpPr>
            <p:cNvPr id="14" name="TextBox 14"/>
            <p:cNvSpPr txBox="1"/>
            <p:nvPr/>
          </p:nvSpPr>
          <p:spPr>
            <a:xfrm>
              <a:off x="597408" y="5570220"/>
              <a:ext cx="745540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还要比较专业所属学院，检查两个编号的配对关系。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6" name="TextBox 16"/>
            <p:cNvSpPr txBox="1"/>
            <p:nvPr/>
          </p:nvSpPr>
          <p:spPr>
            <a:xfrm>
              <a:off x="603504" y="6404610"/>
              <a:ext cx="361462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9.5 · 先判断错误发生在哪一步，再说明检查条件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23 / 24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5884" y="756285"/>
            <a:ext cx="4098341" cy="528066"/>
            <a:chOff x="595884" y="756285"/>
            <a:chExt cx="4098341" cy="528066"/>
          </a:xfrm>
        </p:grpSpPr>
        <p:sp>
          <p:nvSpPr>
            <p:cNvPr id="2" name="TextBox 2"/>
            <p:cNvSpPr txBox="1"/>
            <p:nvPr/>
          </p:nvSpPr>
          <p:spPr>
            <a:xfrm>
              <a:off x="595884" y="756285"/>
              <a:ext cx="4098341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第9章 · 从连接到关联表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0550" y="2045970"/>
            <a:ext cx="4838700" cy="1924050"/>
            <a:chOff x="590550" y="2045970"/>
            <a:chExt cx="4838700" cy="1924050"/>
          </a:xfrm>
        </p:grpSpPr>
        <p:sp>
          <p:nvSpPr>
            <p:cNvPr id="4" name="TextBox 4"/>
            <p:cNvSpPr txBox="1"/>
            <p:nvPr/>
          </p:nvSpPr>
          <p:spPr>
            <a:xfrm>
              <a:off x="590550" y="2045970"/>
              <a:ext cx="4838700" cy="1924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6900"/>
                </a:lnSpc>
              </a:pPr>
              <a:r>
                <a:rPr lang="zh-CN" sz="5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先确认编号，</a:t>
              </a:r>
              <a:br/>
              <a:r>
                <a:rPr lang="zh-CN" sz="5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再解释显示结果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236720"/>
            <a:ext cx="7034784" cy="1802892"/>
            <a:chOff x="597408" y="4236720"/>
            <a:chExt cx="7034784" cy="18028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236720"/>
              <a:ext cx="6425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关联表提供名称，委托交回编号。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数据库约束与应用检查共同保证关系符合要求。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5151120"/>
              <a:ext cx="7034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复盘读写过程：连接是否正确、读写范围是否明确，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失败后缓存和数据库是否一致，以及怎样确认成功。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474543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9.5结束 · 始终说明读取哪个值、写入哪个位置、为什么这样处理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24 / 24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qt6_ch09_e_relational_model">
  <a:themeElements>
    <a:clrScheme name="qt6_ch09_e_relational_model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09_e_relational_model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9_e_relational_mode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09_e_relational_model">
  <a:themeElements>
    <a:clrScheme name="qt6_ch09_e_relational_model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09_e_relational_model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9_e_relational_mode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2026-10-06T19:24:28Z</dcterms:created>
  <dcterms:modified xsi:type="dcterms:W3CDTF">2026-10-06T19:24:28Z</dcterms:modified>
  <cp:category/>
  <cp:contentStatus/>
</cp:coreProperties>
</file>