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使用现成控件时，控件已经替我们完成了绘制。现在按照教材第十章第一节，学习怎样自己描述矩形、渐变和文字。先确定结果画到哪个设备，再设置画笔、画刷和字体，最后提供位置、尺寸或路径。窗口上的显示还需要考虑重绘：程序保存颜色和几何数据，窗口需要显示时重新读取这些数据。讲授时可以先运行教材的矩形示例，让学生认出边框和填充，再逐步对应代码中的设置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把绘制接口、绘制目标和底层执行者分开说明。程序调用QPainter的drawRect等函数，它会使用当时的画笔、画刷和字体。QPaintDevice描述结果显示或保存在哪里，设备对应的QPaintEngine完成底层绘制。学生写一般应用时，主要操作QPainter和绘制目标，不需要把绘图引擎也写进自己的绘图函数。先确认这几个对象的职责，后面把窗口改成图像或PDF时，才能解释为什么接口仍然可以沿用。指令记录的用途参照[Qt QPicture说明](https://doc.qt.io/qt-6/qpicture.html)。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绘制目标时，要先问程序怎样使用结果。QWidget把结果显示在界面上；如果需要逐个读取或修改像素，可以考虑QImage；界面中显示图像通常使用QPixmap。QPicture保存绘制指令，之后可以重放，因此不能把它理解成已经生成的一块像素缓冲。QPdfWriter则接收绘制指令并生成PDF。到了图像和打印小节，我们保留QPainter的基本接口，重新检查目标设备的尺寸、分辨率和输出规则。PDF输出核对了[Qt六点二点三QPdfWriter说明](https://raw.githubusercontent.com/qt/qtbase/v6.2.3/src/gui/painting/qpdfwriter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被遮挡后重新露出、改变尺寸，或收到更新请求，都可能需要重新绘制。按钮槽的任务是修改成员数据并调用update，事件循环随后处理重绘请求，Qt再调用paintEvent。不要把图中的顺序理解为update当场调用绘图函数；多次请求还可能合并。paintEvent读取现有数据，重新设置绘图状态并画出界面。对于QWidget，创建QPainter并绘制的代码应位于paintEvent中，或位于它调用的函数中。这个限制核对了[Qt六点二点三QPainter说明](https://raw.githubusercontent.com/qt/qtbase/v6.2.3/src/gui/painting/qpainter.cpp)和[QWidget说明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教材图十之二的完整窗口。默认原点位于左上角，横坐标向右增加，纵坐标向下增加。矩形的参数需要说明左上角在哪里，以及宽和高各是多少。图中红色边框来自画笔，黄色内部来自画刷，两者可以分别设置。教师可以让学生先指出原点与两个正方向，再根据窗口尺寸找到矩形的位置。这里的界面坐标使用设备无关像素；高DPI显示器上，一个坐标单位不必等于一个物理像素。两种像素的关系参照[Qt High DPI说明](https://doc.qt.io/qt-6/highdpi.html)。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get继承QWidget，在类声明中重写paintEvent，override用于让编译器检查是否正确覆盖基类函数。进入绘图事件后，局部QPainter以this作为目标设备。启用抗锯齿后，再设置画笔、画刷并调用需要的draw接口，页面中的注释处就是继续补充绘制调用的位置。函数结束时，局部对象析构，本次绘制也结束。下次窗口需要重绘，Qt会再次调用这个函数，所以不能把一次绘制当作永久保存的界面内容。绘制范围依据[Qt六点二点三QPainter说明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行代码放在paintEvent中，先读取窗口当前宽高，再构造矩形。课堂情景把窗口设为八百乘六百，左上角计算为二百、一百五十，宽高为四百、三百。学生可以逐项说出这四个数分别控制什么。缩放窗口后，下一次绘图事件重新读取尺寸，图形仍从窗口四分之一的位置开始，宽高仍占一半。W和H使用整数，不能整除时会向零取整；这里都是非负尺寸，也就是舍去小数部分。这组数值用于课堂代入，不是教材的实测窗口尺寸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代码顺序解释设置：先创建红色画笔，把线宽设为三，再把线型改为虚线，然后交给painter。后面的drawRect使用这支画笔绘制矩形轮廓。画笔还控制开放线段的端点和相邻线段的连接，下一页用粗线比较这些细节。setPen改变当前绘图状态，不会回头修改先前已经画出的线条。Qt的NoPen表示取消轮廓，内部是否填充仍由画刷决定。可以让学生分别预测取消画笔和取消画刷之后，矩形还会显示哪一部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侧三条线使用相同的端点坐标，虚线标出端点位置。FlatCap不向端点之外延伸，SquareCap向外多出半个线宽，RoundCap形成圆端。因此可见长度未必等于两个端点之间的距离。连接样式负责另一处位置：两段线交会时，MiterJoin形成尖角，BevelJoin削去尖角，RoundJoin形成圆角。教师可以增大程序中的线宽，让学生分别查看线段两端和折线拐角，再指出应该修改cap还是join。这些区别参照[Qt QPen说明](https://doc.qt.io/qt-6/qpen.html)。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画笔处理轮廓，画刷处理封闭区域内部。代码建立蓝色画刷，setBrush之后绘制矩形，内部便使用该画刷。除了纯色，还可以用密度图案、线条图案、纹理和渐变；setStyle用于选择相应图案。和画笔一样，setBrush的修改作用于后续绘制。NoBrush表示不填充内部，它可以与正常画笔一起使用，形成只有边框的矩形。学生需要把NoPen与NoBrush分别说清楚，后面学习弧、扇形和弦形时，还要判断对象是否具有可填充的封闭内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纹理需要先读入图像。代码中的资源路径只是示例，实际项目必须已有对应图片和资源条目。QPixmap读入后先检查isNull；失败时上面的代码使用灰色替代，真实程序也可以提示用户检查资源。读入成功才把QPixmap交给QBrush，再设置painter的画刷。也可以先建立画刷，再用setTexture指定纹理。绘制封闭图形时，纹理按画刷规则平铺到填充区域。这里让学生跟踪失败和成功两条路径，确认两种情况下最终交给painter的画刷各是什么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渐变之前，先描述颜色变化的方向。线性渐变沿起点到终点变化；径向渐变由中心、半径和焦点描述；锥形渐变围绕中心按角度变化。这些几何参数决定变化发生的位置，还没有确定各位置用什么颜色。随后用setColorAt在零到一之间设置色标，把位置和颜色对应起来，最后由渐变构造画刷。接下来分别展开三种渐变，保持这个顺序：先解释几何，再解释色标，再说明画刷怎样参与填充。这样学生能够从想要的效果反推参数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的红、白、蓝是课堂构造的观察情景。代码把矩形左上角作为起点，右下角作为终点，让颜色沿对角线变化。零处为红色，一处为蓝色，零点五处为白色。零点五表示这段渐变距离的中间位置，不是把矩形高度单独分成两半。相邻色标之间插值，旁边的色样帮助观察连续过渡。绘制时把渐变转成QBrush，再调用drawRect。矩形尺寸改变后，两个端点也要按新矩形重新计算，才能继续保持相同的相对方向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径向渐变的中心和半径定义外缘圆，焦点定义颜色变化的起始位置。代码只列出几何参数和设置画刷的位置，实际演示时还需设置所需色标。零处色标对应焦点，一处对应外缘。先把焦点和中心放在同一位置，学生会看到对称分布；再保持中心、半径和色标，只移动焦点。焦点一侧离外缘更近，另一侧更远，因此两侧颜色过渡的距离不同。要求学生说明改动的是focus，不能把观察到的不对称归因于半径改变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锥形渐变的颜色绕中心按角度变化。QConicalGradient接收中心和起始角度，angle以度为单位，起始角度决定零处色标的位置。在零到一之间设置多个色标后，构造渐变画刷，再填充封闭图形。比较时保持中心和全部色标，只改变起始角度，观察颜色分界位置的转动。这里的角度参数和后面画弧段的角度单位不同；先记住本页的angle使用度，下一页说明渐变的区间扩展，再在弧段接口中单独检查单位，避免把不同接口的参数混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线性和径向渐变定义了一段颜色变化，图形的填充区域可能超出这段范围。PadSpread在两端之外继续使用端点颜色；RepeatSpread从头重复同一段渐变，所以每段方向相同。ReflectSpread把下一段方向反转，往返衔接，相邻两段的交界从同一端的颜色接续。学生可以先预测超过终点后的第一段颜色，再到程序中检查预测。锥形渐变绕中心闭合，不使用这套spread扩展效果。适用范围必须和三个枚举一起记，不能把设置机械地套到所有渐变上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已经能够设置外观，还需要选择描述形状的接口。点、单条线段和开放折线分别使用drawPoint、drawLine和drawPolyline；矩形、椭圆需要给出相应边界。封闭点列使用drawPolygon，较复杂或准备重复绘制的几何可以保存为路径，再调用drawPath。已有图像使用drawImage或drawPixmap，文字使用drawText并另行设置字体。选择接口前，让学生说清楚对象由哪些参数描述，以及是否要封闭和填充。后面从弧段开始，逐项检查这些选择对结果的影响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接口都接收椭圆框和角度参数，角度以十六分之一度为单位。九十度必须乘十六，整圆是三百六十乘十六。零角位于右侧，正角沿逆时针方向取弧段。页面中的三种形状使用相同的弧段，区别在怎样连接边界：drawArc只画弧线，drawPie把两个弧端连接到中心，drawChord把两个弧端直接连接。后两种形成封闭区域，可以用画刷填充。先让学生辨认新增线段，再判断哪个接口能产生所需结果。单位和方向依据[Qt六点二点三QPainter说明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列只提供坐标，接口决定怎样处理最后一段。drawPolyline按顺序连接相邻点，不自动把末点接回首点，因此可以保持开放。drawPolygon还会连接末点和首点，并按填充规则处理内部。学生在写代码前应先判断最后一段是否需要闭合。如果点列有交叉，内部填充还取决于填充规则；同样数量的点，连接顺序不同也会形成不同轮廓。因此不能只数点，而要跟踪点序、闭合方式和填充规则。填充规则参照[Qt QPainterPath说明](https://doc.qt.io/qt-6/qpainterpath.html)。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课堂情景跟踪三个点：moveTo把当前起点放在二十、二十，第一条lineTo到一百、二十，第二条到六十、八十，closeSubpath再接回起点。右侧是放大的轮廓示意，坐标数值以代码为准。路径保存这些几何操作，真正调用drawPath时才使用painter当前的画笔和画刷。教师可以先改画笔再重画同一路径，让学生观察几何没有改变而外观改变。下一份保留这种几何复用方法，用坐标变换把同一个星形放到不同位置。路径语义参照[Qt QPainterPath说明](https://doc.qt.io/qt-6/qpainterpath.html)。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行跟踪当前画笔：第一行设为红色，紧接着绘制firstRect；第三行改为蓝色，最后绘制secondRect。两个draw调用各自使用调用时的状态，所以第一次设置决定第一个矩形，第二次设置决定第二个矩形。已经画出的第一个矩形不会因为后来改了画笔而自动变蓝；需要改变它时，重新执行对应绘制。多组图形可以用save和restore隔离状态，避免下一组继承不需要的设置，下一份会与坐标变换一起说明。状态保存依据[Qt六点二点三QPainter说明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建立QFont，把程序中的字体字号设为十四并启用粗体，再交给painter。这个十四是绘图程序的字号示例，课件自身仍采用既定大字号。字体还可以控制斜体等样式；文字颜色由当前画笔决定，画刷颜色不会代替文字画笔颜色。设置完字体和画笔后，drawText才按这些状态绘制。如果需要文字宽高或行距，要使用QFontMetrics按实际字体计算，不能只凭字符个数估计。接下来把外观设置与位置参数分开，先解释点坐标重载的基线，再解释矩形重载的文本区域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情景把drawText的点设为四十、八十，这个点是文字基线的起点。字形主要位于基线上方，页面中的大写A便于观察上方空间，小写g显示向下伸出的部分。图形经过放大帮助观察，实际坐标仍以代码中的四十、八十为准。安排文字时要考虑实际字体度量，不能把八十当成文字框顶边，再预留完全错误的空间。点坐标重载不处理多行，若文字需要换行，就改用矩形重载。基线与多行限制依据[Qt六点二点三QPainter说明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重载同时说明文字可以放在哪个范围，以及怎样对齐和换行。第一种调用使用AlignCenter，让文字在rect内部居中；第二种组合AlignLeft、AlignTop和TextWordWrap，从左上方开始，按矩形宽度自动换行。区域、标志和实际字体共同决定最终布局。自动换行解决宽度问题，但会增加行数；矩形高度仍必须足够，否则部分文字可能被裁掉。教师可以保持文字内容不变，逐步减小矩形宽度，再检查高度是否还能容纳全部行。该重载依据[Qt六点二点三QPainter说明](https://raw.githubusercontent.com/qt/qtbase/v6.2.3/src/gui/painting/qpainter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llRect在调用时明确给出画刷，用它覆盖矩形区域，不依赖当前的轮廓画笔。eraseRect则使用painter当前的背景画刷；需要特定背景时，先调用setBackground。因此两种操作都要说明最后用什么材料覆盖区域，不能只说把图形清掉。如果原区域存在复杂图案，擦除不会替程序计算原图中的线条或图像。要恢复这些内容，就重新读取保存的数据并执行绘制。这个区别与开头的重绘机制相连：程序负责保存可以恢复界面的数据，显示结果由绘图事件重新产生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颜色修改完成整个过程。槽函数接收用户选择的颜色，先检查有效性；取消选择等情况会返回无效颜色，这时直接返回，保留原有成员值。有效时把新颜色写入m_color，再调用update。update把绘图事件交给事件循环，多次请求通常可以合并，它不会立刻执行绘图函数。paintEvent随后在GUI线程读取当前颜色和窗口尺寸，设置画笔或画刷并重新绘制。学生应能明确指出修改发生在槽函数，读取和绘制发生在paintEvent。线程限制依据[Qt线程与QObject说明](https://doc.qt.io/qt-6/threads-qobject.html)，更新机制依据[Qt六点二点三QWidget说明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逐题判断，再按题目顺序显示答案。第一题必须说明原因：修改画刷只改变后续绘制的状态，已画出的矩形需要重新绘制才会改变。第二题要求把九十度转换为九十乘十六，不能只回答一个结果而忘记接口的角度单位。第三题让学生指出八十是基线位置，再说明为什么文字主要位于它上方，而不是从这里向下排。三道题分别检查状态作用范围、角度单位和文字位置。如果某题答错，回到对应参数逐项跟踪，不需要重新背诵整段接口说明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已经分清绘图设备、绘图状态和几何描述：设备决定目标，画笔、画刷和字体决定外观，位置、尺寸或路径决定形状。现在还缺少一项能力：怎样把同一个几何描述放到不同位置，而不反复重写全部坐标。下一份保留同一路径，跟踪平移、旋转和缩放，再讨论视口映射怎样把逻辑坐标放到窗口中。教师可以先提出多个星形的需求，让学生预测逐个修改坐标的工作量，然后带着这个问题进入教材第十章第二节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a_qpaint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a_qpaint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a98fe68bc5647ed.pn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1101090"/>
            <a:ext cx="3416656" cy="352044"/>
            <a:chOff x="600456" y="1101090"/>
            <a:chExt cx="3416656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1101090"/>
              <a:ext cx="34166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第10章 · 10.1 QPainter绘图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171700"/>
            <a:ext cx="6873240" cy="1162050"/>
            <a:chOff x="590550" y="2171700"/>
            <a:chExt cx="6873240" cy="1162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171700"/>
              <a:ext cx="687324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QPainter基本绘图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682365"/>
            <a:ext cx="3386328" cy="1178814"/>
            <a:chOff x="592836" y="3682365"/>
            <a:chExt cx="3386328" cy="11788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682365"/>
              <a:ext cx="3386328" cy="11788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先确定画到哪里，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再说明怎样画。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27320"/>
            <a:ext cx="7949184" cy="888492"/>
            <a:chOff x="597408" y="5227320"/>
            <a:chExt cx="7949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273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从矩形、渐变和文字入手，选择绘图设备并设置画笔画刷。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图形数据保存在程序中，窗口需要重绘时重新画出结果。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2894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　|　01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谁负责画，画到哪里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36420"/>
            <a:ext cx="7144512" cy="1307592"/>
            <a:chOff x="609600" y="1836420"/>
            <a:chExt cx="7144512" cy="1307592"/>
          </a:xfrm>
        </p:grpSpPr>
        <p:sp>
          <p:nvSpPr>
            <p:cNvPr id="4" name="Rectangle 4"/>
            <p:cNvSpPr/>
            <p:nvPr/>
          </p:nvSpPr>
          <p:spPr>
            <a:xfrm>
              <a:off x="609600" y="1905000"/>
              <a:ext cx="57150" cy="990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2208" y="1836420"/>
              <a:ext cx="6851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QPainter：提供绘制接口。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程序调用drawRect等函数；绘制时使用当前画笔、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画刷和字体。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02208" y="3284220"/>
            <a:ext cx="6425184" cy="1307592"/>
            <a:chOff x="902208" y="3284220"/>
            <a:chExt cx="6425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902208" y="3284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QPaintDevice：描述绘制目标。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结果可以显示在窗口中，也可以保存在图像中。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QPaintEngine完成这个设备所需的底层绘制。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02208" y="4884420"/>
            <a:ext cx="6120384" cy="1307592"/>
            <a:chOff x="902208" y="4884420"/>
            <a:chExt cx="61203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902208" y="4884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一般应用使用QPainter即可。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先选绘制目标，再设置绘图状态和几何参数，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无须直接操作绘图引擎。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7245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02 / 28　|　核验：Qt QPainter / QPicture（F004）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同一套接口，不同的目标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85304" cy="1307592"/>
            <a:chOff x="597408" y="1836420"/>
            <a:chExt cx="73853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85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QWidget把结果显示在界面上。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QImage便于读取和修改像素；QPixmap适合界面显示。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选择哪一种，要看程序接下来怎样使用绘制结果。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507224" cy="1307592"/>
            <a:chOff x="597408" y="3284220"/>
            <a:chExt cx="7507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QPicture保存绘图指令，供之后重放。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QPdfWriter接收QPainter的指令，把结果输出为PDF。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绘制目标可以是像素，也可以是指令记录或输出设备。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44384" cy="1307592"/>
            <a:chOff x="597408" y="4884420"/>
            <a:chExt cx="7644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后续图像和打印课程仍然使用QPainter。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更换绘制目标后，再检查它的尺寸、分辨率和输出规则，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绘图接口的基本用法可以继续沿用。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73742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03 / 28　|　核验：Qt QPaintDevice / QPdfWriter（F004—F005）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23252" cy="819150"/>
            <a:chOff x="590550" y="613410"/>
            <a:chExt cx="71232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232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界面绘图放在paintEvent中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7700" y="1912620"/>
            <a:ext cx="8908694" cy="2321814"/>
            <a:chOff x="647700" y="1912620"/>
            <a:chExt cx="8908694" cy="2321814"/>
          </a:xfrm>
        </p:grpSpPr>
        <p:sp>
          <p:nvSpPr>
            <p:cNvPr id="4" name="Line 4"/>
            <p:cNvSpPr/>
            <p:nvPr/>
          </p:nvSpPr>
          <p:spPr>
            <a:xfrm>
              <a:off x="838200" y="2171700"/>
              <a:ext cx="9525" cy="1924050"/>
            </a:xfrm>
            <a:custGeom>
              <a:avLst/>
              <a:gdLst/>
              <a:ahLst/>
              <a:cxnLst/>
              <a:rect l="l" t="t" r="r" b="b"/>
              <a:pathLst>
                <a:path w="9525" h="1924050">
                  <a:moveTo>
                    <a:pt x="0" y="0"/>
                  </a:moveTo>
                  <a:lnTo>
                    <a:pt x="0" y="192405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5" name="Ellipse 5"/>
            <p:cNvSpPr/>
            <p:nvPr/>
          </p:nvSpPr>
          <p:spPr>
            <a:xfrm>
              <a:off x="647700" y="19812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Ellipse 6"/>
            <p:cNvSpPr/>
            <p:nvPr/>
          </p:nvSpPr>
          <p:spPr>
            <a:xfrm>
              <a:off x="647700" y="289560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647700" y="38100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762419" y="2053590"/>
              <a:ext cx="151562" cy="2180844"/>
              <a:chOff x="762419" y="2053590"/>
              <a:chExt cx="151562" cy="2180844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762419" y="2053590"/>
                <a:ext cx="15156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FAF7E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419" y="2967990"/>
                <a:ext cx="15156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FAF7E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419" y="3882390"/>
                <a:ext cx="15156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00" dirty="0">
                    <a:solidFill>
                      <a:srgbClr val="FAF7E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283208" y="1912620"/>
              <a:ext cx="7674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窗口露出、尺寸改变或收到更新请求，Qt安排绘图事件。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例如按钮槽先修改成员数据，再调用update。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83208" y="2827020"/>
              <a:ext cx="596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事件循环处理重绘请求，调用paintEvent。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update并不等于当场调用绘图函数。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83208" y="3741420"/>
              <a:ext cx="82731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paintEvent读取保存的数据，重新设置状态并画出界面。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884420"/>
            <a:ext cx="6577584" cy="1307592"/>
            <a:chOff x="597408" y="4884420"/>
            <a:chExt cx="6577584" cy="13075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884420"/>
              <a:ext cx="657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在QWidget上创建QPainter的绘制代码，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应放在paintEvent中，或放在它调用的函数中。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界面每次重绘都根据现有数据恢复显示结果。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717313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04 / 28　|　核验：Qt QWidget / QPainter（F001、F003）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先观察教材中的矩形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2171700"/>
            <a:ext cx="3685794" cy="3358134"/>
            <a:chOff x="600456" y="2171700"/>
            <a:chExt cx="3685794" cy="335813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171700"/>
              <a:ext cx="3676650" cy="282892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1777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教材图10-2 · 完整窗口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55058" y="1836420"/>
            <a:ext cx="4291584" cy="1307592"/>
            <a:chOff x="4655058" y="1836420"/>
            <a:chExt cx="4291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4655058" y="183642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默认原点在窗口左上角。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x向右增加，y向下增加。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矩形由左上角位置和宽高描述。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655058" y="3284220"/>
            <a:ext cx="5510784" cy="1307592"/>
            <a:chOff x="4655058" y="3284220"/>
            <a:chExt cx="5510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4655058" y="3284220"/>
              <a:ext cx="551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画笔决定矩形边框，画刷决定内部填充。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先辨认原点和正方向，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再根据窗口尺寸计算矩形位置。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55058" y="4884420"/>
            <a:ext cx="3986784" cy="1307592"/>
            <a:chOff x="4655058" y="4884420"/>
            <a:chExt cx="39867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4655058" y="4884420"/>
              <a:ext cx="398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界面坐标使用设备无关像素。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在高DPI屏幕上，坐标单位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不必等于显示器的物理像素。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3504" y="6404610"/>
            <a:ext cx="59088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图10-2　|　05 / 28　|　核验：Qt High DPI（F015）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在一次绘图事件中创建画家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00400"/>
            <a:chOff x="609600" y="1828800"/>
            <a:chExt cx="10972800" cy="3200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 Widget : public QWidget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paintEvent(QPaintEvent *)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Widget::paintEvent(QPaintEvent *)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 painter(this);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painter.setRenderHint(QPainter::Antialiasing);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设置绘图状态，再调用draw接口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436864" cy="888492"/>
            <a:chOff x="597408" y="5303520"/>
            <a:chExt cx="8436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436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局部QPainter以this为绘图设备，离开函数时结束本次绘制。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这次显示不会永久保存；下次绘图事件仍要依据数据重画。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73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06 / 28　|　核验：Qt QPainter（F001）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矩形的位置跟随窗口尺寸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62216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W = width();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H = height();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QRect rect(W / 4, H / 4, W / 2, H / 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08120"/>
            <a:ext cx="8314944" cy="888492"/>
            <a:chOff x="597408" y="4008120"/>
            <a:chExt cx="8314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08120"/>
              <a:ext cx="8314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情景数据：</a:t>
              </a: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窗口800×600，矩形参数是(200,150,400,300)。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左上角位于窗口的四分之一处，宽高分别占窗口的一半。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796784" cy="888492"/>
            <a:chOff x="597408" y="5303520"/>
            <a:chExt cx="7796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79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每次paintEvent都读取当前宽高，缩放窗口后重新计算。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W和H为整数，不能整除时，除法结果会向零取整。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00984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07 / 28　|　数值代入为课堂情景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275021" cy="819150"/>
            <a:chOff x="590550" y="613410"/>
            <a:chExt cx="527502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2750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QPen决定边框怎样画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98183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QPen pen(Qt::red);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pen.setWidth(3);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pen.setStyle(Qt::DashLine);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painter.setPen(pen);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红色、线宽3、虚线边框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735824" cy="888492"/>
            <a:chOff x="597408" y="4198620"/>
            <a:chExt cx="77358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735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画笔还控制端点和连接样式，下一页比较粗线的外观。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setPen只影响后续绘制，已经画出的线条不会自动改色。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Qt::NoPen取消轮廓。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内部是否填充由画刷决定；取消边框不等于取消填充。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粗线还要检查端点与连接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836420"/>
            <a:ext cx="10384917" cy="1726692"/>
            <a:chOff x="597408" y="1836420"/>
            <a:chExt cx="10384917" cy="1726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4596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FlatCap不向端点外延伸。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SquareCap向外延伸半个线宽。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RoundCap形成圆端。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右侧三条线使用相同的端点坐标。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8229600" y="2095500"/>
              <a:ext cx="2743200" cy="9525"/>
            </a:xfrm>
            <a:custGeom>
              <a:avLst/>
              <a:gdLst/>
              <a:ahLst/>
              <a:cxnLst/>
              <a:rect l="l" t="t" r="r" b="b"/>
              <a:pathLst>
                <a:path w="2743200" h="9525">
                  <a:moveTo>
                    <a:pt x="0" y="0"/>
                  </a:moveTo>
                  <a:lnTo>
                    <a:pt x="2743200" y="0"/>
                  </a:lnTo>
                </a:path>
              </a:pathLst>
            </a:custGeom>
            <a:noFill/>
            <a:ln w="190500" cap="flat">
              <a:solidFill>
                <a:schemeClr val="accent2"/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8229600" y="2514600"/>
              <a:ext cx="2743200" cy="9525"/>
            </a:xfrm>
            <a:custGeom>
              <a:avLst/>
              <a:gdLst/>
              <a:ahLst/>
              <a:cxnLst/>
              <a:rect l="l" t="t" r="r" b="b"/>
              <a:pathLst>
                <a:path w="2743200" h="9525">
                  <a:moveTo>
                    <a:pt x="0" y="0"/>
                  </a:moveTo>
                  <a:lnTo>
                    <a:pt x="2743200" y="0"/>
                  </a:lnTo>
                </a:path>
              </a:pathLst>
            </a:custGeom>
            <a:noFill/>
            <a:ln w="190500" cap="sq">
              <a:solidFill>
                <a:schemeClr val="accent2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8229600" y="2933700"/>
              <a:ext cx="2743200" cy="9525"/>
            </a:xfrm>
            <a:custGeom>
              <a:avLst/>
              <a:gdLst/>
              <a:ahLst/>
              <a:cxnLst/>
              <a:rect l="l" t="t" r="r" b="b"/>
              <a:pathLst>
                <a:path w="2743200" h="9525">
                  <a:moveTo>
                    <a:pt x="0" y="0"/>
                  </a:moveTo>
                  <a:lnTo>
                    <a:pt x="2743200" y="0"/>
                  </a:lnTo>
                </a:path>
              </a:pathLst>
            </a:custGeom>
            <a:noFill/>
            <a:ln w="190500" cap="rnd">
              <a:solidFill>
                <a:schemeClr val="accent2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229600" y="1905000"/>
              <a:ext cx="9525" cy="1219200"/>
            </a:xfrm>
            <a:custGeom>
              <a:avLst/>
              <a:gdLst/>
              <a:ahLst/>
              <a:cxnLst/>
              <a:rect l="l" t="t" r="r" b="b"/>
              <a:pathLst>
                <a:path w="9525" h="1219200">
                  <a:moveTo>
                    <a:pt x="0" y="0"/>
                  </a:moveTo>
                  <a:lnTo>
                    <a:pt x="0" y="1219200"/>
                  </a:lnTo>
                </a:path>
              </a:pathLst>
            </a:custGeom>
            <a:noFill/>
            <a:ln w="9525">
              <a:solidFill>
                <a:srgbClr val="646B6B"/>
              </a:solidFill>
              <a:prstDash val="dash"/>
            </a:ln>
          </p:spPr>
        </p:sp>
        <p:sp>
          <p:nvSpPr>
            <p:cNvPr id="9" name="Line 9"/>
            <p:cNvSpPr/>
            <p:nvPr/>
          </p:nvSpPr>
          <p:spPr>
            <a:xfrm>
              <a:off x="10972800" y="1905000"/>
              <a:ext cx="9525" cy="1219200"/>
            </a:xfrm>
            <a:custGeom>
              <a:avLst/>
              <a:gdLst/>
              <a:ahLst/>
              <a:cxnLst/>
              <a:rect l="l" t="t" r="r" b="b"/>
              <a:pathLst>
                <a:path w="9525" h="1219200">
                  <a:moveTo>
                    <a:pt x="0" y="0"/>
                  </a:moveTo>
                  <a:lnTo>
                    <a:pt x="0" y="1219200"/>
                  </a:lnTo>
                </a:path>
              </a:pathLst>
            </a:custGeom>
            <a:noFill/>
            <a:ln w="9525">
              <a:solidFill>
                <a:srgbClr val="646B6B"/>
              </a:solidFill>
              <a:prstDash val="dash"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597408" y="4198620"/>
            <a:ext cx="8513064" cy="888492"/>
            <a:chOff x="597408" y="4198620"/>
            <a:chExt cx="851306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19862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MiterJoin、BevelJoin、RoundJoin控制相邻线段的交会处，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分别形成尖角、削角和圆角连接。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303520"/>
            <a:ext cx="5510784" cy="888492"/>
            <a:chOff x="597408" y="5303520"/>
            <a:chExt cx="55107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3035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线宽较大时，先检查端点，再检查拐角。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可见长度可能大于两个端点之间的距离。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3504" y="6404610"/>
            <a:ext cx="537872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09 / 28　|　核验：Qt QPen（F006）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62370" cy="819150"/>
            <a:chOff x="590550" y="613410"/>
            <a:chExt cx="646237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6237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QBrush决定内部怎样填充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472859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QBrush brush(Qt::blue);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painter.setBrush(brush);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当前画笔画轮廓，蓝色画刷填充内部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08120"/>
            <a:ext cx="8802624" cy="888492"/>
            <a:chOff x="597408" y="4008120"/>
            <a:chExt cx="88026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08120"/>
              <a:ext cx="8802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画刷可以使用颜色、图案、纹理或渐变。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setStyle可选择密度或线条图案，setBrush影响后续封闭图形。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644384" cy="888492"/>
            <a:chOff x="597408" y="5303520"/>
            <a:chExt cx="7644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Qt::NoBrush表示不填充内部。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它可以和有轮廓的画笔一起使用，得到只有边框的图形。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10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纹理画刷先要有有效图像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79573"/>
            <a:chOff x="609600" y="1828800"/>
            <a:chExt cx="10972800" cy="2679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888736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 texture(":/images/texture.png");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(texture.isNull())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painter.setBrush(QBrush(Qt::gray));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painter.setBrush(QBrush(texture));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示例路径需要换成项目中已有的资源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70120"/>
            <a:ext cx="8406384" cy="1307592"/>
            <a:chOff x="597408" y="4770120"/>
            <a:chExt cx="8406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70120"/>
              <a:ext cx="840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纹理按画刷规则平铺到填充区域；也可以用setTexture设置。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加载失败时，上面的代码改用灰色，也可向用户提示原因。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先检查isNull，不能只凭文件名假定图像已经可用。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渐变要先说明颜色怎样变化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110984" cy="1307592"/>
            <a:chOff x="597408" y="1836420"/>
            <a:chExt cx="7110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110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QLinearGradient让颜色沿起点到终点的方向过渡。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QRadialGradient使用中心、半径和焦点，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描述围绕中心的颜色变化。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669024" cy="1307592"/>
            <a:chOff x="597408" y="3284220"/>
            <a:chExt cx="66690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669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QConicalGradient按中心和起始角度组织颜色。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它的颜色绕中心按角度变化。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几何参数先确定颜色变化发生在哪里。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126224" cy="1307592"/>
            <a:chOff x="597408" y="4884420"/>
            <a:chExt cx="7126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126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每种渐变都用setColorAt设置0到1之间的色标。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色标说明相应位置使用什么颜色，随后构造QBrush，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让QPainter用这个渐变画刷填充图形。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线性渐变：从起点走向终点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10972800" cy="2424684"/>
            <a:chOff x="609600" y="1828800"/>
            <a:chExt cx="10972800" cy="2424684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888736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QLinearGradient gradient(rect.topLeft(),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rect.bottomRight());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gradient.setColorAt(0.0, Qt::red);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gradient.setColorAt(0.5, Qt::white);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gradient.setColorAt(1.0, Qt::blue);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painter.setBrush(QBrush(gradient));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9829800" y="1981200"/>
              <a:ext cx="1524000" cy="1905000"/>
            </a:xfrm>
            <a:prstGeom prst="rect">
              <a:avLst/>
            </a:prstGeom>
            <a:gradFill>
              <a:gsLst>
                <a:gs pos="0">
                  <a:srgbClr val="FF0000"/>
                </a:gs>
                <a:gs pos="50000">
                  <a:srgbClr val="FFFFFF"/>
                </a:gs>
                <a:gs pos="100000">
                  <a:srgbClr val="0000FF"/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820656" y="39014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课堂示意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27220"/>
            <a:ext cx="6958584" cy="1726692"/>
            <a:chOff x="597408" y="4427220"/>
            <a:chExt cx="6958584" cy="17266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427220"/>
              <a:ext cx="6958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情景数据：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本例让颜色沿矩形对角线变化。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起点是0，终点是1；0.5表示渐变距离的中间位置。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相邻色标之间插值，所以中途的颜色逐渐过渡。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矩形尺寸改变时，也要重新计算渐变的两个端点。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9447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13 / 28　|　红、白、蓝为课堂渐变情景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径向渐变：中心、半径与焦点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QRadialGradient gradient(center, radius, focus);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中心和半径定义外缘圆；focus是焦点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painter.setBrush(QBrush(gradient));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50920"/>
            <a:ext cx="7034784" cy="888492"/>
            <a:chOff x="597408" y="3550920"/>
            <a:chExt cx="7034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509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0处色标对应焦点，1处色标对应外缘。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焦点偏离中心后，近侧和远侧的颜色过渡距离不同。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70120"/>
            <a:ext cx="6729984" cy="1307592"/>
            <a:chOff x="597408" y="4770120"/>
            <a:chExt cx="6729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701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先让焦点与中心重合，观察对称的渐变。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然后只移动焦点，保留中心、半径和色标，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比较两侧的颜色分布，解释变化由哪个参数造成。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锥形渐变：颜色绕中心旋转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QConicalGradient gradient(center, angle);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设置0到1之间的多个色标后：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painter.setBrush(QBrush(gradient));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painter.drawRect(rect);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70020"/>
            <a:ext cx="6821424" cy="2145792"/>
            <a:chOff x="597408" y="3970020"/>
            <a:chExt cx="682142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70020"/>
              <a:ext cx="68214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中心固定后，颜色沿周向完成过渡。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angle以度为单位，起始角度决定0处色标的位置。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设置色标后，渐变画刷可以填充封闭图形。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比较时保留相同色标，只改变起始角度，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就能观察颜色分界位置怎样绕中心转动。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越过渐变边界时怎么办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912864" cy="1307592"/>
            <a:chOff x="597408" y="1836420"/>
            <a:chExt cx="69128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912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线性和径向渐变用spread决定区间外怎样填充。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PadSpread在两端之外继续使用端点颜色。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RepeatSpread越过边界后，从头重复同一段渐变。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34784" cy="1307592"/>
            <a:chOff x="597408" y="32842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ReflectSpread把下一段的方向反转，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色标往返衔接，形成镜像重复。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因此它在相邻两段的交界处仍从同一端的颜色接续。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4901184" cy="1307592"/>
            <a:chOff x="597408" y="4884420"/>
            <a:chExt cx="4901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4901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这套扩展效果用于线性与径向渐变。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锥形渐变的颜色绕中心闭合，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不使用这套spread扩展效果。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36029" cy="819150"/>
            <a:chOff x="590550" y="613410"/>
            <a:chExt cx="693602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3602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根据几何对象选择draw接口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39584" cy="1307592"/>
            <a:chOff x="597408" y="183642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点或线段用drawPoint、drawLine、drawPolyline。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矩形或椭圆边界用drawRect、drawEllipse。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先说清楚需要描述的点、线或包围矩形，再填写参数。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34784" cy="1307592"/>
            <a:chOff x="597408" y="32842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封闭点列用drawPolygon。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较复杂、需要复用的路径用drawPath。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是否封闭、怎样填充，会改变同一组点形成的结果。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339584" cy="1307592"/>
            <a:chOff x="597408" y="4884420"/>
            <a:chExt cx="7339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已有图像用drawImage或drawPixmap。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文字用drawText，字体另外设置。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接下来先比较弧段，再讨论点列、路径和文字的位置。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弧、扇形与弦形共用角度参数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51064" cy="888492"/>
            <a:chOff x="597408" y="1836420"/>
            <a:chExt cx="77510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51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角度单位是1/16度：90度写成90×16，整圆写成360×16。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从右侧零角开始，正角度沿逆时针方向取弧段。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2827020"/>
            <a:ext cx="8948928" cy="469392"/>
            <a:chOff x="597408" y="2827020"/>
            <a:chExt cx="894892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827020"/>
              <a:ext cx="12783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drawArc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255008" y="2827020"/>
              <a:ext cx="12783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drawPie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12608" y="2827020"/>
              <a:ext cx="16337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drawChord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14400" y="3238500"/>
            <a:ext cx="1524000" cy="1524000"/>
          </a:xfrm>
          <a:prstGeom prst="arc">
            <a:avLst>
              <a:gd name="adj1" fmla="val 16200000"/>
              <a:gd name="adj2" fmla="val 21599999"/>
            </a:avLst>
          </a:prstGeom>
          <a:noFill/>
          <a:ln w="38100">
            <a:solidFill>
              <a:schemeClr val="accent2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4572000" y="3238500"/>
            <a:ext cx="1524000" cy="1524000"/>
          </a:xfrm>
          <a:prstGeom prst="pie">
            <a:avLst>
              <a:gd name="adj1" fmla="val 16200000"/>
              <a:gd name="adj2" fmla="val 21599999"/>
            </a:avLst>
          </a:prstGeom>
          <a:solidFill>
            <a:schemeClr val="lt2"/>
          </a:solidFill>
          <a:ln w="38100">
            <a:solidFill>
              <a:schemeClr val="accent2"/>
            </a:solidFill>
          </a:ln>
        </p:spPr>
      </p:sp>
      <p:sp>
        <p:nvSpPr>
          <p:cNvPr id="12" name="Freeform 12"/>
          <p:cNvSpPr/>
          <p:nvPr/>
        </p:nvSpPr>
        <p:spPr>
          <a:xfrm>
            <a:off x="8229600" y="3238500"/>
            <a:ext cx="1524000" cy="1524000"/>
          </a:xfrm>
          <a:prstGeom prst="chord">
            <a:avLst>
              <a:gd name="adj1" fmla="val 16200000"/>
              <a:gd name="adj2" fmla="val 21599999"/>
            </a:avLst>
          </a:prstGeom>
          <a:solidFill>
            <a:schemeClr val="lt2"/>
          </a:solidFill>
          <a:ln w="38100">
            <a:solidFill>
              <a:schemeClr val="accent2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597408" y="5074920"/>
            <a:ext cx="1853184" cy="888492"/>
            <a:chOff x="597408" y="5074920"/>
            <a:chExt cx="18531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07492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只画弧线，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不连接弧端。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55008" y="5074920"/>
            <a:ext cx="2157984" cy="888492"/>
            <a:chOff x="4255008" y="5074920"/>
            <a:chExt cx="215798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4255008" y="50749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弧端连接中心；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内部可填充。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912608" y="5074920"/>
            <a:ext cx="2157984" cy="888492"/>
            <a:chOff x="7912608" y="5074920"/>
            <a:chExt cx="2157984" cy="888492"/>
          </a:xfrm>
        </p:grpSpPr>
        <p:sp>
          <p:nvSpPr>
            <p:cNvPr id="17" name="TextBox 17"/>
            <p:cNvSpPr txBox="1"/>
            <p:nvPr/>
          </p:nvSpPr>
          <p:spPr>
            <a:xfrm>
              <a:off x="7912608" y="50749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连接两个弧端；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内部可填充。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573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18 / 28　|　核验：Qt QPainter（F007）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点的顺序决定折线和多边形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4901184" cy="1307592"/>
            <a:chOff x="597408" y="1836420"/>
            <a:chExt cx="4901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4901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drawPolyline按点序连接相邻点。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最后一个点不会自动回到第一个点，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因此这组线段可以保持开放。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745224" cy="1307592"/>
            <a:chOff x="597408" y="3284220"/>
            <a:chExt cx="6745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745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drawPolygon还连接末点与首点，形成封闭点列。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画刷按填充规则处理内部区域。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准备点列后，先判断最后一段是否需要回到起点。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点列出现交叉时，内部填充还与填充规则有关。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同样数量的点，连接顺序不同，可以形成不同轮廓；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不能只根据点的数量判断绘制结果。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0934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19 / 28　|　核验：Qt QPainterPath（F009）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80401" cy="819150"/>
            <a:chOff x="590550" y="613410"/>
            <a:chExt cx="778040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8040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用QPainterPath保存绘图路径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6667500" cy="2362200"/>
            <a:chOff x="609600" y="1828800"/>
            <a:chExt cx="66675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66675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39509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QPainterPath path;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path.moveTo(20, 20);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path.lineTo(100, 20);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path.lineTo(60, 80);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path.closeSubpath();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painter.drawPath(path);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48956" y="1939290"/>
            <a:ext cx="3325901" cy="352044"/>
            <a:chOff x="7648956" y="1939290"/>
            <a:chExt cx="3325901" cy="352044"/>
          </a:xfrm>
        </p:grpSpPr>
        <p:sp>
          <p:nvSpPr>
            <p:cNvPr id="7" name="TextBox 7"/>
            <p:cNvSpPr txBox="1"/>
            <p:nvPr/>
          </p:nvSpPr>
          <p:spPr>
            <a:xfrm>
              <a:off x="7648956" y="1939290"/>
              <a:ext cx="33259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情景数据 · 路径示意（放大）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10800000">
            <a:off x="8382000" y="2476500"/>
            <a:ext cx="2286000" cy="1714500"/>
          </a:xfrm>
          <a:prstGeom prst="triangle">
            <a:avLst/>
          </a:prstGeom>
          <a:solidFill>
            <a:schemeClr val="lt2"/>
          </a:solidFill>
          <a:ln w="28575">
            <a:solidFill>
              <a:schemeClr val="accent3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597408" y="4770120"/>
            <a:ext cx="8619744" cy="1307592"/>
            <a:chOff x="597408" y="4770120"/>
            <a:chExt cx="861974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770120"/>
              <a:ext cx="8619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moveTo定起点，lineTo追加线段，closeSubpath闭合子路径。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drawPath才使用当前画笔和画刷；路径本身保存几何描述。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同一路径可重复绘制，下一份会用坐标变换画出多个星形。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60934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20 / 28　|　核验：Qt QPainterPath（F009）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绘制前的设置影响后续调用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456857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painter.setPen(QPen(Qt::red));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painter.drawRect(firstRect);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painter.setPen(QPen(Qt::blue));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painter.drawRect(secondRect);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08120"/>
            <a:ext cx="7827264" cy="888492"/>
            <a:chOff x="597408" y="4008120"/>
            <a:chExt cx="7827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0812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第一次drawRect使用红色画笔，第二次使用蓝色画笔。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QPainter保持当前状态，每次draw读取调用当时的状态。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964424" cy="888492"/>
            <a:chOff x="597408" y="5303520"/>
            <a:chExt cx="79644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964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要改变第一个矩形，必须重新执行它的绘制。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多组图形可用save和restore隔离状态，下一份继续展开。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3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21 / 28　|　核验：Qt QPainter（F012）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51397" cy="819150"/>
            <a:chOff x="590550" y="613410"/>
            <a:chExt cx="61513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513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文字的外观由QFont设置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2484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font;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font.setPointSize(14);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font.setBold(true);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painter.setFont(font);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08120"/>
            <a:ext cx="7949184" cy="888492"/>
            <a:chOff x="597408" y="40081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081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QFont控制字号、粗体或斜体等文字形态。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文字颜色使用当前画笔，画刷颜色不会替代文字画笔颜色。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132064" cy="888492"/>
            <a:chOff x="597408" y="5303520"/>
            <a:chExt cx="81320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132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设置字体和画笔后，drawText才会使用这些状态。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需要文字宽高或行距时，用QFontMetrics按实际字体计算。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337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22 / 28　|　代码中的14是程序字体字号示例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点坐标画文字：y表示基线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8932" y="1906905"/>
            <a:ext cx="9401785" cy="1704975"/>
            <a:chOff x="598932" y="1906905"/>
            <a:chExt cx="9401785" cy="1704975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06905"/>
              <a:ext cx="61264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painter.drawText(QPoint(40, 80), text);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990600" y="3048000"/>
              <a:ext cx="3581400" cy="9525"/>
            </a:xfrm>
            <a:custGeom>
              <a:avLst/>
              <a:gdLst/>
              <a:ahLst/>
              <a:cxnLst/>
              <a:rect l="l" t="t" r="r" b="b"/>
              <a:pathLst>
                <a:path w="3581400" h="9525">
                  <a:moveTo>
                    <a:pt x="0" y="0"/>
                  </a:moveTo>
                  <a:lnTo>
                    <a:pt x="35814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" name="Ellipse 6"/>
            <p:cNvSpPr/>
            <p:nvPr/>
          </p:nvSpPr>
          <p:spPr>
            <a:xfrm>
              <a:off x="981075" y="3000375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09650" y="2335530"/>
              <a:ext cx="1043102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Ag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172456" y="2929890"/>
              <a:ext cx="48282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情景数据 · 基线y=80（字形位置放大示意）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08120"/>
            <a:ext cx="7034784" cy="888492"/>
            <a:chOff x="597408" y="4008120"/>
            <a:chExt cx="70347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0081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(40,80)把基线起点放在x=40、y=80附近。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字形主要向上伸出，部分字符还会向基线下方伸出。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303520"/>
            <a:ext cx="7507224" cy="888492"/>
            <a:chOff x="597408" y="5303520"/>
            <a:chExt cx="750722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303520"/>
              <a:ext cx="7507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安排空间要考虑字体度量，不能把y当作文字框的顶部。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点坐标重载不处理多行；多行文字改用矩形重载。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73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23 / 28　|　核验：Qt QPainter（F008）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矩形内画文字：给出可用范围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painter.drawText(rect, Qt::AlignCenter, 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painter.drawText(rect,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Qt::AlignLeft | Qt::AlignTop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| Qt::TextWordWrap,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120384" cy="888492"/>
            <a:chOff x="597408" y="4198620"/>
            <a:chExt cx="6120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第一种调用在矩形内居中放置文字。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第二种从左上方开始，按矩形宽度自动换行。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177784" cy="888492"/>
            <a:chOff x="597408" y="5303520"/>
            <a:chExt cx="8177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177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矩形给出范围，flags设置对齐与换行，字体决定实际字形。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换行会增加行数；高度过小的矩形可能裁掉部分文字。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3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24 / 28　|　核验：Qt QPainter（F008）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填充和擦除都需要解释背景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fillRect(rect,brush)用给定画刷覆盖矩形。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填充材料在调用时明确给出，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不依赖当前轮廓画笔。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150864" cy="1307592"/>
            <a:chOff x="597408" y="3284220"/>
            <a:chExt cx="61508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150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eraseRect(rect)使用painter的背景画刷。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需要特定背景时，先调用setBackground。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因此擦除后的颜色取决于当前背景设置。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如果要恢复复杂图案，就重新依据保存的数据绘制。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擦除只覆盖区域，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不会替程序重新计算或恢复原图中的内容。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1440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97091" cy="819150"/>
            <a:chOff x="590550" y="613410"/>
            <a:chExt cx="689709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9709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数据改变后，让Qt安排重绘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47547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Widget::setColor(const QColor &amp;color)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(!color.isValid())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m_color = color;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293864" cy="888492"/>
            <a:chOff x="597408" y="4198620"/>
            <a:chExt cx="7293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293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槽函数先检查用户选择的颜色，再写入成员m_color。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update安排绘图事件，多次请求通常可以合并。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9214104" cy="888492"/>
            <a:chOff x="597408" y="5303520"/>
            <a:chExt cx="92141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921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paintEvent在GUI线程读取当前颜色和窗口尺寸，设置状态并重画。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保存的是图形数据；update不是立刻调用绘图函数。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10547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26 / 28　|　核验：Qt QWidget / QPainter（F001—F003）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检查：接口与结果是否对应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6696151" cy="469392"/>
            <a:chOff x="597408" y="1912620"/>
            <a:chExt cx="6696151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66961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改画刷后，已经绘制的矩形是否立即变色？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46020"/>
            <a:ext cx="8101584" cy="469392"/>
            <a:chOff x="597408" y="2446020"/>
            <a:chExt cx="8101584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460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不会。新画刷只作用于后续绘制，需要重新绘制该矩形。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131820"/>
            <a:ext cx="5753100" cy="469392"/>
            <a:chOff x="597408" y="3131820"/>
            <a:chExt cx="5753100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131820"/>
              <a:ext cx="57531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画90度扇形时，spanAngle填多少？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703320"/>
            <a:ext cx="6146902" cy="469392"/>
            <a:chOff x="597408" y="3703320"/>
            <a:chExt cx="614690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703320"/>
              <a:ext cx="61469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填90×16。接口使用1/16度作为角度单位。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427220"/>
            <a:ext cx="6470904" cy="888492"/>
            <a:chOff x="597408" y="4427220"/>
            <a:chExt cx="647090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427220"/>
              <a:ext cx="6470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drawText(QPoint(40,80),text)中的80，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表示文字的哪个位置？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6809232" cy="469392"/>
            <a:chOff x="597408" y="5532120"/>
            <a:chExt cx="6809232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表示文字基线的位置，不能当作文本框的顶边。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714710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10.1　|　27 / 28　|　先判断，再按顺序显示答案与理由（F007—F008）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下一步：移动坐标，再画同一图形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4838700" cy="1924050"/>
            <a:chOff x="590550" y="2045970"/>
            <a:chExt cx="48387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48387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路径不必重写，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改变坐标映射。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198620"/>
            <a:ext cx="6729984" cy="888492"/>
            <a:chOff x="597408" y="4198620"/>
            <a:chExt cx="6729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绘图设备确定目标，画笔、画刷和字体确定外观，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几何参数确定形状。现在已经能够描述一幅图形。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下一份保留同一路径，用平移、旋转和缩放放到不同位置，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再跟踪视口映射怎样把逻辑坐标变成窗口中的位置。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952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　|　28 / 28　|　继续10.2：坐标系统与坐标变换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a_qpainter">
  <a:themeElements>
    <a:clrScheme name="qt6_ch10_a_qpaint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a_qpain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a_qpain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a_qpainter">
  <a:themeElements>
    <a:clrScheme name="qt6_ch10_a_qpaint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a_qpain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a_qpain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2026-10-07T01:58:28Z</dcterms:created>
  <dcterms:modified xsi:type="dcterms:W3CDTF">2026-10-07T01:58:28Z</dcterms:modified>
  <cp:category/>
  <cp:contentStatus/>
</cp:coreProperties>
</file>