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  <Relationship Id="rId33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份已经能用QPainter画出路径、图形和文字。现在考虑同一颗星形怎样画在三个位置：不必重新写三份顶点，只要保留局部几何，改变它与绘图设备的坐标映射。这一份沿教材第十章第二节，依次讨论平移、旋转、缩放，保存和恢复绘图状态，再用逻辑窗口与设备视口控制显示比例。后面的三个星形与三十六个圆会继续使用相同的几何，让我们观察每次修改究竟影响了什么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路径对象保存的是局部坐标中的几何，例如每个顶点相对于局部原点的位置。drawPath读取同一对象时，顶点没有因为画在另一个位置而被重新写入；QPainter使用当前映射计算它们在设备上的落点。平移改变位置，旋转改变方向，缩放改变尺寸，QWidget窗口本身不会被这些绘图接口移动或旋转。界面坐标通常使用设备无关像素，高分辨率屏幕上不要直接把它等同于物理像素。下面先从初始映射开始，选取一个点跟踪变化。组合变换与设备无关坐标分别参考Qt的QTransform文档https://doc.qt.io/qt-6/qtransform.html及High DPI说明https://doc.qt.io/qt-6/highdpi.html。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使用教材假设的三百乘二百窗口，坐标是课堂推导，不是运行测量。最初原点在设备左上角；调用translate，把原点平移到一百五十、一百，也就是窗口中心。随后局部零、零对应设备的一百五十、一百。从这个新原点看，设备左上角位于它的左方一百五十、上方一百，所以局部坐标是负一百五十、负一百。右下边界则对应局部一百五十、一百。这里说的是几何边界，不是最后一个像素的索引。把中心设为原点后，围绕原点构造对称图形会更方便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持上一页的窗口，先平移到中心，再旋转九十度。rotate接收的单位是度，旋转围绕当前原点发生。在默认屏幕坐标中，正角度沿顺时针方向：原先向右的局部正x轴转向设备下方，原先向下的局部正y轴转向设备左方。窗口宽高仍是三百、二百，改变的是描述设备位置所用的局部坐标。把设备角点反向换算到这套局部坐标，左上角得到负一百、一百五十，右下边界得到一百、负一百五十。可以在课堂中画出中心和两个轴方向，再检查这两个结果。旋转方向核验依据Qt六点二点三QPainter源码https://raw.githubusercontent.com/qt/qtbase/v6.2.3/src/gui/painting/qpainter.cpp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cale的两个参数分别决定局部x方向和y方向的缩放比例。两个参数都取零点八，图形的横向和纵向尺寸都变为原来的零点八倍；正比例大于一时，对应方向放大。如果两个方向的比例不同，圆的水平直径和垂直直径会被不同地拉伸，于是可能显示为椭圆。变化发生在图形的映射上，QWidget本身的宽高没有随之改变。教材还列出shear作为剪切接口，更一般的组合可以用QTransform表达。这里先使用QPainter的直接接口，逐次辨认操作对象和结果，再讨论组合顺序。接口及组合关系参考https://doc.qt.io/qt-6/qtransform.html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依次调用translate、rotate、scale，最后drawPath使用这三个调用形成的组合映射。要跟踪原始路径中的一个点，在这个最终映射中先对点缩放，再旋转，最后加上平移量。代码出现的先后和对原始点进行计算的先后，不能混为一谈。等比例缩放与旋转在某些条件下可以交换，但这只是特定情况，不能推断平移、旋转、缩放都能随意交换。下一页保留相同的点和参数，只交换平移与旋转的调用顺序，用结果检验这个判断。组合次序参考Qt QTransform说明https://doc.qt.io/qt-6/qtransform.html。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边都从初始映射开始，原始点取一百、零，平移量是一百五十、一百，旋转九十度。这些数值是课堂情景推导。左边先调用平移再调用旋转，最终映射先把原始点旋转到零、一百，再加上平移量，得到一百五十、二百。右边交换调用顺序，最终映射先把点平移到二百五十、一百，再按默认屏幕坐标旋转九十度，得到负一百、二百五十。相同参数得到不同落点，说明操作顺序会改变结果。阅读每边时，先读上面的调用，再读下面对原始点的映射，不要把两种顺序交叉。核验参考https://doc.qt.io/qt-6/qtransform.html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绘制多个图形时，临时换了画笔或坐标，后续图形可能继承这些修改。这里先save保存进入前的状态，再平移、换成红色画笔并绘制路径，最后restore返回刚才保存的状态。恢复的不只有变换，还包括画笔、画刷、字体、裁剪和绘制设置，所以红色画笔也不会继续影响后面的一组绘制。保存恢复必须成对；若外层保存后，内层又保存一次，应先恢复内层，再恢复外层，这符合状态栈后进先出的顺序。相关行为核验于Qt六点二点三QPainter源码https://raw.githubusercontent.com/qt/qtbase/v6.2.3/src/gui/painting/qpainter.cpp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setTransform与restore解决的目标不同。resetTransform复位坐标映射，其中包含world变换以及window、viewport映射，不只是撤销最近的一次平移。它不会同时把画笔、画刷和字体换回旧值；刚换过字体时，复位映射之后仍然使用新字体。如果要恢复进入某一组绘制前的全部状态，进入前应save，结束后restore。选择接口前先回答一个问题：这次只需要回到初始坐标映射，还是需要回到之前保存的整份绘图状态？随后三颗星形会分别展示这两种边界。核验参考https://raw.githubusercontent.com/qt/qtbase/v6.2.3/src/gui/painting/qpainter.cpp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完整观察教材图十杠十二。三颗星形共用一个路径，所以中心位置、大小和方向的区别来自三组映射。S1中心在一百、一百二十，使用原来的大小；S2中心在三百、一百二十，缩小到零点八倍并旋转九十度；S3中心在五百、一百二十，旋转负一百四十五度。顶点编号也加入了路径，因此编号会跟着几何一起变换。现在已经知道要观察什么，接下来先构造局部顶点和连接顺序，再分别追踪三组代码。原图保留完整界面，大字号说明给出了阅读小图时需要辨认的参数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用半径一百构造五个顶点，第一个点位于一百、零。五个点均匀分布，一周三百六十度除以五，得到相邻点七十二度。qSin和qCos接收弧度，所以代码先把七十二度换成弧度，也就是二倍圆周率除以五，再用索引乘步长得到当前角度。横坐标是半径乘余弦，纵坐标取负的半径乘正弦，让顶点向屏幕上方排列。课堂代码用QPointF保留小数，避免过早转为整数带来的位置误差。这组局部坐标只计算一次，后面的三组绘制继续使用它，半径和角度都是教材构造的情景参数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了五个点，还要确定连接顺序。先moveTo到索引零，接着依次lineTo到二、四、一、三，最后closeSubpath闭合回起点。每次跨过一个相邻顶点，形成交叉的星形路径。如果只按零、一、二、三、四连接，轮廓会沿外缘走一圈，得到五边形，不能代替本例的星形。教材还用addText把一到五的显示编号加入同一个路径。数组索引从零开始，显示编号从一开始，因此索引零对应显示编号一，其余依次对应。这样编号与几何共同进入后续映射。路径构造接口参考https://doc.qt.io/qt-6/qpainterpath.html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1先保存绘图状态，再平移到设备的一百、一百二十。drawPath绘制已经构造好的starPath，drawText在局部零、零写出S1，文字的基线起点也随当前映射移动。局部原点落在一百、一百二十，顶点一百、零再加上平移量，落在二百、一百二十。这是依据教材参数作的坐标推导。完成之后restore返回保存时的状态，下一颗星形不会在这次平移上继续累加。保存与恢复把这一组绘制的影响范围说清楚，也为下面读取S2代码提供了确定的起点。状态栈核验依据https://raw.githubusercontent.com/qt/qtbase/v6.2.3/src/gui/painting/qpainter.cpp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1结束时已经restore，所以S2从先前保存的原始状态开始。代码把中心平移到三百、一百二十，两个方向缩放到零点八倍，再旋转九十度，然后绘制同一路径和S2文字。选取顶点一百、零，它缩小后成为八十、零，旋转后成为零、八十，最后加上中心位置，落在设备三百、二百。这里的等比例缩放与旋转可以交换，选择先缩放的跟踪方式便于对照数值。局部原点仍映射到中心，星形比例保持不变。rotate的单位是度，与前一份drawArc的十六分之一度不同，因此这里不能把九十再乘十六。组合与旋转依据Qt QTransform文档和六点二点三QPainter源码。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2结束后当前映射仍包含它的平移、缩放和旋转。教材在S3前调用resetTransform，随后重新平移到五百、一百二十，并旋转负一百四十五度。这样S3不会继续使用S2的零点八倍缩放；局部原点落在新的中心，默认屏幕坐标中的负角度沿逆时针方向。drawPath和drawText仍读取同一路径及局部原点。复位没有把画笔、画刷一并换掉，因此外观可以沿用。如果课堂希望三颗星形连外观也互不影响，就分别在每组前后配对save和restore。接口行为核验于https://raw.githubusercontent.com/qt/qtbase/v6.2.3/src/gui/painting/qpainter.cpp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直接对坐标做变换，现在用两个矩形描述逻辑范围与设备落点。setWindow指定逻辑坐标中的矩形，setViewport指定设备上的矩形。程序继续用逻辑坐标绘图，QPainter把逻辑矩形的左、上、右、下边分别映射到视口的对应边。两边的跨度决定单位大小，矩形起点决定偏移。这里window是绘图术语，调用setWindow不会另建一个QWidget窗口。下一页先找左上边界、中心和右下边界三个对应点，再计算比例，避免只看到接口名称却不知道坐标怎样变化。坐标系统参考https://doc.qt.io/qt-6/coordsys.html，设备无关单位参考https://doc.qt.io/qt-6/highdpi.html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使用教材三百乘二百设备的情景。视口从五十、零开始，宽高都是二百，所以正方形在设备中水平居中。逻辑窗口从负五十、负五十开始，宽高都是一百，把逻辑原点放在正方形中心。对应关系是逻辑负五十、负五十落在设备五十、零；逻辑零、零落在一百五十、一百；右下几何边界五十、五十落在二百五十、二百。设备跨度二百除以逻辑跨度一百，两个方向比例都是二，因此每个逻辑单位对应两个设备坐标单位。这些坐标为课堂推导，映射机制参考https://doc.qt.io/qt-6/coordsys.html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预测映射后圆是否仍像一个圆，分别比较横向和纵向的比例。横向用视口宽度除以逻辑窗口宽度，纵向用视口高度除以逻辑窗口高度。两者相同，两个方向按同一比例缩放；两者不同，水平直径和垂直直径被不同地拉伸，圆可能显示成椭圆。本例同时使用正方形逻辑窗口和正方形视口，两个方向的比例自然一致，但矩形尺寸必须大于零，避免退化映射。下面读取QWidget当前宽高，重新计算居中正方形，把这个条件落实到窗口大小发生变化时的代码。映射说明参考https://doc.qt.io/qt-6/coordsys.html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放在paintEvent中，每次先读取当前width和height。若任一尺寸不大于零，先返回，避免建立退化映射。较小的尺寸决定正方形边长，剩余宽度或高度除以二决定居中偏移。新建QPainter后，先在原始设备坐标中drawRect画出这个视口边界，再设置viewport，最后把逻辑window固定为从负一百、负一百开始、宽高二百。这样窗口改变后，设备正方形跟着变化，逻辑几何仍然使用原来的范围，图形保持比例。零尺寸检查是课堂补充，映射条件依据https://doc.qt.io/qt-6/coordsys.html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使用居中视口和固定逻辑范围。循环从零到三十五，每次画一个局部圆心为五十、零、两个半径都是五十的圆，再旋转十度。由于先绘制后旋转，第一个圆使用零度方向，第二个使用十度，最后一个使用三百五十度；循环完成后累计旋转三百六十度。局部圆心和半径始终没有修改，设备上的圆心却随着映射绕逻辑原点变化。这里刻意保留上次旋转结果，如果每次都恢复到零度，会在同一位置反复画圆。这些数量和几何参数来自教材构造；rotate行为核验于Qt六点二点三QPainter源码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置逻辑窗口与视口，只决定坐标怎么换算，不自动禁止图形画到视口矩形外。因此某个局部点超出逻辑window时，仍可能在设备上形成可见结果。如果确实要把绘制限制在这块范围，需要另设裁剪。代码先完成两种映射，再把painter.window作为当前逻辑坐标中的裁剪矩形传给setClipRect。后面的图形只能在指定裁剪区域内绘制。裁剪也是绘图状态的一部分，需要临时裁剪时可以用save和restore保存恢复。映射不自动裁剪的边界参考https://doc.qt.io/qt-6/coordsys.html，状态范围参考Qt六点二点三QPainter源码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十六个圆已经说明几何复用，现在给每个圆填上渐变。教材的QLinearGradient从逻辑零、零指向一百、零，起点色标为黄色，终点色标为绿色，并采用PadSpread，端点范围外延续对应端点颜色。把这个渐变交给画刷后，圆在逻辑x从零到一百的范围覆盖这段颜色变化。页面色带帮助对照两端的逻辑位置和颜色，不表示后面叠加后的最终颜色。沿用先画圆再转十度的循环，渐变与圆共同进入坐标映射。下一页继续保留几何和渐变，只改变后来绘制的图形怎样与已有颜色组合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绘图设备上已经存在的结果称为目标，这一次新画的图形称为源。setCompositionMode决定源与目标怎样组合。教材设置Difference后，依次绘制三十六个旋转圆，得到图十杠十五，图中重叠区域呈现不同颜色。原图完整保留，让学生看到示例整体结果。解释时先指出一块区域在本轮绘制前已有怎样的目标，再讨论新圆如何影响它。最终颜色还取决于背景、渐变和绘制顺序，单靠Difference这个名称无法预测整张图的全部颜色。下一页固定这些输入条件，再比较不同模式，避免把多项修改造成的结果混在一起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演示可以先保留相同逻辑窗口、设备视口、背景、渐变色标、圆的数量和绘制顺序，每次只改组合模式。先观察教材Difference的结果，再查看Qt帮助说明，选择其他模式；教材注释中的Exclusion可作为候选，使用前仍要确认接口说明和适用条件。比较结果时指出哪些区域只被一个圆覆盖，哪些区域被反复绘制，把一次覆盖与多次叠加分开观察，再解释源和目标怎样组合。若下一轮修改背景，输入条件已经变了，就需要重新检查结果，不能沿用上一轮的颜色判断。这一页的三步是为了组织课堂观察所作的整理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请学生分别判断三个问题，并说出理由，再逐题显示答案。第一题依次调用平移、旋转、缩放，原始点在最终映射中先缩放，再旋转，最后平移；要区别代码调用顺序和点的映射顺序。第二题resetTransform不会把字体一并恢复，它复位的是坐标映射；要恢复全部保存状态，进入前save，结束后restore。第三题setViewport不会自动禁止范围外绘制，限制绘制区域需要另设裁剪。三个答案分别检查点映射、状态边界和可见范围，不能用一个“恢复了”概括。组合与裁剪参考Qt QTransform及Coordinate System文档，状态范围核验于六点二点三QPainter源码。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能够保留一份局部几何，通过不同映射把它画在多个位置，也能用状态边界隔离不同组绘制。若用户要用鼠标选中某一颗星形、把它拖走或单独修改颜色，程序还需要管理每个图形的身份与交互。这就是下一份教材第十章第三节的任务：用QGraphicsScene管理图形项，让QGraphicsView显示场景，再由QGraphicsItem描述每一个可操作对象。已有的局部坐标知识仍然有用，后面会继续区分图形项坐标、场景坐标和视图坐标，说明鼠标位置怎样找到相应对象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0_b_transform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0_b_transform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4297c806b25c800a.pn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9e6df1950fc1c52.pn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603885"/>
            <a:ext cx="2553576" cy="528066"/>
            <a:chOff x="595884" y="603885"/>
            <a:chExt cx="2553576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603885"/>
              <a:ext cx="25535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第10章 · 10.2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171700"/>
            <a:ext cx="7307580" cy="1162050"/>
            <a:chOff x="590550" y="2171700"/>
            <a:chExt cx="7307580" cy="11620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171700"/>
              <a:ext cx="7307580" cy="1162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坐标系统与坐标变换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2836" y="3682365"/>
            <a:ext cx="5900928" cy="1178814"/>
            <a:chOff x="592836" y="3682365"/>
            <a:chExt cx="5900928" cy="1178814"/>
          </a:xfrm>
        </p:grpSpPr>
        <p:sp>
          <p:nvSpPr>
            <p:cNvPr id="6" name="TextBox 6"/>
            <p:cNvSpPr txBox="1"/>
            <p:nvPr/>
          </p:nvSpPr>
          <p:spPr>
            <a:xfrm>
              <a:off x="592836" y="3682365"/>
              <a:ext cx="5900928" cy="11788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几何可以不变，</a:t>
              </a:r>
              <a:br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改变它与绘图设备之间的映射。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27320"/>
            <a:ext cx="5846064" cy="888492"/>
            <a:chOff x="597408" y="5227320"/>
            <a:chExt cx="58460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27320"/>
              <a:ext cx="5846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从三个星形到36个圆：平移、旋转、缩放；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保存与恢复状态；逻辑窗口与设备视口。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49940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第10章10.2 · 01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84564" cy="819150"/>
            <a:chOff x="590550" y="613410"/>
            <a:chExt cx="908456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845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同一路径，为什么会出现在不同位置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339584" cy="1307592"/>
            <a:chOff x="597408" y="1836420"/>
            <a:chExt cx="73395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路径保存局部几何。顶点可以一直围绕局部原点描述，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不用为每个新位置重新计算一组顶点。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drawPath()读取的仍然是同一个路径对象。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034784" cy="1307592"/>
            <a:chOff x="597408" y="3284220"/>
            <a:chExt cx="70347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平移、旋转和缩放改变局部点在绘图设备上的落点。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随之变化的是图形的位置、方向或大小，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QWidget窗口本身没有被这些绘图操作移动或旋转。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5815584" cy="1307592"/>
            <a:chOff x="597408" y="4884420"/>
            <a:chExt cx="58155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5815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界面的设备坐标通常以设备无关像素计量。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先说明使用哪套坐标、每个单位表示多大，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再跟踪一个点经过变换后落在哪里。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52572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 · 核验：Qt QTransform / High DPI · 02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平移：把原点移到窗口中心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578205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教材情景：300 × 200窗口，从初始映射开始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painter.translate(150, 100);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局部原点(0, 0)对应设备点(150, 100)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后续图形都相对于这个新原点绘制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5434584" cy="888492"/>
            <a:chOff x="597408" y="4198620"/>
            <a:chExt cx="5434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5434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设备左上角仍是(0,0)，但从新原点看，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它的局部坐标变为(-150,-100)。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6409944" cy="888492"/>
            <a:chOff x="597408" y="5303520"/>
            <a:chExt cx="640994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6409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右下边界对应局部(150,100)。原点位于中心，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因此可以围绕(0,0)描述对称图形。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2058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教材情景与课堂坐标推导 · 边界坐标不等同于末个像素索引 · 03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旋转：绕当前原点转动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31773"/>
            <a:chOff x="609600" y="1828800"/>
            <a:chExt cx="10972800" cy="12317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19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738225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painter.translate(150, 100); // 教材情景：先确定中心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painter.rotate(90); // 单位是度，绕当前原点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默认屏幕坐标中，正角度沿顺时针方向旋转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284220"/>
            <a:ext cx="6928104" cy="1307592"/>
            <a:chOff x="597408" y="3284220"/>
            <a:chExt cx="69281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284220"/>
              <a:ext cx="6928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局部正x方向原先向右，旋转90度后转向设备下方。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局部正y方向原先向下，旋转后转向设备左方。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旋转改变坐标轴方向，窗口实际大小没有改变。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7446264" cy="1307592"/>
            <a:chOff x="597408" y="4884420"/>
            <a:chExt cx="744626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7446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在这个300×200窗口中，左上角对应局部(-100,150)，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右下边界对应局部(100,-150)。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这些坐标由中心位置和旋转方向共同决定。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35999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教材情景与课堂推导 · 核验：Qt 6.2.3 QPainter::rotate · 04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缩放：横向和纵向可以分别改变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141464" cy="1307592"/>
            <a:chOff x="597408" y="1836420"/>
            <a:chExt cx="71414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141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scale(sx,sy)分别改变局部x、y方向的单位大小。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scale(0.8,0.8)让两个方向都缩小到原来的0.8倍；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缩放比例大于1时，对应方向的尺寸会放大。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644384" cy="1307592"/>
            <a:chOff x="597408" y="3284220"/>
            <a:chExt cx="76443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sx与sy不同，横向与纵向尺寸改变的比例不同。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原来的圆可能显示为椭圆，因为两个方向被不同地拉伸。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绘图缩放不改变QWidget本身的宽度和高度。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461504" cy="1307592"/>
            <a:chOff x="597408" y="4884420"/>
            <a:chExt cx="74615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461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教材还列出shear(sh,sv)，用于剪切坐标。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更一般的组合可以交给QTransform；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本例先用QPainter的接口，跟踪每次调用改变了什么。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51430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 · 核验：Qt QTransform · 05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调用顺序会改变最终位置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64883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painter.translate(dx, dy); // 调用①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painter.rotate(angle); // 调用②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painter.scale(sx, sy); // 调用③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painter.drawPath(path); // 使用组合后的最终映射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7339584" cy="888492"/>
            <a:chOff x="597408" y="4198620"/>
            <a:chExt cx="7339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对原始点而言，最终映射先缩放，再旋转，最后平移。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因此不能把接口出现的先后，直接当成点的处理先后。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034784" cy="888492"/>
            <a:chOff x="597408" y="5303520"/>
            <a:chExt cx="70347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等比例缩放与旋转在某些情况下可以交换。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这不代表所有变换都能交换；下面比较平移与旋转。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414790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 · 核验：Qt QTransform组合顺序 · 06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用同一个点比较两种调用顺序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1828800"/>
            <a:ext cx="5295900" cy="2667000"/>
            <a:chOff x="609600" y="1828800"/>
            <a:chExt cx="52959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2959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2208" y="1950720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先调用平移，再调用旋转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3732" y="2440305"/>
              <a:ext cx="2955036" cy="715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translate(150, 100);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rotate(90);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03732" y="3202305"/>
              <a:ext cx="2408301" cy="1020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起点：(100,0)</a:t>
              </a:r>
              <a:br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旋转后：(0,100)</a:t>
              </a:r>
              <a:br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平移后：(150,200)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286500" y="1828800"/>
            <a:ext cx="5295900" cy="2667000"/>
            <a:chOff x="6286500" y="1828800"/>
            <a:chExt cx="5295900" cy="2667000"/>
          </a:xfrm>
        </p:grpSpPr>
        <p:sp>
          <p:nvSpPr>
            <p:cNvPr id="9" name="Rectangle 9"/>
            <p:cNvSpPr/>
            <p:nvPr/>
          </p:nvSpPr>
          <p:spPr>
            <a:xfrm>
              <a:off x="6286500" y="1828800"/>
              <a:ext cx="52959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579108" y="1950720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先调用旋转，再调用平移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580632" y="2440305"/>
              <a:ext cx="2955036" cy="715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rotate(90);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translate(150, 100);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580632" y="3202305"/>
              <a:ext cx="2554986" cy="1020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起点：(100,0)</a:t>
              </a:r>
              <a:br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平移后：(250,100)</a:t>
              </a:r>
              <a:br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旋转后：(-100,250)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4884420"/>
            <a:ext cx="8391144" cy="1307592"/>
            <a:chOff x="597408" y="4884420"/>
            <a:chExt cx="8391144" cy="13075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4884420"/>
              <a:ext cx="8391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课堂推导：平移参数和旋转角度完全相同，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交换调用顺序后，最终设备点从(150,200)变成(-100,250)。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平移发生在旋转之前还是之后，会改变图形落点。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593083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情景数据：默认屏幕坐标、初始映射 · Qt QTransform / QPainter · 07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47430" cy="819150"/>
            <a:chOff x="590550" y="613410"/>
            <a:chExt cx="854743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4743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save和restore保存整个绘图状态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5648706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painter.save(); // 保存进入前的状态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painter.translate(100, 120);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painter.setPen(Qt::red);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painter.drawPath(starPath);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painter.restore(); // 返回刚才保存的状态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后续图形不继承本组临时设置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7949184" cy="888492"/>
            <a:chOff x="597408" y="4198620"/>
            <a:chExt cx="7949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保存内容包括变换、画笔、画刷、字体、裁剪和绘制设置。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restore()恢复的是这份状态，不只是撤销平移。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110984" cy="888492"/>
            <a:chOff x="597408" y="5303520"/>
            <a:chExt cx="71109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110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save()与restore()成对使用。若进行了嵌套保存，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先恢复最后保存的一层，再恢复外层。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29326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 · 核验：Qt 6.2.3 QPainter::save / restore · 08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978542" cy="819150"/>
            <a:chOff x="590550" y="613410"/>
            <a:chExt cx="997854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97854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resetTransform和restore的目标不同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562344" cy="1307592"/>
            <a:chOff x="597408" y="1836420"/>
            <a:chExt cx="65623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562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resetTransform()把坐标映射复位。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它处理world变换以及window、viewport映射，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不能只把它解释为撤销最近一次平移。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8193024" cy="1307592"/>
            <a:chOff x="597408" y="3284220"/>
            <a:chExt cx="81930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8193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复位映射之后，画笔、画刷和字体等设置仍可保留。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如果刚才换了字体，resetTransform()不会把字体换回来。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它没有承诺恢复整份绘图状态。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196584" cy="1307592"/>
            <a:chOff x="597408" y="4884420"/>
            <a:chExt cx="61965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196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若要回到进入这一组绘制前的全部状态，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进入前调用save()，结束后调用restore()。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先明确要恢复哪种状态，再选择接口。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18525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 · 核验：Qt 6.2.3 QPainter::resetTransform / restore · 09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观察教材中的三个星形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0456" y="2133600"/>
            <a:ext cx="5686044" cy="3243834"/>
            <a:chOff x="600456" y="2133600"/>
            <a:chExt cx="5686044" cy="3243834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133600"/>
              <a:ext cx="5676900" cy="2600325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0456" y="5025390"/>
              <a:ext cx="45617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教材图10-12：同一路径，三组坐标映射。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55308" y="1836420"/>
            <a:ext cx="3681984" cy="2983992"/>
            <a:chOff x="6655308" y="1836420"/>
            <a:chExt cx="3681984" cy="2983992"/>
          </a:xfrm>
        </p:grpSpPr>
        <p:sp>
          <p:nvSpPr>
            <p:cNvPr id="7" name="TextBox 7"/>
            <p:cNvSpPr txBox="1"/>
            <p:nvPr/>
          </p:nvSpPr>
          <p:spPr>
            <a:xfrm>
              <a:off x="6655308" y="1836420"/>
              <a:ext cx="368198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S1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中心：(100,120)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使用原来的大小。</a:t>
              </a:r>
              <a:br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S2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中心：(300,120)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缩小到0.8倍，旋转90度。</a:t>
              </a:r>
              <a:br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S3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中心：(500,120)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旋转-145度。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顶点编号随几何一起变化。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460811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教材10.2.1 · 下一步分别追踪路径构造与三组绘制 · 10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先计算围绕原点的五个顶点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74773"/>
            <a:chOff x="609600" y="1828800"/>
            <a:chExt cx="10972800" cy="23747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91553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qreal R = 100;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qreal step = qDegreesToRadians(72.0);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QPointF points[5];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(int k = 0; k &lt; 5; ++k)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qreal a = k * step;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points[k] = QPointF(R * qCos(a), -R * qSin(a));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27220"/>
            <a:ext cx="7827264" cy="1726692"/>
            <a:chOff x="597408" y="4427220"/>
            <a:chExt cx="782726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78272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教材取半径100，第一个点为(100,0)，相邻点间隔72度。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qSin、qCos接收弧度；72度换算为2π/5，再参与计算。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负的y分量让顶点朝屏幕上方排列。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课堂写法使用QPointF保留小数，避免提前取整。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51767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教材构造与课堂写法 · QtMath / QPointF · 情景参数R=100 · 11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跨点连接，形成星形路径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74773"/>
            <a:chOff x="609600" y="1828800"/>
            <a:chExt cx="10972800" cy="23747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3981831" cy="2239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QPainterPath starPath;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starPath.moveTo(points[0]);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starPath.lineTo(points[2]);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starPath.lineTo(points[4]);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starPath.lineTo(points[1]);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starPath.lineTo(points[3]);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starPath.closeSubpath();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27220"/>
            <a:ext cx="7674864" cy="1726692"/>
            <a:chOff x="597408" y="4427220"/>
            <a:chExt cx="767486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76748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连接顺序为0、2、4、1、3，最后闭合回起点。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若按0、1、2、3、4连接，得到的是外缘五边形。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教材还用addText()把1到5的显示编号加入路径。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数组索引从0开始，显示编号从1开始，二者要逐一对应。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387670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教材10.2.1 · 核验：Qt QPainterPath · 12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914693" cy="819150"/>
            <a:chOff x="590550" y="613410"/>
            <a:chExt cx="691469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91469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S1：保存状态，再平移绘制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17573"/>
            <a:chOff x="609600" y="1828800"/>
            <a:chExt cx="10972800" cy="19175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42752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painter.save();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painter.translate(100, 120);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painter.drawPath(starPath);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painter.drawText(0, 0, "S1");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painter.restore();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7278624" cy="888492"/>
            <a:chOff x="597408" y="4198620"/>
            <a:chExt cx="72786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278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局部原点落在设备(100,120)，作为S1的中心。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顶点(100,0)加上这次平移后，落在设备(200,120)。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6181344" cy="888492"/>
            <a:chOff x="597408" y="5303520"/>
            <a:chExt cx="618134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6181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restore()让后面的绘制回到保存时的状态。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因此绘制S2时，不会在S1的平移上继续累加。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27243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教材10.2.1 · 情景坐标推导 · 核验：QPainter绘图状态栈 · 13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349289" cy="819150"/>
            <a:chOff x="590550" y="613410"/>
            <a:chExt cx="634928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34928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S2：缩小并旋转同一路径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315456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S1结束时已restore，以下从保存的原始状态开始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painter.translate(300, 120);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painter.scale(0.8, 0.8);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painter.rotate(90);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painter.drawPath(starPath);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painter.drawText(0, 0, "S2");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6867144" cy="888492"/>
            <a:chOff x="597408" y="4198620"/>
            <a:chExt cx="68671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6867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顶点(100,0)先缩小为(80,0)，旋转后为(0,80)，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最后加上中心(300,120)，落在设备(300,200)。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507224" cy="888492"/>
            <a:chOff x="597408" y="5303520"/>
            <a:chExt cx="750722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507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等比例缩放保持星形比例，局部原点仍映射到中心。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rotate()这里使用度，不能照搬drawArc()的“乘16”。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03621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教材10.2.1 · 情景坐标推导 · 等比例缩放与旋转可交换 · 14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480097" cy="819150"/>
            <a:chOff x="590550" y="613410"/>
            <a:chExt cx="748009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48009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S3：先复位，再建立新的映射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17573"/>
            <a:chOff x="609600" y="1828800"/>
            <a:chExt cx="10972800" cy="19175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42752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painter.resetTransform();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painter.translate(500, 120);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painter.rotate(-145);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painter.drawPath(starPath);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painter.drawText(0, 0, "S3");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8193024" cy="888492"/>
            <a:chOff x="597408" y="4198620"/>
            <a:chExt cx="81930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8193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复位后，S3不再继承S2的0.8倍缩放，中心落在(500,120)。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默认屏幕坐标中，-145度表示逆时针旋转145度。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415784" cy="888492"/>
            <a:chOff x="597408" y="5303520"/>
            <a:chExt cx="74157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415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画笔、画刷仍可沿用。若还要隔离每颗星形的外观，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可以分别用成对的save()与restore()划出状态边界。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08558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教材10.2.1 · 核验：QPainter::rotate / resetTransform / save · 15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914943" cy="819150"/>
            <a:chOff x="590550" y="613410"/>
            <a:chExt cx="891494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91494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window和viewport描述同一个映射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8071104" cy="1307592"/>
            <a:chOff x="597408" y="1836420"/>
            <a:chExt cx="80711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8071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setWindow()指定逻辑坐标中的矩形范围。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setViewport()指定设备坐标中的矩形区域。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程序按逻辑坐标画图，QPainter计算图形在设备上的位置。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034784" cy="1307592"/>
            <a:chOff x="597408" y="3284220"/>
            <a:chExt cx="70347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两个矩形的对应边建立线性映射。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逻辑矩形的左边对应视口左边，上边对应视口上边；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矩形跨度决定每个逻辑单位在设备上占多大。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034784" cy="1307592"/>
            <a:chOff x="597408" y="4884420"/>
            <a:chExt cx="70347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这里的window表示绘图使用的逻辑范围，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调用setWindow()不会创建另一个QWidget窗口。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接下来用边界和中心三个对应点检查映射是否正确。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32010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教材10.2.2 · 核验：Qt Coordinate System / High DPI · 16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434349" cy="819150"/>
            <a:chOff x="590550" y="613410"/>
            <a:chExt cx="843434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43434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逻辑100，设备200：映射比例是2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31773"/>
            <a:chOff x="609600" y="1828800"/>
            <a:chExt cx="10972800" cy="12317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19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559536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教材情景：300 × 200设备中的居中正方形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painter.setViewport(50, 0, 200, 200);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painter.setWindow(-50, -50, 100, 100);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284220"/>
            <a:ext cx="6059424" cy="1307592"/>
            <a:chOff x="597408" y="3284220"/>
            <a:chExt cx="60594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284220"/>
              <a:ext cx="6059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逻辑左上角(-50,-50)对应设备(50,0)。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逻辑原点(0,0)对应设备中心(150,100)。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逻辑右下边界(50,50)对应设备(250,200)。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6516624" cy="1307592"/>
            <a:chOff x="597408" y="4884420"/>
            <a:chExt cx="651662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6516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逻辑矩形的跨度为100，设备矩形的跨度为200。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两个方向的比例都是200/100=2：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1个逻辑单位，在这里对应2个设备坐标单位。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49078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教材情景与课堂推导 · 核验：Qt Coordinate System · 17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649968" cy="819150"/>
            <a:chOff x="590550" y="613410"/>
            <a:chExt cx="964996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64996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要保持形状比例，检查两个方向的比例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5922264" cy="1307592"/>
            <a:chOff x="597408" y="1836420"/>
            <a:chExt cx="59222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5922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横向比例：viewport宽度 / window宽度。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纵向比例：viewport高度 / window高度。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这两个比例相同，图形才按同一比例缩放。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425184" cy="1307592"/>
            <a:chOff x="597408" y="3284220"/>
            <a:chExt cx="6425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若两个比例不同，横向和纵向的拉伸量就不同。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圆的水平直径与垂直直径原本相等，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经过不同的缩放比例后，可能显示成椭圆。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120384" cy="1307592"/>
            <a:chOff x="597408" y="4884420"/>
            <a:chExt cx="61203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120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本例选择正方形window和正方形viewport，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让两个方向的比例一致。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矩形尺寸还必须大于零，才能建立有效映射。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31017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教材10.2.2 · 核验：Qt Coordinate System · 18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窗口改变后，重算居中正方形视口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984373"/>
            <a:chOff x="609600" y="1828800"/>
            <a:chExt cx="10972800" cy="29843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648831" cy="2849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W = width(), H = height();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(W &lt;= 0 || H &lt;= 0) return; // 避免退化映射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side = qMin(W, H);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QRect rect((W - side) / 2,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(H - side) / 2, side, side);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QPainter painter(this);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painter.drawRect(rect); // 原始设备坐标下的边界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painter.setViewport(rect);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painter.setWindow(-100, -100, 200, 200);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7339584" cy="888492"/>
            <a:chOff x="597408" y="5303520"/>
            <a:chExt cx="7339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在paintEvent()中按当前窗口尺寸重算视口，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逻辑范围保持不变；后续绘制随可用正方形一起缩放。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0306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教材10.2.2 · 课堂补充零尺寸检查 · 核验：Qt Coordinate System · 19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75700" cy="819150"/>
            <a:chOff x="590550" y="613410"/>
            <a:chExt cx="857570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7570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36个圆：几何不变，方向逐次增加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17573"/>
            <a:chOff x="609600" y="1828800"/>
            <a:chExt cx="10972800" cy="19175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32879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已设置固定逻辑window和居中正方形viewport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(int i = 0; i &lt; 36; ++i)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painter.drawEllipse(QPoint(50, 0), 50, 50);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painter.rotate(10);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6928104" cy="888492"/>
            <a:chOff x="597408" y="4198620"/>
            <a:chExt cx="69281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6928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每次先画圆，再旋转10度。第一个圆使用0度方向，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最后一个圆使用350度方向；36次旋转合计360度。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7812024" cy="888492"/>
            <a:chOff x="597408" y="5303520"/>
            <a:chExt cx="781202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7812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局部圆心始终是(50,0)，但它的设备落点绕原点变化。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这里刻意累积旋转，每次恢复到0度会使圆反复画在原处。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05646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教材10.2.2情景 · 圆心(50,0)、半径50 · 核验：QPainter::rotate · 20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视口矩形不是自动裁剪框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425184" cy="1307592"/>
            <a:chOff x="597408" y="1836420"/>
            <a:chExt cx="64251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window和viewport负责坐标的线性映射。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设置视口后，逻辑范围外的几何仍可能被绘制，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因此不能把viewport边界当成自动裁剪边界。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3276600"/>
            <a:ext cx="10972800" cy="1231773"/>
            <a:chOff x="609600" y="3276600"/>
            <a:chExt cx="10972800" cy="1231773"/>
          </a:xfrm>
        </p:grpSpPr>
        <p:sp>
          <p:nvSpPr>
            <p:cNvPr id="6" name="Rectangle 6"/>
            <p:cNvSpPr/>
            <p:nvPr/>
          </p:nvSpPr>
          <p:spPr>
            <a:xfrm>
              <a:off x="609600" y="3276600"/>
              <a:ext cx="10972800" cy="1219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3732" y="3411855"/>
              <a:ext cx="686219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先setViewport、setWindow，再用当前逻辑范围裁剪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painter.setClipRect(painter.window());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接下来只在指定裁剪区域内绘制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8025384" cy="1307592"/>
            <a:chOff x="597408" y="4884420"/>
            <a:chExt cx="80253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8025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确实需要限制绘制区域时，另行设置裁剪。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setClipRect()的矩形按当前逻辑坐标解释。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裁剪也是绘图状态，可以随save()、restore()保存恢复。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93853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教材10.2.2 · 核验：Qt Coordinate System / QPainter绘图状态 · 21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渐变填充也使用当前坐标映射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17573"/>
            <a:chOff x="609600" y="1828800"/>
            <a:chExt cx="10972800" cy="19175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603542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QLinearGradient gradient(0, 0, 100, 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gradient.setColorAt(0, Qt::yellow);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gradient.setColorAt(1, Qt::green);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gradient.setSpread(QGradient::PadSpread);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painter.setBrush(gradient);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7705344" cy="888492"/>
            <a:chOff x="597408" y="4198620"/>
            <a:chExt cx="77053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705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圆覆盖逻辑x=0到100，正好对应这段颜色变化。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沿用“画圆，再转10度”的循环，渐变随圆一起进入映射。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0456" y="5257800"/>
            <a:ext cx="10981944" cy="853059"/>
            <a:chOff x="600456" y="5257800"/>
            <a:chExt cx="10981944" cy="853059"/>
          </a:xfrm>
        </p:grpSpPr>
        <p:sp>
          <p:nvSpPr>
            <p:cNvPr id="9" name="Rectangle 9"/>
            <p:cNvSpPr/>
            <p:nvPr/>
          </p:nvSpPr>
          <p:spPr>
            <a:xfrm>
              <a:off x="609600" y="5257800"/>
              <a:ext cx="10972800" cy="304800"/>
            </a:xfrm>
            <a:prstGeom prst="rect">
              <a:avLst/>
            </a:prstGeom>
            <a:gradFill>
              <a:gsLst>
                <a:gs pos="0">
                  <a:srgbClr val="FFFF00"/>
                </a:gs>
                <a:gs pos="100000">
                  <a:srgbClr val="00FF00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00456" y="5758815"/>
              <a:ext cx="162968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逻辑x=0：黄色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515856" y="5758815"/>
              <a:ext cx="18962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逻辑x=100：绿色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03504" y="6404610"/>
            <a:ext cx="573892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教材10.2.3 · 色带展示本例画刷的端点颜色，下一页讨论重叠结果 · 22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叠加模式怎样使用已有颜色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0456" y="1981200"/>
            <a:ext cx="2828544" cy="3701034"/>
            <a:chOff x="600456" y="1981200"/>
            <a:chExt cx="2828544" cy="3701034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981200"/>
              <a:ext cx="2819400" cy="3086100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0456" y="5330190"/>
              <a:ext cx="14116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教材图10-15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572000" y="1828800"/>
            <a:ext cx="7010400" cy="1231773"/>
            <a:chOff x="4572000" y="1828800"/>
            <a:chExt cx="7010400" cy="1231773"/>
          </a:xfrm>
        </p:grpSpPr>
        <p:sp>
          <p:nvSpPr>
            <p:cNvPr id="7" name="Rectangle 7"/>
            <p:cNvSpPr/>
            <p:nvPr/>
          </p:nvSpPr>
          <p:spPr>
            <a:xfrm>
              <a:off x="4572000" y="1828800"/>
              <a:ext cx="7010400" cy="1219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4866132" y="1964055"/>
              <a:ext cx="559536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painter.setCompositionMode(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QPainter::CompositionMode_Difference);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然后依次绘制36个旋转圆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59808" y="3284220"/>
            <a:ext cx="5205984" cy="2564892"/>
            <a:chOff x="4559808" y="3284220"/>
            <a:chExt cx="5205984" cy="2564892"/>
          </a:xfrm>
        </p:grpSpPr>
        <p:sp>
          <p:nvSpPr>
            <p:cNvPr id="10" name="TextBox 10"/>
            <p:cNvSpPr txBox="1"/>
            <p:nvPr/>
          </p:nvSpPr>
          <p:spPr>
            <a:xfrm>
              <a:off x="4559808" y="3284220"/>
              <a:ext cx="520598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设备上已有的绘制结果是目标，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后来绘制的图形是源。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设置Difference，再画36个旋转圆。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观察圆相互重叠的区域：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结果还与背景、渐变及绘制顺序有关，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不能仅凭模式名称预测全部颜色。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557738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教材10.2.3 · 原图完整显示；颜色结果对应教材示例的输入条件 · 23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先固定条件，再比较叠加效果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370064" cy="1307592"/>
            <a:chOff x="597408" y="1836420"/>
            <a:chExt cx="73700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370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保留相同的逻辑窗口、设备视口、背景、渐变色标，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以及圆的数量和绘制顺序。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每次只改变组合模式，才能判断颜色变化来自哪里。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857744" cy="1307592"/>
            <a:chOff x="597408" y="3284220"/>
            <a:chExt cx="785774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857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先观察教材的Difference，再按Qt帮助选择其他模式。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教材注释还给出了Exclusion等候选。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使用前先确认所选模式的说明与适用条件。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949184" cy="1307592"/>
            <a:chOff x="597408" y="4884420"/>
            <a:chExt cx="79491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③ 指出哪些区域只被覆盖一次，哪些区域被多次绘制。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把这两类区域分开观察，再解释源与目标怎样组合。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修改背景后，重新检查结果，不能沿用上一轮的颜色结论。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29310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课堂演示组织：固定输入、改变模式、比较区域 · 24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检查：变换、恢复和裁剪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12620"/>
            <a:ext cx="6841541" cy="469392"/>
            <a:chOff x="597408" y="1912620"/>
            <a:chExt cx="6841541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12620"/>
              <a:ext cx="68415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依次调用平移、旋转、缩放，点先经历什么？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541270"/>
            <a:ext cx="7455408" cy="469392"/>
            <a:chOff x="597408" y="2541270"/>
            <a:chExt cx="7455408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54127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先缩放，再旋转，最后平移；这是组合后的点映射。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60420"/>
            <a:ext cx="6466767" cy="469392"/>
            <a:chOff x="597408" y="3360420"/>
            <a:chExt cx="6466767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60420"/>
              <a:ext cx="64667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resetTransform()会把字体一并恢复吗？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89070"/>
            <a:ext cx="9151620" cy="469392"/>
            <a:chOff x="597408" y="3989070"/>
            <a:chExt cx="9151620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89070"/>
              <a:ext cx="91516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不会。要恢复全部保存状态，使用成对的save()、restore()。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60620"/>
            <a:ext cx="7549896" cy="469392"/>
            <a:chOff x="597408" y="4960620"/>
            <a:chExt cx="7549896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60620"/>
              <a:ext cx="75498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setViewport()之后，范围外就自动不能绘图吗？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70220"/>
            <a:ext cx="7778496" cy="469392"/>
            <a:chOff x="597408" y="5570220"/>
            <a:chExt cx="7778496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702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不会。视口负责映射，限制绘制范围还需要另设裁剪。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39700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先判断并说明理由，再按题目顺序显示答案 · 25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603885"/>
            <a:ext cx="3244177" cy="528066"/>
            <a:chOff x="595884" y="603885"/>
            <a:chExt cx="3244177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603885"/>
              <a:ext cx="324417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下一步 · 教材10.3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45970"/>
            <a:ext cx="5524500" cy="1924050"/>
            <a:chOff x="590550" y="2045970"/>
            <a:chExt cx="5524500" cy="19240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45970"/>
              <a:ext cx="55245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让每个图形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成为可操作的对象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198620"/>
            <a:ext cx="6425184" cy="888492"/>
            <a:chOff x="597408" y="4198620"/>
            <a:chExt cx="64251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1986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用路径与坐标映射，把同一几何放到不同位置；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用明确的状态边界，避免不同组绘制相互影响。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7644384" cy="888492"/>
            <a:chOff x="597408" y="5303520"/>
            <a:chExt cx="76443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要选中、拖动和修改某一个图形，接下来使用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QGraphicsScene、QGraphicsView和QGraphicsItem。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44657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第10章10.2完成 · 从重复绘制转向图形项与交互 · 26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0_b_transforms">
  <a:themeElements>
    <a:clrScheme name="qt6_ch10_b_transform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0_b_transform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0_b_transform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0_b_transforms">
  <a:themeElements>
    <a:clrScheme name="qt6_ch10_b_transform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0_b_transform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0_b_transform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2026-10-07T02:21:13Z</dcterms:created>
  <dcterms:modified xsi:type="dcterms:W3CDTF">2026-10-07T02:21:13Z</dcterms:modified>
  <cp:category/>
  <cp:contentStatus/>
</cp:coreProperties>
</file>