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39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  <Relationship Id="rId39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一份把同一几何画在不同位置，但每次绘制还没有给图形一个可操作的身份。要分别选中、拖动和修改某个图形，需要把它作为对象交给图形视图架构管理。这份按教材第十章第三节，先建立场景、视图、图形项的关系，再分清三套坐标和对象管理接口。最后沿samp10_4，跟踪鼠标位置如何从视口进入场景，再找到具体图形项。原来关于局部几何和坐标映射的知识会继续使用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看对象关系示意：两个视图关联同一个场景，场景中管理多个图形项。图中的字母和数量只用于说明关系，不是实际程序的项数。QGraphicsScene继承QObject，负责项、选择状态与焦点，本身不是界面组件。QGraphicsView是界面组件，一个场景可供多个视图分别观察。QGraphicsItem保存局部几何等参数，也不是QWidget；它能够接收事件，是因为视图接收输入后交给场景，再由场景传到相关项。因此显示、管理与项自身的数据分别有明确对象负责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默认居中对齐时，场景范围比可用视口小，内容居中显示，也可用setAlignment改变对齐方式。场景范围大于视口时，视图通常提供滚动条，滚动改变观察位置，场景中的图形项仍然是原来那些对象。显示变换或滚动状态改变后，相同视口位置可能对应另一个场景点。因此输入事件提供的鼠标位置不能直接当成场景坐标。接下来分别标明三套坐标，再用映射函数读取它们之间的关系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视口坐标从可见区域左上角开始，Qt界面通常按设备无关像素计量，不直接等同于物理像素。场景坐标描述顶层图形项的位置，场景原点也不必位于当前屏幕中心；观察范围改变后，屏幕中心对应的场景点会随之改变。图形项坐标描述自身局部几何，局部原点的位置取决于几何定义，不一定是形状中心。同一鼠标位置在三套坐标中可以出现不同数值，读取时必须同时说明所属层。单位与局部原点分别参考https://doc.qt.io/qt-6/highdpi.html及Qt六点二点三QGraphicsItem源码https://raw.githubusercontent.com/qt/qtbase/v6.2.3/src/widgets/graphicsview/qgraphicsitem.cpp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etPos与pos描述局部原点在父图形项坐标系中的位置，没有父项时才使用场景坐标。scenePos始终给出这个原点的场景位置，等价于把局部零、零通过mapToScene映射到场景。如果父项发生变换，子项的场景位置会受到影响，即使子项相对于父项的pos没有改变。因此有父项时，pos与scenePos可能不同，不能只凭函数名里出现pos就认定返回的是场景坐标。位置定义核验于https://raw.githubusercontent.com/qt/qtbase/v6.2.3/src/widgets/graphicsview/qgraphicsitem.cpp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组几何尺寸都宽二百、高一百，差别在于矩形从哪里开始。第一组采用教材参数，从负一百、负五十开始，因此几何围绕原点对称，椭圆中心是零、零。第二组是课堂对比，从零、零开始，原点位于外接矩形左上角，椭圆中心则是一百、五十。两组构造说明原点在中心是本例的选择，并非所有项的规定。setPos移动局部原点的位置，不必重写这些几何参数。该边界核验于Qt六点二点三QGraphicsItem源码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ceneRect主要用于场景索引及视图滚动范围，它不强制项只能放在矩形内，也不会自动裁掉矩形外的部分。教材把圆心放到场景右下边界，圆的一部分超出范围，但仍然可以显示。后面会用圆的局部矩形和setPos计算它的位置。若课堂中看不到一个项，先检查视口当前观察范围、项的隐藏状态以及项的位置；超出sceneRect本身不足以证明图形被裁剪。这个结论核验于Qt六点二点三QGraphicsScene源码https://raw.githubusercontent.com/qt/qtbase/v6.2.3/src/widgets/graphicsview/qgraphicsscene.cpp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提出观察目标，再选择接口。想把某个场景点或图形项放在视口中央，用centerOn改变观察中心。只要求一个项或矩形区域能够被看到，用ensureVisible移动观察范围，尝试使指定范围可见。如果允许改变显示比例来适配视口，则使用fitInView，它缩放并调整滚动位置；需要保持图形比例时传Qt::KeepAspectRatio。这三个接口的参数都要对应明确的对象或范围，不能只用“调整显示”概括它们的目的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码先创建场景，把QObject父对象设为主窗口this，再创建使用已定义局部矩形rect的项。调用addItem之后，场景接管该项及其子项的所有权；场景析构时删除仍属于它的项。setScene让视图显示这个场景。也可以用addEllipse、addRect等便利接口，直接创建并添加对应项。这里有两层不同的管理关系：主窗口负责销毁场景，场景负责销毁已经接管的图形项。所有权移交核验于https://raw.githubusercontent.com/qt/qtbase/v6.2.3/src/widgets/graphicsview/qgraphicsscene.cpp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removeItem把项及其子项移出场景，所有权交回调用者，本身不执行delete。如果对象还要使用，可以保留它，或者添加到另一个场景；确定不用时才由调用者删除。页面代码展示的是确定不再使用后的处理，清空当前变量也不会自动清空其他地方保存的引用。clear会移除并删除全部图形项，原先的项指针因此失效；clearSelection只清除选择状态，图形对象仍存在。要先区别移出、删除与取消选择，再调用接口。相关行为核验于Qt六点二点三QGraphicsScene源码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场景除了管理项，还提供背景和前景入口。背景先于图形项绘制，前景在图形项之后绘制；setBackgroundBrush与setForegroundBrush分别设置对应画刷。如果需要自定义共同衬底或覆盖内容，可以继承QGraphicsScene，重载drawBackground与drawForeground。但需要单独选择、拖动或修改身份的内容，应继续作为图形项管理。这样学生可以按“谁需要独立交互”决定对象放在哪里，而不是把所有内容都画进一个背景函数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内容选择具体项。矩形与椭圆用QGraphicsRectItem和QGraphicsEllipseItem，线和路径用LineItem与PathItem，图片用PixmapItem，文本可用TextItem或SimpleTextItem，页面给出了完整类名。QGraphicsProxyWidget把界面组件放入场景，这些类型都属于QGraphicsItem体系。若多个项需要共同操作，可以建立父子关系，或用createItemGroup组成组。destroyItemGroup解除这个组，组内对象可以继续存在。选择类型解决“保存什么内容”，组合解决“哪些对象需要一起操作”，两个判断应分开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显示出一个项并不代表已经允许拖动或选择。ItemIsMovable允许移动，ItemIsSelectable允许选择，ItemIsFocusable允许获得键盘焦点；setFlags一次组合设置，setFlag单独修改一个标志。setEnabled设为false会禁止项接收事件，却不自动隐藏，show和hide才控制显隐。透明度用setOpacity设置，零透明、一不透明。setSelected写入选择状态，isSelected读取状态，setData保存程序自己的数据。检查交互失效时，应寻找对应条件，不能随便改一个看起来相关的属性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etPos设置局部原点在父项或场景中的位置，setRotation设置旋转角度，setScale设置统一缩放比例，它们改变项的坐标映射。setZValue处理的是重叠时的前后次序，同层项通常数值较大的显示在前面，不能把层级变化当成坐标位置变化。在不同坐标系间换算时，mapToScene和mapFromScene对应场景，ToParent和FromParent对应父项，ToItem和FromItem对应另一个项。方向词To与From说明换算的目标或来源，调用前要同时认清当前项是谁。局部位置定义核验于Qt六点二点三QGraphicsItem源码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整观察教材图十杠十九。蓝色椭圆位于场景中心，红色圆心位于场景右下边界，矩形框显示场景范围。改变窗口大小时，观察内容居中或滚动条；移动鼠标时，读状态栏中的View和Scene坐标。点击某个图形项后，再读它的Item局部坐标，拖动后比较三套值。截图承担辨认操作位置的任务，旁边的大字号说明给出了要观察的对象与条件。后面的代码分别完成事件报告、界面显示位置、场景创建和坐标映射，把这些现象逐步接起来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TGraphicsView继承QGraphicsView并声明Q_OBJECT，以便定义自己的信号。构造函数接收QWidget父对象，实现时应把parent交给QGraphicsView基类。两个信号都带QPoint位置参数：mouseMovePoint报告移动位置，mouseClicked报告点击位置。两个受保护事件函数分别重载鼠标移动与按下处理，override让编译器检查签名，避免把函数名写对却没有真正覆盖基类函数。视图只负责报告输入位置，主窗口稍后决定怎么换算、写到哪个标签。下面先实现移动事件，再实现左键按下条件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进入mouseMoveEvent后，先从event的pos读取视口中的鼠标位置，保存在QPoint变量中，再发射mouseMovePoint，把位置传给主窗口槽函数。最后调用QGraphicsView的同名基类事件函数，让原来的拖动等交互继续处理。添加坐标报告功能时，只增加本例需要的观察行为，不应截断视图原有处理。这份代码沿教材使用整数视口点，后续mapToScene接收它并返回浮点场景坐标，因此这里还没有完成场景位置换算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mousePressEvent先检查本次按下的是哪一个按钮。只有左键分支发射mouseClicked，参数仍取自event的pos，也就是视口位置。基类mousePressEvent调用放在分支之后，因此不论是否左键，仍然保留基类处理。主窗口收到信号时，需要先把输入位置映射到场景，再寻找光标处的图形项。这里报告一次按下事件，不等于已经得到图形项局部点，也不能在尚未找到项时假定它的局部坐标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在Designer放置QGraphicsView，将objectName设为view，再在Promote to中填写TGraphicsView类名，以及项目中声明它的头文件。添加提升类并执行Promote，项目还必须包含该类的声明和实现，构造函数能接收父组件。编译生成的界面代码将创建TGraphicsView实例，运行时才能发射刚才的两个自定义信号。提升在设计时先使用基类占位，Designer实时加载自定义组件的插件方式留到第十一章。两种方式的边界参考Qt Designer说明https://doc.qt.io/qt-6/designer-using-custom-widgets.html。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setupUi之后，分别创建View、Scene、Item三个QLabel，并把它们添加到状态栏。标签初始文字就写明所属坐标层，避免同一处数值被理解成不同含义。鼠标移动时更新View与Scene标签，只有命中图形项后才写入Item局部坐标。没有命中时，将Item显示为未命中，防止上一项的旧坐标继续保留。页面代码先建立这些显示对象，后面的槽函数会按照对应名称写入数值，因此从数据来源到显示位置可以逐一检查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十字光标方便观察位置，setMouseTracking开启后，不按键移动鼠标也能报告移动事件。RubberBandDrag让背景拖动形成矩形选择框，ScrollHandDrag用于拖动观察范围，NoDrag不启用这两种背景拖动。它们控制视图行为，图形项自身还要启用可选择或可移动标志。排查交互时，先区分无按键移动有没有事件、背景拖动采用哪种模式，以及项本身是否允许移动。视图拖动模式不能代替图形项标志，也不能用开启鼠标跟踪来代替可选择设置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etupUi完成后才能取得已经提升为TGraphicsView的view。两个connect使用类型明确的函数指针，把移动信号关联到do_mouseMovePoint，把点击信号关联到do_mouseClicked。随后iniGraphicsSystem建立场景与图形项，让view显示场景。构造函数中还会完成上一页的标签和视图设置，页面这里只列出连接与创建的主干顺序。视图发出位置，槽函数换算并显示，初始化函数创建可操作对象；需要修改行为时可以顺着职责找到相应函数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用左上角负二百、负一百，宽四百、高二百的矩形定义场景范围，场景的QObject父对象为主窗口。setScene将它交给视图显示，但设置sceneRect不会自动画出边框。代码另建QGraphicsRectItem使用同一个矩形，画笔宽度取二，并只设置可选择、可焦点两个标志，没有开启可移动，最后添加到场景。这样边框能帮助观察范围，又不会被拖走。sceneRect仍然不会自动裁剪其他项，数值都是教材samp10_4的情景参数。范围与所有权核验于Qt六点二点三QGraphicsScene源码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局部椭圆从负一百、负五十开始，宽二百、高一百，中心正好位于局部零、零。setPos把这个局部原点放在场景零、零，本例也就是场景中心。随后设置蓝色画刷，组合可移动、可选择和可焦点标志，再调用addItem让场景接管它。拖动时，图形项的位置改变，局部几何的宽高保持原值。这是同一对象的映射发生变化，并非每次拖动都重新创建椭圆。尺寸、位置和颜色来自教材示例，局部原点与所有权分别核验于QGraphicsItem和QGraphicsScene源码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次仍使用QGraphicsEllipseItem，但局部矩形从负五十、负五十开始，宽高都是一百，所以得到圆。教材这处复制了前一个椭圆的注释，解释应按实际代码使用本圆参数。setPos传入场景矩形right和bottom，使圆心落在二百、一百。圆的一部分超出sceneRect，仍可以显示。代码设置红色画刷和三个交互标志，添加后clearSelection仅取消选择，不删除对象。这些参数来自教材，范围不自动裁剪的结论核验于Qt六点二点三QGraphicsScene源码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do_mouseMovePoint接收QPoint视口位置，mapToScene用view的当前映射返回QPointF场景点。View标签写入输入点的横纵坐标，Scene标签写入换算后的横纵坐标，并在课堂写法中保留一位小数。显示变换或滚动状态变化后，映射关系可能变化，所以不要手工减去一个固定偏移。场景坐标可能包含小数，保留小数便于观察缩放影响；教材取整显示只改变输出文字格式，并没有把程序内部的浮点位置改成整数。此页是槽函数内部片段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点击槽函数按三个步骤处理：先将视口点映射成场景点，再用场景itemAt寻找光标位置的项，最后由命中的项mapFromScene得到它的局部点。itemAt传入当前viewportTransform，保留设备映射。若返回空指针，标签显示未命中并立即返回；只有实际找到项，才能调用mapFromScene。这样不会让旧局部坐标继续显示，也不会访问空对象。输出保留一位小数，便于对照不同映射条件。本页采用的命中参数核验于https://raw.githubusercontent.com/qt/qtbase/v6.2.3/src/widgets/graphicsview/qgraphicsscene.cpp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场景里若有ItemIgnoresTransformations项，场景命中需要正确设备变换，才能判断这种项当前可见几何是否覆盖鼠标位置。viewportTransform提供当前视图到设备的完整映射，不宜用只含部分变换的值替代。另一种调用方式是直接view的itemAt，它接收视口点；scene的itemAt接收场景点。这两个输入所属坐标不同，不能把已经换算的场景点又传给视图重载。读代码时先认清谁接收调用，再核对每个参数属于哪套坐标。相关设备变换条件核验于Qt六点二点三QGraphicsScene源码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读取view的viewport尺寸得到实际可见区域，view整体尺寸还包含边框等部分，二者不是同一个值。教材显式设定的sceneRect仍是负二百、负一百、四百、二百，窗口改变大小并不自动改写这个场景矩形。视图根据新的可用尺寸呈现居中或滚动观察的结果。响应resizeEvent时应保留基类处理，尺寸标签也要在对应视图完成布局更新后读取当前值，避免显示旧尺寸。解释现象时分别说明界面可用范围和场景几何，不要求把每个项的局部参数随窗口改写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不按键移动鼠标，观察View与Scene标签；没有更新时，检查跟踪设置和信号连接。这次改变的是输入位置。然后滚动或缩放，在相同视口位置点击，比较Scene坐标，说明观察映射为何改变，不能继续用固定偏移。最后拖动图形项，再点击相同局部位置，例如椭圆中心，比较Scene与Item坐标，区分项位置和局部几何。每次只改变一个条件，比较才有明确原因。教材补充samp10_5可继续练习图形项编辑，本页没有声称已运行或交付这个补充程序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判断并解释，再逐题显示答案。局部零、零不一定是形状中心，位置取决于局部几何参数。超出sceneRect也不会自动裁剪，它主要用于场景索引和视图滚动范围。removeItem不会自动删除对象，调用者接回所有权；clear才移除并删除所有项。三题分别检查局部坐标定义、场景范围和生命周期，不能用“场景管理图形”笼统跳过具体边界。原点定义核验于Qt六点二点三QGraphicsItem源码，范围和移除行为核验于同版本QGraphicsScene源码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份已经把坐标和对象对应起来：场景管理图形项，视图显示场景并接收输入，鼠标的视口点先换到场景，命中图形后再换为项的局部点。我们还知道哪些项由场景删除，以及移出后谁接回所有权。接下来教材第十章第四节转向图像数据。QImage让程序直接读写像素，新的问题是颜色怎样存储、文件怎样编码、如何变换图像，以及如何把内容送到打印设备。对象交互与像素处理各有操作对象，前面学到的坐标与绘图设备知识仍会继续使用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10_c_graphicsview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10_c_graphicsview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c6ceac4976a702e5.png"/>
  <Relationship Id="rId3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8.xml"/>
</Relationships>
</file>

<file path=ppt/slides/_rels/slide2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9.xml"/>
</Relationships>
</file>

<file path=ppt/slides/_rels/slide3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0.xml"/>
</Relationships>
</file>

<file path=ppt/slides/_rels/slide3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1.xml"/>
</Relationships>
</file>

<file path=ppt/slides/_rels/slide3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2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5884" y="603885"/>
            <a:ext cx="2553576" cy="528066"/>
            <a:chOff x="595884" y="603885"/>
            <a:chExt cx="2553576" cy="528066"/>
          </a:xfrm>
        </p:grpSpPr>
        <p:sp>
          <p:nvSpPr>
            <p:cNvPr id="2" name="TextBox 2"/>
            <p:cNvSpPr txBox="1"/>
            <p:nvPr/>
          </p:nvSpPr>
          <p:spPr>
            <a:xfrm>
              <a:off x="595884" y="603885"/>
              <a:ext cx="25535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第10章 · 10.3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2171700"/>
            <a:ext cx="7307580" cy="1162050"/>
            <a:chOff x="590550" y="2171700"/>
            <a:chExt cx="7307580" cy="11620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2171700"/>
              <a:ext cx="7307580" cy="1162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图形视图与坐标交互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2836" y="3682365"/>
            <a:ext cx="5481828" cy="1178814"/>
            <a:chOff x="592836" y="3682365"/>
            <a:chExt cx="5481828" cy="1178814"/>
          </a:xfrm>
        </p:grpSpPr>
        <p:sp>
          <p:nvSpPr>
            <p:cNvPr id="6" name="TextBox 6"/>
            <p:cNvSpPr txBox="1"/>
            <p:nvPr/>
          </p:nvSpPr>
          <p:spPr>
            <a:xfrm>
              <a:off x="592836" y="3682365"/>
              <a:ext cx="5481828" cy="11788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3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每个图形成为对象，</a:t>
              </a:r>
              <a:br/>
              <a:r>
                <a:rPr lang="zh-CN" sz="33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才能分别选择、拖动和修改。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227320"/>
            <a:ext cx="7034784" cy="888492"/>
            <a:chOff x="597408" y="5227320"/>
            <a:chExt cx="70347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22732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场景、视图、图形项；三套坐标；对象管理与交互。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沿教材samp10_4，跟踪一次鼠标移动和点击。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49940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第10章10.3 · 01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519160" cy="819150"/>
            <a:chOff x="590550" y="613410"/>
            <a:chExt cx="851916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51916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场景、视图、图形项各自负责什么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09600" y="1828800"/>
            <a:ext cx="10972800" cy="1905000"/>
            <a:chOff x="609600" y="1828800"/>
            <a:chExt cx="10972800" cy="1905000"/>
          </a:xfrm>
        </p:grpSpPr>
        <p:sp>
          <p:nvSpPr>
            <p:cNvPr id="4" name="Rectangle 4"/>
            <p:cNvSpPr/>
            <p:nvPr/>
          </p:nvSpPr>
          <p:spPr>
            <a:xfrm>
              <a:off x="4191000" y="1828800"/>
              <a:ext cx="7391400" cy="1905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Rectangle 5"/>
            <p:cNvSpPr/>
            <p:nvPr/>
          </p:nvSpPr>
          <p:spPr>
            <a:xfrm>
              <a:off x="609600" y="1905000"/>
              <a:ext cx="2819400" cy="685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Rectangle 6"/>
            <p:cNvSpPr/>
            <p:nvPr/>
          </p:nvSpPr>
          <p:spPr>
            <a:xfrm>
              <a:off x="609600" y="2895600"/>
              <a:ext cx="2819400" cy="685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7" name="Line 7"/>
            <p:cNvSpPr/>
            <p:nvPr/>
          </p:nvSpPr>
          <p:spPr>
            <a:xfrm>
              <a:off x="3429000" y="2247900"/>
              <a:ext cx="762000" cy="9525"/>
            </a:xfrm>
            <a:custGeom>
              <a:avLst/>
              <a:gdLst/>
              <a:ahLst/>
              <a:cxnLst/>
              <a:rect l="l" t="t" r="r" b="b"/>
              <a:pathLst>
                <a:path w="762000" h="9525">
                  <a:moveTo>
                    <a:pt x="0" y="0"/>
                  </a:moveTo>
                  <a:lnTo>
                    <a:pt x="762000" y="0"/>
                  </a:lnTo>
                </a:path>
              </a:pathLst>
            </a:cu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8" name="Line 8"/>
            <p:cNvSpPr/>
            <p:nvPr/>
          </p:nvSpPr>
          <p:spPr>
            <a:xfrm>
              <a:off x="3429000" y="3238500"/>
              <a:ext cx="762000" cy="9525"/>
            </a:xfrm>
            <a:custGeom>
              <a:avLst/>
              <a:gdLst/>
              <a:ahLst/>
              <a:cxnLst/>
              <a:rect l="l" t="t" r="r" b="b"/>
              <a:pathLst>
                <a:path w="762000" h="9525">
                  <a:moveTo>
                    <a:pt x="0" y="0"/>
                  </a:moveTo>
                  <a:lnTo>
                    <a:pt x="762000" y="0"/>
                  </a:lnTo>
                </a:path>
              </a:pathLst>
            </a:cu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902208" y="2103120"/>
              <a:ext cx="247375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视图A：观察场景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02208" y="3093720"/>
              <a:ext cx="247375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视图B：观察场景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483608" y="1988820"/>
              <a:ext cx="454761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场景：管理多个图形项（示意）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4495800" y="2667000"/>
              <a:ext cx="3048000" cy="838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8153400" y="2667000"/>
              <a:ext cx="3124200" cy="838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4788408" y="2922270"/>
              <a:ext cx="118140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图形项A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446008" y="2922270"/>
              <a:ext cx="118140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图形项B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97408" y="4198620"/>
            <a:ext cx="8299704" cy="888492"/>
            <a:chOff x="597408" y="4198620"/>
            <a:chExt cx="8299704" cy="888492"/>
          </a:xfrm>
        </p:grpSpPr>
        <p:sp>
          <p:nvSpPr>
            <p:cNvPr id="17" name="TextBox 17"/>
            <p:cNvSpPr txBox="1"/>
            <p:nvPr/>
          </p:nvSpPr>
          <p:spPr>
            <a:xfrm>
              <a:off x="597408" y="4198620"/>
              <a:ext cx="82997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QGraphicsScene继承QObject，管理图形项、选择与焦点。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它不是界面组件；一个场景可以供多个QGraphicsView观察。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97408" y="5303520"/>
            <a:ext cx="8955024" cy="888492"/>
            <a:chOff x="597408" y="5303520"/>
            <a:chExt cx="8955024" cy="888492"/>
          </a:xfrm>
        </p:grpSpPr>
        <p:sp>
          <p:nvSpPr>
            <p:cNvPr id="19" name="TextBox 19"/>
            <p:cNvSpPr txBox="1"/>
            <p:nvPr/>
          </p:nvSpPr>
          <p:spPr>
            <a:xfrm>
              <a:off x="597408" y="5303520"/>
              <a:ext cx="89550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QGraphicsView负责显示和输入，QGraphicsItem保存局部几何。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图形项不是QWidget，却能通过视图、场景接收事件。</a:t>
              </a: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603504" y="6404610"/>
            <a:ext cx="557738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教材10.3.1 · 示意只表达对象关系，不表示项的实际数量或尺寸 · 02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视图显示场景的一部分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5815584" cy="1307592"/>
            <a:chOff x="597408" y="1836420"/>
            <a:chExt cx="581558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5815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默认居中对齐时，场景范围小于可用视口，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内容会居中显示。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也可以用setAlignment()改变对齐方式。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6729984" cy="1307592"/>
            <a:chOff x="597408" y="3284220"/>
            <a:chExt cx="67299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6729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场景范围大于可用视口时，视图通常提供滚动条。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滚动改变当前观察位置，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不要求为每一块可见区域重新创建图形项。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6425184" cy="1307592"/>
            <a:chOff x="597408" y="4884420"/>
            <a:chExt cx="64251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6425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视图的显示变换和滚动状态都可能改变。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因此鼠标的视口坐标不能直接当成场景坐标。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需要先明确输入位置属于哪套坐标，再做映射。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237881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教材10.3.1—10.3.2 · 03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3995928" cy="819150"/>
            <a:chOff x="590550" y="613410"/>
            <a:chExt cx="399592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399592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先分清三套坐标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6729984" cy="1307592"/>
            <a:chOff x="597408" y="1836420"/>
            <a:chExt cx="672998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6729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视口坐标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从可见区域左上角开始。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Qt界面通常使用设备无关像素，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不能直接把一个界面坐标单位当成一个物理像素。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7339584" cy="1307592"/>
            <a:chOff x="597408" y="3284220"/>
            <a:chExt cx="73395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7339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场景坐标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描述顶层图形项的位置。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场景原点不必位于当前屏幕中心。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改变观察范围后，屏幕中心对应的场景点也可能改变。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7034784" cy="1307592"/>
            <a:chOff x="597408" y="4884420"/>
            <a:chExt cx="70347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7034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图形项坐标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描述项自身的局部几何。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局部原点不一定是形状中心，要看几何怎样定义。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同一个鼠标位置，在这三套坐标中可以有不同数值。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584179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教材10.3.2 · 核验修正：High DPI / Qt 6.2.3 QGraphicsItem · 04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434224" cy="819150"/>
            <a:chOff x="590550" y="613410"/>
            <a:chExt cx="743422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43422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pos与scenePos分别读取什么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6729984" cy="1307592"/>
            <a:chOff x="597408" y="1836420"/>
            <a:chExt cx="672998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6729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setPos()、pos()使用父图形项的坐标。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它们描述局部原点在父项中的位置；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只有没有父图形项时，这个位置才使用场景坐标。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5967984" cy="1307592"/>
            <a:chOff x="597408" y="3284220"/>
            <a:chExt cx="59679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5967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scenePos()始终给出局部原点的场景位置。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它等价于mapToScene(0,0)，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把项自己的局部原点映射到场景。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7537704" cy="1307592"/>
            <a:chOff x="597408" y="4884420"/>
            <a:chExt cx="753770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75377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父图形项的变换会影响子项的场景位置。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有父项时，pos()与scenePos()可能不同。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读取位置前先确认父子关系，不能只看函数名中的pos。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593074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教材10.3.2 · 核验：Qt 6.2.3 QGraphicsItem::pos / scenePos · 05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局部原点由几何定义决定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1828800"/>
            <a:ext cx="10972800" cy="1676400"/>
            <a:chOff x="609600" y="1828800"/>
            <a:chExt cx="10972800" cy="16764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676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515531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auto *a = new QGraphicsEllipseItem(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-100, -50, 200, 100);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902208" y="2846070"/>
              <a:ext cx="672846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几何围绕局部原点对称，椭圆中心就是(0,0)。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9600" y="3733800"/>
            <a:ext cx="10972800" cy="1676400"/>
            <a:chOff x="609600" y="3733800"/>
            <a:chExt cx="10972800" cy="1676400"/>
          </a:xfrm>
        </p:grpSpPr>
        <p:sp>
          <p:nvSpPr>
            <p:cNvPr id="8" name="Rectangle 8"/>
            <p:cNvSpPr/>
            <p:nvPr/>
          </p:nvSpPr>
          <p:spPr>
            <a:xfrm>
              <a:off x="609600" y="3733800"/>
              <a:ext cx="10972800" cy="1676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903732" y="3869055"/>
              <a:ext cx="515531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auto *b = new QGraphicsEllipseItem(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0, 0, 200, 100);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02208" y="4751070"/>
              <a:ext cx="726155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局部原点在外接矩形左上角，中心则是(100,50)。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5722620"/>
            <a:ext cx="8890406" cy="469392"/>
            <a:chOff x="597408" y="5722620"/>
            <a:chExt cx="8890406" cy="4693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5722620"/>
              <a:ext cx="889040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setPos()移动的是局部原点的位置，局部几何可以保持不变。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603504" y="6404610"/>
            <a:ext cx="592723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情景：a来自教材，b为课堂对比 · 核验：Qt 6.2.3 QGraphicsItem · 06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77684" cy="819150"/>
            <a:chOff x="590550" y="613410"/>
            <a:chExt cx="737768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7768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sceneRect不自动裁剪图形项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6409944" cy="1307592"/>
            <a:chOff x="597408" y="1836420"/>
            <a:chExt cx="640994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64099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sceneRect主要规定场景索引和视图滚动范围。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它不会把图形项强制限制在这个矩形内，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也不会自动裁掉超出矩形的部分。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7156704" cy="1307592"/>
            <a:chOff x="597408" y="3284220"/>
            <a:chExt cx="715670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71567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教材把一个圆的中心放在场景右下边界。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圆的一部分位于sceneRect外，但仍可以显示。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后面会对照局部圆形参数与setPos()解释这个结果。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8253984" cy="1307592"/>
            <a:chOff x="597408" y="4884420"/>
            <a:chExt cx="82539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8253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看不到一个图形时，先检查当前观察范围、隐藏状态和位置。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实际显示还取决于视口能观察到哪里，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不能只因为超出sceneRect就判断图形被裁剪。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571856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教材10.3 · 核验修正：Qt 6.2.3 QGraphicsScene::sceneRect · 07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按观察任务选择视图接口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8101584" cy="1307592"/>
            <a:chOff x="597408" y="1836420"/>
            <a:chExt cx="810158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8101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要把指定场景点或图形项放到视口中央，使用centerOn()。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它改变当前观察中心。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例如教师想让学生重点观察选中的图形。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8939784" cy="1307592"/>
            <a:chOff x="597408" y="3284220"/>
            <a:chExt cx="89397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8939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只要求指定图形项或矩形区域能被看到，使用ensureVisible()。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它移动观察范围，尝试让指定区域可见。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先说明“要看到哪里”，再传入对应对象或范围。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7034784" cy="1307592"/>
            <a:chOff x="597408" y="4884420"/>
            <a:chExt cx="70347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7034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允许缩放来适配视口时，使用fitInView()。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它缩放并调整滚动位置，使指定场景区域适配视口。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需要保持图形比例，传入Qt::KeepAspectRatio。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475350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教材表10-6 · 先区分居中、可见与缩放适配三个目标 · 08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把图形项交给场景管理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917573"/>
            <a:chOff x="609600" y="1828800"/>
            <a:chExt cx="10972800" cy="191757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828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704888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scene = new QGraphicsScene(this); // 窗口拥有场景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auto *item = new QGraphicsRectItem(rect);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scene-&gt;addItem(item); // 场景接管图形项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ui-&gt;view-&gt;setScene(scene); // 视图显示场景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rect是已定义的局部矩形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198620"/>
            <a:ext cx="5800344" cy="888492"/>
            <a:chOff x="597408" y="4198620"/>
            <a:chExt cx="580034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98620"/>
              <a:ext cx="58003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addItem()接管图形项及其子项的所有权。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场景析构时，删除仍属于它的项。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303520"/>
            <a:ext cx="8116824" cy="888492"/>
            <a:chOff x="597408" y="5303520"/>
            <a:chExt cx="811682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303520"/>
              <a:ext cx="81168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也可用addEllipse()、addRect()等便利接口创建并添加。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scene的QObject父对象为this，窗口负责销毁这个场景。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539714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教材10.3.3 · 核验：Qt 6.2.3 QGraphicsScene::addItem · 09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678113" cy="819150"/>
            <a:chOff x="590550" y="613410"/>
            <a:chExt cx="8678113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678113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removeItem与clear怎样影响对象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231773"/>
            <a:chOff x="609600" y="1828800"/>
            <a:chExt cx="10972800" cy="123177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219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759561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scene-&gt;removeItem(item); // 移出场景，所有权交回调用者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delete item; // 只有确定不再使用时才删除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item = nullptr; // 清空当前变量，其他引用也要处理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284220"/>
            <a:ext cx="7644384" cy="1307592"/>
            <a:chOff x="597408" y="3284220"/>
            <a:chExt cx="76443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284220"/>
              <a:ext cx="7644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removeItem()本身不执行delete，也会移出子项。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若还要使用，可以保留对象或添加到另一个场景；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若不再使用，调用者负责删除，不能以为场景还会代劳。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884420"/>
            <a:ext cx="7888224" cy="1307592"/>
            <a:chOff x="597408" y="4884420"/>
            <a:chExt cx="788822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884420"/>
              <a:ext cx="78882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clear()移除并删除全部图形项，保存的项指针会失效。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clearSelection()只清除选择状态，不删除任何图形项。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移出、删除、取消选择是不同动作，按目的选择接口。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586637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教材表10-7 · 核验修正：QGraphicsScene::removeItem / clear · 10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背景、图形项与前景分层绘制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6425184" cy="1307592"/>
            <a:chOff x="597408" y="1836420"/>
            <a:chExt cx="642518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6425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背景先于图形项绘制，前景在图形项之后绘制。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setBackgroundBrush()设置背景画刷，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setForegroundBrush()设置前景画刷。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5998464" cy="1307592"/>
            <a:chOff x="597408" y="3284220"/>
            <a:chExt cx="599846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59984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继承QGraphicsScene后，可以重载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drawBackground()和drawForeground()，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在对应入口中绘制自定义的背景或前景。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7034784" cy="1307592"/>
            <a:chOff x="597408" y="4884420"/>
            <a:chExt cx="70347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7034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需要独立选择和拖动的对象，保留为图形项。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共同的衬底或覆盖内容，可以放在背景或前景。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先判断谁需要独立交互，再决定把内容画在哪一层。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243535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教材10.3.1、表10-7 · 11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选择图形项类型与组合方式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917573"/>
            <a:chOff x="609600" y="1828800"/>
            <a:chExt cx="10972800" cy="191757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828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731558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矩形：QGraphicsRectItem；椭圆：QGraphicsEllipseItem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线：QGraphicsLineItem；路径：QGraphicsPathItem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图片：QGraphicsPixmapItem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文本：QGraphicsTextItem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简单文本：QGraphicsSimpleTextItem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198620"/>
            <a:ext cx="7690104" cy="888492"/>
            <a:chOff x="597408" y="4198620"/>
            <a:chExt cx="769010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98620"/>
              <a:ext cx="76901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QGraphicsProxyWidget可把界面组件放入场景。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这些项都属于QGraphicsItem体系，各自保存对应内容。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303520"/>
            <a:ext cx="7613904" cy="888492"/>
            <a:chOff x="597408" y="5303520"/>
            <a:chExt cx="761390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303520"/>
              <a:ext cx="76139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项可包含子项，或者由createItemGroup()组成组。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destroyItemGroup()解除组，组内对象可以继续存在。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562584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教材10.3.1、10.3.3 · 按内容选类型，按整体操作需要建立组合 · 12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可移动、可选择与焦点分别设置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7933944" cy="1307592"/>
            <a:chOff x="597408" y="1836420"/>
            <a:chExt cx="793394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79339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ItemIsMovable允许移动，ItemIsSelectable允许选择，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ItemIsFocusable允许获取键盘焦点。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setFlags()可组合设置；setFlag()可单独改一个标志。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7751064" cy="1307592"/>
            <a:chOff x="597408" y="3284220"/>
            <a:chExt cx="775106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77510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setEnabled(false)使项不能接收事件，但不自动隐藏。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show()、hide()控制是否显示。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setOpacity()设透明度：0透明，1不透明。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7872984" cy="1307592"/>
            <a:chOff x="597408" y="4884420"/>
            <a:chExt cx="78729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7872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setSelected()写入选择状态，isSelected()读取结果。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setData()保存程序自定义数据。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要选中或拖动一个项，先为它启用对应的交互标志。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174071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教材表10-8 · 13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图形项变换与叠放次序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7796784" cy="1307592"/>
            <a:chOff x="597408" y="1836420"/>
            <a:chExt cx="779678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7796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setPos()设置局部原点在父项或场景的位置。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setRotation()设置旋转角度，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setScale()设置统一缩放比例，改变的是项的坐标映射。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6729984" cy="1307592"/>
            <a:chOff x="597408" y="3284220"/>
            <a:chExt cx="67299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6729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setZValue()控制叠放次序。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同层图形项重叠时，数值较大的通常显示在前面。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前后层级与位置、方向、大小是不同属性。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7431024" cy="1307592"/>
            <a:chOff x="597408" y="4884420"/>
            <a:chExt cx="743102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74310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mapToScene()、mapFromScene()在项与场景间换算。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mapToParent()、mapFromParent()对应父项；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mapToItem()、mapFromItem()对应另一个图形项。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479282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教材表10-8 · 核验：QGraphicsItem局部坐标与位置 · 14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483706" cy="819150"/>
            <a:chOff x="590550" y="613410"/>
            <a:chExt cx="648370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48370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观察教材samp10_4的界面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0456" y="1828800"/>
            <a:ext cx="4996434" cy="4329684"/>
            <a:chOff x="600456" y="1828800"/>
            <a:chExt cx="4996434" cy="4329684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1828800"/>
              <a:ext cx="4987290" cy="3880485"/>
            </a:xfrm>
            <a:prstGeom prst="rect">
              <a:avLst/>
            </a:prstGeom>
          </p:spPr>
        </p:pic>
        <p:sp>
          <p:nvSpPr>
            <p:cNvPr id="5" name="TextBox 5"/>
            <p:cNvSpPr txBox="1"/>
            <p:nvPr/>
          </p:nvSpPr>
          <p:spPr>
            <a:xfrm>
              <a:off x="600456" y="5806440"/>
              <a:ext cx="431939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教材图10-19：场景边框与坐标状态栏。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07608" y="1836420"/>
            <a:ext cx="3986784" cy="3403092"/>
            <a:chOff x="6007608" y="1836420"/>
            <a:chExt cx="3986784" cy="3403092"/>
          </a:xfrm>
        </p:grpSpPr>
        <p:sp>
          <p:nvSpPr>
            <p:cNvPr id="7" name="TextBox 7"/>
            <p:cNvSpPr txBox="1"/>
            <p:nvPr/>
          </p:nvSpPr>
          <p:spPr>
            <a:xfrm>
              <a:off x="6007608" y="1836420"/>
              <a:ext cx="39867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蓝色椭圆位于场景中心。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红色圆心在场景右下边界。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矩形框显示场景范围。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改变窗口：看居中与滚动条。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移动：读View与Scene坐标。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点击项：读Item局部坐标。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拖动项后，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再比较这三套坐标。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509275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教材10.3.4 · 后续分别实现事件、对象初始化和坐标显示 · 15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091373" cy="819150"/>
            <a:chOff x="590550" y="613410"/>
            <a:chExt cx="8091373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091373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TGraphicsView声明事件与信号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593973"/>
            <a:chOff x="609600" y="1828800"/>
            <a:chExt cx="10972800" cy="359397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581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7355586" cy="3458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class TGraphicsView : public QGraphicsView 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Q_OBJECT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public: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TGraphicsView(QWidget *parent = nullptr);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signals: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void mouseMovePoint(QPoint point);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void mouseClicked(QPoint point);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protected: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void mouseMoveEvent(QMouseEvent *event) override;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void mousePressEvent(QMouseEvent *event) override;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722620"/>
            <a:ext cx="9200083" cy="469392"/>
            <a:chOff x="597408" y="5722620"/>
            <a:chExt cx="9200083" cy="4693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722620"/>
              <a:ext cx="920008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override检查重载签名；视图报告位置，主窗口决定如何显示。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566516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教材10.3.4 · 构造函数实现中把parent交给QGraphicsView基类 · 16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9084564" cy="819150"/>
            <a:chOff x="590550" y="613410"/>
            <a:chExt cx="908456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908456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鼠标移动：报告位置并保留基类处理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133600"/>
            <a:chOff x="609600" y="1828800"/>
            <a:chExt cx="10972800" cy="2133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133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7942326" cy="1934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void TGraphicsView::mouseMoveEvent(QMouseEvent *event)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QPoint point = event-&gt;pos();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emit mouseMovePoint(point);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QGraphicsView::mouseMoveEvent(event);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198620"/>
            <a:ext cx="7812024" cy="888492"/>
            <a:chOff x="597408" y="4198620"/>
            <a:chExt cx="781202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98620"/>
              <a:ext cx="78120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event-&gt;pos()读取视口中的鼠标位置。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mouseMovePoint(point)把这份位置交给主窗口槽函数。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303520"/>
            <a:ext cx="7690104" cy="888492"/>
            <a:chOff x="597408" y="5303520"/>
            <a:chExt cx="769010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303520"/>
              <a:ext cx="76901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继续调用基类事件函数，让原来的拖动等交互继续处理。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增加坐标报告功能后，仍保留QGraphicsView原有行为。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525719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教材10.3.4 · QPoint对应后续mapToScene的整数视口输入 · 17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鼠标按下：只报告左键点击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374773"/>
            <a:chOff x="609600" y="1828800"/>
            <a:chExt cx="10972800" cy="237477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362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8089011" cy="2239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void TGraphicsView::mousePressEvent(QMouseEvent *event)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(event-&gt;button() == Qt::LeftButton) 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emit mouseClicked(event-&gt;pos());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QGraphicsView::mousePressEvent(event);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427220"/>
            <a:ext cx="7644384" cy="1726692"/>
            <a:chOff x="597408" y="4427220"/>
            <a:chExt cx="7644384" cy="17266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427220"/>
              <a:ext cx="76443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只有左键分支发射mouseClicked，参数仍是视口位置。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基类处理放在分支之后，所以其他按钮也能继续处理。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主窗口收到位置后，先映射到场景，再寻找光标处的项。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这里报告一次点击，尚未把视口点当成图形项的局部点。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175686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教材10.3.4 · 18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197520" cy="819150"/>
            <a:chOff x="590550" y="613410"/>
            <a:chExt cx="819752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19752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在Designer中提升为自定义视图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6684264" cy="1307592"/>
            <a:chOff x="597408" y="1836420"/>
            <a:chExt cx="668426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66842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先放置QGraphicsView，objectName设为view。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在Promote to中填写提升类名TGraphicsView，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并填写项目中声明这个类的对应头文件。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7080504" cy="1307592"/>
            <a:chOff x="597408" y="3284220"/>
            <a:chExt cx="708050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70805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添加提升类并执行Promote。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项目应包含自定义类的声明与实现，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构造函数接收父组件，并把它交给QGraphicsView。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8406384" cy="1307592"/>
            <a:chOff x="597408" y="4884420"/>
            <a:chExt cx="84063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8406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编译生成的界面会创建TGraphicsView实例，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因此运行时能够发射刚才声明的自定义信号。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Designer中实时显示自定义组件的插件方法，在第11章讨论。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610781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教材图10-20对应操作 · 核验：Qt Designer Using Custom Widgets · 19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建立三个坐标显示位置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133600"/>
            <a:chOff x="609600" y="1828800"/>
            <a:chExt cx="10972800" cy="2133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133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7342251" cy="1934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labViewCord = new QLabel("View坐标：", this);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labSceneCord = new QLabel("Scene坐标：", this);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labItemCord = new QLabel("Item坐标：未命中", this);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ui-&gt;statusBar-&gt;addWidget(labViewCord);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ui-&gt;statusBar-&gt;addWidget(labSceneCord);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ui-&gt;statusBar-&gt;addWidget(labItemCord);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198620"/>
            <a:ext cx="7385304" cy="888492"/>
            <a:chOff x="597408" y="4198620"/>
            <a:chExt cx="738530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98620"/>
              <a:ext cx="73853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这些标签在setupUi()之后创建，并放入状态栏。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移动鼠标时更新View、Scene；命中项后再更新Item。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303520"/>
            <a:ext cx="7034784" cy="888492"/>
            <a:chOff x="597408" y="5303520"/>
            <a:chExt cx="703478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30352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没有命中图形项时，把Item显示为“未命中”。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否则旧坐标可能继续留在标签里，误导学生的观察。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396194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教材10.3.4 · 课堂补充空结果的显示条件 · 20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设置鼠标跟踪与拖动方式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231773"/>
            <a:chOff x="609600" y="1828800"/>
            <a:chExt cx="10972800" cy="123177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219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7795641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ui-&gt;view-&gt;setCursor(Qt::CrossCursor);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ui-&gt;view-&gt;setMouseTracking(true);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ui-&gt;view-&gt;setDragMode(QGraphicsView::RubberBandDrag);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284220"/>
            <a:ext cx="8253984" cy="1307592"/>
            <a:chOff x="597408" y="3284220"/>
            <a:chExt cx="82539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284220"/>
              <a:ext cx="8253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十字光标便于观察；鼠标跟踪让无按键的移动也能报告。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RubberBandDrag在背景拖动时提供矩形选择框。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ScrollHandDrag拖动观察范围，NoDrag不启用这两种拖动。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884420"/>
            <a:ext cx="8543544" cy="1307592"/>
            <a:chOff x="597408" y="4884420"/>
            <a:chExt cx="854354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884420"/>
              <a:ext cx="85435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图形项仍需ItemIsSelectable、ItemIsMovable等交互标志。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视图拖动模式不能代替项的设置。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分别检查移动事件、视图背景拖动和图形项移动的条件。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175686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教材10.3.4 · 21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关联信号，再初始化场景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133600"/>
            <a:chOff x="609600" y="1828800"/>
            <a:chExt cx="10972800" cy="2133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133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7208901" cy="1934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ui-&gt;setupUi(this);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connect(ui-&gt;view, &amp;TGraphicsView::mouseMovePoint,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this, &amp;MainWindow::do_mouseMovePoint);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connect(ui-&gt;view, &amp;TGraphicsView::mouseClicked,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this, &amp;MainWindow::do_mouseClicked);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iniGraphicsSystem();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198620"/>
            <a:ext cx="7552944" cy="888492"/>
            <a:chOff x="597408" y="4198620"/>
            <a:chExt cx="755294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98620"/>
              <a:ext cx="75529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先由setupUi()获得提升后的view，再连接两个信号。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随后初始化scene和图形项，并把scene交给view显示。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303520"/>
            <a:ext cx="6425184" cy="888492"/>
            <a:chOff x="597408" y="5303520"/>
            <a:chExt cx="642518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303520"/>
              <a:ext cx="6425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视图发出位置；槽函数做坐标映射并写入标签；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iniGraphicsSystem()建立可操作的对象。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442234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教材10.3.4 · 课堂采用类型明确的connect写法 · 22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创建场景，并把边界画成一个项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289173"/>
            <a:chOff x="609600" y="1828800"/>
            <a:chExt cx="10972800" cy="328917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200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6915531" cy="3153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QRectF rect(-200, -100, 400, 200);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scene = new QGraphicsScene(rect, this);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ui-&gt;view-&gt;setScene(scene);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auto *frame = new QGraphicsRectItem(rect);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QPen pen;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pen.setWidth(2);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frame-&gt;setPen(pen);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frame-&gt;setFlags(QGraphicsItem::ItemIsSelectable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| QGraphicsItem::ItemIsFocusable);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scene-&gt;addItem(frame);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303520"/>
            <a:ext cx="8543544" cy="888492"/>
            <a:chOff x="597408" y="5303520"/>
            <a:chExt cx="854354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303520"/>
              <a:ext cx="85435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场景范围不会自动画出边框，边框是另建的矩形图形项。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边框可选择、可获取焦点，但不能移动；sceneRect仍不裁剪。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556016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教材samp10_4情景参数 · 核验：QGraphicsScene范围与所有权 · 23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创建以局部原点为中心的椭圆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984373"/>
            <a:chOff x="609600" y="1828800"/>
            <a:chExt cx="10972800" cy="298437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895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6035421" cy="2849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auto *ellipse = new QGraphicsEllipseItem(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-100, -50, 200, 100);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ellipse-&gt;setPos(0, 0);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ellipse-&gt;setBrush(Qt::blue);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ellipse-&gt;setFlags(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QGraphicsItem::ItemIsMovable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| QGraphicsItem::ItemIsSelectable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| QGraphicsItem::ItemIsFocusable);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scene-&gt;addItem(ellipse);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303520"/>
            <a:ext cx="8193024" cy="888492"/>
            <a:chOff x="597408" y="5303520"/>
            <a:chExt cx="819302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303520"/>
              <a:ext cx="81930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局部中心是(0,0)，setPos(0,0)把这个原点放在场景中心。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拖动时改变项位置，局部椭圆宽200、高100保持不变。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575508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教材samp10_4情景参数 · 先设置几何、位置、外观、标志，再添加 · 24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把圆心放到场景右下边界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289173"/>
            <a:chOff x="609600" y="1828800"/>
            <a:chExt cx="10972800" cy="328917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200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6475476" cy="3153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auto *circle = new QGraphicsEllipseItem(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-50, -50, 100, 100);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circle-&gt;setPos(rect.right(), rect.bottom());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circle-&gt;setBrush(Qt::red);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circle-&gt;setFlags(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QGraphicsItem::ItemIsMovable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| QGraphicsItem::ItemIsSelectable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| QGraphicsItem::ItemIsFocusable);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scene-&gt;addItem(circle);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scene-&gt;clearSelection(); // 只取消选择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303520"/>
            <a:ext cx="8833104" cy="888492"/>
            <a:chOff x="597408" y="5303520"/>
            <a:chExt cx="883310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303520"/>
              <a:ext cx="88331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圆心位于场景(200,100)，部分几何超出sceneRect，仍可显示。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局部矩形是(-50,-50,100,100)，不要沿用前一椭圆的注释。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543199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教材samp10_4情景 · 核验修正复制注释，按实际圆形代码解释 · 25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移动位置怎样变成场景坐标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133600"/>
            <a:chOff x="609600" y="1828800"/>
            <a:chExt cx="10972800" cy="2133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133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8089011" cy="1934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QPointF scenePoint = ui-&gt;view-&gt;mapToScene(point);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labViewCord-&gt;setText(QString("View坐标：%1,%2")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.arg(point.x()).arg(point.y()));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labSceneCord-&gt;setText(QString("Scene坐标：%1,%2")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.arg(scenePoint.x(), 0, 'f', 1)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.arg(scenePoint.y(), 0, 'f', 1));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198620"/>
            <a:ext cx="8177784" cy="888492"/>
            <a:chOff x="597408" y="4198620"/>
            <a:chExt cx="81777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98620"/>
              <a:ext cx="8177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槽函数接收QPoint视口位置，mapToScene()返回QPointF。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使用view当前映射换算，不手工减去一个固定偏移。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303520"/>
            <a:ext cx="7949184" cy="888492"/>
            <a:chOff x="597408" y="5303520"/>
            <a:chExt cx="794918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303520"/>
              <a:ext cx="7949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场景坐标可能有小数，保留一位便于观察缩放后的变化。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教材取整显示只改变文字格式，不会把内部浮点坐标取整。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529217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教材10.3.4 · do_mouseMovePoint(QPoint point)函数内 · 26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519160" cy="819150"/>
            <a:chOff x="590550" y="613410"/>
            <a:chExt cx="851916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51916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点击：找到图形，再换成局部坐标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289173"/>
            <a:chOff x="609600" y="1828800"/>
            <a:chExt cx="10972800" cy="328917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200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8089011" cy="3153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QPointF scenePoint = ui-&gt;view-&gt;mapToScene(point);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QGraphicsItem *item = scene-&gt;itemAt(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scenePoint, ui-&gt;view-&gt;viewportTransform());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(!item) 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labItemCord-&gt;setText("Item坐标：未命中");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QPointF local = item-&gt;mapFromScene(scenePoint);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labItemCord-&gt;setText(QString("Item坐标：%1,%2")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.arg(local.x(), 0, 'f', 1).arg(local.y(), 0, 'f', 1));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303520"/>
            <a:ext cx="8558784" cy="888492"/>
            <a:chOff x="597408" y="5303520"/>
            <a:chExt cx="85587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303520"/>
              <a:ext cx="8558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先把视口点变为场景点，再命中检测，最后换成该项的局部点。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没有命中时立即返回，不能用空指针调用mapFromScene()。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627679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do_mouseClicked(QPoint point)函数内 · Qt 6.2.3命中检测核验修正 · 27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9865462" cy="819150"/>
            <a:chOff x="590550" y="613410"/>
            <a:chExt cx="986546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986546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命中检测为什么传viewportTransform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6821424" cy="1307592"/>
            <a:chOff x="597408" y="1836420"/>
            <a:chExt cx="682142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68214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场景中存在ItemIgnoresTransformations项时，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场景的itemAt()需要正确的设备变换，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才能判断这个项的可见几何是否覆盖鼠标位置。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5510784" cy="1307592"/>
            <a:chOff x="597408" y="3284220"/>
            <a:chExt cx="55107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5510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传入view-&gt;viewportTransform()，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提供当前视图到设备的完整映射。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不能用只含部分变换的值替代这个参数。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7476744" cy="1307592"/>
            <a:chOff x="597408" y="4884420"/>
            <a:chExt cx="747674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74767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若直接调用view-&gt;itemAt(point)，输入则是视口点。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scene-&gt;itemAt()接收场景点，两个输入不能混用。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先认清接收调用的对象，再确定参数属于哪套坐标。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514433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核验：Qt 6.2.3 QGraphicsScene::itemAt设备变换条件 · 28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519160" cy="819150"/>
            <a:chOff x="590550" y="613410"/>
            <a:chExt cx="851916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51916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调整窗口时，分别观察视口与场景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7705344" cy="1307592"/>
            <a:chOff x="597408" y="1836420"/>
            <a:chExt cx="770534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77053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view-&gt;viewport()-&gt;size()给出实际可见区域的尺寸。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view整体尺寸还包含边框等区域，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不要把两种尺寸当成同一个值。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6851904" cy="1307592"/>
            <a:chOff x="597408" y="3284220"/>
            <a:chExt cx="685190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68519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本例显式设置sceneRect(-200,-100,400,200)。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调整窗口后，这个场景范围保持不变，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视图会随可用尺寸呈现居中或滚动观察的结果。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6729984" cy="1307592"/>
            <a:chOff x="597408" y="4884420"/>
            <a:chExt cx="67299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6729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响应resizeEvent()时保留基类处理。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尺寸标签在对应视图完成布局更新后读取当前值。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界面大小变化，不要求把所有场景几何一起改写。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56904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教材samp10_4情景 · 课堂补充区分view整体与viewport可用尺寸 · 29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用三次操作检查三套坐标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6425184" cy="1307592"/>
            <a:chOff x="597408" y="1836420"/>
            <a:chExt cx="642518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6425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不按键移动鼠标，观察View和Scene坐标。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若标签没有更新，先检查鼠标跟踪与信号连接。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这一次改变的是鼠标输入位置。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7263384" cy="1307592"/>
            <a:chOff x="597408" y="3284220"/>
            <a:chExt cx="72633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7263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滚动或缩放后，在相同视口位置点击。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比较Scene坐标，解释当前观察映射发生了什么变化。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不能继续使用滚动前的固定偏移换算。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7019544" cy="1307592"/>
            <a:chOff x="597408" y="4884420"/>
            <a:chExt cx="701954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70195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③ 拖动图形项，再点击它相同的局部位置。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例如拖动椭圆后点击中心，比较Scene和Item坐标。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教材补充samp10_5可继续练习图形项编辑。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558546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课堂观察：每次只改变一个条件，说明读取哪个标签以及为何变化 · 30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检查：原点、裁剪与删除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12620"/>
            <a:ext cx="5791505" cy="469392"/>
            <a:chOff x="597408" y="1912620"/>
            <a:chExt cx="5791505" cy="4693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12620"/>
              <a:ext cx="579150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① 图形项局部(0,0)一定是形状中心吗？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2541270"/>
            <a:ext cx="7455408" cy="469392"/>
            <a:chOff x="597408" y="2541270"/>
            <a:chExt cx="7455408" cy="469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2541270"/>
              <a:ext cx="745540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不一定。局部原点在哪里，要看几何参数怎样定义。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360420"/>
            <a:ext cx="6189269" cy="469392"/>
            <a:chOff x="597408" y="3360420"/>
            <a:chExt cx="6189269" cy="4693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360420"/>
              <a:ext cx="618926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② 超出sceneRect的图形会自动被裁剪吗？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3989070"/>
            <a:ext cx="7772400" cy="469392"/>
            <a:chOff x="597408" y="3989070"/>
            <a:chExt cx="7772400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3989070"/>
              <a:ext cx="77724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不会。sceneRect主要规定场景索引与视图滚动范围。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4960620"/>
            <a:ext cx="6080211" cy="469392"/>
            <a:chOff x="597408" y="4960620"/>
            <a:chExt cx="6080211" cy="4693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960620"/>
              <a:ext cx="608021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③ removeItem()会自动删除这个对象吗？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5570220"/>
            <a:ext cx="8376209" cy="469392"/>
            <a:chOff x="597408" y="5570220"/>
            <a:chExt cx="8376209" cy="469392"/>
          </a:xfrm>
        </p:grpSpPr>
        <p:sp>
          <p:nvSpPr>
            <p:cNvPr id="14" name="TextBox 14"/>
            <p:cNvSpPr txBox="1"/>
            <p:nvPr/>
          </p:nvSpPr>
          <p:spPr>
            <a:xfrm>
              <a:off x="597408" y="5570220"/>
              <a:ext cx="837620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不会。调用者接回所有权；clear()才移除并删除所有项。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03504" y="6404610"/>
            <a:ext cx="348538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先判断并说明理由，再依次显示答案 · 31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5884" y="603885"/>
            <a:ext cx="3244177" cy="528066"/>
            <a:chOff x="595884" y="603885"/>
            <a:chExt cx="3244177" cy="528066"/>
          </a:xfrm>
        </p:grpSpPr>
        <p:sp>
          <p:nvSpPr>
            <p:cNvPr id="2" name="TextBox 2"/>
            <p:cNvSpPr txBox="1"/>
            <p:nvPr/>
          </p:nvSpPr>
          <p:spPr>
            <a:xfrm>
              <a:off x="595884" y="603885"/>
              <a:ext cx="3244177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下一步 · 教材10.4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2045970"/>
            <a:ext cx="4152900" cy="1924050"/>
            <a:chOff x="590550" y="2045970"/>
            <a:chExt cx="4152900" cy="19240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2045970"/>
              <a:ext cx="4152900" cy="1924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6900"/>
                </a:lnSpc>
              </a:pPr>
              <a:r>
                <a:rPr lang="zh-CN" sz="5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把坐标与对象</a:t>
              </a:r>
              <a:br/>
              <a:r>
                <a:rPr lang="zh-CN" sz="5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对应起来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198620"/>
            <a:ext cx="6425184" cy="888492"/>
            <a:chOff x="597408" y="4198620"/>
            <a:chExt cx="64251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198620"/>
              <a:ext cx="6425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场景管理项，视图负责显示与输入；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视口点映射到场景，命中后再换成项的局部点。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303520"/>
            <a:ext cx="7431024" cy="888492"/>
            <a:chOff x="597408" y="5303520"/>
            <a:chExt cx="743102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303520"/>
              <a:ext cx="74310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已经能操作图形对象，接下来用QImage读写图像像素，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讨论颜色格式、文件编码、图像变换与打印。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207995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第10章10.3完成 · 32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10_c_graphicsview">
  <a:themeElements>
    <a:clrScheme name="qt6_ch10_c_graphicsview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0_c_graphicsview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0_c_graphicsview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10_c_graphicsview">
  <a:themeElements>
    <a:clrScheme name="qt6_ch10_c_graphicsview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0_c_graphicsview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0_c_graphicsview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2026-10-07T02:45:18Z</dcterms:created>
  <dcterms:modified xsi:type="dcterms:W3CDTF">2026-10-07T02:45:18Z</dcterms:modified>
  <cp:category/>
  <cp:contentStatus/>
</cp:coreProperties>
</file>