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4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  <Relationship Id="rId24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上一份已经得到图像和数组文本，现在换一种输出设备。先让学生说出屏幕显示与纸张输出的差别，再把问题落到页面尺寸、比例和分页上。</a:t>
            </a:r>
          </a:p>
          <a:p>
            <a:pPr/>
            <a:endParaRPr lang="zh-CN" dirty="0"/>
          </a:p>
          <a:p>
            <a:pPr/>
            <a:r>
              <a:rPr lang="zh-CN" dirty="0"/>
              <a:t>第10章 · 10.4.4把当前图像和数组文本排进纸张。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教材依据：第10章10.4.4 打印功能的实现。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教材在工程中加入QT += printsupport。先分清设备、绘制和预览，再创建对象；预览窗口本身不替我们安排图片位置。</a:t>
            </a:r>
          </a:p>
          <a:p>
            <a:pPr/>
            <a:endParaRPr lang="zh-CN" dirty="0"/>
          </a:p>
          <a:p>
            <a:pPr/>
            <a:r>
              <a:rPr lang="zh-CN" dirty="0"/>
              <a:t>QPrinter保存打印设备、纸张和分辨率设置。</a:t>
            </a:r>
          </a:p>
          <a:p>
            <a:pPr/>
            <a:endParaRPr lang="zh-CN" dirty="0"/>
          </a:p>
          <a:p>
            <a:pPr/>
            <a:r>
              <a:rPr lang="zh-CN" dirty="0"/>
              <a:t>QPainter把图像、文字和线条画到打印设备。</a:t>
            </a:r>
          </a:p>
          <a:p>
            <a:pPr/>
            <a:endParaRPr lang="zh-CN" dirty="0"/>
          </a:p>
          <a:p>
            <a:pPr/>
            <a:r>
              <a:rPr lang="zh-CN" dirty="0"/>
              <a:t>QPrintPreviewDialog显示这些绘制结果的预览。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教材依据：第10章10.4.4 打印功能的实现。F044：https://doc.qt.io/qt-6/qprintpreviewdialog.html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100像素在600 DPI设备上约为4.23毫米。Point单位中一单位是1/72英寸。后续示例统一使用设备像素；不要把毫米边距直接减到像素宽度中。</a:t>
            </a:r>
          </a:p>
          <a:p>
            <a:pPr/>
            <a:endParaRPr lang="zh-CN" dirty="0"/>
          </a:p>
          <a:p>
            <a:pPr/>
            <a:r>
              <a:rPr lang="zh-CN" dirty="0"/>
              <a:t>pageRect(DevicePixel)返回按打印机DPI计算的尺寸。</a:t>
            </a:r>
          </a:p>
          <a:p>
            <a:pPr/>
            <a:endParaRPr lang="zh-CN" dirty="0"/>
          </a:p>
          <a:p>
            <a:pPr/>
            <a:r>
              <a:rPr lang="zh-CN" dirty="0"/>
              <a:t>600 DPI下，1英寸对应600个设备像素。</a:t>
            </a:r>
          </a:p>
          <a:p>
            <a:pPr/>
            <a:endParaRPr lang="zh-CN" dirty="0"/>
          </a:p>
          <a:p>
            <a:pPr/>
            <a:r>
              <a:rPr lang="zh-CN" dirty="0"/>
              <a:t>同样的100像素，在屏幕和打印纸上大小不同。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教材依据：第10章10.4.4 打印功能的实现。F040：https://raw.githubusercontent.com/qt/qtbase/v6.2.3/src/printsupport/kernel/qprinter.cpp；F042：https://doc.qt.io/qt-6/qpaintdevice.html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教材这里的参数说明次序应校正为左、上、右、下。设纸张边距时明确传入毫米单位；在已取得的可打印区内再加留白时，明确它采用设备像素。</a:t>
            </a:r>
          </a:p>
          <a:p>
            <a:pPr/>
            <a:endParaRPr lang="zh-CN" dirty="0"/>
          </a:p>
          <a:p>
            <a:pPr/>
            <a:r>
              <a:rPr lang="zh-CN" dirty="0"/>
              <a:t>QMargins(left, top, right, bottom)</a:t>
            </a:r>
          </a:p>
          <a:p>
            <a:pPr/>
            <a:endParaRPr lang="zh-CN" dirty="0"/>
          </a:p>
          <a:p>
            <a:pPr/>
            <a:r>
              <a:rPr lang="zh-CN" dirty="0"/>
              <a:t>QMargins(20,40,20,40)：左右20，上下40。</a:t>
            </a:r>
          </a:p>
          <a:p>
            <a:pPr/>
            <a:endParaRPr lang="zh-CN" dirty="0"/>
          </a:p>
          <a:p>
            <a:pPr/>
            <a:r>
              <a:rPr lang="zh-CN" dirty="0"/>
              <a:t>先说清这些数的单位，再计算内容区域。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教材依据：第10章10.4.4 打印功能的实现。F041：https://doc.qt.io/qt-6/qmargins.html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把纸张边界与可打印区分开。此处采用默认坐标原点，使用尺寸而不重复加纸张偏移。标题占用的高度也要从剩余空间中扣除，区域为空时停止绘制并提示。</a:t>
            </a:r>
          </a:p>
          <a:p>
            <a:pPr/>
            <a:endParaRPr lang="zh-CN" dirty="0"/>
          </a:p>
          <a:p>
            <a:pPr/>
            <a:r>
              <a:rPr lang="zh-CN" dirty="0"/>
              <a:t>默认fullPage为false，绘制原点在可打印区左上。</a:t>
            </a:r>
          </a:p>
          <a:p>
            <a:pPr/>
            <a:endParaRPr lang="zh-CN" dirty="0"/>
          </a:p>
          <a:p>
            <a:pPr/>
            <a:r>
              <a:rPr lang="zh-CN" dirty="0"/>
              <a:t>取pageRect(DevicePixel).size()作为本地页面尺寸。</a:t>
            </a:r>
          </a:p>
          <a:p>
            <a:pPr/>
            <a:endParaRPr lang="zh-CN" dirty="0"/>
          </a:p>
          <a:p>
            <a:pPr/>
            <a:r>
              <a:rPr lang="zh-CN" dirty="0"/>
              <a:t>减去内部留白和标题高度后，剩余宽高都应大于0。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教材依据：第10章10.4.4 打印功能的实现。F040：https://raw.githubusercontent.com/qt/qtbase/v6.2.3/src/printsupport/kernel/qprinter.cpp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教材按图像横竖方向选择缩放，不能保证两个方向都适合页面。这里宽度约束允许比例0.5，高度只允许0.375，取较小值后才能完整放入。</a:t>
            </a:r>
          </a:p>
          <a:p>
            <a:pPr/>
            <a:endParaRPr lang="zh-CN" dirty="0"/>
          </a:p>
          <a:p>
            <a:pPr/>
            <a:r>
              <a:rPr lang="zh-CN" dirty="0"/>
              <a:t>图像1200×800，可用区域600×300。只按宽度缩到600×400，高度仍超过300。宽度允许比例0.5，高度只允许0.375。</a:t>
            </a:r>
          </a:p>
          <a:p>
            <a:pPr/>
            <a:endParaRPr lang="zh-CN" dirty="0"/>
          </a:p>
          <a:p>
            <a:pPr/>
            <a:r>
              <a:rPr lang="zh-CN" dirty="0"/>
              <a:t>取较小比例0.375，得到450×300。这样两个方向都能放进剩余区域。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教材依据：第10章10.4.4 打印功能的实现。F043：https://raw.githubusercontent.com/qt/qtbase/v6.2.3/src/gui/image/qimage.cpp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availableSize是扣除标题和留白后得到的正整数尺寸。缩放结果保存到局部output，不修改m_image。根据剩余区域而非整张纸计算中心，再用drawImage绘制。</a:t>
            </a:r>
          </a:p>
          <a:p>
            <a:pPr/>
            <a:endParaRPr lang="zh-CN" dirty="0"/>
          </a:p>
          <a:p>
            <a:pPr/>
            <a:r>
              <a:rPr lang="zh-CN" dirty="0"/>
              <a:t>QImage output = m_image.scaled(availableSize,    Qt::KeepAspectRatio, Qt::SmoothTransformation);</a:t>
            </a:r>
          </a:p>
          <a:p>
            <a:pPr/>
            <a:endParaRPr lang="zh-CN" dirty="0"/>
          </a:p>
          <a:p>
            <a:pPr/>
            <a:r>
              <a:rPr lang="zh-CN" dirty="0"/>
              <a:t>availableSize是剩余区域的正整数尺寸。x = left + (width-output.width())/2y = top + (height-output.height())/2按这个位置画output，原图m_image保持原样。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教材依据：第10章10.4.4 打印功能的实现。F043：https://raw.githubusercontent.com/qt/qtbase/v6.2.3/src/gui/image/qimage.cpp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教材按tabWidget的当前页连接图像或文本绘制槽。连接使用带类型检查的信号槽语法；局部预览对话框exec结束后销毁。不要在一次回调结束后保存翻页位置供下一次预览接着使用。</a:t>
            </a:r>
          </a:p>
          <a:p>
            <a:pPr/>
            <a:endParaRPr lang="zh-CN" dirty="0"/>
          </a:p>
          <a:p>
            <a:pPr/>
            <a:r>
              <a:rPr lang="zh-CN" dirty="0"/>
              <a:t>连接paintRequested(QPrinter*)到绘制槽。预览首次显示或重新生成时，会再次请求绘制。</a:t>
            </a:r>
          </a:p>
          <a:p>
            <a:pPr/>
            <a:endParaRPr lang="zh-CN" dirty="0"/>
          </a:p>
          <a:p>
            <a:pPr/>
            <a:r>
              <a:rPr lang="zh-CN" dirty="0"/>
              <a:t>每次都从第一页重建内容，不依赖上次游标。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教材依据：第10章10.4.4 打印功能的实现。F044：https://doc.qt.io/qt-6/qprintpreviewdialog.html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这是课堂整理后的统一入口：开始成功才调用布局函数，结束时调用painter.end并处理失败。预览槽和正式打印入口复用renderContent，使两种输出使用相同规则。</a:t>
            </a:r>
          </a:p>
          <a:p>
            <a:pPr/>
            <a:endParaRPr lang="zh-CN" dirty="0"/>
          </a:p>
          <a:p>
            <a:pPr/>
            <a:r>
              <a:rPr lang="zh-CN" dirty="0"/>
              <a:t>QPainter painter;if (!painter.begin(printer)) return;renderContent(painter, *printer);painter.end();</a:t>
            </a:r>
          </a:p>
          <a:p>
            <a:pPr/>
            <a:endParaRPr lang="zh-CN" dirty="0"/>
          </a:p>
          <a:p>
            <a:pPr/>
            <a:r>
              <a:rPr lang="zh-CN" dirty="0"/>
              <a:t>renderContent采用前面说明的布局规则。预览槽与正式打印共用它，并检查输出失败。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教材依据：第10章10.4.4 打印功能的实现。F045：https://raw.githubusercontent.com/qt/qtbase/v6.2.3/src/printsupport/kernel/qprinter.cpp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先给painter设置字体，再构造与printer对应的字体度量。教材固定增加20像素，在不同DPI下不代表同样的物理行距。点坐标drawText使用基线，因此顶部位置不能直接作为首行基线。</a:t>
            </a:r>
          </a:p>
          <a:p>
            <a:pPr/>
            <a:endParaRPr lang="zh-CN" dirty="0"/>
          </a:p>
          <a:p>
            <a:pPr/>
            <a:r>
              <a:rPr lang="zh-CN" dirty="0"/>
              <a:t>QFontMetricsF fm(painter.font(), printer);</a:t>
            </a:r>
          </a:p>
          <a:p>
            <a:pPr/>
            <a:endParaRPr lang="zh-CN" dirty="0"/>
          </a:p>
          <a:p>
            <a:pPr/>
            <a:r>
              <a:rPr lang="zh-CN" dirty="0"/>
              <a:t>先设置字体，再构造与printer对应的度量。首行基线 = 正文顶部 + fm.ascent()下一行基线增加fm.lineSpacing()。点坐标drawText使用基线，不能把顶部当基线。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教材依据：第10章10.4.4 打印功能的实现。F042：https://doc.qt.io/qt-6/qpaintdevice.html；F175：https://doc.qt.io/qt-6/qfontmetricsf.html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教材循环逐块读取textLine.text()并绘制。这个算法适用于每块恰好一行且宽度能放下的文本。正式处理长行时应先排成纸面行，再按实际行高分页；也可以使用QTextDocument的打印排版能力。</a:t>
            </a:r>
          </a:p>
          <a:p>
            <a:pPr/>
            <a:endParaRPr lang="zh-CN" dirty="0"/>
          </a:p>
          <a:p>
            <a:pPr/>
            <a:r>
              <a:rPr lang="zh-CN" dirty="0"/>
              <a:t>plainText-&gt;document()提供QTextDocument。findBlockByNumber(i)读取第i个文本块。逐块画一行的前提：每块宽度都能放下。长块需要先换行，按纸面行的高度分页。文本块换行后可能占多行，不能只按块数分页。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教材依据：第10章10.4.4 打印功能的实现。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检查要放在下一行绘制之前。这样字符下降部分也不会压到页脚。教材使用curY与页高比较，课堂补充页脚占位和下降量；宽度已满足上一页的假设。</a:t>
            </a:r>
          </a:p>
          <a:p>
            <a:pPr/>
            <a:endParaRPr lang="zh-CN" dirty="0"/>
          </a:p>
          <a:p>
            <a:pPr/>
            <a:r>
              <a:rPr lang="zh-CN" dirty="0"/>
              <a:t>为页眉和页脚留空间，得到正文底边bottom。若baseline + fm.descent()超过bottom，先结束当前页，再请求换页。换页成功后，把baseline重设到新页首行。然后绘制这行，再增加行距。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教材依据：第10章10.4.4 打印功能的实现。F045：https://raw.githubusercontent.com/qt/qtbase/v6.2.3/src/printsupport/kernel/qprinter.cpp；F175：https://doc.qt.io/qt-6/qfontmetricsf.html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让学生对照两行跨页的情境：旧页最后一行、新页第一行。newPage返回false时停止输出；不能继续把文字当成已经进入新页，也不能在每页尾部无条件换页。</a:t>
            </a:r>
          </a:p>
          <a:p>
            <a:pPr/>
            <a:endParaRPr lang="zh-CN" dirty="0"/>
          </a:p>
          <a:p>
            <a:pPr/>
            <a:r>
              <a:rPr lang="zh-CN" dirty="0"/>
              <a:t>if (!printer-&gt;newPage()) return;</a:t>
            </a:r>
          </a:p>
          <a:p>
            <a:pPr/>
            <a:endParaRPr lang="zh-CN" dirty="0"/>
          </a:p>
          <a:p>
            <a:pPr/>
            <a:r>
              <a:rPr lang="zh-CN" dirty="0"/>
              <a:t>第一张页在begin成功时已经准备好。newPage失败就停止，不能继续假定已换页。最后一行画完就结束，不再创建下一张空白页。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教材依据：第10章10.4.4 打印功能的实现。F045：https://raw.githubusercontent.com/qt/qtbase/v6.2.3/src/printsupport/kernel/qprinter.cpp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自定义QPainter打印不能只依赖对话框替我们丢弃页面。布局仍需计算跳过页面的内容，但只有范围内页面才输出；在两张实际输出页之间调用newPage，避免给被跳过的页面创建空白输出。</a:t>
            </a:r>
          </a:p>
          <a:p>
            <a:pPr/>
            <a:endParaRPr lang="zh-CN" dirty="0"/>
          </a:p>
          <a:p>
            <a:pPr/>
            <a:r>
              <a:rPr lang="zh-CN" dirty="0"/>
              <a:t>fromPage和toPage采用从1开始的页码。二者都为0时，表示没有设置页码范围。程序计算逻辑页码，只提交范围内的页面。跳过页面的内容仍需参与布局计算。仅在两张实际输出页之间调用newPage。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教材依据：第10章10.4.4 打印功能的实现。F046：https://raw.githubusercontent.com/qt/qtbase/v6.2.3/src/printsupport/kernel/qprinter.cpp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取消对话框应直接返回。教材的打印按钮按当前标签页选择图像或文本。演示时先用PDF检查布局，再打印到纸张；不要把空打印机名称当成唯一的PDF输出约定。</a:t>
            </a:r>
          </a:p>
          <a:p>
            <a:pPr/>
            <a:endParaRPr lang="zh-CN" dirty="0"/>
          </a:p>
          <a:p>
            <a:pPr/>
            <a:r>
              <a:rPr lang="zh-CN" dirty="0"/>
              <a:t>QPrintDialog接受后，才调用共享绘制入口。取消时直接返回。设备保存纸张、方向、份数和双面选项。输出PDF时明确设置PdfFormat和输出文件名。先检查预览，再把内容送到纸张或文件。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教材依据：第10章10.4.4 打印功能的实现。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请学生先解释原因，再显示本页结论。动画采用依次点击显示三个解释。这里是课堂检查情境，并未声称已经连接真实打印机执行这些操作。</a:t>
            </a:r>
          </a:p>
          <a:p>
            <a:pPr/>
            <a:endParaRPr lang="zh-CN" dirty="0"/>
          </a:p>
          <a:p>
            <a:pPr/>
            <a:r>
              <a:rPr lang="zh-CN" dirty="0"/>
              <a:t>宽度合适，却被裁掉底部。</a:t>
            </a:r>
          </a:p>
          <a:p>
            <a:pPr/>
            <a:endParaRPr lang="zh-CN" dirty="0"/>
          </a:p>
          <a:p>
            <a:pPr/>
            <a:r>
              <a:rPr lang="zh-CN" dirty="0"/>
              <a:t>改变DPI后，文字挤在一起。</a:t>
            </a:r>
          </a:p>
          <a:p>
            <a:pPr/>
            <a:endParaRPr lang="zh-CN" dirty="0"/>
          </a:p>
          <a:p>
            <a:pPr/>
            <a:r>
              <a:rPr lang="zh-CN" dirty="0"/>
              <a:t>最后多一张空白页。</a:t>
            </a:r>
          </a:p>
          <a:p>
            <a:pPr/>
            <a:endParaRPr lang="zh-CN" dirty="0"/>
          </a:p>
          <a:p>
            <a:pPr/>
            <a:r>
              <a:rPr lang="zh-CN" dirty="0"/>
              <a:t>还没有满足高度约束。</a:t>
            </a:r>
          </a:p>
          <a:p>
            <a:pPr/>
            <a:endParaRPr lang="zh-CN" dirty="0"/>
          </a:p>
          <a:p>
            <a:pPr/>
            <a:r>
              <a:rPr lang="zh-CN" dirty="0"/>
              <a:t>重新用打印设备计算行距。</a:t>
            </a:r>
          </a:p>
          <a:p>
            <a:pPr/>
            <a:endParaRPr lang="zh-CN" dirty="0"/>
          </a:p>
          <a:p>
            <a:pPr/>
            <a:r>
              <a:rPr lang="zh-CN" dirty="0"/>
              <a:t>检查末尾是否多调用newPage。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教材依据：第10章10.4.4 打印功能的实现。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回到本章的共同线索：画家负责画什么，设备和布局决定画到哪里。让学生准备TBattery示例，下一章将电量状态和paintEvent封装进一个QWidget子类。</a:t>
            </a:r>
          </a:p>
          <a:p>
            <a:pPr/>
            <a:endParaRPr lang="zh-CN" dirty="0"/>
          </a:p>
          <a:p>
            <a:pPr/>
            <a:r>
              <a:rPr lang="zh-CN" dirty="0"/>
              <a:t>QPainter绘制内容，设备决定坐标尺度与页面条件。图像检查比例，文本检查行高、换页和范围。下一章把绘图封装成可复用的自定义组件。</a:t>
            </a:r>
          </a:p>
          <a:p>
            <a:pPr/>
            <a:endParaRPr lang="zh-CN" dirty="0"/>
          </a:p>
          <a:p>
            <a:pPr/>
            <a:r>
              <a:rPr lang="zh-CN" dirty="0"/>
              <a:t>教材依据：第10章10.4.4 打印功能的实现。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10_f_printing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10_f_printing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1981200"/>
            <a:ext cx="5692140" cy="1162050"/>
            <a:chOff x="590550" y="1981200"/>
            <a:chExt cx="5692140" cy="11620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1981200"/>
              <a:ext cx="5692140" cy="1162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打印预览与打印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4312920"/>
            <a:ext cx="4596384" cy="1307592"/>
            <a:chOff x="597408" y="4312920"/>
            <a:chExt cx="45963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4312920"/>
              <a:ext cx="4596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6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第10章 · 10.4.4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把当前图像和数组文本排进纸张。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299862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10.4.4 01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三个对象各自负责什么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635496" cy="469392"/>
            <a:chOff x="597408" y="1950720"/>
            <a:chExt cx="6635496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635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QPrinter保存打印设备、纸张和分辨率设置。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98520"/>
            <a:ext cx="6635496" cy="469392"/>
            <a:chOff x="597408" y="3398520"/>
            <a:chExt cx="6635496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98520"/>
              <a:ext cx="663549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QPainter把图像、文字和线条画到打印设备。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98720"/>
            <a:ext cx="7317943" cy="469392"/>
            <a:chOff x="597408" y="4998720"/>
            <a:chExt cx="7317943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98720"/>
              <a:ext cx="731794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QPrintPreviewDialog显示这些绘制结果的预览。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299862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10.4.4 02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3995928" cy="819150"/>
            <a:chOff x="590550" y="613410"/>
            <a:chExt cx="39959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先统一坐标单位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4154424" cy="888492"/>
            <a:chOff x="597408" y="1950720"/>
            <a:chExt cx="415442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4154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pageRect(DevicePixel)返回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按打印机DPI计算的尺寸。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98520"/>
            <a:ext cx="5926531" cy="469392"/>
            <a:chOff x="597408" y="3398520"/>
            <a:chExt cx="5926531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98520"/>
              <a:ext cx="592653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600 DPI下，1英寸对应600个设备像素。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98720"/>
            <a:ext cx="6696151" cy="469392"/>
            <a:chOff x="597408" y="4998720"/>
            <a:chExt cx="6696151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98720"/>
              <a:ext cx="669615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同样的100像素，在屏幕和打印纸上大小不同。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3911346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10.4.4 · 课堂计算 03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边距的四个数有固定顺序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330882" cy="410718"/>
            <a:chOff x="598932" y="1983105"/>
            <a:chExt cx="5330882" cy="4107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33088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QMargins(left, top, right, bottom)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98520"/>
            <a:ext cx="6781267" cy="469392"/>
            <a:chOff x="597408" y="3398520"/>
            <a:chExt cx="6781267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98520"/>
              <a:ext cx="678126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QMargins(20,40,20,40)：左右20，上下40。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98720"/>
            <a:ext cx="5839968" cy="469392"/>
            <a:chOff x="597408" y="4998720"/>
            <a:chExt cx="5839968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98720"/>
              <a:ext cx="583996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先说清这些数的单位，再计算内容区域。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423443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10.4.4 · 参数说明核验 04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布局从可打印区域开始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3681984" cy="888492"/>
            <a:chOff x="597408" y="1950720"/>
            <a:chExt cx="36819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3681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默认fullPage为false，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绘制原点在可打印区左上。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98520"/>
            <a:ext cx="8267554" cy="469392"/>
            <a:chOff x="597408" y="3398520"/>
            <a:chExt cx="8267554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98520"/>
              <a:ext cx="826755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取pageRect(DevicePixel).size()作为本地页面尺寸。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98720"/>
            <a:ext cx="3986784" cy="888492"/>
            <a:chOff x="597408" y="4998720"/>
            <a:chExt cx="398678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98720"/>
              <a:ext cx="3986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减去内部留白和标题高度后，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剩余宽高都应大于0。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03504" y="6404610"/>
            <a:ext cx="299862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Qt 6 C++ 开发指南 · 10.4.4 05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缩放必须同时检查两个方向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5663184" cy="1307592"/>
            <a:chOff x="597408" y="1950720"/>
            <a:chExt cx="56631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663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图像1200×800，可用区域600×300。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只按宽度缩到600×400，高度仍超过300。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宽度允许比例0.5，高度只允许0.375。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541520"/>
            <a:ext cx="4779264" cy="888492"/>
            <a:chOff x="597408" y="4541520"/>
            <a:chExt cx="477926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541520"/>
              <a:ext cx="4779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取较小比例0.375，得到450×300。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这样两个方向都能放进剩余区域。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216880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10.4.4 · 课堂计算 06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缩放副本，再在区域中居中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7502271" cy="753618"/>
            <a:chOff x="598932" y="1983105"/>
            <a:chExt cx="7502271" cy="7536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750227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QImage output = m_image.scaled(availableSize,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 xml:space="preserve">    Qt::KeepAspectRatio, Qt::SmoothTransformation);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084320"/>
            <a:ext cx="6470904" cy="1726692"/>
            <a:chOff x="597408" y="4084320"/>
            <a:chExt cx="6470904" cy="1726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084320"/>
              <a:ext cx="647090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availableSize是剩余区域的正整数尺寸。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x = left + (width-output.width())/2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y = top + (height-output.height())/2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按这个位置画output，原图m_image保持原样。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2814980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10.4.4 · 剩余区域中的位置 07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5692140" cy="819150"/>
            <a:chOff x="590550" y="6134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预览请求可以重复发生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348984" cy="1307592"/>
            <a:chOff x="597408" y="1950720"/>
            <a:chExt cx="63489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348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连接paintRequested(QPrinter*)到绘制槽。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预览首次显示或重新生成时，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会再次请求绘制。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541520"/>
            <a:ext cx="3681984" cy="888492"/>
            <a:chOff x="597408" y="4541520"/>
            <a:chExt cx="36819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541520"/>
              <a:ext cx="3681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每次都从第一页重建内容，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不依赖上次游标。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125608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10.4.4 08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绘制函数要检查设备能否启动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301996" cy="1439418"/>
            <a:chOff x="598932" y="1983105"/>
            <a:chExt cx="5301996" cy="14394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30199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QPainter painter;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(!painter.begin(printer)) return;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renderContent(painter, *printer);</a:t>
              </a:r>
              <a:br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painter.end();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541520"/>
            <a:ext cx="6120384" cy="888492"/>
            <a:chOff x="597408" y="4541520"/>
            <a:chExt cx="61203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54152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renderContent采用前面说明的布局规则。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预览槽与正式打印共用它，并检查输出失败。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297652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10.4.4 · 课堂整理的入口片段 09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文字行距随打印设备计算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6596558" cy="410718"/>
            <a:chOff x="598932" y="1983105"/>
            <a:chExt cx="6596558" cy="4107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659655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QFontMetricsF fm(painter.font(), printer);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98520"/>
            <a:ext cx="6547104" cy="2145792"/>
            <a:chOff x="597408" y="3398520"/>
            <a:chExt cx="6547104" cy="21457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98520"/>
              <a:ext cx="654710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先设置字体，再构造与printer对应的度量。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首行基线 = 正文顶部 + fm.ascent()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下一行基线增加fm.lineSpacing()。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点坐标drawText使用基线，不能把顶部当基线。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297652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10.4.4 · 字体度量的课堂补充 10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文本块与纸面行不是同一个数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638544" cy="2983992"/>
            <a:chOff x="597408" y="1950720"/>
            <a:chExt cx="663854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63854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plainText-&gt;document()提供QTextDocument。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findBlockByNumber(i)读取第i个文本块。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逐块画一行的前提：每块宽度都能放下。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长块需要先换行，按纸面行的高度分页。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文本块换行后可能占多行，不能只按块数分页。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2996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10.4.4 · 教材逐块读取及适用条件 11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在画下一行之前检查剩余高度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211824" cy="2983992"/>
            <a:chOff x="597408" y="1950720"/>
            <a:chExt cx="621182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21182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为页眉和页脚留空间，得到正文底边bottom。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若baseline + fm.descent()超过bottom，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先结束当前页，再请求换页。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换页成功后，把baseline重设到新页首行。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然后绘制这行，再增加行距。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2976524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10.4.4 · 分页条件的课堂补充 12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451952" cy="819150"/>
            <a:chOff x="590550" y="613410"/>
            <a:chExt cx="84519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4519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newPage只在确实还有内容时调用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8932" y="1983105"/>
            <a:ext cx="5009693" cy="410718"/>
            <a:chOff x="598932" y="1983105"/>
            <a:chExt cx="5009693" cy="410718"/>
          </a:xfrm>
        </p:grpSpPr>
        <p:sp>
          <p:nvSpPr>
            <p:cNvPr id="4" name="TextBox 4"/>
            <p:cNvSpPr txBox="1"/>
            <p:nvPr/>
          </p:nvSpPr>
          <p:spPr>
            <a:xfrm>
              <a:off x="598932" y="1983105"/>
              <a:ext cx="500969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if (!printer-&gt;newPage()) return;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98520"/>
            <a:ext cx="6074664" cy="2145792"/>
            <a:chOff x="597408" y="3398520"/>
            <a:chExt cx="6074664" cy="21457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98520"/>
              <a:ext cx="607466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第一张页在begin成功时已经准备好。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newPage失败就停止，不能继续假定已换页。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最后一行画完就结束，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不再创建下一张空白页。</a:t>
              </a:r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603504" y="6404610"/>
            <a:ext cx="125608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10.4.4 13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7388352" cy="819150"/>
            <a:chOff x="590550" y="6134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范围选项还需要程序筛选页面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5815584" cy="2983992"/>
            <a:chOff x="597408" y="1950720"/>
            <a:chExt cx="581558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581558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fromPage和toPage采用从1开始的页码。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二者都为0时，表示没有设置页码范围。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程序计算逻辑页码，只提交范围内的页面。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跳过页面的内容仍需参与布局计算。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仅在两张实际输出页之间调用newPage。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3138068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10.4.4 · 自定义打印的范围处理 14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822948" cy="819150"/>
            <a:chOff x="590550" y="613410"/>
            <a:chExt cx="682294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确认设置后才开始正式输出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303264" cy="2983992"/>
            <a:chOff x="597408" y="1950720"/>
            <a:chExt cx="6303264" cy="29839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303264" cy="29839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QPrintDialog接受后，才调用共享绘制入口。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取消时直接返回。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设备保存纸张、方向、份数和双面选项。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输出PDF时明确设置PdfFormat和输出文件名。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先检查预览，再把内容送到纸张或文件。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25608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10.4.4 15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6257544" cy="819150"/>
            <a:chOff x="590550" y="6134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用三个现象检查打印过程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3901440" cy="469392"/>
            <a:chOff x="597408" y="1950720"/>
            <a:chExt cx="3901440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39014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宽度合适，却被裁掉底部。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98520"/>
            <a:ext cx="4141622" cy="469392"/>
            <a:chOff x="597408" y="3398520"/>
            <a:chExt cx="4141622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98520"/>
              <a:ext cx="41416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改变DPI后，文字挤在一起。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98720"/>
            <a:ext cx="2932176" cy="469392"/>
            <a:chOff x="597408" y="4998720"/>
            <a:chExt cx="2932176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98720"/>
              <a:ext cx="293217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最后多一张空白页。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2484120"/>
            <a:ext cx="3255264" cy="469392"/>
            <a:chOff x="597408" y="2484120"/>
            <a:chExt cx="3255264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2484120"/>
              <a:ext cx="325526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还没有满足高度约束。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3931920"/>
            <a:ext cx="3901440" cy="469392"/>
            <a:chOff x="597408" y="3931920"/>
            <a:chExt cx="3901440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3931920"/>
              <a:ext cx="390144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重新用打印设备计算行距。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532120"/>
            <a:ext cx="4509211" cy="469392"/>
            <a:chOff x="597408" y="5532120"/>
            <a:chExt cx="4509211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532120"/>
              <a:ext cx="450921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检查末尾是否多调用newPage。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03504" y="6404610"/>
            <a:ext cx="3299612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10.4.4 · 先解释，再点击显示答案 16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613410"/>
            <a:ext cx="8010296" cy="819150"/>
            <a:chOff x="590550" y="613410"/>
            <a:chExt cx="801029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613410"/>
              <a:ext cx="801029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第10章：从屏幕绘图到设备输出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50720"/>
            <a:ext cx="6120384" cy="2564892"/>
            <a:chOff x="597408" y="1950720"/>
            <a:chExt cx="6120384" cy="25648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50720"/>
              <a:ext cx="6120384" cy="2564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QPainter绘制内容，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设备决定坐标尺度与页面条件。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图像检查比例，文本检查行高、换页和范围。</a:t>
              </a:r>
            </a:p>
            <a:p>
              <a:pPr algn="l">
                <a:lnSpc>
                  <a:spcPts val="3300"/>
                </a:lnSpc>
                <a:spcBef>
                  <a:spcPts val="3300"/>
                </a:spcBef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下一章把绘图封装成可复用的自定义组件。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603504" y="6404610"/>
            <a:ext cx="1256081" cy="23469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200" dirty="0">
                <a:solidFill>
                  <a:schemeClr val="accent5"/>
                </a:solidFill>
                <a:latin typeface="+mn-lt"/>
                <a:ea typeface="+mn-ea"/>
                <a:cs typeface="+mn-cs"/>
              </a:rPr>
              <a:t>10.4.4 17 / 17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10_f_printing">
  <a:themeElements>
    <a:clrScheme name="qt6_ch10_f_printing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0_f_printing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0_f_printi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10_f_printing">
  <a:themeElements>
    <a:clrScheme name="qt6_ch10_f_printing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10_f_printing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10_f_printing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2026-10-07T03:47:43Z</dcterms:created>
  <dcterms:modified xsi:type="dcterms:W3CDTF">2026-10-07T03:47:43Z</dcterms:modified>
  <cp:category/>
  <cp:contentStatus/>
</cp:coreProperties>
</file>