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  <Relationship Id="rId3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从第11章TPenDialog的用途进入。本份先建立可显示的折线图，再读取对象属性、让用户修改并写回对象；下一份再讨论鼠标交互。</a:t>
            </a:r>
          </a:p>
          <a:p>
            <a:pPr/>
            <a:endParaRPr lang="zh-CN" dirty="0"/>
          </a:p>
          <a:p>
            <a:pPr/>
            <a:r>
              <a:rPr lang="zh-CN" dirty="0"/>
              <a:t>第12章 · 12.1—12.2把数据、序列、坐标轴和界面操作连接起来。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展示教材图12-4，分别指出图表、曲线、坐标轴、图例及左侧设置面板。图片中的小控件用于认位置；实际操作与原因使用右侧大字号讲清。</a:t>
            </a:r>
          </a:p>
          <a:p>
            <a:pPr/>
            <a:endParaRPr lang="zh-CN" dirty="0"/>
          </a:p>
          <a:p>
            <a:pPr/>
            <a:r>
              <a:rPr lang="zh-CN" dirty="0"/>
              <a:t>选择当前序列或坐标轴。读取对象属性，填入左侧控件。用户修改后，把新值写回对应对象。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QChartView基于QGraphicsView，QChart是图形对象而非另一个普通窗口。图例通常随图表创建。对象的显示职责与所有权要区分；下一步再明确创建和释放。</a:t>
            </a:r>
          </a:p>
          <a:p>
            <a:pPr/>
            <a:endParaRPr lang="zh-CN" dirty="0"/>
          </a:p>
          <a:p>
            <a:pPr/>
            <a:r>
              <a:rPr lang="zh-CN" dirty="0"/>
              <a:t>QChartView：显示图表</a:t>
            </a:r>
          </a:p>
          <a:p>
            <a:pPr/>
            <a:endParaRPr lang="zh-CN" dirty="0"/>
          </a:p>
          <a:p>
            <a:pPr/>
            <a:r>
              <a:rPr lang="zh-CN" dirty="0"/>
              <a:t>QChart：管理图表部件</a:t>
            </a:r>
          </a:p>
          <a:p>
            <a:pPr/>
            <a:endParaRPr lang="zh-CN" dirty="0"/>
          </a:p>
          <a:p>
            <a:pPr/>
            <a:r>
              <a:rPr lang="zh-CN" dirty="0"/>
              <a:t>序列：保存数据</a:t>
            </a:r>
          </a:p>
          <a:p>
            <a:pPr/>
            <a:r>
              <a:rPr lang="zh-CN" dirty="0"/>
              <a:t>轴：定义范围与刻度</a:t>
            </a:r>
          </a:p>
          <a:p>
            <a:pPr/>
            <a:r>
              <a:rPr lang="zh-CN" dirty="0"/>
              <a:t>序列附加坐标轴后，使用它定义的数据尺度。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Charts概述与折线图。F068：https://raw.githubusercontent.com/qt/qtcharts/v6.2.3/src/charts/qchartview.cpp；F069：https://raw.githubusercontent.com/qt/qtcharts/v6.2.3/src/charts/qchart.cpp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教材以Qt 6.2.3为基线。包含QChartView、QChart、QLineSeries和QValueAxis头文件。Widgets图表应用使用QApplication；不要照搬Qt 5的using namespace QtCharts写法。</a:t>
            </a:r>
          </a:p>
          <a:p>
            <a:pPr/>
            <a:endParaRPr lang="zh-CN" dirty="0"/>
          </a:p>
          <a:p>
            <a:pPr/>
            <a:r>
              <a:rPr lang="zh-CN" dirty="0"/>
              <a:t>qmake：QT += widgets chartsCMake：查找Widgets、Charts模块，链接Qt6::Widgets和Qt6::Charts。Qt 6的Charts类直接使用全局类名。Widgets图表应用使用QApplication。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Charts概述与折线图。F066：https://raw.githubusercontent.com/qt/qtcharts/v6.2.3/src/charts/qchartglobal.h；F067：https://doc.qt.io/qt-6/qtcharts-index.html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保留清楚的类型指针，避免按列表顺序强制转换。setChart替换时旧图表的所有权会被释放，但不会自动删除，需在确认无人使用后管理旧对象。移除单个序列与删除全部序列含义不同。</a:t>
            </a:r>
          </a:p>
          <a:p>
            <a:pPr/>
            <a:endParaRPr lang="zh-CN" dirty="0"/>
          </a:p>
          <a:p>
            <a:pPr/>
            <a:r>
              <a:rPr lang="zh-CN" dirty="0"/>
              <a:t>QChartView接管设置给它的QChart。addSeries和addAxis让chart接管序列与轴。移除单个对象会释放所有权，需自行管理它。removeAllSeries则直接删除所有序列。setChart替换后，旧图表不会自动删除。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068：https://raw.githubusercontent.com/qt/qtcharts/v6.2.3/src/charts/qchartview.cpp；F069：https://raw.githubusercontent.com/qt/qtcharts/v6.2.3/src/charts/qchart.cpp；F070：https://raw.githubusercontent.com/qt/qtcharts/v6.2.3/src/charts/qchart.cp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数据组织决定绘图方式。折线不是一条解析函数，显示的是有限采样点之间的连接。后面的柱状图与饼图有不同的数据结构，不能给它们套用同一份append(x,y)循环。</a:t>
            </a:r>
          </a:p>
          <a:p>
            <a:pPr/>
            <a:endParaRPr lang="zh-CN" dirty="0"/>
          </a:p>
          <a:p>
            <a:pPr/>
            <a:r>
              <a:rPr lang="zh-CN" dirty="0"/>
              <a:t>QLineSeries、QSplineSeries和QScatterSeries保存(x,y)，分别显示折线、平滑曲线与散点。QAreaSeries填充上下边界之间的区域。柱状序列使用QBarSet；饼图使用QPieSlice。本份用QLineSeries连接有限个函数采样点。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用索引乘步长避免持续累加带来的理解混淆。区分采样点数量、采样终点与坐标轴范围，让学生算出最后一个点；这里按教材100点及0.1步长说明。</a:t>
            </a:r>
          </a:p>
          <a:p>
            <a:pPr/>
            <a:endParaRPr lang="zh-CN" dirty="0"/>
          </a:p>
          <a:p>
            <a:pPr/>
            <a:r>
              <a:rPr lang="zh-CN" dirty="0"/>
              <a:t>第i个点：t=i×0.1，i从0到99。正弦序列加入(t,qSin(t))。最后一个横坐标：99×0.1=9.9。100个点不包含10.0，显示范围仍可以设为0—10。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20的单位是弧度，不能把任意相位移动当成余弦。对照t=0，正弦应为0，余弦应为1。刷新含噪数据时，rd/50是整数除法，需用50.0保留小数扰动。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series0-&gt;append(t, qSin(t));</a:t>
            </a:r>
          </a:p>
          <a:p>
            <a:pPr/>
            <a:r>
              <a:rPr lang="zh-CN" dirty="0"/>
              <a:t>series1-&gt;append(t, qCos(t));</a:t>
            </a:r>
          </a:p>
          <a:p>
            <a:pPr/>
            <a:endParaRPr lang="zh-CN" dirty="0"/>
          </a:p>
          <a:p>
            <a:pPr/>
            <a:r>
              <a:rPr lang="zh-CN" dirty="0"/>
              <a:t>qSin(t+20)是移相正弦，20的单位是弧度。核对t=0：正弦为0，余弦为1。刷新噪声用rd/50.0，避免rd/50的整数除法。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series0和series1在此前已经new为QLineSeries并命名。这里保留最小创建顺序。12.2示例通过UI中的chartView和splitter承载图表，同样先创建图表，再加入序列。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auto view = new QChartView(this);</a:t>
            </a:r>
          </a:p>
          <a:p>
            <a:pPr/>
            <a:r>
              <a:rPr lang="zh-CN" dirty="0"/>
              <a:t>auto chart = new QChart;</a:t>
            </a:r>
          </a:p>
          <a:p>
            <a:pPr/>
            <a:r>
              <a:rPr lang="zh-CN" dirty="0"/>
              <a:t>view-&gt;setChart(chart);</a:t>
            </a:r>
          </a:p>
          <a:p>
            <a:pPr/>
            <a:r>
              <a:rPr lang="zh-CN" dirty="0"/>
              <a:t>setCentralWidget(view);</a:t>
            </a:r>
          </a:p>
          <a:p>
            <a:pPr/>
            <a:r>
              <a:rPr lang="zh-CN" dirty="0"/>
              <a:t>chart-&gt;addSeries(series0);</a:t>
            </a:r>
          </a:p>
          <a:p>
            <a:pPr/>
            <a:r>
              <a:rPr lang="zh-CN" dirty="0"/>
              <a:t>chart-&gt;addSeries(series1);</a:t>
            </a:r>
          </a:p>
          <a:p>
            <a:pPr/>
            <a:endParaRPr lang="zh-CN" dirty="0"/>
          </a:p>
          <a:p>
            <a:pPr/>
            <a:r>
              <a:rPr lang="zh-CN" dirty="0"/>
              <a:t>series0、series1此前已创建为QLineSeries并命名。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Charts概述与折线图。F068：https://raw.githubusercontent.com/qt/qtcharts/v6.2.3/src/charts/qchartview.cpp；F069：https://raw.githubusercontent.com/qt/qtcharts/v6.2.3/src/charts/qchart.cpp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axisX和axisY为已经创建并设置范围的QValueAxis。addAxis设置轴在图表里的位置，attachAxis决定某条序列用哪个轴；不能省掉第二条曲线的附加步骤。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chart-&gt;addAxis(axisX, Qt::AlignBottom);</a:t>
            </a:r>
          </a:p>
          <a:p>
            <a:pPr/>
            <a:r>
              <a:rPr lang="zh-CN" dirty="0"/>
              <a:t>chart-&gt;addAxis(axisY, Qt::AlignLeft);</a:t>
            </a:r>
          </a:p>
          <a:p>
            <a:pPr/>
            <a:r>
              <a:rPr lang="zh-CN" dirty="0"/>
              <a:t>series0-&gt;attachAxis(axisX);</a:t>
            </a:r>
          </a:p>
          <a:p>
            <a:pPr/>
            <a:r>
              <a:rPr lang="zh-CN" dirty="0"/>
              <a:t>series0-&gt;attachAxis(axisY);</a:t>
            </a:r>
          </a:p>
          <a:p>
            <a:pPr/>
            <a:r>
              <a:rPr lang="zh-CN" dirty="0"/>
              <a:t>series1-&gt;attachAxis(axisX);</a:t>
            </a:r>
          </a:p>
          <a:p>
            <a:pPr/>
            <a:r>
              <a:rPr lang="zh-CN" dirty="0"/>
              <a:t>series1-&gt;attachAxis(axisY);</a:t>
            </a:r>
          </a:p>
          <a:p>
            <a:pPr/>
            <a:endParaRPr lang="zh-CN" dirty="0"/>
          </a:p>
          <a:p>
            <a:pPr/>
            <a:r>
              <a:rPr lang="zh-CN" dirty="0"/>
              <a:t>axisX、axisY为已创建并设置范围的QValueAxis。两条序列附加同一对轴，才使用相同尺度。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Charts概述与折线图。F069：https://raw.githubusercontent.com/qt/qtcharts/v6.2.3/src/charts/qchart.cpp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刻度数n包含两个端点，间隔数量为n-1；因此步长是(max-min)/(n-1)。主刻度数量至少2；修改范围后，相同刻度数会改变刻度间隔。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axisX-&gt;setTickType(QValueAxis::TicksFixed);</a:t>
            </a:r>
          </a:p>
          <a:p>
            <a:pPr/>
            <a:r>
              <a:rPr lang="zh-CN" dirty="0"/>
              <a:t>axisX-&gt;setTickCount(6);</a:t>
            </a:r>
          </a:p>
          <a:p>
            <a:pPr/>
            <a:endParaRPr lang="zh-CN" dirty="0"/>
          </a:p>
          <a:p>
            <a:pPr/>
            <a:r>
              <a:rPr lang="zh-CN" dirty="0"/>
              <a:t>范围0—10，6个刻度之间只有5个间隔。每个间隔宽度：(10-0)/(6-1)=2。</a:t>
            </a:r>
          </a:p>
          <a:p>
            <a:pPr/>
            <a:endParaRPr lang="zh-CN" dirty="0"/>
          </a:p>
          <a:p>
            <a:pPr/>
            <a:r>
              <a:rPr lang="zh-CN" dirty="0"/>
              <a:t>0246810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Charts概述与折线图。F073：https://raw.githubusercontent.com/qt/qtcharts/v6.2.3/src/charts/axis/valueaxis/chartvalueaxisx.cpp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动态模式由间隔和锚点定位，不能同时把tickCount当成间隔数量控制。间隔必须有限且大于0，范围min小于max。以-3到5为例，能看到-2、0、2、4。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axisX-&gt;setTickType(QValueAxis::TicksDynamic);</a:t>
            </a:r>
          </a:p>
          <a:p>
            <a:pPr/>
            <a:r>
              <a:rPr lang="zh-CN" dirty="0"/>
              <a:t>axisX-&gt;setTickAnchor(0);</a:t>
            </a:r>
          </a:p>
          <a:p>
            <a:pPr/>
            <a:r>
              <a:rPr lang="zh-CN" dirty="0"/>
              <a:t>axisX-&gt;setTickInterval(2);</a:t>
            </a:r>
          </a:p>
          <a:p>
            <a:pPr/>
            <a:endParaRPr lang="zh-CN" dirty="0"/>
          </a:p>
          <a:p>
            <a:pPr/>
            <a:r>
              <a:rPr lang="zh-CN" dirty="0"/>
              <a:t>保留轴范围内0+k×2的位置，k可为负整数。范围-3—5时，刻度是-2、0、2、4。间隔必须有限且大于0，范围满足min&lt;max。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Charts概述与折线图。F075：https://raw.githubusercontent.com/qt/qtcharts/v6.2.3/src/charts/axis/valueaxis/chartvalueaxisx.cpp；F076：https://raw.githubusercontent.com/qt/qtcharts/v6.2.3/src/charts/axis/valueaxis/chartvalueaxisx.cpp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教材通过坐标轴设置页调整可见性、字体、角度、网格颜色与画笔。先告诉学生每个属性属于哪个对象，再观察改变后对应的轴或网格；不要把次刻度数加到主刻度数公式中。</a:t>
            </a:r>
          </a:p>
          <a:p>
            <a:pPr/>
            <a:endParaRPr lang="zh-CN" dirty="0"/>
          </a:p>
          <a:p>
            <a:pPr/>
            <a:r>
              <a:rPr lang="zh-CN" dirty="0"/>
              <a:t>minorTickCount设置相邻主刻度之间的次刻度数。它不会改变主刻度数。labelFormat控制标签格式，例如%.1f。标签字体和角度单独设置。主网格与次网格分别设置可见性、颜色和画笔。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Charts概述与折线图。F074：https://raw.githubusercontent.com/qt/qtcharts/v6.2.3/src/charts/axis/valueaxis/qvalueaxis.cpp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沿用教材spinWidth、comboPenStyle和btnColor。线型列表次序与枚举一致时可以使用currentIndex；列表变化后应在itemData保存真实枚举值。颜色设置先验证isValid，避免取消时覆盖旧颜色。</a:t>
            </a:r>
          </a:p>
          <a:p>
            <a:pPr/>
            <a:endParaRPr lang="zh-CN" dirty="0"/>
          </a:p>
          <a:p>
            <a:pPr/>
            <a:r>
              <a:rPr lang="zh-CN" dirty="0"/>
              <a:t>setPen保存初始画笔到m_pen，再填入控件。spinWidth、comboPenStyle、btnColor分别表示线宽、线型和颜色。颜色选择成功才保存新QColor；取消保留旧色。按钮颜色只是这个值的可见提示。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教材以new和delete管理局部对话框。课堂可用栈对象表达同一过程：生命期限制在静态函数内，返回QPen值而非局部指针。ok指针需要有有效地址，通用接口允许空指针时先判断再写。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QPen TPenDialog::getPen(QPen &amp;iniPen, bool *ok) {</a:t>
            </a:r>
          </a:p>
          <a:p>
            <a:pPr/>
            <a:r>
              <a:rPr lang="zh-CN" dirty="0"/>
              <a:t>TPenDialog dlg;</a:t>
            </a:r>
          </a:p>
          <a:p>
            <a:pPr/>
            <a:r>
              <a:rPr lang="zh-CN" dirty="0"/>
              <a:t>dlg.setPen(iniPen);</a:t>
            </a:r>
          </a:p>
          <a:p>
            <a:pPr/>
            <a:r>
              <a:rPr lang="zh-CN" dirty="0"/>
              <a:t>bool accepted = dlg.exec() == QDialog::Accepted;</a:t>
            </a:r>
          </a:p>
          <a:p>
            <a:pPr/>
            <a:r>
              <a:rPr lang="zh-CN" dirty="0"/>
              <a:t>if (ok) *ok = accepted;</a:t>
            </a:r>
          </a:p>
          <a:p>
            <a:pPr/>
            <a:r>
              <a:rPr lang="zh-CN" dirty="0"/>
              <a:t>return accepted ? dlg.getPen() : iniPen;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课堂改用栈对象管理生命期。返回QPen值；取消时返回原画笔。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入口先确认curSeries有效。setPen修改的是选中的曲线，不是所有曲线。轴画笔改为读取并写回curAxis对应的画笔接口；接收结果后才操作目标，取消不改图表。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if (!curSeries) return;</a:t>
            </a:r>
          </a:p>
          <a:p>
            <a:pPr/>
            <a:r>
              <a:rPr lang="zh-CN" dirty="0"/>
              <a:t>QPen oldPen = curSeries-&gt;pen();</a:t>
            </a:r>
          </a:p>
          <a:p>
            <a:pPr/>
            <a:r>
              <a:rPr lang="zh-CN" dirty="0"/>
              <a:t>bool ok = false;</a:t>
            </a:r>
          </a:p>
          <a:p>
            <a:pPr/>
            <a:r>
              <a:rPr lang="zh-CN" dirty="0"/>
              <a:t>QPen pen = TPenDialog::getPen(oldPen, &amp;ok);</a:t>
            </a:r>
          </a:p>
          <a:p>
            <a:pPr/>
            <a:r>
              <a:rPr lang="zh-CN" dirty="0"/>
              <a:t>if (ok) curSeries-&gt;setPen(pen);</a:t>
            </a:r>
          </a:p>
          <a:p>
            <a:pPr/>
            <a:endParaRPr lang="zh-CN" dirty="0"/>
          </a:p>
          <a:p>
            <a:pPr/>
            <a:r>
              <a:rPr lang="zh-CN" dirty="0"/>
              <a:t>同一对话框还可以修改轴线和两种网格画笔。每次读取和写回同一个目标，取消不改图表。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教材以chart指针修改整张图表。背景与plotAreaBackground有不同覆盖范围。主题会重新应用样式，后设主题可能覆盖前面给序列或轴设置的颜色；课堂演示先观察影响范围。</a:t>
            </a:r>
          </a:p>
          <a:p>
            <a:pPr/>
            <a:endParaRPr lang="zh-CN" dirty="0"/>
          </a:p>
          <a:p>
            <a:pPr/>
            <a:r>
              <a:rPr lang="zh-CN" dirty="0"/>
              <a:t>标题及字体、背景、边框和主题属于QChart。绘图区背景与整张图表的背景覆盖范围不同。外边距和布局留白影响曲线可用区域。先应用主题，再设置需要保留的自定义样式，避免主题重新应用时覆盖原来的颜色与画笔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本份先设置图例外观，下一份用QLegendMarker实现点击隐藏。图例的文字来自序列名称。修改图例显示不会自动修改数据；分离图例后不能仍假定它由原来的布局管理位置。</a:t>
            </a:r>
          </a:p>
          <a:p>
            <a:pPr/>
            <a:endParaRPr lang="zh-CN" dirty="0"/>
          </a:p>
          <a:p>
            <a:pPr/>
            <a:r>
              <a:rPr lang="zh-CN" dirty="0"/>
              <a:t>chart-&gt;legend()取得图例，每项对应序列。标签文字来自序列名称。可设置显示、位置、背景、边框和字体颜色。图例脱离图表布局后，需要自己安排位置。下一份用图例项接收点击，控制曲线可见性。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教材通过单选按钮切换当前序列。界面刷新可能触发valueChanged等槽，课堂补充用QSignalBlocker暂时阻止程序填值引起的反馈，避免把旧控件值写回新对象。</a:t>
            </a:r>
          </a:p>
          <a:p>
            <a:pPr/>
            <a:endParaRPr lang="zh-CN" dirty="0"/>
          </a:p>
          <a:p>
            <a:pPr/>
            <a:r>
              <a:rPr lang="zh-CN" dirty="0"/>
              <a:t>curSeries指向当前选择的Sin或Cos序列。名称、画笔、透明度和点显示都改这个对象。切换时先读取新对象属性，再填入设置控件。程序填值可能触发控件信号；用QSignalBlocker避免把旧界面值写回新序列。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教材的序列设置包括点可见、标记尺寸与颜色、标签格式、字体和裁切。点很多时标签会重叠，选择少量点或关闭标签；不要靠缩小所有正文解决曲线标签拥挤。</a:t>
            </a:r>
          </a:p>
          <a:p>
            <a:pPr/>
            <a:endParaRPr lang="zh-CN" dirty="0"/>
          </a:p>
          <a:p>
            <a:pPr/>
            <a:r>
              <a:rPr lang="zh-CN" dirty="0"/>
              <a:t>QXYSeries可显示点标记与点标签。标记尺寸、颜色与标签格式、字体分别设置。标签可含@xPoint和@yPoint，显示数据坐标。先判断点数量和间距能否容纳标签；拥挤时减少标签或关闭它们。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保持axisX和axisY的类型指针，避免从axes列表顺序猜测轴类型。范围不合法时拒绝修改并说明条件；零宽区间没有可用的数据尺度。</a:t>
            </a:r>
          </a:p>
          <a:p>
            <a:pPr/>
            <a:endParaRPr lang="zh-CN" dirty="0"/>
          </a:p>
          <a:p>
            <a:pPr/>
            <a:r>
              <a:rPr lang="zh-CN" dirty="0"/>
              <a:t>curAxis指向当前选择的QValueAxis。读取范围、标题、标签字体、角度和画笔。写新范围前检查有限数值，并满足min&lt;max。其他场景按数据选择轴：QLogValueAxis用对数；QDateTimeAxis用日期时间。QCategoryAxis给数值区段命名。QBarCategoryAxis显示离散类别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Charts概述与折线图。F076：https://raw.githubusercontent.com/qt/qtcharts/v6.2.3/src/charts/axis/valueaxis/chartvalueaxisx.cpp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让学生比较调用前后轴端点。自动整齐化是一次修改操作，界面若仍显示旧参数就会与实际轴不一致。固定0到100分的成绩坐标可选择手动设定，下一份柱状图会使用这个条件。</a:t>
            </a:r>
          </a:p>
          <a:p>
            <a:pPr/>
            <a:endParaRPr lang="zh-CN" dirty="0"/>
          </a:p>
          <a:p>
            <a:pPr/>
            <a:r>
              <a:rPr lang="zh-CN" dirty="0"/>
              <a:t>自动整齐化选择适合阅读的范围和刻度数。调用后重新读取min、max和tickCount，把实际参数显示到设置控件。若必须严格保留业务边界，就自己设置范围和刻度，例如成绩轴0—100。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Charts概述与折线图。F077：https://raw.githubusercontent.com/qt/qtcharts/v6.2.3/src/charts/axis/valueaxis/qvalueaxis.cpp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教材序列页提供OpenGL开关。不能因为存在一个通用QAbstractSeries属性就说所有序列都能加速；Qt 6.2.3支持的序列与功能受限。这里没有执行性能测试，只介绍如何安排课堂比较。</a:t>
            </a:r>
          </a:p>
          <a:p>
            <a:pPr/>
            <a:endParaRPr lang="zh-CN" dirty="0"/>
          </a:p>
          <a:p>
            <a:pPr/>
            <a:r>
              <a:rPr lang="zh-CN" dirty="0"/>
              <a:t>useOpenGL支持折线和散点序列。它不适用于所有图形。加速渲染与点标签、动画等功能有兼容限制。先满足显示功能，再用实际数据量比较性能。课堂分别观察开关前后的结果与响应时间。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Charts概述与折线图。F081：https://raw.githubusercontent.com/qt/qtcharts/v6.2.3/src/charts/qabstractseries.cpp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教材prepareData先清除两条曲线的点再生成新数据。对象和样式可保留。若整张图删除序列，必须同步清空当前指针并建立新的选择状态，防止设置控件写入已经删除的对象。</a:t>
            </a:r>
          </a:p>
          <a:p>
            <a:pPr/>
            <a:endParaRPr lang="zh-CN" dirty="0"/>
          </a:p>
          <a:p>
            <a:pPr/>
            <a:r>
              <a:rPr lang="zh-CN" dirty="0"/>
              <a:t>QXYSeries::clear()删除点，保留序列对象。重新append采样点，仍使用已附加的轴。removeAllSeries删除序列对象。旧curSeries不能再使用，应同步清空。先区分“换数据”与“换对象”，再决定清除方式。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Charts概述与折线图。F071：https://raw.githubusercontent.com/qt/qtcharts/v6.2.3/src/charts/xychart/qxyseries.cpp；F070：https://raw.githubusercontent.com/qt/qtcharts/v6.2.3/src/charts/qchart.cpp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先请学生计算或描述结果，再按顺序显示答案。理由分别是索引从0开始、端点之间只有5段、clear和删除序列属于不同操作。</a:t>
            </a:r>
          </a:p>
          <a:p>
            <a:pPr/>
            <a:endParaRPr lang="zh-CN" dirty="0"/>
          </a:p>
          <a:p>
            <a:pPr/>
            <a:r>
              <a:rPr lang="zh-CN" dirty="0"/>
              <a:t>从0采样100点，步长0.1，终点在哪？</a:t>
            </a:r>
          </a:p>
          <a:p>
            <a:pPr/>
            <a:endParaRPr lang="zh-CN" dirty="0"/>
          </a:p>
          <a:p>
            <a:pPr/>
            <a:r>
              <a:rPr lang="zh-CN" dirty="0"/>
              <a:t>9.9，因为最后索引是99。</a:t>
            </a:r>
          </a:p>
          <a:p>
            <a:pPr/>
            <a:endParaRPr lang="zh-CN" dirty="0"/>
          </a:p>
          <a:p>
            <a:pPr/>
            <a:r>
              <a:rPr lang="zh-CN" dirty="0"/>
              <a:t>0—10范围设6个固定刻度，间隔多宽？</a:t>
            </a:r>
          </a:p>
          <a:p>
            <a:pPr/>
            <a:endParaRPr lang="zh-CN" dirty="0"/>
          </a:p>
          <a:p>
            <a:pPr/>
            <a:r>
              <a:rPr lang="zh-CN" dirty="0"/>
              <a:t>宽度2，因为端点之间只有5段。</a:t>
            </a:r>
          </a:p>
          <a:p>
            <a:pPr/>
            <a:endParaRPr lang="zh-CN" dirty="0"/>
          </a:p>
          <a:p>
            <a:pPr/>
            <a:r>
              <a:rPr lang="zh-CN" dirty="0"/>
              <a:t>序列clear之后，什么被清除了？</a:t>
            </a:r>
          </a:p>
          <a:p>
            <a:pPr/>
            <a:endParaRPr lang="zh-CN" dirty="0"/>
          </a:p>
          <a:p>
            <a:pPr/>
            <a:r>
              <a:rPr lang="zh-CN" dirty="0"/>
              <a:t>点被清除，对象和已附加的轴仍在。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请学生用自己的话解释一个点如何进入图表。创建、数据和样式已经完成；鼠标给出的屏幕位置还不是数据坐标，因此下一份必须先建立坐标转换过程。</a:t>
            </a:r>
          </a:p>
          <a:p>
            <a:pPr/>
            <a:endParaRPr lang="zh-CN" dirty="0"/>
          </a:p>
          <a:p>
            <a:pPr/>
            <a:r>
              <a:rPr lang="zh-CN" dirty="0"/>
              <a:t>数据加入序列，序列附加轴，属性写回明确对象。坐标轴条件与采样参数决定可见范围。鼠标给出屏幕位置，还需要转成数据坐标。下一份处理框选缩放、平移和图例点击。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教材依据：第12章12.1—12.2 Qt Charts概述与折线图。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2_a_chartline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2_a_chartline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b02d2dfe8f63d59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981200"/>
            <a:ext cx="6499860" cy="1162050"/>
            <a:chOff x="590550" y="1981200"/>
            <a:chExt cx="6499860" cy="1162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981200"/>
              <a:ext cx="649986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图表结构与折线图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6120384" cy="1307592"/>
            <a:chOff x="597408" y="4312920"/>
            <a:chExt cx="61203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6120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第12章 · 12.1—12.2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把数据、序列、坐标轴和界面操作连接起来。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5226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12.1—12.2 01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界面控件修改哪个图表对象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828800"/>
            <a:ext cx="6038850" cy="4029075"/>
            <a:chOff x="609600" y="1828800"/>
            <a:chExt cx="6038850" cy="402907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28800"/>
              <a:ext cx="6038850" cy="4029075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7150608" y="1950720"/>
            <a:ext cx="2767584" cy="3403092"/>
            <a:chOff x="7150608" y="1950720"/>
            <a:chExt cx="2767584" cy="3403092"/>
          </a:xfrm>
        </p:grpSpPr>
        <p:sp>
          <p:nvSpPr>
            <p:cNvPr id="6" name="TextBox 6"/>
            <p:cNvSpPr txBox="1"/>
            <p:nvPr/>
          </p:nvSpPr>
          <p:spPr>
            <a:xfrm>
              <a:off x="7150608" y="1950720"/>
              <a:ext cx="27675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选择当前序列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或坐标轴。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读取对象属性，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填入左侧控件。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用户修改后，把新值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写回对应对象。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99267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· 教材图12-4，完整原图 02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视图、图表、序列和轴各管一层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408" y="1828800"/>
            <a:ext cx="10984992" cy="4325112"/>
            <a:chOff x="597408" y="1828800"/>
            <a:chExt cx="10984992" cy="4325112"/>
          </a:xfrm>
        </p:grpSpPr>
        <p:sp>
          <p:nvSpPr>
            <p:cNvPr id="4" name="Rectangle 4"/>
            <p:cNvSpPr/>
            <p:nvPr/>
          </p:nvSpPr>
          <p:spPr>
            <a:xfrm>
              <a:off x="3962400" y="1828800"/>
              <a:ext cx="42672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4178808" y="2065020"/>
              <a:ext cx="34469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QChartView：显示图表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6096000" y="2667000"/>
              <a:ext cx="9525" cy="457200"/>
            </a:xfrm>
            <a:custGeom>
              <a:avLst/>
              <a:gdLst/>
              <a:ahLst/>
              <a:cxnLst/>
              <a:rect l="l" t="t" r="r" b="b"/>
              <a:pathLst>
                <a:path w="9525" h="457200">
                  <a:moveTo>
                    <a:pt x="0" y="0"/>
                  </a:moveTo>
                  <a:lnTo>
                    <a:pt x="0" y="4572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3962400" y="3124200"/>
              <a:ext cx="4267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4178808" y="3360420"/>
              <a:ext cx="337230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QChart：管理图表部件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6096000" y="3962400"/>
              <a:ext cx="9525" cy="304800"/>
            </a:xfrm>
            <a:custGeom>
              <a:avLst/>
              <a:gdLst/>
              <a:ahLst/>
              <a:cxnLst/>
              <a:rect l="l" t="t" r="r" b="b"/>
              <a:pathLst>
                <a:path w="9525" h="304800">
                  <a:moveTo>
                    <a:pt x="0" y="0"/>
                  </a:moveTo>
                  <a:lnTo>
                    <a:pt x="0" y="3048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590800" y="4267200"/>
              <a:ext cx="7010400" cy="9525"/>
            </a:xfrm>
            <a:custGeom>
              <a:avLst/>
              <a:gdLst/>
              <a:ahLst/>
              <a:cxnLst/>
              <a:rect l="l" t="t" r="r" b="b"/>
              <a:pathLst>
                <a:path w="7010400" h="9525">
                  <a:moveTo>
                    <a:pt x="0" y="0"/>
                  </a:moveTo>
                  <a:lnTo>
                    <a:pt x="70104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2590800" y="426720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9601200" y="4267200"/>
              <a:ext cx="9525" cy="228600"/>
            </a:xfrm>
            <a:custGeom>
              <a:avLst/>
              <a:gdLst/>
              <a:ahLst/>
              <a:cxnLst/>
              <a:rect l="l" t="t" r="r" b="b"/>
              <a:pathLst>
                <a:path w="9525" h="228600">
                  <a:moveTo>
                    <a:pt x="0" y="0"/>
                  </a:moveTo>
                  <a:lnTo>
                    <a:pt x="0" y="2286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4495800"/>
              <a:ext cx="39624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26008" y="4732020"/>
              <a:ext cx="228600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序列：保存数据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7620000" y="4495800"/>
              <a:ext cx="39624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836408" y="4732020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轴：定义范围与刻度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97408" y="5684520"/>
              <a:ext cx="648614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序列附加坐标轴后，使用它定义的数据尺度。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03504" y="6404610"/>
            <a:ext cx="31921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 · QChart还管理标题与图例 03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027649" cy="819150"/>
            <a:chOff x="590550" y="613410"/>
            <a:chExt cx="602764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02764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按Qt 6配置Charts模块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343144" cy="2983992"/>
            <a:chOff x="597408" y="1950720"/>
            <a:chExt cx="534314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34314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qmake：QT += widgets charts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CMake：查找Widgets、Charts模块，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链接Qt6::Widgets和Qt6::Charts。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6的Charts类直接使用全局类名。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Widgets图表应用使用QApplication。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36819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 · 本课程沿教材Qt 6.2.3接口 04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谁接管新创建的对象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288024" cy="2983992"/>
            <a:chOff x="597408" y="1950720"/>
            <a:chExt cx="628802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8802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QChartView接管设置给它的QChart。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addSeries和addAxis让chart接管序列与轴。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移除单个对象会释放所有权，需自行管理它。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removeAllSeries则直接删除所有序列。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setChart替换后，旧图表不会自动删除。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15265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 · 所有权核验 05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一种序列对应一种数据表达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004304" cy="2983992"/>
            <a:chOff x="597408" y="1950720"/>
            <a:chExt cx="700430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00430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QLineSeries、QSplineSeries和QScatterSeries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保存(x,y)，分别显示折线、平滑曲线与散点。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QAreaSeries填充上下边界之间的区域。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柱状序列使用QBarSet；饼图使用QPieSlice。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本份用QLineSeries连接有限个函数采样点。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 06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采样横坐标要能复现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4474464" cy="2983992"/>
            <a:chOff x="597408" y="1950720"/>
            <a:chExt cx="447446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47446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第i个点：t=i×0.1，i从0到99。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正弦序列加入(t,qSin(t))。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最后一个横坐标：99×0.1=9.9。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100个点不包含10.0，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显示范围仍可以设为0—10。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79882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 · 沿教材采样参数计算 07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773467" cy="819150"/>
            <a:chOff x="590550" y="613410"/>
            <a:chExt cx="777346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77346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名称叫Cos，数据也应生成余弦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128516" cy="753618"/>
            <a:chOff x="598932" y="1983105"/>
            <a:chExt cx="4128516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12851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series0-&gt;append(t, qSin(t));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series1-&gt;append(t, qCos(t));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084320"/>
            <a:ext cx="6303264" cy="1726692"/>
            <a:chOff x="597408" y="4084320"/>
            <a:chExt cx="630326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63032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qSin(t+20)是移相正弦，20的单位是弧度。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核对t=0：正弦为0，余弦为1。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刷新噪声用rd/50.0，避免rd/50的整数除法。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0815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12.1—12.2 · 教材数据表达核验 08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先建图表，再加入两条序列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4861941" cy="2125218"/>
            <a:chOff x="598932" y="1983105"/>
            <a:chExt cx="4861941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486194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view = new QChartView(this);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auto chart = new QChart;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view-&gt;setChart(chart);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setCentralWidget(view);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chart-&gt;addSeries(series0);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chart-&gt;addSeries(series1);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050987" cy="469392"/>
            <a:chOff x="597408" y="5151120"/>
            <a:chExt cx="8050987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05098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series0、series1此前已创建为QLineSeries并命名。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199110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 · 创建片段 09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把轴加入图表，还要附给每条序列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742051" cy="2125218"/>
            <a:chOff x="598932" y="1983105"/>
            <a:chExt cx="5742051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74205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chart-&gt;addAxis(axisX, Qt::AlignBottom);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chart-&gt;addAxis(axisY, Qt::AlignLeft);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series0-&gt;attachAxis(axisX);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series0-&gt;attachAxis(axisY);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series1-&gt;attachAxis(axisX);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series1-&gt;attachAxis(axisY);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034784" cy="888492"/>
            <a:chOff x="597408" y="5151120"/>
            <a:chExt cx="70347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axisX、axisY为已创建并设置范围的QValueAxis。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两条序列附加同一对轴，才使用相同尺度。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199110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 · 创建片段 10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固定刻度数包含两个端点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328791" cy="753618"/>
            <a:chOff x="598932" y="1983105"/>
            <a:chExt cx="632879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32879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axisX-&gt;setTickType(QValueAxis::TicksFixed);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axisX-&gt;setTickCount(6);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98520"/>
            <a:ext cx="5297424" cy="888492"/>
            <a:chOff x="597408" y="3398520"/>
            <a:chExt cx="52974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98520"/>
              <a:ext cx="5297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范围0—10，6个刻度之间只有5个间隔。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每个间隔宽度：(10-0)/(6-1)=2。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5219700"/>
            <a:ext cx="10997184" cy="858012"/>
            <a:chOff x="597408" y="5219700"/>
            <a:chExt cx="10997184" cy="858012"/>
          </a:xfrm>
        </p:grpSpPr>
        <p:sp>
          <p:nvSpPr>
            <p:cNvPr id="8" name="Line 8"/>
            <p:cNvSpPr/>
            <p:nvPr/>
          </p:nvSpPr>
          <p:spPr>
            <a:xfrm>
              <a:off x="609600" y="53340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9" name="Freeform 9"/>
            <p:cNvSpPr/>
            <p:nvPr/>
          </p:nvSpPr>
          <p:spPr>
            <a:xfrm>
              <a:off x="609600" y="5219700"/>
              <a:ext cx="10972800" cy="228600"/>
            </a:xfrm>
            <a:custGeom>
              <a:avLst/>
              <a:gdLst/>
              <a:ahLst/>
              <a:cxnLst/>
              <a:rect l="l" t="t" r="r" b="b"/>
              <a:pathLst>
                <a:path w="10972800" h="228600">
                  <a:moveTo>
                    <a:pt x="0" y="0"/>
                  </a:moveTo>
                  <a:lnTo>
                    <a:pt x="0" y="228600"/>
                  </a:lnTo>
                  <a:moveTo>
                    <a:pt x="2190750" y="0"/>
                  </a:moveTo>
                  <a:lnTo>
                    <a:pt x="2190750" y="228600"/>
                  </a:lnTo>
                  <a:moveTo>
                    <a:pt x="4391025" y="0"/>
                  </a:moveTo>
                  <a:lnTo>
                    <a:pt x="4391025" y="228600"/>
                  </a:lnTo>
                  <a:moveTo>
                    <a:pt x="6581775" y="0"/>
                  </a:moveTo>
                  <a:lnTo>
                    <a:pt x="6581775" y="228600"/>
                  </a:lnTo>
                  <a:moveTo>
                    <a:pt x="8782050" y="0"/>
                  </a:moveTo>
                  <a:lnTo>
                    <a:pt x="8782050" y="228600"/>
                  </a:lnTo>
                  <a:moveTo>
                    <a:pt x="10972800" y="0"/>
                  </a:moveTo>
                  <a:lnTo>
                    <a:pt x="10972800" y="2286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97408" y="56083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788158" y="56083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988433" y="56083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179183" y="56083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379458" y="56083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8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214811" y="5608320"/>
              <a:ext cx="37978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03504" y="6404610"/>
            <a:ext cx="385389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· 课堂刻度示意，tickCount至少为2 11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动态刻度按锚点和间隔定位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622161" cy="1096518"/>
            <a:chOff x="598932" y="1983105"/>
            <a:chExt cx="6622161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62216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axisX-&gt;setTickType(QValueAxis::TicksDynamic);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axisX-&gt;setTickAnchor(0);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axisX-&gt;setTickInterval(2);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084320"/>
            <a:ext cx="5937504" cy="1726692"/>
            <a:chOff x="597408" y="4084320"/>
            <a:chExt cx="593750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59375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保留轴范围内0+k×2的位置，k可为负整数。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范围-3—5时，刻度是-2、0、2、4。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间隔必须有限且大于0，范围满足min&lt;max。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3141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· 课堂范围示例 12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次刻度、标签与网格分别设置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943344" cy="2983992"/>
            <a:chOff x="597408" y="1950720"/>
            <a:chExt cx="694334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94334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minorTickCount设置相邻主刻度之间的次刻度数。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它不会改变主刻度数。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labelFormat控制标签格式，例如%.1f。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标签字体和角度单独设置。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主网格与次网格分别设置可见性、颜色和画笔。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13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289265" cy="819150"/>
            <a:chOff x="590550" y="613410"/>
            <a:chExt cx="828926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28926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TPenDialog保存当前画笔的副本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882384" cy="2564892"/>
            <a:chOff x="597408" y="1950720"/>
            <a:chExt cx="688238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88238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setPen保存初始画笔到m_pen，再填入控件。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spinWidth、comboPenStyle、btnColor分别表示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线宽、线型和颜色。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颜色选择成功才保存新QColor；取消保留旧色。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按钮颜色只是这个值的可见提示。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12191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· 课堂将颜色保存在成员中 14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706383" cy="819150"/>
            <a:chOff x="590550" y="613410"/>
            <a:chExt cx="870638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70638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静态getPen管理完整的对话框过程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648956" cy="2468118"/>
            <a:chOff x="598932" y="1983105"/>
            <a:chExt cx="7648956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64895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QPen TPenDialog::getPen(QPen &amp;iniPen, bool *ok) {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TPenDialog dlg;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dlg.setPen(iniPen);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bool accepted = dlg.exec() == QDialog::Accepted;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if (ok) *ok = accepted;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return accepted ? dlg.getPen() : iniPen;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4657344" cy="888492"/>
            <a:chOff x="597408" y="5151120"/>
            <a:chExt cx="46573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4657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课堂改用栈对象管理生命期。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返回QPen值；取消时返回原画笔。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28345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· 与教材等价的局部对象写法 15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得到新画笔后写回当前对象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328791" cy="1782318"/>
            <a:chOff x="598932" y="1983105"/>
            <a:chExt cx="632879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32879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(!curSeries)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QPen oldPen = curSeries-&gt;pen();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QPen pen = TPenDialog::getPen(oldPen, &amp;ok);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(ok) curSeries-&gt;setPen(pen);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6120384" cy="888492"/>
            <a:chOff x="597408" y="4541520"/>
            <a:chExt cx="6120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同一对话框还可以修改轴线和两种网格画笔。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每次读取和写回同一个目标，取消不改图表。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4757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· 画笔设置槽片段 16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图表属性作用于整张图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211824" cy="2983992"/>
            <a:chOff x="597408" y="1950720"/>
            <a:chExt cx="621182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1182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标题及字体、背景、边框和主题属于QChart。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绘图区背景与整张图表的背景覆盖范围不同。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外边距和布局留白影响曲线可用区域。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先应用主题，再设置需要保留的自定义样式，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避免主题重新应用时覆盖原来的颜色与画笔。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17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图例说明序列，还可以独立排版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196584" cy="2983992"/>
            <a:chOff x="597408" y="1950720"/>
            <a:chExt cx="619658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965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chart-&gt;legend()取得图例，每项对应序列。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标签文字来自序列名称。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可设置显示、位置、背景、边框和字体颜色。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图例脱离图表布局后，需要自己安排位置。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下一份用图例项接收点击，控制曲线可见性。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18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当前序列指向用户选择的目标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38544" cy="2983992"/>
            <a:chOff x="597408" y="1950720"/>
            <a:chExt cx="663854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3854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curSeries指向当前选择的Sin或Cos序列。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名称、画笔、透明度和点显示都改这个对象。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切换时先读取新对象属性，再填入设置控件。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程序填值可能触发控件信号；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用QSignalBlocker避免把旧界面值写回新序列。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9603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· 课堂补充界面刷新保护 19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数据点标签与曲线外观分别检查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333744" cy="2983992"/>
            <a:chOff x="597408" y="1950720"/>
            <a:chExt cx="633374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3374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QXYSeries可显示点标记与点标签。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标记尺寸、颜色与标签格式、字体分别设置。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标签可含@xPoint和@yPoint，显示数据坐标。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先判断点数量和间距能否容纳标签；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拥挤时减少标签或关闭它们。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20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当前轴决定修改横轴还是纵轴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431024" cy="3403092"/>
            <a:chOff x="597408" y="1950720"/>
            <a:chExt cx="743102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43102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curAxis指向当前选择的QValueAxis。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读取范围、标题、标签字体、角度和画笔。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写新范围前检查有限数值，并满足min&lt;max。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其他场景按数据选择轴：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QLogValueAxis用对数；QDateTimeAxis用日期时间。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QCategoryAxis给数值区段命名。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QBarCategoryAxis显示离散类别。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5226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12.1—12.2 21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441284" cy="819150"/>
            <a:chOff x="590550" y="613410"/>
            <a:chExt cx="844128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44128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applyNiceNumbers也会调整范围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044184" cy="2983992"/>
            <a:chOff x="597408" y="1950720"/>
            <a:chExt cx="604418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0441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自动整齐化选择适合阅读的范围和刻度数。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调用后重新读取min、max和tickCount，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把实际参数显示到设置控件。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若必须严格保留业务边界，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就自己设置范围和刻度，例如成绩轴0—100。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22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045376" cy="819150"/>
            <a:chOff x="590550" y="613410"/>
            <a:chExt cx="704537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0453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OpenGL加速有明确适用范围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120384" cy="2983992"/>
            <a:chOff x="597408" y="1950720"/>
            <a:chExt cx="612038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203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useOpenGL支持折线和散点序列。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它不适用于所有图形。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加速渲染与点标签、动画等功能有兼容限制。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先满足显示功能，再用实际数据量比较性能。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课堂分别观察开关前后的结果与响应时间。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73961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· Qt 6.2.3适用条件 23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刷新数据时清点，不必重建对象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486144" cy="2983992"/>
            <a:chOff x="597408" y="1950720"/>
            <a:chExt cx="648614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48614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QXYSeries::clear()删除点，保留序列对象。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重新append采样点，仍使用已附加的轴。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removeAllSeries删除序列对象。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旧curSeries不能再使用，应同步清空。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先区分“换数据”与“换对象”，再决定清除方式。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07838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12.2 24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用采样与刻度检查理解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468417" cy="469392"/>
            <a:chOff x="597408" y="1950720"/>
            <a:chExt cx="5468417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4684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从0采样100点，步长0.1，终点在哪？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3820668" cy="469392"/>
            <a:chOff x="597408" y="2484120"/>
            <a:chExt cx="3820668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38206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9.9，因为最后索引是99。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5436108" cy="469392"/>
            <a:chOff x="597408" y="3398520"/>
            <a:chExt cx="543610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54361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0—10范围设6个固定刻度，间隔多宽？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4579925" cy="469392"/>
            <a:chOff x="597408" y="3931920"/>
            <a:chExt cx="4579925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45799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宽度2，因为端点之间只有5段。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4789932" cy="469392"/>
            <a:chOff x="597408" y="4998720"/>
            <a:chExt cx="4789932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47899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序列clear之后，什么被清除了？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5193792" cy="469392"/>
            <a:chOff x="597408" y="5532120"/>
            <a:chExt cx="5193792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点被清除，对象和已附加的轴仍在。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291998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12.1—12.2 · 先判断，再点击 25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图表能显示，下一步让它响应操作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729984" cy="2564892"/>
            <a:chOff x="597408" y="1950720"/>
            <a:chExt cx="672998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72998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数据加入序列，序列附加轴，属性写回明确对象。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坐标轴条件与采样参数决定可见范围。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鼠标给出屏幕位置，还需要转成数据坐标。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下一份处理框选缩放、平移和图例点击。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52262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12.1—12.2 26 / 26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2_a_chartline">
  <a:themeElements>
    <a:clrScheme name="qt6_ch12_a_chartlin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2_a_chartlin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2_a_chartlin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2_a_chartline">
  <a:themeElements>
    <a:clrScheme name="qt6_ch12_a_chartline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2_a_chartline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2_a_chartlin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2026-10-07T04:14:32Z</dcterms:created>
  <dcterms:modified xsi:type="dcterms:W3CDTF">2026-10-07T04:14:32Z</dcterms:modified>
  <cp:category/>
  <cp:contentStatus/>
</cp:coreProperties>
</file>