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  <Relationship Id="rId3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上一份完成了图表对象和数据。本份把鼠标、键盘和图例变成操作入口，重点解释事件位置怎样经过坐标转换，最后改变哪一个对象。</a:t>
            </a:r>
          </a:p>
          <a:p>
            <a:pPr/>
            <a:endParaRPr lang="zh-CN" dirty="0"/>
          </a:p>
          <a:p>
            <a:pPr/>
            <a:r>
              <a:rPr lang="zh-CN" dirty="0"/>
              <a:t>第12章 · 12.3让鼠标和键盘操作落到正确的坐标与对象上。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先约定观察位置：Chart坐标标签显示光标位置转换后的数值，Hovered和Clicked标签显示序列信号的参数。三种标签的来源不同，不能把它们看成相同的数据。</a:t>
            </a:r>
          </a:p>
          <a:p>
            <a:pPr/>
            <a:endParaRPr lang="zh-CN" dirty="0"/>
          </a:p>
          <a:p>
            <a:pPr/>
            <a:r>
              <a:rPr lang="zh-CN" dirty="0"/>
              <a:t>鼠标位置来自视图；状态栏显示转换后的数据坐标。拖动可以平移，也可以框选放大，取决于当前模式。点击曲线和图例时，要确定被操作的序列及数据点。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沿教材samp12_3初始化顺序说明：chartView是提升后的界面组件，chart负责显示两个序列，lab_chartXY、lab_hoverXY和lab_clickXY分别接收不同来源的信息。序列加入后才有对应图例标记，重建序列后需要重新连接新标记。</a:t>
            </a:r>
          </a:p>
          <a:p>
            <a:pPr/>
            <a:endParaRPr lang="zh-CN" dirty="0"/>
          </a:p>
          <a:p>
            <a:pPr/>
            <a:r>
              <a:rPr lang="zh-CN" dirty="0"/>
              <a:t>把界面中的QGraphicsView提升为TChartView。界面对象名称仍用chartView。setupUi后设置中心组件，再创建图表、序列与坐标轴。创建状态栏标签，连接视图和序列信号。序列加入图表后，再连接对应图例标记。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TChartView集中处理输入，主窗口继续管理图表内容。覆写函数声明使用override检查签名。按键还要求视图获得焦点。自己处理并接受的事件可以返回；未处理的事件交给对应父类函数，防止基础行为丢失。</a:t>
            </a:r>
          </a:p>
          <a:p>
            <a:pPr/>
            <a:endParaRPr lang="zh-CN" dirty="0"/>
          </a:p>
          <a:p>
            <a:pPr/>
            <a:r>
              <a:rPr lang="zh-CN" dirty="0"/>
              <a:t>从QChartView继承，重写鼠标、滚轮与按键事件。声明加override，由编译器检查函数签名。setMouseTracking(true)后，未按鼠标键的移动也会产生事件。记录拖动起终点，用明确模式决定操作。未处理的输入交给对应父类事件函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这是mouseMoveEvent函数内部的片段。Qt 6可用position取得位置，再转为QPoint供mapToScene使用。发射信号后继续调用父类，保留图表视图原有的移动处理；这里没有直接把像素位置当成数据值。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QPoint p = event-&gt;position().toPoint();</a:t>
            </a:r>
          </a:p>
          <a:p>
            <a:pPr/>
            <a:r>
              <a:rPr lang="zh-CN" dirty="0"/>
              <a:t>emit mouseMovePoint(p);</a:t>
            </a:r>
          </a:p>
          <a:p>
            <a:pPr/>
            <a:r>
              <a:rPr lang="zh-CN" dirty="0"/>
              <a:t>QChartView::mouseMoveEvent(event);</a:t>
            </a:r>
          </a:p>
          <a:p>
            <a:pPr/>
            <a:endParaRPr lang="zh-CN" dirty="0"/>
          </a:p>
          <a:p>
            <a:pPr/>
            <a:r>
              <a:rPr lang="zh-CN" dirty="0"/>
              <a:t>mouseMoveEvent内部先发射视图位置。接收者随后转换坐标；父类继续处理移动事件。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QChart属于图形视图架构。视图的滚动、变换和图表在场景中的位置都会影响像素坐标，所以先使用视图mapToScene，再让chart执行mapFromScene。mapToValue接收图表局部位置，并根据指定序列的坐标轴得到数值。</a:t>
            </a:r>
          </a:p>
          <a:p>
            <a:pPr/>
            <a:endParaRPr lang="zh-CN" dirty="0"/>
          </a:p>
          <a:p>
            <a:pPr/>
            <a:r>
              <a:rPr lang="zh-CN" dirty="0"/>
              <a:t>1 视图位置2 场景位置3 图表局部位置4 数据坐标</a:t>
            </a:r>
          </a:p>
          <a:p>
            <a:pPr/>
            <a:r>
              <a:rPr lang="zh-CN" dirty="0"/>
              <a:t>view-&gt;mapToScenechart-&gt;mapFromScenechart-&gt;mapToValue(...,series)</a:t>
            </a:r>
          </a:p>
          <a:p>
            <a:pPr/>
            <a:r>
              <a:rPr lang="zh-CN" dirty="0"/>
              <a:t>指定series，使用它已附加的轴完成最后一步。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图表交互操作。F082：https://raw.githubusercontent.com/qt/qtcharts/v6.2.3/src/charts/chartdataset.cpp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逐行检查变量属于哪个坐标系。p不能来自另一个视图；series必须是chart里的序列并已附加轴。向状态栏写入value.x和value.y，格式可以分别保留一位和两位小数。不要直接把p传给mapToValue。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QPointF sceneP = view-&gt;mapToScene(p);</a:t>
            </a:r>
          </a:p>
          <a:p>
            <a:pPr/>
            <a:r>
              <a:rPr lang="zh-CN" dirty="0"/>
              <a:t>QPointF chartP = chart-&gt;mapFromScene(sceneP);</a:t>
            </a:r>
          </a:p>
          <a:p>
            <a:pPr/>
            <a:r>
              <a:rPr lang="zh-CN" dirty="0"/>
              <a:t>QPointF value = chart-&gt;mapToValue(chartP, series);</a:t>
            </a:r>
          </a:p>
          <a:p>
            <a:pPr/>
            <a:endParaRPr lang="zh-CN" dirty="0"/>
          </a:p>
          <a:p>
            <a:pPr/>
            <a:r>
              <a:rPr lang="zh-CN" dirty="0"/>
              <a:t>p来自当前view，chart和series仍有效。series属于该图表并已附加轴。把value.x()和value.y()写入状态栏。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图表交互操作。F082：https://raw.githubusercontent.com/qt/qtcharts/v6.2.3/src/charts/chartdataset.cpp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mapToValue能映射位置，但这个结果并不表示鼠标命中了实际数据点。课堂改进增加plotArea检查。即使在绘图区内，也只能说光标对应的数据坐标，不能说已经找到序列中某个样本。</a:t>
            </a:r>
          </a:p>
          <a:p>
            <a:pPr/>
            <a:endParaRPr lang="zh-CN" dirty="0"/>
          </a:p>
          <a:p>
            <a:pPr/>
            <a:r>
              <a:rPr lang="zh-CN" dirty="0"/>
              <a:t>用chart-&gt;plotArea().contains(chartP)检查图表局部位置。位于标题、图例或外边距时，状态栏显示“绘图区外”。先检查位置，再显示数据值。光标映射得到的数值仍可能不对应实际样本。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ClickThroughRubberBand允许点击事件传到图表项，它自身不规定框选形状。例如RectangleRubberBand与ClickThroughRubberBand按位或。教材记录的某环境矩形框选问题不能当作所有Qt 6.2环境的必然结果，应在授课环境观察实际行为。</a:t>
            </a:r>
          </a:p>
          <a:p>
            <a:pPr/>
            <a:endParaRPr lang="zh-CN" dirty="0"/>
          </a:p>
          <a:p>
            <a:pPr/>
            <a:r>
              <a:rPr lang="zh-CN" dirty="0"/>
              <a:t>VerticalRubberBand选择纵向范围；HorizontalRubberBand选择横向范围。RectangleRubberBand选择两个方向的范围。NoRubberBand关闭自动框选放大。Qt 6.2的ClickThroughRubberBand与框选模式按位或，使点击能传到图表项。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图表交互操作。F084：https://raw.githubusercontent.com/qt/qtcharts/v6.2.3/src/charts/qchartview.cpp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Custom分支同时设置自动Rectangle模式并手工zoomIn，会使处理路径难以判断。课堂采用明确互斥模式；选择框可由QRubberBand在视口显示。只有未处理的事件才继续交给父类；退出模式时隐藏选择框并清除拖动状态。</a:t>
            </a:r>
          </a:p>
          <a:p>
            <a:pPr/>
            <a:endParaRPr lang="zh-CN" dirty="0"/>
          </a:p>
          <a:p>
            <a:pPr/>
            <a:r>
              <a:rPr lang="zh-CN" dirty="0"/>
              <a:t>选择自定义模式时，把QChartView的rubberBand设为NoRubberBand。自己记录起终点，用QRubberBand显示选择框。释放时检查区域，再调用zoomIn。一次拖动执行一次缩放。已处理的输入不再交给父类重复缩放。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图表交互操作。F083：https://raw.githubusercontent.com/qt/qtcharts/v6.2.3/src/charts/qchart.cpp；F084：https://raw.githubusercontent.com/qt/qtcharts/v6.2.3/src/charts/qchartview.cpp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从右下向左上拖动时，未经normalized处理的矩形可能具有负宽或负高。视图矩形需先mapToScene得到多边形，再用chart-&gt;mapFromScene映射；轴向正常无旋转的视图可以用映射结果的boundingRect作为缩放矩形。</a:t>
            </a:r>
          </a:p>
          <a:p>
            <a:pPr/>
            <a:endParaRPr lang="zh-CN" dirty="0"/>
          </a:p>
          <a:p>
            <a:pPr/>
            <a:r>
              <a:rPr lang="zh-CN" dirty="0"/>
              <a:t>按下鼠标左键保存beginPoint，释放左键保存endPoint。QRect(beginPoint,endPoint).normalized()让反向拖动也得到正宽、正高的矩形。视图矩形先经mapToScene，再映射到chart局部，得到缩放所需的区域。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图表交互操作。F083：https://raw.githubusercontent.com/qt/qtcharts/v6.2.3/src/charts/qchart.cpp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片段只展示释放事件里已确认自定义左键拖动的分支。先检查视图拖动大小，再转换并与plotArea求交。全部落在图例处会得到空矩形，此时不调用zoomIn。QRubberBand隐藏与拖动状态清理应在检查返回前完成。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QRect vr = QRect(beginPoint, endPoint).normalized();</a:t>
            </a:r>
          </a:p>
          <a:p>
            <a:pPr/>
            <a:r>
              <a:rPr lang="zh-CN" dirty="0"/>
              <a:t>if (vr.width()&lt;4 || vr.height()&lt;4) return;</a:t>
            </a:r>
          </a:p>
          <a:p>
            <a:pPr/>
            <a:r>
              <a:rPr lang="zh-CN" dirty="0"/>
              <a:t>auto sp = view-&gt;mapToScene(vr);</a:t>
            </a:r>
          </a:p>
          <a:p>
            <a:pPr/>
            <a:r>
              <a:rPr lang="zh-CN" dirty="0"/>
              <a:t>QRectF cr = chart-&gt;mapFromScene(sp).boundingRect();</a:t>
            </a:r>
          </a:p>
          <a:p>
            <a:pPr/>
            <a:r>
              <a:rPr lang="zh-CN" dirty="0"/>
              <a:t>cr = cr.intersected(chart-&gt;plotArea());</a:t>
            </a:r>
          </a:p>
          <a:p>
            <a:pPr/>
            <a:r>
              <a:rPr lang="zh-CN" dirty="0"/>
              <a:t>if (!cr.isEmpty()) chart-&gt;zoomIn(cr);</a:t>
            </a:r>
          </a:p>
          <a:p>
            <a:pPr/>
            <a:endParaRPr lang="zh-CN" dirty="0"/>
          </a:p>
          <a:p>
            <a:pPr/>
            <a:r>
              <a:rPr lang="zh-CN" dirty="0"/>
              <a:t>已确认自定义左键拖动后执行此片段。课堂阈值为4像素；检查前先隐藏选择框并清理状态。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图表交互操作。F083：https://raw.githubusercontent.com/qt/qtcharts/v6.2.3/src/charts/qchart.cpp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这是图表数据移动的方向，不能直接照屏幕坐标符号猜测。课堂示例向右拖30像素时dx为负30，向下拖20像素时dy为正20。使用手动chart-&gt;scroll时，避免再由父类的手形拖动重复平移。</a:t>
            </a:r>
          </a:p>
          <a:p>
            <a:pPr/>
            <a:endParaRPr lang="zh-CN" dirty="0"/>
          </a:p>
          <a:p>
            <a:pPr/>
            <a:r>
              <a:rPr lang="zh-CN" dirty="0"/>
              <a:t>scroll(dx,dy)使用像素距离。正dx使数据向左，正dy使数据向下。向右拖30像素：dx=起点x−终点x=−30。数据随鼠标向右移动。向下拖20像素：dy=终点y−起点y=20。手动scroll时，避免父类再次执行平移。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图表交互操作。F085：https://raw.githubusercontent.com/qt/qtcharts/v6.2.3/src/charts/domain/xydomain.cpp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修正的滚轮函数内部片段。把整步大小120作为比例参照，指数公式使正反步互为倒数，也不会把小于一整步的输入截为零。教材按stepY线性乘1.1或0.9，多步向后滚动可能得到大于1的系数，反而放大。视图应先确认chart有效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dy = event-&gt;angleDelta().y();</a:t>
            </a:r>
          </a:p>
          <a:p>
            <a:pPr/>
            <a:r>
              <a:rPr lang="zh-CN" dirty="0"/>
              <a:t>if (dy == 0) { event-&gt;ignore(); return; }</a:t>
            </a:r>
          </a:p>
          <a:p>
            <a:pPr/>
            <a:r>
              <a:rPr lang="zh-CN" dirty="0"/>
              <a:t>qreal factor = qPow(1.1, dy / 120.0);</a:t>
            </a:r>
          </a:p>
          <a:p>
            <a:pPr/>
            <a:r>
              <a:rPr lang="zh-CN" dirty="0"/>
              <a:t>chart()-&gt;zoom(factor);</a:t>
            </a:r>
          </a:p>
          <a:p>
            <a:pPr/>
            <a:r>
              <a:rPr lang="zh-CN" dirty="0"/>
              <a:t>event-&gt;accept();</a:t>
            </a:r>
          </a:p>
          <a:p>
            <a:pPr/>
            <a:endParaRPr lang="zh-CN" dirty="0"/>
          </a:p>
          <a:p>
            <a:pPr/>
            <a:r>
              <a:rPr lang="zh-CN" dirty="0"/>
              <a:t>正120放大1.1倍，负120缩小为1/1.1。高精度输入保留小数步；进入函数前保证chart有效。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10像素作为方向键移动量，PageUp和PageDown用50像素。说明这里的左键指键盘左方向键，后续页面改写为“左方向键”避免与鼠标混淆。zoomReset恢复缩放前的轴域，并取消缩放过程中的滚动；希望恢复业务初始范围时也可显式重设两轴范围。</a:t>
            </a:r>
          </a:p>
          <a:p>
            <a:pPr/>
            <a:endParaRPr lang="zh-CN" dirty="0"/>
          </a:p>
          <a:p>
            <a:pPr/>
            <a:r>
              <a:rPr lang="zh-CN" dirty="0"/>
              <a:t>视图获得键盘焦点后，方向键调用scroll移动数据。左方向键调用scroll(10,0)，使数据向左。上方向键调用scroll(0,−10)，使数据向上。Escape调用zoomReset恢复缩放前的轴域。未处理的按键交给父类继续处理。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图表交互操作。F085：https://raw.githubusercontent.com/qt/qtcharts/v6.2.3/src/charts/domain/xydomain.cpp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教材getIndexFromX使用x容差，适合已知等间隔且x唯一的特定示例，不能作为通用选点办法。散点的clicked对应实际散点。通用XY样本选择可以比较映射到同一视口的二维像素距离，缩放后阈值仍直观。</a:t>
            </a:r>
          </a:p>
          <a:p>
            <a:pPr/>
            <a:endParaRPr lang="zh-CN" dirty="0"/>
          </a:p>
          <a:p>
            <a:pPr/>
            <a:r>
              <a:rPr lang="zh-CN" dirty="0"/>
              <a:t>折线和样条的clicked参数可能位于线段上的插值位置。仅比较x值会忽略y距离。存在重复x值时，还可能选错样本。需要选择实际样本时，在屏幕上比较样本到点击位置的二维距离。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图表交互操作。F086：https://raw.githubusercontent.com/qt/qtcharts/v6.2.3/src/charts/linechart/linechartitem.cpp；F087：https://raw.githubusercontent.com/qt/qtcharts/v6.2.3/src/charts/scatterchart/scatterchartitem.cpp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片段位于遍历series-&gt;points的循环体，sample是当前样本，clickP来自本次鼠标事件。先映射回同一个view，再比较距离。循环结束后检查索引和8像素阈值；没有命中就保留原选择。大型数据需要进一步缩小候选范围，本页先完成正确的判定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QPointF cp = chart-&gt;mapToPosition(sample, series);</a:t>
            </a:r>
          </a:p>
          <a:p>
            <a:pPr/>
            <a:r>
              <a:rPr lang="zh-CN" dirty="0"/>
              <a:t>QPointF sp = chart-&gt;mapToScene(cp);</a:t>
            </a:r>
          </a:p>
          <a:p>
            <a:pPr/>
            <a:r>
              <a:rPr lang="zh-CN" dirty="0"/>
              <a:t>QPoint vp = view-&gt;mapFromScene(sp);</a:t>
            </a:r>
          </a:p>
          <a:p>
            <a:pPr/>
            <a:r>
              <a:rPr lang="zh-CN" dirty="0"/>
              <a:t>qreal d = QLineF(QPointF(clickP), QPointF(vp)).length();</a:t>
            </a:r>
          </a:p>
          <a:p>
            <a:pPr/>
            <a:endParaRPr lang="zh-CN" dirty="0"/>
          </a:p>
          <a:p>
            <a:pPr/>
            <a:r>
              <a:rPr lang="zh-CN" dirty="0"/>
              <a:t>遍历实际样本，保存最小d及索引；d≤8才确认命中。sample是当前样本，clickP来自本次鼠标事件。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图表交互操作。F082：https://raw.githubusercontent.com/qt/qtcharts/v6.2.3/src/charts/chartdataset.cpp；F086：https://raw.githubusercontent.com/qt/qtcharts/v6.2.3/src/charts/linechart/linechartitem.cpp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可见点标记、选中颜色和选择状态是不同设置。Qt 6.2示例用setSelectedColor(Qt::blue)。如果改动数据或删除点，要重新核对索引，不能继续拿旧索引操作新的样本。取消所有选择需要对每一条仍有效的XY序列执行deselectAllPoints。</a:t>
            </a:r>
          </a:p>
          <a:p>
            <a:pPr/>
            <a:endParaRPr lang="zh-CN" dirty="0"/>
          </a:p>
          <a:p>
            <a:pPr/>
            <a:r>
              <a:rPr lang="zh-CN" dirty="0"/>
              <a:t>检查0≤index&lt;series-&gt;count()，再读取isPointSelected(index)。setPointSelected(index,!selected)切换该样本的选中状态。Qt 6.2可设置选中色。deselectAllPoints取消该序列的全部选择。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图表交互操作。F080：https://raw.githubusercontent.com/qt/qtcharts/v6.2.3/src/charts/xychart/qxyseries.cpp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将离开后的颜色固定为黑色，因为初始化就是黑色；加入用户自定义后，这个处理会丢失原设置。课堂用每条序列自己的保存状态，防止多次true覆盖原画笔。悬停时若允许编辑画笔，需要明确先结束高亮或更新保存值；序列删除时清理对应记录。</a:t>
            </a:r>
          </a:p>
          <a:p>
            <a:pPr/>
            <a:endParaRPr lang="zh-CN" dirty="0"/>
          </a:p>
          <a:p>
            <a:pPr/>
            <a:r>
              <a:rPr lang="zh-CN" dirty="0"/>
              <a:t>hovered(point,true)进入时，保存该序列的原QPen，再设置高亮色。同一次悬停只保存一次。false离开时，恢复保存的完整画笔。这样保留颜色、线宽和线型。把离开后的颜色固定为黑色，会丢失用户设定。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序列被隐藏时，对应图例标记可能一同隐藏，所以教材紧接着marker-&gt;setVisible(true)。使用现代connect时可在创建标记后捕获marker和主窗口上下文，检查marker和series仍有效。更新只改变可见性，不删除数据。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series = marker-&gt;series();</a:t>
            </a:r>
          </a:p>
          <a:p>
            <a:pPr/>
            <a:r>
              <a:rPr lang="zh-CN" dirty="0"/>
              <a:t>series-&gt;setVisible(!series-&gt;isVisible());</a:t>
            </a:r>
          </a:p>
          <a:p>
            <a:pPr/>
            <a:r>
              <a:rPr lang="zh-CN" dirty="0"/>
              <a:t>marker-&gt;setVisible(true);</a:t>
            </a:r>
          </a:p>
          <a:p>
            <a:pPr/>
            <a:endParaRPr lang="zh-CN" dirty="0"/>
          </a:p>
          <a:p>
            <a:pPr/>
            <a:r>
              <a:rPr lang="zh-CN" dirty="0"/>
              <a:t>marker和series均有效时执行此片段。隐藏序列后，标记可能随之隐藏。显式保留标记，用户才能再次点击恢复序列。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图表交互操作。F088：https://doc.qt.io/qt-6/qtcharts-legendmarkers-example.html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字画刷和色块画刷要分别修改。教材用setAlphaF设置透明度，保留原色的其他分量。重复connect会使一次点击触发多次切换；创建连接的位置应与标记的生命周期一致。若主题变化覆盖样式，应在应用主题后重设当前可见状态。</a:t>
            </a:r>
          </a:p>
          <a:p>
            <a:pPr/>
            <a:endParaRPr lang="zh-CN" dirty="0"/>
          </a:p>
          <a:p>
            <a:pPr/>
            <a:r>
              <a:rPr lang="zh-CN" dirty="0"/>
              <a:t>显示时alpha=1.0，隐藏时alpha=0.5。保留原色，只改变透明度。分别读取labelBrush和brush，修改其中颜色的alpha，再写回文字与色块画刷。新建序列后连接新标记。重复连接会让一次点击触发多次切换。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图表交互操作。F088：https://doc.qt.io/qt-6/qtcharts-legendmarkers-example.html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坐标、交互模式和对象生命周期联起来。removeAllSeries会删除序列，不能继续保存旧curSeries或旧marker来使用。模式枚举使用明确映射，不假定组合框索引总是与Qt枚举值一致。模式切换中的清理使下一次鼠标释放不会沿旧状态执行。</a:t>
            </a:r>
          </a:p>
          <a:p>
            <a:pPr/>
            <a:endParaRPr lang="zh-CN" dirty="0"/>
          </a:p>
          <a:p>
            <a:pPr/>
            <a:r>
              <a:rPr lang="zh-CN" dirty="0"/>
              <a:t>平移、自动框选、自定义框选由互斥模式控制。组合框索引与Qt枚举值使用明确映射。removeAllSeries会删除序列。同步清理旧指针、图例连接和保存的画笔记录。拖动中切换模式时，取消选择框，清除未完成的起终点与拖动标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图表交互操作。F070：https://raw.githubusercontent.com/qt/qtcharts/v6.2.3/src/charts/qchart.cpp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学生先预测，再显示答案。第一题检查坐标来源，第二题检查系数方向，第三题检查用户还能否完成恢复操作。每个答案都要求说明造成当前结果的条件，而不是只背接口名。</a:t>
            </a:r>
          </a:p>
          <a:p>
            <a:pPr/>
            <a:endParaRPr lang="zh-CN" dirty="0"/>
          </a:p>
          <a:p>
            <a:pPr/>
            <a:r>
              <a:rPr lang="zh-CN" dirty="0"/>
              <a:t>视图位置能直接交给mapToValue吗？</a:t>
            </a:r>
          </a:p>
          <a:p>
            <a:pPr/>
            <a:endParaRPr lang="zh-CN" dirty="0"/>
          </a:p>
          <a:p>
            <a:pPr/>
            <a:r>
              <a:rPr lang="zh-CN" dirty="0"/>
              <a:t>先mapToScene、mapFromScene，再指定series映射。</a:t>
            </a:r>
          </a:p>
          <a:p>
            <a:pPr/>
            <a:endParaRPr lang="zh-CN" dirty="0"/>
          </a:p>
          <a:p>
            <a:pPr/>
            <a:r>
              <a:rPr lang="zh-CN" dirty="0"/>
              <a:t>向后滚轮两步，系数可用0.9×2吗？</a:t>
            </a:r>
          </a:p>
          <a:p>
            <a:pPr/>
            <a:endParaRPr lang="zh-CN" dirty="0"/>
          </a:p>
          <a:p>
            <a:pPr/>
            <a:r>
              <a:rPr lang="zh-CN" dirty="0"/>
              <a:t>不能，这会得到1.8而放大；用1.1的负二次方。</a:t>
            </a:r>
          </a:p>
          <a:p>
            <a:pPr/>
            <a:endParaRPr lang="zh-CN" dirty="0"/>
          </a:p>
          <a:p>
            <a:pPr/>
            <a:r>
              <a:rPr lang="zh-CN" dirty="0"/>
              <a:t>序列隐藏后图例项也消失，怎样恢复入口？</a:t>
            </a:r>
          </a:p>
          <a:p>
            <a:pPr/>
            <a:endParaRPr lang="zh-CN" dirty="0"/>
          </a:p>
          <a:p>
            <a:pPr/>
            <a:r>
              <a:rPr lang="zh-CN" dirty="0"/>
              <a:t>切换可见性后，显式marker-&gt;setVisible(true)。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图表交互操作。F082：https://raw.githubusercontent.com/qt/qtcharts/v6.2.3/src/charts/chartdataset.cpp；F088：https://doc.qt.io/qt-6/qtcharts-legendmarkers-example.html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这份完成了输入到图表行为的过程。下份序列保存的数据从XY样本变成每类的柱状数值与饼图切片，因此需要重新解释数据成员、类别顺序和百分比的分母。</a:t>
            </a:r>
          </a:p>
          <a:p>
            <a:pPr/>
            <a:endParaRPr lang="zh-CN" dirty="0"/>
          </a:p>
          <a:p>
            <a:pPr/>
            <a:r>
              <a:rPr lang="zh-CN" dirty="0"/>
              <a:t>先确定模式和目标对象，再完成坐标转换与范围检查。一次输入处理一次。缩放、选择与悬停都留下可恢复的状态。下一份把交互原则用于柱状图与饼图，解释每类数值和切片怎样组织成序列。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教材依据：第12章12.3 图表交互操作。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2_b_interactio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2_b_interactio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981200"/>
            <a:ext cx="4884420" cy="1162050"/>
            <a:chOff x="590550" y="1981200"/>
            <a:chExt cx="4884420" cy="1162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981200"/>
              <a:ext cx="488442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图表交互操作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4312920"/>
            <a:ext cx="6486144" cy="1307592"/>
            <a:chOff x="597408" y="4312920"/>
            <a:chExt cx="64861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22698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第12章 · 12.3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5151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让鼠标和键盘操作落到正确的坐标与对象上。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 / 01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一次操作要回答哪些问题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4596384" cy="3403092"/>
            <a:chOff x="597408" y="1950720"/>
            <a:chExt cx="4596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96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鼠标位置来自视图；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状态栏显示转换后的数据坐标。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拖动可以平移，也可以框选放大，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取决于当前模式。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点击曲线和图例时，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要确定被操作的序列及数据点。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5252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 · Chart、Hovered、Clicked标签来源不同 / 02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主窗口先建立交互对象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23304" cy="3403092"/>
            <a:chOff x="597408" y="1950720"/>
            <a:chExt cx="66233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233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把界面中的QGraphicsView提升为TChartView。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界面对象名称仍用chartView。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setupUi后设置中心组件，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再创建图表、序列与坐标轴。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创建状态栏标签，连接视图和序列信号。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序列加入图表后，再连接对应图例标记。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7342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12.3.3 · 教材samp12_3 / 03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93053" cy="819150"/>
            <a:chOff x="590550" y="613410"/>
            <a:chExt cx="659305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930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TChartView接收输入事件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882384" cy="3403092"/>
            <a:chOff x="597408" y="1950720"/>
            <a:chExt cx="6882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82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从QChartView继承，重写鼠标、滚轮与按键事件。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声明加override，由编译器检查函数签名。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setMouseTracking(true)后，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未按鼠标键的移动也会产生事件。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记录拖动起终点，用明确模式决定操作。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未处理的输入交给对应父类事件函数。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4337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/ 04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鼠标移动先报告视图位置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742051" cy="1096518"/>
            <a:chOff x="598932" y="1983105"/>
            <a:chExt cx="574205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74205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p = event-&gt;position().toPoint();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emit mouseMovePoint(p);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QChartView::mouseMoveEvent(event);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425184" cy="888492"/>
            <a:chOff x="597408" y="454152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mouseMoveEvent内部先发射视图位置。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接收者随后转换坐标；父类继续处理移动事件。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2838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Qt 6的position接口 / 05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经过三次转换得到数据坐标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7408" y="1828800"/>
            <a:ext cx="10006018" cy="4172712"/>
            <a:chOff x="597408" y="1828800"/>
            <a:chExt cx="10006018" cy="4172712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4191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2743200"/>
              <a:ext cx="4191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609600" y="3657600"/>
              <a:ext cx="4191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609600" y="4572000"/>
              <a:ext cx="41910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2705100" y="24384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705100" y="33528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705100" y="42672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02208" y="196977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视图位置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208" y="288417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场景位置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208" y="3798570"/>
              <a:ext cx="23183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图表局部位置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2208" y="471297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 数据坐标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398008" y="2446020"/>
              <a:ext cx="28905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view-&gt;mapToScene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98008" y="3360420"/>
              <a:ext cx="34231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chart-&gt;mapFromScene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98008" y="4274820"/>
              <a:ext cx="52054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chart-&gt;mapToValue(...,series)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7408" y="553212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指定series，使用它已附加的轴完成最后一步。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3504" y="6404610"/>
            <a:ext cx="39002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mapToValue接收图表局部位置 / 06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把转换过程写成可检查的代码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355586" cy="1096518"/>
            <a:chOff x="598932" y="1983105"/>
            <a:chExt cx="7355586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3555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QPointF sceneP = view-&gt;mapToScene(p);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QPointF chartP = chart-&gt;mapFromScene(sceneP);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QPointF value = chart-&gt;mapToValue(chartP, series);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5754624" cy="1307592"/>
            <a:chOff x="597408" y="4541520"/>
            <a:chExt cx="5754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5754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p来自当前view，chart和series仍有效。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series属于该图表并已附加轴。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把value.x()和value.y()写入状态栏。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课堂坐标转换修正 / 07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光标离开绘图区时说明位置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20384" cy="3403092"/>
            <a:chOff x="597408" y="1950720"/>
            <a:chExt cx="6120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用chart-&gt;plotArea().contains(chartP)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检查图表局部位置。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位于标题、图例或外边距时，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状态栏显示“绘图区外”。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先检查位置，再显示数据值。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光标映射得到的数值仍可能不对应实际样本。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6695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课堂输入检查 / 08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58457" cy="819150"/>
            <a:chOff x="590550" y="613410"/>
            <a:chExt cx="715845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5845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自动框选由QChartView处理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57544" cy="3403092"/>
            <a:chOff x="597408" y="1950720"/>
            <a:chExt cx="62575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575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VerticalRubberBand选择纵向范围；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HorizontalRubberBand选择横向范围。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RectangleRubberBand选择两个方向的范围。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NoRubberBand关闭自动框选放大。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6.2的ClickThroughRubberBand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与框选模式按位或，使点击能传到图表项。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12.3.1 · 实际框选效果需在授课环境观察 / 09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自定义框选只保留一条处理路径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912864" cy="3403092"/>
            <a:chOff x="597408" y="1950720"/>
            <a:chExt cx="69128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128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选择自定义模式时，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把QChartView的rubberBand设为NoRubberBand。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自己记录起终点，用QRubberBand显示选择框。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释放时检查区域，再调用zoomIn。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一次拖动执行一次缩放。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已处理的输入不再交给父类重复缩放。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课堂采用互斥模式 / 10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先规范化矩形，再转换坐标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62344" cy="3403092"/>
            <a:chOff x="597408" y="1950720"/>
            <a:chExt cx="65623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623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按下鼠标左键保存beginPoint，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释放左键保存endPoint。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QRect(beginPoint,endPoint).normalized()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让反向拖动也得到正宽、正高的矩形。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视图矩形先经mapToScene，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再映射到chart局部，得到缩放所需的区域。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31576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本例视图与图表无旋转 / 11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框选区域要与绘图区相交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48956" cy="2125218"/>
            <a:chOff x="598932" y="1983105"/>
            <a:chExt cx="7648956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4895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QRect vr = QRect(beginPoint, endPoint).normalized();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(vr.width()&lt;4 || vr.height()&lt;4)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sp = view-&gt;mapToScene(vr);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QRectF cr = chart-&gt;mapFromScene(sp).boundingRect();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 = cr.intersected(chart-&gt;plotArea());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(!cr.isEmpty()) chart-&gt;zoomIn(cr);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202424" cy="888492"/>
            <a:chOff x="597408" y="5151120"/>
            <a:chExt cx="72024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202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已确认自定义左键拖动后执行此片段。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课堂阈值为4像素；检查前先隐藏选择框并清理状态。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24307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课堂场景：4像素阈值 / 12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平移方向由数据移动来解释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602224" cy="3403092"/>
            <a:chOff x="597408" y="1950720"/>
            <a:chExt cx="560222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022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scroll(dx,dy)使用像素距离。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正dx使数据向左，正dy使数据向下。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向右拖30像素：dx=起点x−终点x=−30。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数据随鼠标向右移动。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向下拖20像素：dy=终点y−起点y=20。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手动scroll时，避免父类再次执行平移。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6695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课堂拖动算例 / 13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滚轮按比例连续缩放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035421" cy="1782318"/>
            <a:chOff x="598932" y="1983105"/>
            <a:chExt cx="603542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0354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dy = event-&gt;angleDelta().y();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(dy == 0) { event-&gt;ignore();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qreal factor = qPow(1.1, dy / 120.0);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chart()-&gt;zoom(factor);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event-&gt;accept();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263384" cy="888492"/>
            <a:chOff x="597408" y="5151120"/>
            <a:chExt cx="7263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263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正120放大1.1倍，负120缩小为1/1.1。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高精度输入保留小数步；进入函数前保证chart有效。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4886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课堂修正：整步120，比例1.1 / 14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按键需要焦点，也要明确方向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66104" cy="3403092"/>
            <a:chOff x="597408" y="1950720"/>
            <a:chExt cx="6166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66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视图获得键盘焦点后，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方向键调用scroll移动数据。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左方向键调用scroll(10,0)，使数据向左。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上方向键调用scroll(0,−10)，使数据向上。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Escape调用zoomReset恢复缩放前的轴域。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未处理的按键交给父类继续处理。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81655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12.3.2 · 方向键移动量沿教材为10像素 / 15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点击曲线不一定命中原始样本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815584" cy="3403092"/>
            <a:chOff x="597408" y="1950720"/>
            <a:chExt cx="5815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15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折线和样条的clicked参数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可能位于线段上的插值位置。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仅比较x值会忽略y距离。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存在重复x值时，还可能选错样本。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需要选择实际样本时，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在屏幕上比较样本到点击位置的二维距离。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6146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散点clicked对应实际散点 / 16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把样本映射回视图再比较距离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235696" cy="1439418"/>
            <a:chOff x="598932" y="1983105"/>
            <a:chExt cx="823569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2356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QPointF cp = chart-&gt;mapToPosition(sample, series);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QPointF sp = chart-&gt;mapToScene(cp);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vp = view-&gt;mapFromScene(sp);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qreal d = QLineF(QPointF(clickP), QPointF(vp)).length();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095744" cy="888492"/>
            <a:chOff x="597408" y="5151120"/>
            <a:chExt cx="7095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遍历实际样本，保存最小d及索引；d≤8才确认命中。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sample是当前样本，clickP来自本次鼠标事件。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6969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课堂场景：8像素阈值，可按标记大小调整 / 17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确认索引后再切换选中状态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27064" cy="3403092"/>
            <a:chOff x="597408" y="1950720"/>
            <a:chExt cx="62270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270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检查0≤index&lt;series-&gt;count()，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再读取isPointSelected(index)。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setPointSelected(index,!selected)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切换该样本的选中状态。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6.2可设置选中色。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deselectAllPoints取消该序列的全部选择。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数据变化后重新核对索引 / 18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悬停结束后恢复原画笔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3403092"/>
            <a:chOff x="597408" y="1950720"/>
            <a:chExt cx="6425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hovered(point,true)进入时，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保存该序列的原QPen，再设置高亮色。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同一次悬停只保存一次。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false离开时，恢复保存的完整画笔。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这样保留颜色、线宽和线型。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把离开后的颜色固定为黑色，会丢失用户设定。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课堂改进：按序列保存高亮前状态 / 19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点击图例改变对应序列的可见性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035421" cy="1096518"/>
            <a:chOff x="598932" y="1983105"/>
            <a:chExt cx="603542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0354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series = marker-&gt;series();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series-&gt;setVisible(!series-&gt;isVisible());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marker-&gt;setVisible(true);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120384" cy="1307592"/>
            <a:chOff x="597408" y="4541520"/>
            <a:chExt cx="6120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marker和series均有效时执行此片段。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隐藏序列后，标记可能随之隐藏。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显式保留标记，用户才能再次点击恢复序列。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可见性变化保留数据 / 20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用图例透明度说明隐藏状态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53784" cy="3403092"/>
            <a:chOff x="597408" y="1950720"/>
            <a:chExt cx="6653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53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显示时alpha=1.0，隐藏时alpha=0.5。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保留原色，只改变透明度。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分别读取labelBrush和brush，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修改其中颜色的alpha，再写回文字与色块画刷。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新建序列后连接新标记。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重复连接会让一次点击触发多次切换。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12.3.4 · 沿教材透明度设置 / 21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操作模式和对象寿命一起检查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3403092"/>
            <a:chOff x="597408" y="1950720"/>
            <a:chExt cx="6425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平移、自动框选、自定义框选由互斥模式控制。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组合框索引与Qt枚举值使用明确映射。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removeAllSeries会删除序列。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同步清理旧指针、图例连接和保存的画笔记录。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拖动中切换模式时，取消选择框，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清除未完成的起终点与拖动标记。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6227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 · 重建对象后重新建立交互关联 / 22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用三次操作检查理解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375453" cy="469392"/>
            <a:chOff x="597408" y="1950720"/>
            <a:chExt cx="5375453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3754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视图位置能直接交给mapToValue吗？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7947965" cy="469392"/>
            <a:chOff x="597408" y="2484120"/>
            <a:chExt cx="7947965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79479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先mapToScene、mapFromScene，再指定series映射。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5113020" cy="469392"/>
            <a:chOff x="597408" y="3398520"/>
            <a:chExt cx="5113020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向后滚轮两步，系数可用0.9×2吗？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906158" cy="469392"/>
            <a:chOff x="597408" y="3931920"/>
            <a:chExt cx="6906158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不能，这会得到1.8而放大；用1.1的负二次方。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6163056" cy="469392"/>
            <a:chOff x="597408" y="4998720"/>
            <a:chExt cx="616305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序列隐藏后图例项也消失，怎样恢复入口？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7532096" cy="469392"/>
            <a:chOff x="597408" y="5532120"/>
            <a:chExt cx="753209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75320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切换可见性后，显式marker-&gt;setVisible(true)。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 · 先判断，再点击显示理由 / 23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从事件位置到确定的操作对象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510784" cy="3403092"/>
            <a:chOff x="597408" y="1950720"/>
            <a:chExt cx="5510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510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先确定模式和目标对象，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再完成坐标转换与范围检查。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一次输入处理一次。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缩放、选择与悬停都留下可恢复的状态。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下一份把交互原则用于柱状图与饼图，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解释每类数值和切片怎样组织成序列。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12.3 / 24 / 24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2_b_interaction">
  <a:themeElements>
    <a:clrScheme name="qt6_ch12_b_interactio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2_b_interactio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2_b_intera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2_b_interaction">
  <a:themeElements>
    <a:clrScheme name="qt6_ch12_b_interactio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2_b_interactio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2_b_intera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2026-10-07T04:23:27Z</dcterms:created>
  <dcterms:modified xsi:type="dcterms:W3CDTF">2026-10-07T04:23:27Z</dcterms:modified>
  <cp:category/>
  <cp:contentStatus/>
</cp:coreProperties>
</file>