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37"/>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  <Relationship Id="rId37"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上一份讲清了输入事件。本份从成绩模型出发，分别解释每个学生的分数、每个分数段的人数以及它们形成的图表。先把数据成员的含义说清，再看外观和交互。</a:t>
            </a:r>
          </a:p>
          <a:p>
            <a:pPr/>
            <a:endParaRPr lang="zh-CN" dirty="0"/>
          </a:p>
          <a:p>
            <a:pPr/>
            <a:r>
              <a:rPr lang="zh-CN" dirty="0"/>
              <a:t>第12章 · 12.4从成绩表读取数据，解释每根柱和每个切片代表什么。</a:t>
            </a:r>
          </a:p>
          <a:p>
            <a:pPr/>
            <a:endParaRPr lang="zh-CN" dirty="0"/>
          </a:p>
          <a:p>
            <a:pPr/>
            <a:r>
              <a:rPr lang="zh-CN" dirty="0"/>
              <a:t>教材依据：第12章12.4 饼图和各种柱状图。</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完整截图作为教材界面参照。学生1的数学86、语文98、英语65，平均83；学生2平均78.3，学生3平均58，学生4平均76。柱状图保存的是绘图时加入序列的数值，模型编辑后的新值需要再统计和刷新。</a:t>
            </a:r>
          </a:p>
          <a:p>
            <a:pPr/>
            <a:endParaRPr lang="zh-CN" dirty="0"/>
          </a:p>
          <a:p>
            <a:pPr/>
            <a:r>
              <a:rPr lang="zh-CN" dirty="0"/>
              <a:t>4名学生，3门课。模型还保存平均分。左下统计分段人数。右侧按按钮建立图表。编辑后需要再统计，并刷新对应图表。</a:t>
            </a:r>
          </a:p>
          <a:p>
            <a:pPr/>
            <a:endParaRPr lang="zh-CN" dirty="0"/>
          </a:p>
          <a:p>
            <a:pPr/>
            <a:r>
              <a:rPr lang="zh-CN" dirty="0"/>
              <a:t>教材依据：第12章12.4 饼图和各种柱状图。</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QStandardItemModel负责成绩表的数据，QTableView只显示和编辑模型。教材用50+bounded(0,50)生成50到99，生成范围不包含100；业务允许用户编辑时仍可接受0到100。平均分是计算结果，应保留只读设置。</a:t>
            </a:r>
          </a:p>
          <a:p>
            <a:pPr/>
            <a:endParaRPr lang="zh-CN" dirty="0"/>
          </a:p>
          <a:p>
            <a:pPr/>
            <a:r>
              <a:rPr lang="zh-CN" dirty="0"/>
              <a:t>COL_NAME=0；数学、语文、英语分别为1、2、3。COL_AVERAGE=4；每一行对应一名学生。移除平均分项的ItemIsEditable标志。学生不能编辑平均分，程序仍能写入计算结果。教材50+bounded(0,50)生成50至99。随机生成范围不包含100。</a:t>
            </a:r>
          </a:p>
          <a:p>
            <a:pPr/>
            <a:endParaRPr lang="zh-CN" dirty="0"/>
          </a:p>
          <a:p>
            <a:pPr/>
            <a:r>
              <a:rPr lang="zh-CN" dirty="0"/>
              <a:t>教材依据：第12章12.4 饼图和各种柱状图。</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先确认列号，再读取被改行的三个数据项；toDouble要检查ok、有限性和0到100范围。教材依靠列范围过滤平均分写回，课堂补充信号阻塞便于批量更新。学生1的249除以3为83；平均分显示一位小数并不改变原始成绩。</a:t>
            </a:r>
          </a:p>
          <a:p>
            <a:pPr/>
            <a:endParaRPr lang="zh-CN" dirty="0"/>
          </a:p>
          <a:p>
            <a:pPr/>
            <a:r>
              <a:rPr lang="zh-CN" dirty="0"/>
              <a:t>itemChanged只处理数学至英语三列。item-&gt;row()确定被修改的学生。读取这一行3门有效且有限的分数，求和后除以3。学生1：(86+98+65)/3=83。写回平均分时使用QSignalBlocker。避免程序写回再次触发数据变化处理。</a:t>
            </a:r>
          </a:p>
          <a:p>
            <a:pPr/>
            <a:endParaRPr lang="zh-CN" dirty="0"/>
          </a:p>
          <a:p>
            <a:pPr/>
            <a:r>
              <a:rPr lang="zh-CN" dirty="0"/>
              <a:t>教材依据：第12章12.4 饼图和各种柱状图。</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整数标签60至69不能直接写成score&lt;=69，否则允许小数编辑时69.5会遗漏。采用半开区间，依次判断上边界；90至100包含100。无效、非有限和超范围数据先报告，不让它们进入人数统计。</a:t>
            </a:r>
          </a:p>
          <a:p>
            <a:pPr/>
            <a:endParaRPr lang="zh-CN" dirty="0"/>
          </a:p>
          <a:p>
            <a:pPr/>
            <a:r>
              <a:rPr lang="zh-CN" dirty="0"/>
              <a:t>验证0≤score≤100后，依次判断score&lt;60、&lt;70、&lt;80、&lt;90。其余有效成绩放入90至100分段。每人每科只计入一段。69.5归入60至不足70分段。100归入最后一段；无效成绩先报告。</a:t>
            </a:r>
          </a:p>
          <a:p>
            <a:pPr/>
            <a:endParaRPr lang="zh-CN" dirty="0"/>
          </a:p>
          <a:p>
            <a:pPr/>
            <a:r>
              <a:rPr lang="zh-CN" dirty="0"/>
              <a:t>教材依据：第12章12.4 饼图和各种柱状图。</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这条路径说明依赖，不宣称教材每次itemChanged都会自动执行后续动作。课堂可以保留手动绘图按钮，也可以在有效编辑之后明确调用统计和当前图表重绘。要让界面说明当前图表是否已经反映最新成绩。</a:t>
            </a:r>
          </a:p>
          <a:p>
            <a:pPr/>
            <a:endParaRPr lang="zh-CN" dirty="0"/>
          </a:p>
          <a:p>
            <a:pPr/>
            <a:r>
              <a:rPr lang="zh-CN" dirty="0"/>
              <a:t>模型编辑重算平均分重算人数刷新图表</a:t>
            </a:r>
          </a:p>
          <a:p>
            <a:pPr/>
            <a:r>
              <a:rPr lang="zh-CN" dirty="0"/>
              <a:t>教材绘图按钮再次读取当前数据。序列没有自动绑定成绩模型。批量生成先阻塞信号，结束后统计并按需要重绘。保留手动刷新，或在有效编辑后明确调用这些步骤。</a:t>
            </a:r>
          </a:p>
          <a:p>
            <a:pPr/>
            <a:endParaRPr lang="zh-CN" dirty="0"/>
          </a:p>
          <a:p>
            <a:pPr/>
            <a:r>
              <a:rPr lang="zh-CN" dirty="0"/>
              <a:t>教材依据：第12章12.4 饼图和各种柱状图。</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这些数值来自图12-10，三组数学、语文、英语对应同一批四名学生。序列count是数据集个数，set-&gt;count才是该课保存的值数。学生名单与每组值保持相同顺序，否则姓名和柱值错位。</a:t>
            </a:r>
          </a:p>
          <a:p>
            <a:pPr/>
            <a:endParaRPr lang="zh-CN" dirty="0"/>
          </a:p>
          <a:p>
            <a:pPr/>
            <a:r>
              <a:rPr lang="zh-CN" dirty="0"/>
              <a:t>setMath按学生顺序保存86、54、51、68。setChinese和setEnglish沿用同一学生顺序。3个QBarSet加入一个柱状序列。类别列表保存4名学生姓名，顺序与数值一致。series-&gt;count()是数据集个数。set-&gt;count()才是这一门课的数值个数。</a:t>
            </a:r>
          </a:p>
          <a:p>
            <a:pPr/>
            <a:endParaRPr lang="zh-CN" dirty="0"/>
          </a:p>
          <a:p>
            <a:pPr/>
            <a:r>
              <a:rPr lang="zh-CN" dirty="0"/>
              <a:t>教材依据：第12章12.4 饼图和各种柱状图。</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三个数据集已经创建且尚未属于别的序列时执行片段。append返回bool，真实项目需处理失败。柱状序列接管成功加入的数据集，图表接管成功加入的序列；之后不要另行删除仍被接管的对象。</a:t>
            </a:r>
          </a:p>
          <a:p>
            <a:pPr/>
            <a:endParaRPr lang="zh-CN" dirty="0"/>
          </a:p>
          <a:p>
            <a:pPr/>
            <a:r>
              <a:rPr lang="zh-CN" dirty="0"/>
              <a:t>代码片段：</a:t>
            </a:r>
          </a:p>
          <a:p>
            <a:pPr/>
            <a:r>
              <a:rPr lang="zh-CN" dirty="0"/>
              <a:t>auto seriesBar = new QBarSeries;</a:t>
            </a:r>
          </a:p>
          <a:p>
            <a:pPr/>
            <a:r>
              <a:rPr lang="zh-CN" dirty="0"/>
              <a:t>seriesBar-&gt;append(setMath);</a:t>
            </a:r>
          </a:p>
          <a:p>
            <a:pPr/>
            <a:r>
              <a:rPr lang="zh-CN" dirty="0"/>
              <a:t>seriesBar-&gt;append(setChinese);</a:t>
            </a:r>
          </a:p>
          <a:p>
            <a:pPr/>
            <a:r>
              <a:rPr lang="zh-CN" dirty="0"/>
              <a:t>seriesBar-&gt;append(setEnglish);</a:t>
            </a:r>
          </a:p>
          <a:p>
            <a:pPr/>
            <a:r>
              <a:rPr lang="zh-CN" dirty="0"/>
              <a:t>chart-&gt;addSeries(seriesBar);</a:t>
            </a:r>
          </a:p>
          <a:p>
            <a:pPr/>
            <a:endParaRPr lang="zh-CN" dirty="0"/>
          </a:p>
          <a:p>
            <a:pPr/>
            <a:r>
              <a:rPr lang="zh-CN" dirty="0"/>
              <a:t>三组数据已创建且尚未属于别的序列；append需检查成功。成功后序列接管QBarSet，图表接管序列。</a:t>
            </a:r>
          </a:p>
          <a:p>
            <a:pPr/>
            <a:endParaRPr lang="zh-CN" dirty="0"/>
          </a:p>
          <a:p>
            <a:pPr/>
            <a:r>
              <a:rPr lang="zh-CN" dirty="0"/>
              <a:t>教材依据：第12章12.4 饼图和各种柱状图。F069：https://raw.githubusercontent.com/qt/qtcharts/v6.2.3/src/charts/qchart.cpp；F072：https://raw.githubusercontent.com/qt/qtcharts/v6.2.3/src/charts/barchart/qabstractbarseries.cpp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类别坐标用于离散学生，数值坐标用于成绩。QBarCategoryAxis接收QStringList，范围可以取首尾类别，但需要先检查列表非空。成绩业务范围已固定时不必applyNiceNumbers改写范围。</a:t>
            </a:r>
          </a:p>
          <a:p>
            <a:pPr/>
            <a:endParaRPr lang="zh-CN" dirty="0"/>
          </a:p>
          <a:p>
            <a:pPr/>
            <a:r>
              <a:rPr lang="zh-CN" dirty="0"/>
              <a:t>QBarCategoryAxis放底部。类别按成绩模型的行顺序排列。QValueAxis放左侧，成绩范围固定0至100。不需要applyNiceNumbers改写业务范围。轴加入chart后，还要附给柱状序列。空名单时跳过首尾类别访问。</a:t>
            </a:r>
          </a:p>
          <a:p>
            <a:pPr/>
            <a:endParaRPr lang="zh-CN" dirty="0"/>
          </a:p>
          <a:p>
            <a:pPr/>
            <a:r>
              <a:rPr lang="zh-CN" dirty="0"/>
              <a:t>教材依据：第12章12.4 饼图和各种柱状图。F090：https://raw.githubusercontent.com/qt/qtcharts/v6.2.3/examples/charts/percentbarchart/main.cpp</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方向改变需要同时改变序列类型、轴位置和叠加折线的数据坐标。两个序列都附加同一对轴，才能使平均分对应每个学生。只把柱状序列类换成水平类型而保留原轴和折线坐标会造成解释混乱。</a:t>
            </a:r>
          </a:p>
          <a:p>
            <a:pPr/>
            <a:endParaRPr lang="zh-CN" dirty="0"/>
          </a:p>
          <a:p>
            <a:pPr/>
            <a:r>
              <a:rPr lang="zh-CN" dirty="0"/>
              <a:t>使用QHorizontalBarSeries。QBarSet内容和学生顺序保持相同。类别轴放左侧，数值轴放底部。数值沿横向增加。平均分折线也交换坐标：从(i,avg)改为(avg,i)。</a:t>
            </a:r>
          </a:p>
          <a:p>
            <a:pPr/>
            <a:endParaRPr lang="zh-CN" dirty="0"/>
          </a:p>
          <a:p>
            <a:pPr/>
            <a:r>
              <a:rPr lang="zh-CN" dirty="0"/>
              <a:t>教材依据：第12章12.4 饼图和各种柱状图。F091：https://raw.githubusercontent.com/qt/qtcharts/v6.2.3/examples/charts/horizontalpercentbarchart/main.cpp</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i是当前学生在类别列表中的索引，avg从该行平均分读取。这里复现教材的柱状图加折线，帮助读者比较各科分数与平均分。类别顺序变化时，应同时更新折线位置。</a:t>
            </a:r>
          </a:p>
          <a:p>
            <a:pPr/>
            <a:endParaRPr lang="zh-CN" dirty="0"/>
          </a:p>
          <a:p>
            <a:pPr/>
            <a:r>
              <a:rPr lang="zh-CN" dirty="0"/>
              <a:t>代码片段：</a:t>
            </a:r>
          </a:p>
          <a:p>
            <a:pPr/>
            <a:r>
              <a:rPr lang="zh-CN" dirty="0"/>
              <a:t>if (isVertical) seriesLine-&gt;append(i, avg);</a:t>
            </a:r>
          </a:p>
          <a:p>
            <a:pPr/>
            <a:r>
              <a:rPr lang="zh-CN" dirty="0"/>
              <a:t>else seriesLine-&gt;append(avg, i);</a:t>
            </a:r>
          </a:p>
          <a:p>
            <a:pPr/>
            <a:endParaRPr lang="zh-CN" dirty="0"/>
          </a:p>
          <a:p>
            <a:pPr/>
            <a:r>
              <a:rPr lang="zh-CN" dirty="0"/>
              <a:t>i是学生类别索引，avg来自该行平均分。竖直图标签用@yPoint，水平图标签用@xPoint。柱状序列和折线都附加同一对类别轴、数值轴。</a:t>
            </a:r>
          </a:p>
          <a:p>
            <a:pPr/>
            <a:endParaRPr lang="zh-CN" dirty="0"/>
          </a:p>
          <a:p>
            <a:pPr/>
            <a:r>
              <a:rPr lang="zh-CN" dirty="0"/>
              <a:t>教材依据：第12章12.4 饼图和各种柱状图。F090：https://raw.githubusercontent.com/qt/qtcharts/v6.2.3/examples/charts/percentbarchart/main.cpp；F091：https://raw.githubusercontent.com/qt/qtcharts/v6.2.3/examples/charts/horizontalpercentbarchart/main.cpp</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数据集label通常出现在图例中；单根柱的标签格式由序列设置。可选LabelsCenter、InsideEnd、InsideBase、OutsideEnd；末端外侧容易超出数值范围与绘图区，投影时需要观察是否被裁切。barWidth表示组宽的相对配置，不把它解释为固定像素。</a:t>
            </a:r>
          </a:p>
          <a:p>
            <a:pPr/>
            <a:endParaRPr lang="zh-CN" dirty="0"/>
          </a:p>
          <a:p>
            <a:pPr/>
            <a:r>
              <a:rPr lang="zh-CN" dirty="0"/>
              <a:t>QBarSet设置课程名、填充色、边框和标签字体。课程名还会出现在图例中。QAbstractBarSeries设置柱宽，以及标签的可见性、格式、位置和角度。普通柱状标签使用“@value 分”。标签放在柱外时，留出空间并检查是否被裁切。</a:t>
            </a:r>
          </a:p>
          <a:p>
            <a:pPr/>
            <a:endParaRPr lang="zh-CN" dirty="0"/>
          </a:p>
          <a:p>
            <a:pPr/>
            <a:r>
              <a:rPr lang="zh-CN" dirty="0"/>
              <a:t>教材依据：第12章12.4 饼图和各种柱状图。</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序列clicked参数是index和QBarSet指针；hovered还带bool状态。离开时清空状态栏或恢复默认信息。Qt 6.2可在QBarSet选择柱并设置选中色；修改数据后仍需重新核对索引对应的学生。</a:t>
            </a:r>
          </a:p>
          <a:p>
            <a:pPr/>
            <a:endParaRPr lang="zh-CN" dirty="0"/>
          </a:p>
          <a:p>
            <a:pPr/>
            <a:r>
              <a:rPr lang="zh-CN" dirty="0"/>
              <a:t>hovered(status,index,barset)说明进入或离开哪根柱。检查barset有效、index在范围内，再读取barset-&gt;at(index)。课程名来自barset-&gt;label()。学生名来自categories[index]；离开时清空提示。</a:t>
            </a:r>
          </a:p>
          <a:p>
            <a:pPr/>
            <a:endParaRPr lang="zh-CN" dirty="0"/>
          </a:p>
          <a:p>
            <a:pPr/>
            <a:r>
              <a:rPr lang="zh-CN" dirty="0"/>
              <a:t>教材依据：第12章12.4 饼图和各种柱状图。F089：https://raw.githubusercontent.com/qt/qtcharts/v6.2.3/src/charts/barchart/qabstractbarseries.cpp</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教材绘图函数先删除旧序列和轴，再创建对应新对象。与上一份的XY刷新不同，柱状序列clear会删除数据集；保留原set指针再append值会访问已销毁对象。把新建、接管、移除和删除四个阶段明确区分。</a:t>
            </a:r>
          </a:p>
          <a:p>
            <a:pPr/>
            <a:endParaRPr lang="zh-CN" dirty="0"/>
          </a:p>
          <a:p>
            <a:pPr/>
            <a:r>
              <a:rPr lang="zh-CN" dirty="0"/>
              <a:t>QXYSeries::clear只删除点。柱状序列clear会删除全部QBarSet。chart-&gt;removeAllSeries删除序列。旧set指针也不能继续使用，应同步清空。removeAxis释放轴的所有权。移出后由调用者delete，或交给新图表接管。</a:t>
            </a:r>
          </a:p>
          <a:p>
            <a:pPr/>
            <a:endParaRPr lang="zh-CN" dirty="0"/>
          </a:p>
          <a:p>
            <a:pPr/>
            <a:r>
              <a:rPr lang="zh-CN" dirty="0"/>
              <a:t>教材依据：第12章12.4 饼图和各种柱状图。F070：https://raw.githubusercontent.com/qt/qtcharts/v6.2.3/src/charts/qchart.cpp；F071：https://raw.githubusercontent.com/qt/qtcharts/v6.2.3/src/charts/xychart/qxyseries.cpp；F072：https://raw.githubusercontent.com/qt/qtcharts/v6.2.3/src/charts/barchart/qabstractbarseries.cpp；F069：https://raw.githubusercontent.com/qt/qtcharts/v6.2.3/src/charts/qchart.cpp</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完整保留图12-11截图；这是不同随机生成状态，学生人数和数值不同。图中每根柱从零开始，小段顺序与数据集加入顺序对应。观察既可以读某门课，也可以读总分，但小段起点不是零。</a:t>
            </a:r>
          </a:p>
          <a:p>
            <a:pPr/>
            <a:endParaRPr lang="zh-CN" dirty="0"/>
          </a:p>
          <a:p>
            <a:pPr/>
            <a:r>
              <a:rPr lang="zh-CN" dirty="0"/>
              <a:t>同一学生的三科成绩，沿数值方向累加。每段表示一科，整柱表示三科总分。这是另一组5名学生数据。与图12-10不作逐项对比。</a:t>
            </a:r>
          </a:p>
          <a:p>
            <a:pPr/>
            <a:endParaRPr lang="zh-CN" dirty="0"/>
          </a:p>
          <a:p>
            <a:pPr/>
            <a:r>
              <a:rPr lang="zh-CN" dirty="0"/>
              <a:t>教材依据：第12章12.4 饼图和各种柱状图。</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从前面每科100分的范围推导总分上限300，不能继续用0到100轴把柱截断。249的计算使用图12-10四人数据，与上页图12-11截图分开标明。图形改变了柱的组织方式，原始分数仍保持各科值。</a:t>
            </a:r>
          </a:p>
          <a:p>
            <a:pPr/>
            <a:endParaRPr lang="zh-CN" dirty="0"/>
          </a:p>
          <a:p>
            <a:pPr/>
            <a:r>
              <a:rPr lang="zh-CN" dirty="0"/>
              <a:t>每科0至100，三科堆叠总分最多300。数值轴上限按总分设置，避免把柱截断。用图12-10学生1的成绩计算：86+98+65=249，整柱终点为249。图例仍列数学、语文、英语。竖直或水平显示决定类别轴与数值轴的位置。</a:t>
            </a:r>
          </a:p>
          <a:p>
            <a:pPr/>
            <a:endParaRPr lang="zh-CN" dirty="0"/>
          </a:p>
          <a:p>
            <a:pPr/>
            <a:r>
              <a:rPr lang="zh-CN" dirty="0"/>
              <a:t>教材依据：第12章12.4 饼图和各种柱状图。</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同一个接口指针可以指向竖直或水平堆叠序列。选择类之后，数据集、坐标轴和信号连接继续按共同接口设置；具体布局沿竖直与水平规则。片段省略的数据集加入步骤在前面已经说明。</a:t>
            </a:r>
          </a:p>
          <a:p>
            <a:pPr/>
            <a:endParaRPr lang="zh-CN" dirty="0"/>
          </a:p>
          <a:p>
            <a:pPr/>
            <a:r>
              <a:rPr lang="zh-CN" dirty="0"/>
              <a:t>代码片段：</a:t>
            </a:r>
          </a:p>
          <a:p>
            <a:pPr/>
            <a:r>
              <a:rPr lang="zh-CN" dirty="0"/>
              <a:t>QAbstractBarSeries *seriesBar;</a:t>
            </a:r>
          </a:p>
          <a:p>
            <a:pPr/>
            <a:r>
              <a:rPr lang="zh-CN" dirty="0"/>
              <a:t>if (isVertical) seriesBar = new QStackedBarSeries;</a:t>
            </a:r>
          </a:p>
          <a:p>
            <a:pPr/>
            <a:r>
              <a:rPr lang="zh-CN" dirty="0"/>
              <a:t>else seriesBar = new QHorizontalStackedBarSeries;</a:t>
            </a:r>
          </a:p>
          <a:p>
            <a:pPr/>
            <a:endParaRPr lang="zh-CN" dirty="0"/>
          </a:p>
          <a:p>
            <a:pPr/>
            <a:r>
              <a:rPr lang="zh-CN" dirty="0"/>
              <a:t>加入三门课的QBarSet，再加入chart并附加两轴。数值轴设0至300，标题用“总分”。外观、标签和信号仍使用共同接口设置。</a:t>
            </a:r>
          </a:p>
          <a:p>
            <a:pPr/>
            <a:endParaRPr lang="zh-CN" dirty="0"/>
          </a:p>
          <a:p>
            <a:pPr/>
            <a:r>
              <a:rPr lang="zh-CN" dirty="0"/>
              <a:t>教材依据：第12章12.4 饼图和各种柱状图。</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完整展示教材另一组统计状态，不能把截图百分比当成图12-10四人数据的结果。这里类别从学生姓名变成课程名，数据集从课程变成五个分数段，因此接下来必须重新解释每个QBarSet的成员。</a:t>
            </a:r>
          </a:p>
          <a:p>
            <a:pPr/>
            <a:endParaRPr lang="zh-CN" dirty="0"/>
          </a:p>
          <a:p>
            <a:pPr/>
            <a:r>
              <a:rPr lang="zh-CN" dirty="0"/>
              <a:t>类别改为数学、语文、英语。一根柱表示一门课。5小段对应5个分数段。宽度表示该科中的比例。总数非零时累计到100%。截图使用另一组统计数据。</a:t>
            </a:r>
          </a:p>
          <a:p>
            <a:pPr/>
            <a:endParaRPr lang="zh-CN" dirty="0"/>
          </a:p>
          <a:p>
            <a:pPr/>
            <a:r>
              <a:rPr lang="zh-CN" dirty="0"/>
              <a:t>教材依据：第12章12.4 饼图和各种柱状图。F092：https://raw.githubusercontent.com/qt/qtcharts/v6.2.3/src/charts/barchart/vertical/percent/qpercentbarseries.cpp；F093：https://raw.githubusercontent.com/qt/qtcharts/v6.2.3/src/charts/barchart/vertical/percent/percentbarchartitem.cpp</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系列将同一类别里的五个数据集数值相加作为分母。课程标签与每个set的三个数值顺序一致。向QPercentBarSeries加入原始人数，图形自动转换成比例；QBarSet::at依旧读取原始人数。</a:t>
            </a:r>
          </a:p>
          <a:p>
            <a:pPr/>
            <a:endParaRPr lang="zh-CN" dirty="0"/>
          </a:p>
          <a:p>
            <a:pPr/>
            <a:r>
              <a:rPr lang="zh-CN" dirty="0"/>
              <a:t>每个分数段建一个QBarSet，按数学、语文、英语顺序保存该段人数。图12-10数学的五段人数为2、1、0、1、0。总数4，比例为50%、25%、0%、25%、0%。数学这一类别的分母是数学总人数4。QBarSet保存原始人数，序列按类别自动归一化。</a:t>
            </a:r>
          </a:p>
          <a:p>
            <a:pPr/>
            <a:endParaRPr lang="zh-CN" dirty="0"/>
          </a:p>
          <a:p>
            <a:pPr/>
            <a:r>
              <a:rPr lang="zh-CN" dirty="0"/>
              <a:t>教材依据：第12章12.4 饼图和各种柱状图。F092：https://raw.githubusercontent.com/qt/qtcharts/v6.2.3/src/charts/barchart/vertical/percent/qpercentbarseries.cpp</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百分比标签不要再乘100。零分母不应计算除法或伪装为100%；界面可以隐藏零数据柱或给出空数据说明。多个课程各自归一化，百分比柱长度不能用来比较各科人数多少。</a:t>
            </a:r>
          </a:p>
          <a:p>
            <a:pPr/>
            <a:endParaRPr lang="zh-CN" dirty="0"/>
          </a:p>
          <a:p>
            <a:pPr/>
            <a:r>
              <a:rPr lang="zh-CN" dirty="0"/>
              <a:t>百分比序列的@value表示0至100的比例。标签可用“@value%”，不再乘100。数值轴设0至100。labelFormat("%.0f%%")显示轴标签的百分号。某科总人数为0时，各段为0。界面说明“没有有效数据”，不计算零分母。</a:t>
            </a:r>
          </a:p>
          <a:p>
            <a:pPr/>
            <a:endParaRPr lang="zh-CN" dirty="0"/>
          </a:p>
          <a:p>
            <a:pPr/>
            <a:r>
              <a:rPr lang="zh-CN" dirty="0"/>
              <a:t>教材依据：第12章12.4 饼图和各种柱状图。F093：https://raw.githubusercontent.com/qt/qtcharts/v6.2.3/src/charts/barchart/vertical/percent/percentbarchartitem.cpp；F094：https://raw.githubusercontent.com/qt/qtcharts/v6.2.3/src/charts/barchart/vertical/percent/percentbarchartitem.cpp</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这一截图是40名学生的数学统计，独立于图12-10的四人数据。完整图片保留标签与图例；右侧讲清总数和某段份额。人数较小的切片也要保留清楚的标签，不用只看角度猜数值。</a:t>
            </a:r>
          </a:p>
          <a:p>
            <a:pPr/>
            <a:endParaRPr lang="zh-CN" dirty="0"/>
          </a:p>
          <a:p>
            <a:pPr/>
            <a:r>
              <a:rPr lang="zh-CN" dirty="0"/>
              <a:t>选择数学，5个切片对应5个分数段。5+7+9+6+13=40。5人占12.5%。饼图无需坐标轴，比较同一总数中的份额。</a:t>
            </a:r>
          </a:p>
          <a:p>
            <a:pPr/>
            <a:endParaRPr lang="zh-CN" dirty="0"/>
          </a:p>
          <a:p>
            <a:pPr/>
            <a:r>
              <a:rPr lang="zh-CN" dirty="0"/>
              <a:t>教材依据：第12章12.4 饼图和各种柱状图。</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教材用1加组合框索引映射统计列，只有组合框顺序与数学、语文、英语三列一致时成立。课堂可以用itemData保存列号。QPieSeries接管成功加入的QPieSlice，append返回的指针可以用于设置标签和外观。</a:t>
            </a:r>
          </a:p>
          <a:p>
            <a:pPr/>
            <a:endParaRPr lang="zh-CN" dirty="0"/>
          </a:p>
          <a:p>
            <a:pPr/>
            <a:r>
              <a:rPr lang="zh-CN" dirty="0"/>
              <a:t>取得数学、语文或英语在统计表中的列号。组合框顺序与列顺序一致时，才可用1+index。每个分数段调用seriesPie-&gt;append(label,count)。新序列加入chart，成功加入的切片由序列接管。切换课程时清理旧序列，再重建新切片。课堂可用组合框itemData保存统计列号。</a:t>
            </a:r>
          </a:p>
          <a:p>
            <a:pPr/>
            <a:endParaRPr lang="zh-CN" dirty="0"/>
          </a:p>
          <a:p>
            <a:pPr/>
            <a:r>
              <a:rPr lang="zh-CN" dirty="0"/>
              <a:t>教材依据：第12章12.4 饼图和各种柱状图。</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与百分比柱标签@value的0到100不同，QPieSlice::percentage返回0到1。先统计当前总数，大于零时设置含人数和百分比的标签；总数为零时显示无数据并清理旧标签，因为不能依赖旧切片留下的percentage值。</a:t>
            </a:r>
          </a:p>
          <a:p>
            <a:pPr/>
            <a:endParaRPr lang="zh-CN" dirty="0"/>
          </a:p>
          <a:p>
            <a:pPr/>
            <a:r>
              <a:rPr lang="zh-CN" dirty="0"/>
              <a:t>slice-&gt;percentage()等于该切片人数除以序列总人数。5/40=0.125。显示百分数时乘100，结果为12.5%。总数变为0时显示空数据状态。重建或清理旧标签，避免继续显示之前的比例。</a:t>
            </a:r>
          </a:p>
          <a:p>
            <a:pPr/>
            <a:endParaRPr lang="zh-CN" dirty="0"/>
          </a:p>
          <a:p>
            <a:pPr/>
            <a:r>
              <a:rPr lang="zh-CN" dirty="0"/>
              <a:t>教材依据：第12章12.4 饼图和各种柱状图。F096：https://raw.githubusercontent.com/qt/qtcharts/v6.2.3/src/charts/piechart/qpieslice.cpp；F098：https://raw.githubusercontent.com/qt/qtcharts/v6.2.3/src/charts/piechart/qpieseries.cpp</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已经建立切片且总人数大于零时的片段。实际标签可在人数前加分数段名称；使用QString模板避免printf格式百分号遗漏转义。教材表格的单切片setLabelsVisible拼写需要改为setLabelVisible。整个序列setLabelsVisible只作用于当时已有切片，新追加的切片仍需设置。</a:t>
            </a:r>
          </a:p>
          <a:p>
            <a:pPr/>
            <a:endParaRPr lang="zh-CN" dirty="0"/>
          </a:p>
          <a:p>
            <a:pPr/>
            <a:r>
              <a:rPr lang="zh-CN" dirty="0"/>
              <a:t>代码片段：</a:t>
            </a:r>
          </a:p>
          <a:p>
            <a:pPr/>
            <a:r>
              <a:rPr lang="zh-CN" dirty="0"/>
              <a:t>for (auto slice : seriesPie-&gt;slices()) {</a:t>
            </a:r>
          </a:p>
          <a:p>
            <a:pPr/>
            <a:r>
              <a:rPr lang="zh-CN" dirty="0"/>
              <a:t>slice-&gt;setLabel(QString("%1：%2人，%3%")</a:t>
            </a:r>
          </a:p>
          <a:p>
            <a:pPr/>
            <a:r>
              <a:rPr lang="zh-CN" dirty="0"/>
              <a:t>.arg(slice-&gt;label())</a:t>
            </a:r>
          </a:p>
          <a:p>
            <a:pPr/>
            <a:r>
              <a:rPr lang="zh-CN" dirty="0"/>
              <a:t>.arg(slice-&gt;value(), 0, 'f', 0)</a:t>
            </a:r>
          </a:p>
          <a:p>
            <a:pPr/>
            <a:r>
              <a:rPr lang="zh-CN" dirty="0"/>
              <a:t>.arg(slice-&gt;percentage()*100, 0, 'f', 1));</a:t>
            </a:r>
          </a:p>
          <a:p>
            <a:pPr/>
            <a:r>
              <a:rPr lang="zh-CN" dirty="0"/>
              <a:t>slice-&gt;setLabelVisible(true);</a:t>
            </a:r>
          </a:p>
          <a:p>
            <a:pPr/>
            <a:r>
              <a:rPr lang="zh-CN" dirty="0"/>
              <a:t>}</a:t>
            </a:r>
          </a:p>
          <a:p>
            <a:pPr/>
            <a:endParaRPr lang="zh-CN" dirty="0"/>
          </a:p>
          <a:p>
            <a:pPr/>
            <a:r>
              <a:rPr lang="zh-CN" dirty="0"/>
              <a:t>总人数大于0，初始label仅含分数段名称时执行一次。单切片用setLabelVisible；新追加的切片也需设置。</a:t>
            </a:r>
          </a:p>
          <a:p>
            <a:pPr/>
            <a:endParaRPr lang="zh-CN" dirty="0"/>
          </a:p>
          <a:p>
            <a:pPr/>
            <a:r>
              <a:rPr lang="zh-CN" dirty="0"/>
              <a:t>教材依据：第12章12.4 饼图和各种柱状图。F096：https://raw.githubusercontent.com/qt/qtcharts/v6.2.3/src/charts/piechart/qpieslice.cpp</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教材初始把最后一个切片弹出，随后悬停离开又调用false，会覆盖原来的持续弹出状态。课堂可选择只用悬停效果，或像画笔高亮一样保存原exploded状态。切片删除后清理保存记录。</a:t>
            </a:r>
          </a:p>
          <a:p>
            <a:pPr/>
            <a:endParaRPr lang="zh-CN" dirty="0"/>
          </a:p>
          <a:p>
            <a:pPr/>
            <a:r>
              <a:rPr lang="zh-CN" dirty="0"/>
              <a:t>QPieSeries::hovered(slice,state)给出目标切片和进入、离开状态。检查slice有效，再调用setExploded(state)。进入时弹出，离开时退回。若切片原本持续弹出，先保存原状态。离开时恢复它，避免覆盖用户已经做出的选择。</a:t>
            </a:r>
          </a:p>
          <a:p>
            <a:pPr/>
            <a:endParaRPr lang="zh-CN" dirty="0"/>
          </a:p>
          <a:p>
            <a:pPr/>
            <a:r>
              <a:rPr lang="zh-CN" dirty="0"/>
              <a:t>教材依据：第12章12.4 饼图和各种柱状图。</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pieSize是相对图表可用区域的尺寸，holeSize同样使用相对比例。教材控件分别调用setter，实际程序还需先确认存在QPieSeries，避免空图时访问series().at(0)。为达到预期外径和内孔，先验证两值再按需要顺序设置，随后读回实际结果。</a:t>
            </a:r>
          </a:p>
          <a:p>
            <a:pPr/>
            <a:endParaRPr lang="zh-CN" dirty="0"/>
          </a:p>
          <a:p>
            <a:pPr/>
            <a:r>
              <a:rPr lang="zh-CN" dirty="0"/>
              <a:t>holeSize和pieSize在0至1内。内孔不能大于外径，改变一个可能调整另一个。先检查当前确实存在QPieSeries，再设置尺寸。设置后重新读取实际holeSize和pieSize。把实际值写回界面控件。使用QSignalBlocker避免控件互相触发。</a:t>
            </a:r>
          </a:p>
          <a:p>
            <a:pPr/>
            <a:endParaRPr lang="zh-CN" dirty="0"/>
          </a:p>
          <a:p>
            <a:pPr/>
            <a:r>
              <a:rPr lang="zh-CN" dirty="0"/>
              <a:t>教材依据：第12章12.4 饼图和各种柱状图。F099：https://raw.githubusercontent.com/qt/qtcharts/v6.2.3/src/charts/piechart/qpieseries.cpp</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成功take后不再由序列的数据成员管理，但Qt 6.2.3实现的QObject父对象需要显式调整，例如在交给其他拥有者之前setParent(nullptr)，否则原序列销毁仍可能删除该切片。不要删除remove之后已经失效的指针。</a:t>
            </a:r>
          </a:p>
          <a:p>
            <a:pPr/>
            <a:endParaRPr lang="zh-CN" dirty="0"/>
          </a:p>
          <a:p>
            <a:pPr/>
            <a:r>
              <a:rPr lang="zh-CN" dirty="0"/>
              <a:t>QPieSeries::remove会删除切片。clear删除全部切片，旧slice指针同步清空。take保留对象；Qt 6.2.3还需检查QObject父对象。移交前可setParent(nullptr)，再明确交给谁接管。chart-&gt;removeAllSeries删除序列。不要继续使用所属切片的旧指针。</a:t>
            </a:r>
          </a:p>
          <a:p>
            <a:pPr/>
            <a:endParaRPr lang="zh-CN" dirty="0"/>
          </a:p>
          <a:p>
            <a:pPr/>
            <a:r>
              <a:rPr lang="zh-CN" dirty="0"/>
              <a:t>教材依据：第12章12.4 饼图和各种柱状图。F095：https://raw.githubusercontent.com/qt/qtcharts/v6.2.3/src/charts/piechart/qpieseries.cpp；F070：https://raw.githubusercontent.com/qt/qtcharts/v6.2.3/src/charts/qchart.cpp</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这些条件决定图表能否正确解释数据。Qt对饼图负值的处理不是允许业务负人数的理由。统计一门课的有效人数可能不同于总学生数，要用该课有效样本总数作为分母，并让界面说明缺失数据的处理。</a:t>
            </a:r>
          </a:p>
          <a:p>
            <a:pPr/>
            <a:endParaRPr lang="zh-CN" dirty="0"/>
          </a:p>
          <a:p>
            <a:pPr/>
            <a:r>
              <a:rPr lang="zh-CN" dirty="0"/>
              <a:t>成绩用toDouble读取，检查ok、有限性及0至100。允许小数成绩时，绘图也保留小数。统计人数必须非负。QPieSlice把负值变为绝对值，加入前应拒绝负人数。空学生列表、零总数或图表尚未建立时，界面显示明确说明，避免沿用旧图形与旧标签。</a:t>
            </a:r>
          </a:p>
          <a:p>
            <a:pPr/>
            <a:endParaRPr lang="zh-CN" dirty="0"/>
          </a:p>
          <a:p>
            <a:pPr/>
            <a:r>
              <a:rPr lang="zh-CN" dirty="0"/>
              <a:t>教材依据：第12章12.4 饼图和各种柱状图。F097：https://raw.githubusercontent.com/qt/qtcharts/v6.2.3/src/charts/piechart/qpieslice.cpp；F098：https://raw.githubusercontent.com/qt/qtcharts/v6.2.3/src/charts/piechart/qpieseries.cpp</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学生分别解释数据原值、水平映射与堆叠范围，再显示答案。要求说清分母、索引和数据的业务上限，避免只背序列名称。</a:t>
            </a:r>
          </a:p>
          <a:p>
            <a:pPr/>
            <a:endParaRPr lang="zh-CN" dirty="0"/>
          </a:p>
          <a:p>
            <a:pPr/>
            <a:r>
              <a:rPr lang="zh-CN" dirty="0"/>
              <a:t>百分比柱的QBarSet::at返回百分比吗？</a:t>
            </a:r>
          </a:p>
          <a:p>
            <a:pPr/>
            <a:endParaRPr lang="zh-CN" dirty="0"/>
          </a:p>
          <a:p>
            <a:pPr/>
            <a:r>
              <a:rPr lang="zh-CN" dirty="0"/>
              <a:t>返回原始人数；同一课程内按总人数归一化。</a:t>
            </a:r>
          </a:p>
          <a:p>
            <a:pPr/>
            <a:endParaRPr lang="zh-CN" dirty="0"/>
          </a:p>
          <a:p>
            <a:pPr/>
            <a:r>
              <a:rPr lang="zh-CN" dirty="0"/>
              <a:t>改为水平柱状图，平均分折线怎么改？</a:t>
            </a:r>
          </a:p>
          <a:p>
            <a:pPr/>
            <a:endParaRPr lang="zh-CN" dirty="0"/>
          </a:p>
          <a:p>
            <a:pPr/>
            <a:r>
              <a:rPr lang="zh-CN" dirty="0"/>
              <a:t>由(i,avg)改为(avg,i)，并交换两轴位置。</a:t>
            </a:r>
          </a:p>
          <a:p>
            <a:pPr/>
            <a:endParaRPr lang="zh-CN" dirty="0"/>
          </a:p>
          <a:p>
            <a:pPr/>
            <a:r>
              <a:rPr lang="zh-CN" dirty="0"/>
              <a:t>三科各0至100，堆叠轴的上限应是多少？</a:t>
            </a:r>
          </a:p>
          <a:p>
            <a:pPr/>
            <a:endParaRPr lang="zh-CN" dirty="0"/>
          </a:p>
          <a:p>
            <a:pPr/>
            <a:r>
              <a:rPr lang="zh-CN" dirty="0"/>
              <a:t>300，因为柱的总长度表示三科总分。</a:t>
            </a:r>
          </a:p>
          <a:p>
            <a:pPr/>
            <a:endParaRPr lang="zh-CN" dirty="0"/>
          </a:p>
          <a:p>
            <a:pPr/>
            <a:r>
              <a:rPr lang="zh-CN" dirty="0"/>
              <a:t>教材依据：第12章12.4 饼图和各种柱状图。F091：https://raw.githubusercontent.com/qt/qtcharts/v6.2.3/examples/charts/horizontalpercentbarchart/main.cpp；F092：https://raw.githubusercontent.com/qt/qtcharts/v6.2.3/src/charts/barchart/vertical/percent/qpercentbarseries.cpp</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这一份结束第二维图表内容。能够独立解释数据集成员、类别顺序、轴范围和百分比分母后，再进入三维显示。下一章仍有数据代理和序列，但行列组织、三维坐标与窗口嵌入都要重新检查。</a:t>
            </a:r>
          </a:p>
          <a:p>
            <a:pPr/>
            <a:endParaRPr lang="zh-CN" dirty="0"/>
          </a:p>
          <a:p>
            <a:pPr/>
            <a:r>
              <a:rPr lang="zh-CN" dirty="0"/>
              <a:t>分组柱比较各科成绩。堆叠柱比较总分与组成。百分比柱按类别归一化。饼图比较一个总数中的份额。下一章把数据代理、序列和坐标轴扩展到三维。行列组织、三维坐标和窗口嵌入都需要重新说明。</a:t>
            </a:r>
          </a:p>
          <a:p>
            <a:pPr/>
            <a:endParaRPr lang="zh-CN" dirty="0"/>
          </a:p>
          <a:p>
            <a:pPr/>
            <a:r>
              <a:rPr lang="zh-CN" dirty="0"/>
              <a:t>教材依据：第12章12.4 饼图和各种柱状图。</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qt6_ch12_c_barpie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qt6_ch12_c_barpie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9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5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3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2250" kern="1200">
          <a:solidFill>
            <a:schemeClr val="tx1"/>
          </a:solidFill>
          <a:latin typeface="+mn-lt"/>
          <a:ea typeface="+mn-ea"/>
          <a:cs typeface="+mn-cs"/>
        </a:defRPr>
      </a:lvl2pPr>
      <a:lvl3pPr marL="914400" algn="l" defTabSz="457200" rtl="0" eaLnBrk="1" latinLnBrk="0" hangingPunct="1">
        <a:defRPr sz="2100" kern="1200">
          <a:solidFill>
            <a:schemeClr val="tx1"/>
          </a:solidFill>
          <a:latin typeface="+mn-lt"/>
          <a:ea typeface="+mn-ea"/>
          <a:cs typeface="+mn-cs"/>
        </a:defRPr>
      </a:lvl3pPr>
      <a:lvl4pPr marL="1371600" algn="l" defTabSz="457200" rtl="0" eaLnBrk="1" latinLnBrk="0" hangingPunct="1">
        <a:defRPr sz="195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650" kern="1200">
          <a:solidFill>
            <a:schemeClr val="tx1"/>
          </a:solidFill>
          <a:latin typeface="+mn-lt"/>
          <a:ea typeface="+mn-ea"/>
          <a:cs typeface="+mn-cs"/>
        </a:defRPr>
      </a:lvl6pPr>
      <a:lvl7pPr marL="2743200" algn="l" defTabSz="457200" rtl="0" eaLnBrk="1" latinLnBrk="0" hangingPunct="1">
        <a:defRPr sz="1500" kern="1200">
          <a:solidFill>
            <a:schemeClr val="tx1"/>
          </a:solidFill>
          <a:latin typeface="+mn-lt"/>
          <a:ea typeface="+mn-ea"/>
          <a:cs typeface="+mn-cs"/>
        </a:defRPr>
      </a:lvl7pPr>
      <a:lvl8pPr marL="3200400" algn="l" defTabSz="457200" rtl="0" eaLnBrk="1" latinLnBrk="0" hangingPunct="1">
        <a:defRPr sz="135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da746951f9c186f5.pn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cff2f8a37c8eda24.png"/>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ba31bff63696b339.png"/>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27535bd5687628dd.png"/>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1790700"/>
            <a:ext cx="6134100" cy="2076450"/>
            <a:chOff x="590550" y="1790700"/>
            <a:chExt cx="6134100" cy="2076450"/>
          </a:xfrm>
        </p:grpSpPr>
        <p:sp>
          <p:nvSpPr>
            <p:cNvPr id="2" name="TextBox 2"/>
            <p:cNvSpPr txBox="1"/>
            <p:nvPr/>
          </p:nvSpPr>
          <p:spPr>
            <a:xfrm>
              <a:off x="590550" y="1790700"/>
              <a:ext cx="6134100" cy="2076450"/>
            </a:xfrm>
            <a:prstGeom prst="rect">
              <a:avLst/>
            </a:prstGeom>
            <a:noFill/>
            <a:ln>
              <a:noFill/>
            </a:ln>
          </p:spPr>
          <p:txBody>
            <a:bodyPr wrap="none" lIns="0" tIns="0" rIns="0" bIns="0" anchor="t" anchorCtr="0">
              <a:spAutoFit/>
            </a:bodyPr>
            <a:lstStyle/>
            <a:p>
              <a:pPr algn="l">
                <a:lnSpc>
                  <a:spcPts val="7200"/>
                </a:lnSpc>
              </a:pPr>
              <a:r>
                <a:rPr lang="zh-CN" sz="6000" b="1" dirty="0">
                  <a:solidFill>
                    <a:schemeClr val="accent1"/>
                  </a:solidFill>
                  <a:latin typeface="+mn-lt"/>
                  <a:ea typeface="+mn-ea"/>
                  <a:cs typeface="+mn-cs"/>
                </a:rPr>
                <a:t>柱状图、百分比图</a:t>
              </a:r>
              <a:br/>
              <a:r>
                <a:rPr lang="zh-CN" sz="6000" b="1" dirty="0">
                  <a:solidFill>
                    <a:schemeClr val="accent1"/>
                  </a:solidFill>
                  <a:latin typeface="+mn-lt"/>
                  <a:ea typeface="+mn-ea"/>
                  <a:cs typeface="+mn-cs"/>
                </a:rPr>
                <a:t>与饼图</a:t>
              </a:r>
            </a:p>
          </p:txBody>
        </p:sp>
      </p:grpSp>
      <p:grpSp>
        <p:nvGrpSpPr>
          <p:cNvPr id="6" name="Group 6"/>
          <p:cNvGrpSpPr/>
          <p:nvPr/>
        </p:nvGrpSpPr>
        <p:grpSpPr>
          <a:xfrm>
            <a:off x="597408" y="4312920"/>
            <a:ext cx="7778496" cy="1307592"/>
            <a:chOff x="597408" y="4312920"/>
            <a:chExt cx="7778496" cy="1307592"/>
          </a:xfrm>
        </p:grpSpPr>
        <p:sp>
          <p:nvSpPr>
            <p:cNvPr id="4" name="TextBox 4"/>
            <p:cNvSpPr txBox="1"/>
            <p:nvPr/>
          </p:nvSpPr>
          <p:spPr>
            <a:xfrm>
              <a:off x="597408" y="4312920"/>
              <a:ext cx="226984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第12章 · 12.4</a:t>
              </a:r>
            </a:p>
          </p:txBody>
        </p:sp>
        <p:sp>
          <p:nvSpPr>
            <p:cNvPr id="5" name="TextBox 5"/>
            <p:cNvSpPr txBox="1"/>
            <p:nvPr/>
          </p:nvSpPr>
          <p:spPr>
            <a:xfrm>
              <a:off x="597408" y="51511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从成绩表读取数据，解释每根柱和每个切片代表什么。</a:t>
              </a:r>
            </a:p>
          </p:txBody>
        </p:sp>
      </p:grpSp>
      <p:sp>
        <p:nvSpPr>
          <p:cNvPr id="7" name="TextBox 7"/>
          <p:cNvSpPr txBox="1"/>
          <p:nvPr/>
        </p:nvSpPr>
        <p:spPr>
          <a:xfrm>
            <a:off x="603504" y="6404610"/>
            <a:ext cx="125608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 / 01 / 30</a:t>
            </a: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成绩表和图表分别保存数据</a:t>
              </a:r>
            </a:p>
          </p:txBody>
        </p:sp>
      </p:grpSp>
      <p:grpSp>
        <p:nvGrpSpPr>
          <p:cNvPr id="5" name="Group 5"/>
          <p:cNvGrpSpPr/>
          <p:nvPr/>
        </p:nvGrpSpPr>
        <p:grpSpPr>
          <a:xfrm>
            <a:off x="609600" y="2019300"/>
            <a:ext cx="6581775" cy="3657600"/>
            <a:chOff x="609600" y="2019300"/>
            <a:chExt cx="6581775" cy="3657600"/>
          </a:xfrm>
        </p:grpSpPr>
        <p:pic>
          <p:nvPicPr>
            <p:cNvPr id="4" name="Image 4"/>
            <p:cNvPicPr>
              <a:picLocks noChangeAspect="1"/>
            </p:cNvPicPr>
            <p:nvPr/>
          </p:nvPicPr>
          <p:blipFill>
            <a:blip r:embed="rId2"/>
            <a:stretch>
              <a:fillRect/>
            </a:stretch>
          </p:blipFill>
          <p:spPr>
            <a:xfrm>
              <a:off x="609600" y="2019300"/>
              <a:ext cx="6581775" cy="3657600"/>
            </a:xfrm>
            <a:prstGeom prst="rect">
              <a:avLst/>
            </a:prstGeom>
          </p:spPr>
        </p:pic>
      </p:grpSp>
      <p:grpSp>
        <p:nvGrpSpPr>
          <p:cNvPr id="7" name="Group 7"/>
          <p:cNvGrpSpPr/>
          <p:nvPr/>
        </p:nvGrpSpPr>
        <p:grpSpPr>
          <a:xfrm>
            <a:off x="7760208" y="1950720"/>
            <a:ext cx="3072384" cy="3403092"/>
            <a:chOff x="7760208" y="1950720"/>
            <a:chExt cx="3072384" cy="3403092"/>
          </a:xfrm>
        </p:grpSpPr>
        <p:sp>
          <p:nvSpPr>
            <p:cNvPr id="6" name="TextBox 6"/>
            <p:cNvSpPr txBox="1"/>
            <p:nvPr/>
          </p:nvSpPr>
          <p:spPr>
            <a:xfrm>
              <a:off x="7760208" y="1950720"/>
              <a:ext cx="30723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4名学生，3门课。</a:t>
              </a:r>
              <a:br/>
              <a:r>
                <a:rPr lang="zh-CN" sz="2400" dirty="0">
                  <a:solidFill>
                    <a:schemeClr val="dk1"/>
                  </a:solidFill>
                  <a:latin typeface="+mn-lt"/>
                  <a:ea typeface="+mn-ea"/>
                  <a:cs typeface="+mn-cs"/>
                </a:rPr>
                <a:t>模型还保存平均分。</a:t>
              </a:r>
            </a:p>
            <a:p>
              <a:pPr algn="l">
                <a:lnSpc>
                  <a:spcPts val="3300"/>
                </a:lnSpc>
                <a:spcBef>
                  <a:spcPts val="3300"/>
                </a:spcBef>
              </a:pPr>
              <a:r>
                <a:rPr lang="zh-CN" sz="2400" dirty="0">
                  <a:solidFill>
                    <a:schemeClr val="dk1"/>
                  </a:solidFill>
                  <a:latin typeface="+mn-lt"/>
                  <a:ea typeface="+mn-ea"/>
                  <a:cs typeface="+mn-cs"/>
                </a:rPr>
                <a:t>左下统计分段人数。</a:t>
              </a:r>
              <a:br/>
              <a:r>
                <a:rPr lang="zh-CN" sz="2400" dirty="0">
                  <a:solidFill>
                    <a:schemeClr val="dk1"/>
                  </a:solidFill>
                  <a:latin typeface="+mn-lt"/>
                  <a:ea typeface="+mn-ea"/>
                  <a:cs typeface="+mn-cs"/>
                </a:rPr>
                <a:t>右侧按按钮建立图表。</a:t>
              </a:r>
            </a:p>
            <a:p>
              <a:pPr algn="l">
                <a:lnSpc>
                  <a:spcPts val="3300"/>
                </a:lnSpc>
                <a:spcBef>
                  <a:spcPts val="3300"/>
                </a:spcBef>
              </a:pPr>
              <a:r>
                <a:rPr lang="zh-CN" sz="2400" dirty="0">
                  <a:solidFill>
                    <a:schemeClr val="dk1"/>
                  </a:solidFill>
                  <a:latin typeface="+mn-lt"/>
                  <a:ea typeface="+mn-ea"/>
                  <a:cs typeface="+mn-cs"/>
                </a:rPr>
                <a:t>编辑后需要再统计，</a:t>
              </a:r>
              <a:br/>
              <a:r>
                <a:rPr lang="zh-CN" sz="2400" dirty="0">
                  <a:solidFill>
                    <a:schemeClr val="dk1"/>
                  </a:solidFill>
                  <a:latin typeface="+mn-lt"/>
                  <a:ea typeface="+mn-ea"/>
                  <a:cs typeface="+mn-cs"/>
                </a:rPr>
                <a:t>并刷新对应图表。</a:t>
              </a:r>
            </a:p>
          </p:txBody>
        </p:sp>
      </p:grpSp>
      <p:sp>
        <p:nvSpPr>
          <p:cNvPr id="8" name="TextBox 8"/>
          <p:cNvSpPr txBox="1"/>
          <p:nvPr/>
        </p:nvSpPr>
        <p:spPr>
          <a:xfrm>
            <a:off x="603504" y="6404610"/>
            <a:ext cx="343692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12.4.1 · 教材图12-10，完整原图 / 02 / 30</a:t>
            </a: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模型列号固定，平均分只读</a:t>
              </a:r>
            </a:p>
          </p:txBody>
        </p:sp>
      </p:grpSp>
      <p:grpSp>
        <p:nvGrpSpPr>
          <p:cNvPr id="5" name="Group 5"/>
          <p:cNvGrpSpPr/>
          <p:nvPr/>
        </p:nvGrpSpPr>
        <p:grpSpPr>
          <a:xfrm>
            <a:off x="597408" y="1950720"/>
            <a:ext cx="6775704" cy="3403092"/>
            <a:chOff x="597408" y="1950720"/>
            <a:chExt cx="6775704" cy="3403092"/>
          </a:xfrm>
        </p:grpSpPr>
        <p:sp>
          <p:nvSpPr>
            <p:cNvPr id="4" name="TextBox 4"/>
            <p:cNvSpPr txBox="1"/>
            <p:nvPr/>
          </p:nvSpPr>
          <p:spPr>
            <a:xfrm>
              <a:off x="597408" y="1950720"/>
              <a:ext cx="677570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COL_NAME=0；数学、语文、英语分别为1、2、3。</a:t>
              </a:r>
              <a:br/>
              <a:r>
                <a:rPr lang="zh-CN" sz="2400" dirty="0">
                  <a:solidFill>
                    <a:schemeClr val="dk1"/>
                  </a:solidFill>
                  <a:latin typeface="+mn-lt"/>
                  <a:ea typeface="+mn-ea"/>
                  <a:cs typeface="+mn-cs"/>
                </a:rPr>
                <a:t>COL_AVERAGE=4；每一行对应一名学生。</a:t>
              </a:r>
            </a:p>
            <a:p>
              <a:pPr algn="l">
                <a:lnSpc>
                  <a:spcPts val="3300"/>
                </a:lnSpc>
                <a:spcBef>
                  <a:spcPts val="3300"/>
                </a:spcBef>
              </a:pPr>
              <a:r>
                <a:rPr lang="zh-CN" sz="2400" dirty="0">
                  <a:solidFill>
                    <a:schemeClr val="dk1"/>
                  </a:solidFill>
                  <a:latin typeface="+mn-lt"/>
                  <a:ea typeface="+mn-ea"/>
                  <a:cs typeface="+mn-cs"/>
                </a:rPr>
                <a:t>移除平均分项的ItemIsEditable标志。</a:t>
              </a:r>
              <a:br/>
              <a:r>
                <a:rPr lang="zh-CN" sz="2400" dirty="0">
                  <a:solidFill>
                    <a:schemeClr val="dk1"/>
                  </a:solidFill>
                  <a:latin typeface="+mn-lt"/>
                  <a:ea typeface="+mn-ea"/>
                  <a:cs typeface="+mn-cs"/>
                </a:rPr>
                <a:t>学生不能编辑平均分，程序仍能写入计算结果。</a:t>
              </a:r>
            </a:p>
            <a:p>
              <a:pPr algn="l">
                <a:lnSpc>
                  <a:spcPts val="3300"/>
                </a:lnSpc>
                <a:spcBef>
                  <a:spcPts val="3300"/>
                </a:spcBef>
              </a:pPr>
              <a:r>
                <a:rPr lang="zh-CN" sz="2400" dirty="0">
                  <a:solidFill>
                    <a:schemeClr val="dk1"/>
                  </a:solidFill>
                  <a:latin typeface="+mn-lt"/>
                  <a:ea typeface="+mn-ea"/>
                  <a:cs typeface="+mn-cs"/>
                </a:rPr>
                <a:t>教材50+bounded(0,50)生成50至99。</a:t>
              </a:r>
              <a:br/>
              <a:r>
                <a:rPr lang="zh-CN" sz="2400" dirty="0">
                  <a:solidFill>
                    <a:schemeClr val="dk1"/>
                  </a:solidFill>
                  <a:latin typeface="+mn-lt"/>
                  <a:ea typeface="+mn-ea"/>
                  <a:cs typeface="+mn-cs"/>
                </a:rPr>
                <a:t>随机生成范围不包含100。</a:t>
              </a:r>
            </a:p>
          </p:txBody>
        </p:sp>
      </p:grpSp>
      <p:sp>
        <p:nvSpPr>
          <p:cNvPr id="6" name="TextBox 6"/>
          <p:cNvSpPr txBox="1"/>
          <p:nvPr/>
        </p:nvSpPr>
        <p:spPr>
          <a:xfrm>
            <a:off x="603504" y="6404610"/>
            <a:ext cx="584880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12.4.1 · QStandardItemModel保存数据，QTableView显示和编辑 / 03 / 30</a:t>
            </a: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一门成绩变化，重算这一行</a:t>
              </a:r>
            </a:p>
          </p:txBody>
        </p:sp>
      </p:grpSp>
      <p:grpSp>
        <p:nvGrpSpPr>
          <p:cNvPr id="5" name="Group 5"/>
          <p:cNvGrpSpPr/>
          <p:nvPr/>
        </p:nvGrpSpPr>
        <p:grpSpPr>
          <a:xfrm>
            <a:off x="597408" y="1950720"/>
            <a:ext cx="6760464" cy="3403092"/>
            <a:chOff x="597408" y="1950720"/>
            <a:chExt cx="6760464" cy="3403092"/>
          </a:xfrm>
        </p:grpSpPr>
        <p:sp>
          <p:nvSpPr>
            <p:cNvPr id="4" name="TextBox 4"/>
            <p:cNvSpPr txBox="1"/>
            <p:nvPr/>
          </p:nvSpPr>
          <p:spPr>
            <a:xfrm>
              <a:off x="597408" y="1950720"/>
              <a:ext cx="676046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itemChanged只处理数学至英语三列。</a:t>
              </a:r>
              <a:br/>
              <a:r>
                <a:rPr lang="zh-CN" sz="2400" dirty="0">
                  <a:solidFill>
                    <a:schemeClr val="dk1"/>
                  </a:solidFill>
                  <a:latin typeface="+mn-lt"/>
                  <a:ea typeface="+mn-ea"/>
                  <a:cs typeface="+mn-cs"/>
                </a:rPr>
                <a:t>item-&gt;row()确定被修改的学生。</a:t>
              </a:r>
            </a:p>
            <a:p>
              <a:pPr algn="l">
                <a:lnSpc>
                  <a:spcPts val="3300"/>
                </a:lnSpc>
                <a:spcBef>
                  <a:spcPts val="3300"/>
                </a:spcBef>
              </a:pPr>
              <a:r>
                <a:rPr lang="zh-CN" sz="2400" dirty="0">
                  <a:solidFill>
                    <a:schemeClr val="dk1"/>
                  </a:solidFill>
                  <a:latin typeface="+mn-lt"/>
                  <a:ea typeface="+mn-ea"/>
                  <a:cs typeface="+mn-cs"/>
                </a:rPr>
                <a:t>读取这一行3门有效且有限的分数，求和后除以3。</a:t>
              </a:r>
              <a:br/>
              <a:r>
                <a:rPr lang="zh-CN" sz="2400" dirty="0">
                  <a:solidFill>
                    <a:schemeClr val="dk1"/>
                  </a:solidFill>
                  <a:latin typeface="+mn-lt"/>
                  <a:ea typeface="+mn-ea"/>
                  <a:cs typeface="+mn-cs"/>
                </a:rPr>
                <a:t>学生1：(86+98+65)/3=83。</a:t>
              </a:r>
            </a:p>
            <a:p>
              <a:pPr algn="l">
                <a:lnSpc>
                  <a:spcPts val="3300"/>
                </a:lnSpc>
                <a:spcBef>
                  <a:spcPts val="3300"/>
                </a:spcBef>
              </a:pPr>
              <a:r>
                <a:rPr lang="zh-CN" sz="2400" dirty="0">
                  <a:solidFill>
                    <a:schemeClr val="dk1"/>
                  </a:solidFill>
                  <a:latin typeface="+mn-lt"/>
                  <a:ea typeface="+mn-ea"/>
                  <a:cs typeface="+mn-cs"/>
                </a:rPr>
                <a:t>写回平均分时使用QSignalBlocker。</a:t>
              </a:r>
              <a:br/>
              <a:r>
                <a:rPr lang="zh-CN" sz="2400" dirty="0">
                  <a:solidFill>
                    <a:schemeClr val="dk1"/>
                  </a:solidFill>
                  <a:latin typeface="+mn-lt"/>
                  <a:ea typeface="+mn-ea"/>
                  <a:cs typeface="+mn-cs"/>
                </a:rPr>
                <a:t>避免程序写回再次触发数据变化处理。</a:t>
              </a:r>
            </a:p>
          </p:txBody>
        </p:sp>
      </p:grpSp>
      <p:sp>
        <p:nvSpPr>
          <p:cNvPr id="6" name="TextBox 6"/>
          <p:cNvSpPr txBox="1"/>
          <p:nvPr/>
        </p:nvSpPr>
        <p:spPr>
          <a:xfrm>
            <a:off x="603504" y="6404610"/>
            <a:ext cx="476966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12.4.1 · 教材列过滤；课堂补充输入校验与信号阻塞 / 04 / 30</a:t>
            </a: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分数段边界要覆盖小数成绩</a:t>
              </a:r>
            </a:p>
          </p:txBody>
        </p:sp>
      </p:grpSp>
      <p:grpSp>
        <p:nvGrpSpPr>
          <p:cNvPr id="5" name="Group 5"/>
          <p:cNvGrpSpPr/>
          <p:nvPr/>
        </p:nvGrpSpPr>
        <p:grpSpPr>
          <a:xfrm>
            <a:off x="597408" y="1950720"/>
            <a:ext cx="5312664" cy="3403092"/>
            <a:chOff x="597408" y="1950720"/>
            <a:chExt cx="5312664" cy="3403092"/>
          </a:xfrm>
        </p:grpSpPr>
        <p:sp>
          <p:nvSpPr>
            <p:cNvPr id="4" name="TextBox 4"/>
            <p:cNvSpPr txBox="1"/>
            <p:nvPr/>
          </p:nvSpPr>
          <p:spPr>
            <a:xfrm>
              <a:off x="597408" y="1950720"/>
              <a:ext cx="531266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验证0≤score≤100后，</a:t>
              </a:r>
              <a:br/>
              <a:r>
                <a:rPr lang="zh-CN" sz="2400" dirty="0">
                  <a:solidFill>
                    <a:schemeClr val="dk1"/>
                  </a:solidFill>
                  <a:latin typeface="+mn-lt"/>
                  <a:ea typeface="+mn-ea"/>
                  <a:cs typeface="+mn-cs"/>
                </a:rPr>
                <a:t>依次判断score&lt;60、&lt;70、&lt;80、&lt;90。</a:t>
              </a:r>
            </a:p>
            <a:p>
              <a:pPr algn="l">
                <a:lnSpc>
                  <a:spcPts val="3300"/>
                </a:lnSpc>
                <a:spcBef>
                  <a:spcPts val="3300"/>
                </a:spcBef>
              </a:pPr>
              <a:r>
                <a:rPr lang="zh-CN" sz="2400" dirty="0">
                  <a:solidFill>
                    <a:schemeClr val="dk1"/>
                  </a:solidFill>
                  <a:latin typeface="+mn-lt"/>
                  <a:ea typeface="+mn-ea"/>
                  <a:cs typeface="+mn-cs"/>
                </a:rPr>
                <a:t>其余有效成绩放入90至100分段。</a:t>
              </a:r>
              <a:br/>
              <a:r>
                <a:rPr lang="zh-CN" sz="2400" dirty="0">
                  <a:solidFill>
                    <a:schemeClr val="dk1"/>
                  </a:solidFill>
                  <a:latin typeface="+mn-lt"/>
                  <a:ea typeface="+mn-ea"/>
                  <a:cs typeface="+mn-cs"/>
                </a:rPr>
                <a:t>每人每科只计入一段。</a:t>
              </a:r>
            </a:p>
            <a:p>
              <a:pPr algn="l">
                <a:lnSpc>
                  <a:spcPts val="3300"/>
                </a:lnSpc>
                <a:spcBef>
                  <a:spcPts val="3300"/>
                </a:spcBef>
              </a:pPr>
              <a:r>
                <a:rPr lang="zh-CN" sz="2400" dirty="0">
                  <a:solidFill>
                    <a:schemeClr val="dk1"/>
                  </a:solidFill>
                  <a:latin typeface="+mn-lt"/>
                  <a:ea typeface="+mn-ea"/>
                  <a:cs typeface="+mn-cs"/>
                </a:rPr>
                <a:t>69.5归入60至不足70分段。</a:t>
              </a:r>
              <a:br/>
              <a:r>
                <a:rPr lang="zh-CN" sz="2400" dirty="0">
                  <a:solidFill>
                    <a:schemeClr val="dk1"/>
                  </a:solidFill>
                  <a:latin typeface="+mn-lt"/>
                  <a:ea typeface="+mn-ea"/>
                  <a:cs typeface="+mn-cs"/>
                </a:rPr>
                <a:t>100归入最后一段；无效成绩先报告。</a:t>
              </a:r>
            </a:p>
          </p:txBody>
        </p:sp>
      </p:grpSp>
      <p:sp>
        <p:nvSpPr>
          <p:cNvPr id="6" name="TextBox 6"/>
          <p:cNvSpPr txBox="1"/>
          <p:nvPr/>
        </p:nvSpPr>
        <p:spPr>
          <a:xfrm>
            <a:off x="603504" y="6404610"/>
            <a:ext cx="345307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12.4.1 · 课堂边界例：69.5、100 / 05 / 30</a:t>
            </a: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更新沿模型、统计和图表推进</a:t>
              </a:r>
            </a:p>
          </p:txBody>
        </p:sp>
      </p:grpSp>
      <p:grpSp>
        <p:nvGrpSpPr>
          <p:cNvPr id="16" name="Group 16"/>
          <p:cNvGrpSpPr/>
          <p:nvPr/>
        </p:nvGrpSpPr>
        <p:grpSpPr>
          <a:xfrm>
            <a:off x="597408" y="2286000"/>
            <a:ext cx="10680192" cy="3639312"/>
            <a:chOff x="597408" y="2286000"/>
            <a:chExt cx="10680192" cy="3639312"/>
          </a:xfrm>
        </p:grpSpPr>
        <p:sp>
          <p:nvSpPr>
            <p:cNvPr id="4" name="Rectangle 4"/>
            <p:cNvSpPr/>
            <p:nvPr/>
          </p:nvSpPr>
          <p:spPr>
            <a:xfrm>
              <a:off x="609600" y="2286000"/>
              <a:ext cx="2438400" cy="838200"/>
            </a:xfrm>
            <a:prstGeom prst="rect">
              <a:avLst/>
            </a:prstGeom>
            <a:solidFill>
              <a:schemeClr val="lt2"/>
            </a:solidFill>
            <a:ln>
              <a:noFill/>
            </a:ln>
          </p:spPr>
        </p:sp>
        <p:sp>
          <p:nvSpPr>
            <p:cNvPr id="5" name="Rectangle 5"/>
            <p:cNvSpPr/>
            <p:nvPr/>
          </p:nvSpPr>
          <p:spPr>
            <a:xfrm>
              <a:off x="3352800" y="2286000"/>
              <a:ext cx="2438400" cy="838200"/>
            </a:xfrm>
            <a:prstGeom prst="rect">
              <a:avLst/>
            </a:prstGeom>
            <a:solidFill>
              <a:schemeClr val="lt2"/>
            </a:solidFill>
            <a:ln>
              <a:noFill/>
            </a:ln>
          </p:spPr>
        </p:sp>
        <p:sp>
          <p:nvSpPr>
            <p:cNvPr id="6" name="Rectangle 6"/>
            <p:cNvSpPr/>
            <p:nvPr/>
          </p:nvSpPr>
          <p:spPr>
            <a:xfrm>
              <a:off x="6096000" y="2286000"/>
              <a:ext cx="2438400" cy="838200"/>
            </a:xfrm>
            <a:prstGeom prst="rect">
              <a:avLst/>
            </a:prstGeom>
            <a:solidFill>
              <a:schemeClr val="lt2"/>
            </a:solidFill>
            <a:ln>
              <a:noFill/>
            </a:ln>
          </p:spPr>
        </p:sp>
        <p:sp>
          <p:nvSpPr>
            <p:cNvPr id="7" name="Rectangle 7"/>
            <p:cNvSpPr/>
            <p:nvPr/>
          </p:nvSpPr>
          <p:spPr>
            <a:xfrm>
              <a:off x="8839200" y="2286000"/>
              <a:ext cx="2438400" cy="838200"/>
            </a:xfrm>
            <a:prstGeom prst="rect">
              <a:avLst/>
            </a:prstGeom>
            <a:solidFill>
              <a:schemeClr val="accent1"/>
            </a:solidFill>
            <a:ln>
              <a:noFill/>
            </a:ln>
          </p:spPr>
        </p:sp>
        <p:sp>
          <p:nvSpPr>
            <p:cNvPr id="8" name="Line 8"/>
            <p:cNvSpPr/>
            <p:nvPr/>
          </p:nvSpPr>
          <p:spPr>
            <a:xfrm>
              <a:off x="3048000" y="2705100"/>
              <a:ext cx="304800" cy="9525"/>
            </a:xfrm>
            <a:custGeom>
              <a:avLst/>
              <a:gdLst/>
              <a:ahLst/>
              <a:cxnLst/>
              <a:rect l="l" t="t" r="r" b="b"/>
              <a:pathLst>
                <a:path w="304800" h="9525">
                  <a:moveTo>
                    <a:pt x="0" y="0"/>
                  </a:moveTo>
                  <a:lnTo>
                    <a:pt x="304800" y="0"/>
                  </a:lnTo>
                </a:path>
              </a:pathLst>
            </a:custGeom>
            <a:noFill/>
            <a:ln w="19050">
              <a:solidFill>
                <a:schemeClr val="accent1"/>
              </a:solidFill>
            </a:ln>
          </p:spPr>
        </p:sp>
        <p:sp>
          <p:nvSpPr>
            <p:cNvPr id="9" name="Line 9"/>
            <p:cNvSpPr/>
            <p:nvPr/>
          </p:nvSpPr>
          <p:spPr>
            <a:xfrm>
              <a:off x="5791200" y="2705100"/>
              <a:ext cx="304800" cy="9525"/>
            </a:xfrm>
            <a:custGeom>
              <a:avLst/>
              <a:gdLst/>
              <a:ahLst/>
              <a:cxnLst/>
              <a:rect l="l" t="t" r="r" b="b"/>
              <a:pathLst>
                <a:path w="304800" h="9525">
                  <a:moveTo>
                    <a:pt x="0" y="0"/>
                  </a:moveTo>
                  <a:lnTo>
                    <a:pt x="304800" y="0"/>
                  </a:lnTo>
                </a:path>
              </a:pathLst>
            </a:custGeom>
            <a:noFill/>
            <a:ln w="19050">
              <a:solidFill>
                <a:schemeClr val="accent1"/>
              </a:solidFill>
            </a:ln>
          </p:spPr>
        </p:sp>
        <p:sp>
          <p:nvSpPr>
            <p:cNvPr id="10" name="Line 10"/>
            <p:cNvSpPr/>
            <p:nvPr/>
          </p:nvSpPr>
          <p:spPr>
            <a:xfrm>
              <a:off x="8534400" y="2705100"/>
              <a:ext cx="304800" cy="9525"/>
            </a:xfrm>
            <a:custGeom>
              <a:avLst/>
              <a:gdLst/>
              <a:ahLst/>
              <a:cxnLst/>
              <a:rect l="l" t="t" r="r" b="b"/>
              <a:pathLst>
                <a:path w="304800" h="9525">
                  <a:moveTo>
                    <a:pt x="0" y="0"/>
                  </a:moveTo>
                  <a:lnTo>
                    <a:pt x="304800" y="0"/>
                  </a:lnTo>
                </a:path>
              </a:pathLst>
            </a:custGeom>
            <a:noFill/>
            <a:ln w="19050">
              <a:solidFill>
                <a:schemeClr val="accent1"/>
              </a:solidFill>
            </a:ln>
          </p:spPr>
        </p:sp>
        <p:sp>
          <p:nvSpPr>
            <p:cNvPr id="11" name="TextBox 11"/>
            <p:cNvSpPr txBox="1"/>
            <p:nvPr/>
          </p:nvSpPr>
          <p:spPr>
            <a:xfrm>
              <a:off x="902208" y="2541270"/>
              <a:ext cx="131673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模型编辑</a:t>
              </a:r>
            </a:p>
          </p:txBody>
        </p:sp>
        <p:sp>
          <p:nvSpPr>
            <p:cNvPr id="12" name="TextBox 12"/>
            <p:cNvSpPr txBox="1"/>
            <p:nvPr/>
          </p:nvSpPr>
          <p:spPr>
            <a:xfrm>
              <a:off x="3645408" y="2541270"/>
              <a:ext cx="163982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重算平均分</a:t>
              </a:r>
            </a:p>
          </p:txBody>
        </p:sp>
        <p:sp>
          <p:nvSpPr>
            <p:cNvPr id="13" name="TextBox 13"/>
            <p:cNvSpPr txBox="1"/>
            <p:nvPr/>
          </p:nvSpPr>
          <p:spPr>
            <a:xfrm>
              <a:off x="6388608" y="2541270"/>
              <a:ext cx="131673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重算人数</a:t>
              </a:r>
            </a:p>
          </p:txBody>
        </p:sp>
        <p:sp>
          <p:nvSpPr>
            <p:cNvPr id="14" name="TextBox 14"/>
            <p:cNvSpPr txBox="1"/>
            <p:nvPr/>
          </p:nvSpPr>
          <p:spPr>
            <a:xfrm>
              <a:off x="9131808" y="2541270"/>
              <a:ext cx="1316736" cy="469392"/>
            </a:xfrm>
            <a:prstGeom prst="rect">
              <a:avLst/>
            </a:prstGeom>
            <a:noFill/>
            <a:ln>
              <a:noFill/>
            </a:ln>
          </p:spPr>
          <p:txBody>
            <a:bodyPr wrap="none" lIns="0" tIns="0" rIns="0" bIns="0" anchor="t" anchorCtr="0">
              <a:spAutoFit/>
            </a:bodyPr>
            <a:lstStyle/>
            <a:p>
              <a:pPr algn="l"/>
              <a:r>
                <a:rPr lang="zh-CN" sz="2400" dirty="0">
                  <a:solidFill>
                    <a:srgbClr val="FAF7EF"/>
                  </a:solidFill>
                  <a:latin typeface="+mn-lt"/>
                  <a:ea typeface="+mn-ea"/>
                  <a:cs typeface="+mn-cs"/>
                </a:rPr>
                <a:t>刷新图表</a:t>
              </a:r>
            </a:p>
          </p:txBody>
        </p:sp>
        <p:sp>
          <p:nvSpPr>
            <p:cNvPr id="15" name="TextBox 15"/>
            <p:cNvSpPr txBox="1"/>
            <p:nvPr/>
          </p:nvSpPr>
          <p:spPr>
            <a:xfrm>
              <a:off x="597408" y="3779520"/>
              <a:ext cx="7034784" cy="21457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教材绘图按钮再次读取当前数据。</a:t>
              </a:r>
              <a:br/>
              <a:r>
                <a:rPr lang="zh-CN" sz="2400" dirty="0">
                  <a:solidFill>
                    <a:schemeClr val="dk1"/>
                  </a:solidFill>
                  <a:latin typeface="+mn-lt"/>
                  <a:ea typeface="+mn-ea"/>
                  <a:cs typeface="+mn-cs"/>
                </a:rPr>
                <a:t>序列没有自动绑定成绩模型。</a:t>
              </a:r>
            </a:p>
            <a:p>
              <a:pPr algn="l">
                <a:lnSpc>
                  <a:spcPts val="3300"/>
                </a:lnSpc>
                <a:spcBef>
                  <a:spcPts val="3300"/>
                </a:spcBef>
              </a:pPr>
              <a:r>
                <a:rPr lang="zh-CN" sz="2400" dirty="0">
                  <a:solidFill>
                    <a:schemeClr val="dk1"/>
                  </a:solidFill>
                  <a:latin typeface="+mn-lt"/>
                  <a:ea typeface="+mn-ea"/>
                  <a:cs typeface="+mn-cs"/>
                </a:rPr>
                <a:t>批量生成先阻塞信号，结束后统计并按需要重绘。</a:t>
              </a:r>
              <a:br/>
              <a:r>
                <a:rPr lang="zh-CN" sz="2400" dirty="0">
                  <a:solidFill>
                    <a:schemeClr val="dk1"/>
                  </a:solidFill>
                  <a:latin typeface="+mn-lt"/>
                  <a:ea typeface="+mn-ea"/>
                  <a:cs typeface="+mn-cs"/>
                </a:rPr>
                <a:t>保留手动刷新，或在有效编辑后明确调用这些步骤。</a:t>
              </a:r>
            </a:p>
          </p:txBody>
        </p:sp>
      </p:grpSp>
      <p:sp>
        <p:nvSpPr>
          <p:cNvPr id="17" name="TextBox 17"/>
          <p:cNvSpPr txBox="1"/>
          <p:nvPr/>
        </p:nvSpPr>
        <p:spPr>
          <a:xfrm>
            <a:off x="603504" y="6404610"/>
            <a:ext cx="428503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12.4.1 · 课堂更新顺序；教材绘图由按钮触发 / 06 / 30</a:t>
            </a: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25540" cy="819150"/>
            <a:chOff x="590550" y="613410"/>
            <a:chExt cx="6225540" cy="819150"/>
          </a:xfrm>
        </p:grpSpPr>
        <p:sp>
          <p:nvSpPr>
            <p:cNvPr id="2" name="TextBox 2"/>
            <p:cNvSpPr txBox="1"/>
            <p:nvPr/>
          </p:nvSpPr>
          <p:spPr>
            <a:xfrm>
              <a:off x="590550" y="613410"/>
              <a:ext cx="62255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一个QBarSet保存一门课</a:t>
              </a:r>
            </a:p>
          </p:txBody>
        </p:sp>
      </p:grpSp>
      <p:grpSp>
        <p:nvGrpSpPr>
          <p:cNvPr id="5" name="Group 5"/>
          <p:cNvGrpSpPr/>
          <p:nvPr/>
        </p:nvGrpSpPr>
        <p:grpSpPr>
          <a:xfrm>
            <a:off x="597408" y="1950720"/>
            <a:ext cx="6425184" cy="3403092"/>
            <a:chOff x="597408" y="1950720"/>
            <a:chExt cx="6425184" cy="3403092"/>
          </a:xfrm>
        </p:grpSpPr>
        <p:sp>
          <p:nvSpPr>
            <p:cNvPr id="4" name="TextBox 4"/>
            <p:cNvSpPr txBox="1"/>
            <p:nvPr/>
          </p:nvSpPr>
          <p:spPr>
            <a:xfrm>
              <a:off x="597408" y="1950720"/>
              <a:ext cx="64251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setMath按学生顺序保存86、54、51、68。</a:t>
              </a:r>
              <a:br/>
              <a:r>
                <a:rPr lang="zh-CN" sz="2400" dirty="0">
                  <a:solidFill>
                    <a:schemeClr val="dk1"/>
                  </a:solidFill>
                  <a:latin typeface="+mn-lt"/>
                  <a:ea typeface="+mn-ea"/>
                  <a:cs typeface="+mn-cs"/>
                </a:rPr>
                <a:t>setChinese和setEnglish沿用同一学生顺序。</a:t>
              </a:r>
            </a:p>
            <a:p>
              <a:pPr algn="l">
                <a:lnSpc>
                  <a:spcPts val="3300"/>
                </a:lnSpc>
                <a:spcBef>
                  <a:spcPts val="3300"/>
                </a:spcBef>
              </a:pPr>
              <a:r>
                <a:rPr lang="zh-CN" sz="2400" dirty="0">
                  <a:solidFill>
                    <a:schemeClr val="dk1"/>
                  </a:solidFill>
                  <a:latin typeface="+mn-lt"/>
                  <a:ea typeface="+mn-ea"/>
                  <a:cs typeface="+mn-cs"/>
                </a:rPr>
                <a:t>3个QBarSet加入一个柱状序列。</a:t>
              </a:r>
              <a:br/>
              <a:r>
                <a:rPr lang="zh-CN" sz="2400" dirty="0">
                  <a:solidFill>
                    <a:schemeClr val="dk1"/>
                  </a:solidFill>
                  <a:latin typeface="+mn-lt"/>
                  <a:ea typeface="+mn-ea"/>
                  <a:cs typeface="+mn-cs"/>
                </a:rPr>
                <a:t>类别列表保存4名学生姓名，顺序与数值一致。</a:t>
              </a:r>
            </a:p>
            <a:p>
              <a:pPr algn="l">
                <a:lnSpc>
                  <a:spcPts val="3300"/>
                </a:lnSpc>
                <a:spcBef>
                  <a:spcPts val="3300"/>
                </a:spcBef>
              </a:pPr>
              <a:r>
                <a:rPr lang="zh-CN" sz="2400" dirty="0">
                  <a:solidFill>
                    <a:schemeClr val="dk1"/>
                  </a:solidFill>
                  <a:latin typeface="+mn-lt"/>
                  <a:ea typeface="+mn-ea"/>
                  <a:cs typeface="+mn-cs"/>
                </a:rPr>
                <a:t>series-&gt;count()是数据集个数。</a:t>
              </a:r>
              <a:br/>
              <a:r>
                <a:rPr lang="zh-CN" sz="2400" dirty="0">
                  <a:solidFill>
                    <a:schemeClr val="dk1"/>
                  </a:solidFill>
                  <a:latin typeface="+mn-lt"/>
                  <a:ea typeface="+mn-ea"/>
                  <a:cs typeface="+mn-cs"/>
                </a:rPr>
                <a:t>set-&gt;count()才是这一门课的数值个数。</a:t>
              </a:r>
            </a:p>
          </p:txBody>
        </p:sp>
      </p:grpSp>
      <p:sp>
        <p:nvSpPr>
          <p:cNvPr id="6" name="TextBox 6"/>
          <p:cNvSpPr txBox="1"/>
          <p:nvPr/>
        </p:nvSpPr>
        <p:spPr>
          <a:xfrm>
            <a:off x="603504" y="6404610"/>
            <a:ext cx="295229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12.4.2 · 数据来自图12-10 / 07 / 30</a:t>
            </a: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把数据集加入柱状序列</a:t>
              </a:r>
            </a:p>
          </p:txBody>
        </p:sp>
      </p:grpSp>
      <p:grpSp>
        <p:nvGrpSpPr>
          <p:cNvPr id="5" name="Group 5"/>
          <p:cNvGrpSpPr/>
          <p:nvPr/>
        </p:nvGrpSpPr>
        <p:grpSpPr>
          <a:xfrm>
            <a:off x="598932" y="1983105"/>
            <a:ext cx="4715256" cy="1782318"/>
            <a:chOff x="598932" y="1983105"/>
            <a:chExt cx="4715256" cy="1782318"/>
          </a:xfrm>
        </p:grpSpPr>
        <p:sp>
          <p:nvSpPr>
            <p:cNvPr id="4" name="TextBox 4"/>
            <p:cNvSpPr txBox="1"/>
            <p:nvPr/>
          </p:nvSpPr>
          <p:spPr>
            <a:xfrm>
              <a:off x="598932" y="1983105"/>
              <a:ext cx="4715256"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auto seriesBar = new QBarSeries;</a:t>
              </a:r>
              <a:br/>
              <a:r>
                <a:rPr lang="zh-CN" sz="2100" dirty="0">
                  <a:solidFill>
                    <a:schemeClr val="dk1"/>
                  </a:solidFill>
                  <a:latin typeface="+mn-lt"/>
                  <a:ea typeface="+mn-ea"/>
                  <a:cs typeface="+mn-cs"/>
                </a:rPr>
                <a:t>seriesBar-&gt;append(setMath);</a:t>
              </a:r>
              <a:br/>
              <a:r>
                <a:rPr lang="zh-CN" sz="2100" dirty="0">
                  <a:solidFill>
                    <a:schemeClr val="dk1"/>
                  </a:solidFill>
                  <a:latin typeface="+mn-lt"/>
                  <a:ea typeface="+mn-ea"/>
                  <a:cs typeface="+mn-cs"/>
                </a:rPr>
                <a:t>seriesBar-&gt;append(setChinese);</a:t>
              </a:r>
              <a:br/>
              <a:r>
                <a:rPr lang="zh-CN" sz="2100" dirty="0">
                  <a:solidFill>
                    <a:schemeClr val="dk1"/>
                  </a:solidFill>
                  <a:latin typeface="+mn-lt"/>
                  <a:ea typeface="+mn-ea"/>
                  <a:cs typeface="+mn-cs"/>
                </a:rPr>
                <a:t>seriesBar-&gt;append(setEnglish);</a:t>
              </a:r>
              <a:br/>
              <a:r>
                <a:rPr lang="zh-CN" sz="2100" dirty="0">
                  <a:solidFill>
                    <a:schemeClr val="dk1"/>
                  </a:solidFill>
                  <a:latin typeface="+mn-lt"/>
                  <a:ea typeface="+mn-ea"/>
                  <a:cs typeface="+mn-cs"/>
                </a:rPr>
                <a:t>chart-&gt;addSeries(seriesBar);</a:t>
              </a:r>
            </a:p>
          </p:txBody>
        </p:sp>
      </p:grpSp>
      <p:grpSp>
        <p:nvGrpSpPr>
          <p:cNvPr id="7" name="Group 7"/>
          <p:cNvGrpSpPr/>
          <p:nvPr/>
        </p:nvGrpSpPr>
        <p:grpSpPr>
          <a:xfrm>
            <a:off x="597408" y="5151120"/>
            <a:ext cx="8040624" cy="888492"/>
            <a:chOff x="597408" y="5151120"/>
            <a:chExt cx="8040624" cy="888492"/>
          </a:xfrm>
        </p:grpSpPr>
        <p:sp>
          <p:nvSpPr>
            <p:cNvPr id="6" name="TextBox 6"/>
            <p:cNvSpPr txBox="1"/>
            <p:nvPr/>
          </p:nvSpPr>
          <p:spPr>
            <a:xfrm>
              <a:off x="597408" y="5151120"/>
              <a:ext cx="80406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三组数据已创建且尚未属于别的序列；append需检查成功。</a:t>
              </a:r>
              <a:br/>
              <a:r>
                <a:rPr lang="zh-CN" sz="2400" dirty="0">
                  <a:solidFill>
                    <a:schemeClr val="dk1"/>
                  </a:solidFill>
                  <a:latin typeface="+mn-lt"/>
                  <a:ea typeface="+mn-ea"/>
                  <a:cs typeface="+mn-cs"/>
                </a:rPr>
                <a:t>成功后序列接管QBarSet，图表接管序列。</a:t>
              </a:r>
            </a:p>
          </p:txBody>
        </p:sp>
      </p:grpSp>
      <p:sp>
        <p:nvSpPr>
          <p:cNvPr id="8" name="TextBox 8"/>
          <p:cNvSpPr txBox="1"/>
          <p:nvPr/>
        </p:nvSpPr>
        <p:spPr>
          <a:xfrm>
            <a:off x="603504" y="6404610"/>
            <a:ext cx="331576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12.4.2 · 片段突出对象加入顺序 / 08 / 30</a:t>
            </a: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竖直柱状图按姓名和分数配轴</a:t>
              </a:r>
            </a:p>
          </p:txBody>
        </p:sp>
      </p:grpSp>
      <p:grpSp>
        <p:nvGrpSpPr>
          <p:cNvPr id="5" name="Group 5"/>
          <p:cNvGrpSpPr/>
          <p:nvPr/>
        </p:nvGrpSpPr>
        <p:grpSpPr>
          <a:xfrm>
            <a:off x="597408" y="1950720"/>
            <a:ext cx="6028944" cy="3403092"/>
            <a:chOff x="597408" y="1950720"/>
            <a:chExt cx="6028944" cy="3403092"/>
          </a:xfrm>
        </p:grpSpPr>
        <p:sp>
          <p:nvSpPr>
            <p:cNvPr id="4" name="TextBox 4"/>
            <p:cNvSpPr txBox="1"/>
            <p:nvPr/>
          </p:nvSpPr>
          <p:spPr>
            <a:xfrm>
              <a:off x="597408" y="1950720"/>
              <a:ext cx="602894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QBarCategoryAxis放底部。</a:t>
              </a:r>
              <a:br/>
              <a:r>
                <a:rPr lang="zh-CN" sz="2400" dirty="0">
                  <a:solidFill>
                    <a:schemeClr val="dk1"/>
                  </a:solidFill>
                  <a:latin typeface="+mn-lt"/>
                  <a:ea typeface="+mn-ea"/>
                  <a:cs typeface="+mn-cs"/>
                </a:rPr>
                <a:t>类别按成绩模型的行顺序排列。</a:t>
              </a:r>
            </a:p>
            <a:p>
              <a:pPr algn="l">
                <a:lnSpc>
                  <a:spcPts val="3300"/>
                </a:lnSpc>
                <a:spcBef>
                  <a:spcPts val="3300"/>
                </a:spcBef>
              </a:pPr>
              <a:r>
                <a:rPr lang="zh-CN" sz="2400" dirty="0">
                  <a:solidFill>
                    <a:schemeClr val="dk1"/>
                  </a:solidFill>
                  <a:latin typeface="+mn-lt"/>
                  <a:ea typeface="+mn-ea"/>
                  <a:cs typeface="+mn-cs"/>
                </a:rPr>
                <a:t>QValueAxis放左侧，成绩范围固定0至100。</a:t>
              </a:r>
              <a:br/>
              <a:r>
                <a:rPr lang="zh-CN" sz="2400" dirty="0">
                  <a:solidFill>
                    <a:schemeClr val="dk1"/>
                  </a:solidFill>
                  <a:latin typeface="+mn-lt"/>
                  <a:ea typeface="+mn-ea"/>
                  <a:cs typeface="+mn-cs"/>
                </a:rPr>
                <a:t>不需要applyNiceNumbers改写业务范围。</a:t>
              </a:r>
            </a:p>
            <a:p>
              <a:pPr algn="l">
                <a:lnSpc>
                  <a:spcPts val="3300"/>
                </a:lnSpc>
                <a:spcBef>
                  <a:spcPts val="3300"/>
                </a:spcBef>
              </a:pPr>
              <a:r>
                <a:rPr lang="zh-CN" sz="2400" dirty="0">
                  <a:solidFill>
                    <a:schemeClr val="dk1"/>
                  </a:solidFill>
                  <a:latin typeface="+mn-lt"/>
                  <a:ea typeface="+mn-ea"/>
                  <a:cs typeface="+mn-cs"/>
                </a:rPr>
                <a:t>轴加入chart后，还要附给柱状序列。</a:t>
              </a:r>
              <a:br/>
              <a:r>
                <a:rPr lang="zh-CN" sz="2400" dirty="0">
                  <a:solidFill>
                    <a:schemeClr val="dk1"/>
                  </a:solidFill>
                  <a:latin typeface="+mn-lt"/>
                  <a:ea typeface="+mn-ea"/>
                  <a:cs typeface="+mn-cs"/>
                </a:rPr>
                <a:t>空名单时跳过首尾类别访问。</a:t>
              </a:r>
            </a:p>
          </p:txBody>
        </p:sp>
      </p:grpSp>
      <p:sp>
        <p:nvSpPr>
          <p:cNvPr id="6" name="TextBox 6"/>
          <p:cNvSpPr txBox="1"/>
          <p:nvPr/>
        </p:nvSpPr>
        <p:spPr>
          <a:xfrm>
            <a:off x="603504" y="6404610"/>
            <a:ext cx="143377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12.4.2 / 09 / 30</a:t>
            </a: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953756" cy="819150"/>
            <a:chOff x="590550" y="613410"/>
            <a:chExt cx="7953756" cy="819150"/>
          </a:xfrm>
        </p:grpSpPr>
        <p:sp>
          <p:nvSpPr>
            <p:cNvPr id="2" name="TextBox 2"/>
            <p:cNvSpPr txBox="1"/>
            <p:nvPr/>
          </p:nvSpPr>
          <p:spPr>
            <a:xfrm>
              <a:off x="590550" y="61341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水平柱状图交换类别轴和数值轴</a:t>
              </a:r>
            </a:p>
          </p:txBody>
        </p:sp>
      </p:grpSp>
      <p:grpSp>
        <p:nvGrpSpPr>
          <p:cNvPr id="5" name="Group 5"/>
          <p:cNvGrpSpPr/>
          <p:nvPr/>
        </p:nvGrpSpPr>
        <p:grpSpPr>
          <a:xfrm>
            <a:off x="597408" y="1950720"/>
            <a:ext cx="4855464" cy="3403092"/>
            <a:chOff x="597408" y="1950720"/>
            <a:chExt cx="4855464" cy="3403092"/>
          </a:xfrm>
        </p:grpSpPr>
        <p:sp>
          <p:nvSpPr>
            <p:cNvPr id="4" name="TextBox 4"/>
            <p:cNvSpPr txBox="1"/>
            <p:nvPr/>
          </p:nvSpPr>
          <p:spPr>
            <a:xfrm>
              <a:off x="597408" y="1950720"/>
              <a:ext cx="485546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使用QHorizontalBarSeries。</a:t>
              </a:r>
              <a:br/>
              <a:r>
                <a:rPr lang="zh-CN" sz="2400" dirty="0">
                  <a:solidFill>
                    <a:schemeClr val="dk1"/>
                  </a:solidFill>
                  <a:latin typeface="+mn-lt"/>
                  <a:ea typeface="+mn-ea"/>
                  <a:cs typeface="+mn-cs"/>
                </a:rPr>
                <a:t>QBarSet内容和学生顺序保持相同。</a:t>
              </a:r>
            </a:p>
            <a:p>
              <a:pPr algn="l">
                <a:lnSpc>
                  <a:spcPts val="3300"/>
                </a:lnSpc>
                <a:spcBef>
                  <a:spcPts val="3300"/>
                </a:spcBef>
              </a:pPr>
              <a:r>
                <a:rPr lang="zh-CN" sz="2400" dirty="0">
                  <a:solidFill>
                    <a:schemeClr val="dk1"/>
                  </a:solidFill>
                  <a:latin typeface="+mn-lt"/>
                  <a:ea typeface="+mn-ea"/>
                  <a:cs typeface="+mn-cs"/>
                </a:rPr>
                <a:t>类别轴放左侧，数值轴放底部。</a:t>
              </a:r>
              <a:br/>
              <a:r>
                <a:rPr lang="zh-CN" sz="2400" dirty="0">
                  <a:solidFill>
                    <a:schemeClr val="dk1"/>
                  </a:solidFill>
                  <a:latin typeface="+mn-lt"/>
                  <a:ea typeface="+mn-ea"/>
                  <a:cs typeface="+mn-cs"/>
                </a:rPr>
                <a:t>数值沿横向增加。</a:t>
              </a:r>
            </a:p>
            <a:p>
              <a:pPr algn="l">
                <a:lnSpc>
                  <a:spcPts val="3300"/>
                </a:lnSpc>
                <a:spcBef>
                  <a:spcPts val="3300"/>
                </a:spcBef>
              </a:pPr>
              <a:r>
                <a:rPr lang="zh-CN" sz="2400" dirty="0">
                  <a:solidFill>
                    <a:schemeClr val="dk1"/>
                  </a:solidFill>
                  <a:latin typeface="+mn-lt"/>
                  <a:ea typeface="+mn-ea"/>
                  <a:cs typeface="+mn-cs"/>
                </a:rPr>
                <a:t>平均分折线也交换坐标：</a:t>
              </a:r>
              <a:br/>
              <a:r>
                <a:rPr lang="zh-CN" sz="2400" dirty="0">
                  <a:solidFill>
                    <a:schemeClr val="dk1"/>
                  </a:solidFill>
                  <a:latin typeface="+mn-lt"/>
                  <a:ea typeface="+mn-ea"/>
                  <a:cs typeface="+mn-cs"/>
                </a:rPr>
                <a:t>从(i,avg)改为(avg,i)。</a:t>
              </a:r>
            </a:p>
          </p:txBody>
        </p:sp>
      </p:grpSp>
      <p:sp>
        <p:nvSpPr>
          <p:cNvPr id="6" name="TextBox 6"/>
          <p:cNvSpPr txBox="1"/>
          <p:nvPr/>
        </p:nvSpPr>
        <p:spPr>
          <a:xfrm>
            <a:off x="603504" y="6404610"/>
            <a:ext cx="444657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12.4.2 · 序列类型、轴位置、折线坐标同时改变 / 10 / 30</a:t>
            </a: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平均分折线使用类别索引定位</a:t>
              </a:r>
            </a:p>
          </p:txBody>
        </p:sp>
      </p:grpSp>
      <p:grpSp>
        <p:nvGrpSpPr>
          <p:cNvPr id="5" name="Group 5"/>
          <p:cNvGrpSpPr/>
          <p:nvPr/>
        </p:nvGrpSpPr>
        <p:grpSpPr>
          <a:xfrm>
            <a:off x="598932" y="1983105"/>
            <a:ext cx="6328791" cy="753618"/>
            <a:chOff x="598932" y="1983105"/>
            <a:chExt cx="6328791" cy="753618"/>
          </a:xfrm>
        </p:grpSpPr>
        <p:sp>
          <p:nvSpPr>
            <p:cNvPr id="4" name="TextBox 4"/>
            <p:cNvSpPr txBox="1"/>
            <p:nvPr/>
          </p:nvSpPr>
          <p:spPr>
            <a:xfrm>
              <a:off x="598932" y="1983105"/>
              <a:ext cx="6328791" cy="7536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(isVertical) seriesLine-&gt;append(i, avg);</a:t>
              </a:r>
              <a:br/>
              <a:r>
                <a:rPr lang="zh-CN" sz="2100" dirty="0">
                  <a:solidFill>
                    <a:schemeClr val="dk1"/>
                  </a:solidFill>
                  <a:latin typeface="+mn-lt"/>
                  <a:ea typeface="+mn-ea"/>
                  <a:cs typeface="+mn-cs"/>
                </a:rPr>
                <a:t>else seriesLine-&gt;append(avg, i);</a:t>
              </a:r>
            </a:p>
          </p:txBody>
        </p:sp>
      </p:grpSp>
      <p:grpSp>
        <p:nvGrpSpPr>
          <p:cNvPr id="7" name="Group 7"/>
          <p:cNvGrpSpPr/>
          <p:nvPr/>
        </p:nvGrpSpPr>
        <p:grpSpPr>
          <a:xfrm>
            <a:off x="597408" y="4312920"/>
            <a:ext cx="6638544" cy="1726692"/>
            <a:chOff x="597408" y="4312920"/>
            <a:chExt cx="6638544" cy="1726692"/>
          </a:xfrm>
        </p:grpSpPr>
        <p:sp>
          <p:nvSpPr>
            <p:cNvPr id="6" name="TextBox 6"/>
            <p:cNvSpPr txBox="1"/>
            <p:nvPr/>
          </p:nvSpPr>
          <p:spPr>
            <a:xfrm>
              <a:off x="597408" y="4312920"/>
              <a:ext cx="663854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i是学生类别索引，avg来自该行平均分。</a:t>
              </a:r>
              <a:br/>
              <a:r>
                <a:rPr lang="zh-CN" sz="2400" dirty="0">
                  <a:solidFill>
                    <a:schemeClr val="dk1"/>
                  </a:solidFill>
                  <a:latin typeface="+mn-lt"/>
                  <a:ea typeface="+mn-ea"/>
                  <a:cs typeface="+mn-cs"/>
                </a:rPr>
                <a:t>竖直图标签用@yPoint，水平图标签用@xPoint。</a:t>
              </a:r>
            </a:p>
            <a:p>
              <a:pPr algn="l">
                <a:lnSpc>
                  <a:spcPts val="3300"/>
                </a:lnSpc>
                <a:spcBef>
                  <a:spcPts val="3300"/>
                </a:spcBef>
              </a:pPr>
              <a:r>
                <a:rPr lang="zh-CN" sz="2400" dirty="0">
                  <a:solidFill>
                    <a:schemeClr val="dk1"/>
                  </a:solidFill>
                  <a:latin typeface="+mn-lt"/>
                  <a:ea typeface="+mn-ea"/>
                  <a:cs typeface="+mn-cs"/>
                </a:rPr>
                <a:t>柱状序列和折线都附加同一对类别轴、数值轴。</a:t>
              </a:r>
            </a:p>
          </p:txBody>
        </p:sp>
      </p:grpSp>
      <p:sp>
        <p:nvSpPr>
          <p:cNvPr id="8" name="TextBox 8"/>
          <p:cNvSpPr txBox="1"/>
          <p:nvPr/>
        </p:nvSpPr>
        <p:spPr>
          <a:xfrm>
            <a:off x="603504" y="6404610"/>
            <a:ext cx="380039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12.4.2 · 类别顺序改变时同步更新折线 / 11 / 30</a:t>
            </a: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953756" cy="819150"/>
            <a:chOff x="590550" y="613410"/>
            <a:chExt cx="7953756" cy="819150"/>
          </a:xfrm>
        </p:grpSpPr>
        <p:sp>
          <p:nvSpPr>
            <p:cNvPr id="2" name="TextBox 2"/>
            <p:cNvSpPr txBox="1"/>
            <p:nvPr/>
          </p:nvSpPr>
          <p:spPr>
            <a:xfrm>
              <a:off x="590550" y="61341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数据集外观和整体标签分开设置</a:t>
              </a:r>
            </a:p>
          </p:txBody>
        </p:sp>
      </p:grpSp>
      <p:grpSp>
        <p:nvGrpSpPr>
          <p:cNvPr id="5" name="Group 5"/>
          <p:cNvGrpSpPr/>
          <p:nvPr/>
        </p:nvGrpSpPr>
        <p:grpSpPr>
          <a:xfrm>
            <a:off x="597408" y="1950720"/>
            <a:ext cx="6684264" cy="3403092"/>
            <a:chOff x="597408" y="1950720"/>
            <a:chExt cx="6684264" cy="3403092"/>
          </a:xfrm>
        </p:grpSpPr>
        <p:sp>
          <p:nvSpPr>
            <p:cNvPr id="4" name="TextBox 4"/>
            <p:cNvSpPr txBox="1"/>
            <p:nvPr/>
          </p:nvSpPr>
          <p:spPr>
            <a:xfrm>
              <a:off x="597408" y="1950720"/>
              <a:ext cx="668426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QBarSet设置课程名、填充色、边框和标签字体。</a:t>
              </a:r>
              <a:br/>
              <a:r>
                <a:rPr lang="zh-CN" sz="2400" dirty="0">
                  <a:solidFill>
                    <a:schemeClr val="dk1"/>
                  </a:solidFill>
                  <a:latin typeface="+mn-lt"/>
                  <a:ea typeface="+mn-ea"/>
                  <a:cs typeface="+mn-cs"/>
                </a:rPr>
                <a:t>课程名还会出现在图例中。</a:t>
              </a:r>
            </a:p>
            <a:p>
              <a:pPr algn="l">
                <a:lnSpc>
                  <a:spcPts val="3300"/>
                </a:lnSpc>
                <a:spcBef>
                  <a:spcPts val="3300"/>
                </a:spcBef>
              </a:pPr>
              <a:r>
                <a:rPr lang="zh-CN" sz="2400" dirty="0">
                  <a:solidFill>
                    <a:schemeClr val="dk1"/>
                  </a:solidFill>
                  <a:latin typeface="+mn-lt"/>
                  <a:ea typeface="+mn-ea"/>
                  <a:cs typeface="+mn-cs"/>
                </a:rPr>
                <a:t>QAbstractBarSeries设置柱宽，</a:t>
              </a:r>
              <a:br/>
              <a:r>
                <a:rPr lang="zh-CN" sz="2400" dirty="0">
                  <a:solidFill>
                    <a:schemeClr val="dk1"/>
                  </a:solidFill>
                  <a:latin typeface="+mn-lt"/>
                  <a:ea typeface="+mn-ea"/>
                  <a:cs typeface="+mn-cs"/>
                </a:rPr>
                <a:t>以及标签的可见性、格式、位置和角度。</a:t>
              </a:r>
            </a:p>
            <a:p>
              <a:pPr algn="l">
                <a:lnSpc>
                  <a:spcPts val="3300"/>
                </a:lnSpc>
                <a:spcBef>
                  <a:spcPts val="3300"/>
                </a:spcBef>
              </a:pPr>
              <a:r>
                <a:rPr lang="zh-CN" sz="2400" dirty="0">
                  <a:solidFill>
                    <a:schemeClr val="dk1"/>
                  </a:solidFill>
                  <a:latin typeface="+mn-lt"/>
                  <a:ea typeface="+mn-ea"/>
                  <a:cs typeface="+mn-cs"/>
                </a:rPr>
                <a:t>普通柱状标签使用“@value 分”。</a:t>
              </a:r>
              <a:br/>
              <a:r>
                <a:rPr lang="zh-CN" sz="2400" dirty="0">
                  <a:solidFill>
                    <a:schemeClr val="dk1"/>
                  </a:solidFill>
                  <a:latin typeface="+mn-lt"/>
                  <a:ea typeface="+mn-ea"/>
                  <a:cs typeface="+mn-cs"/>
                </a:rPr>
                <a:t>标签放在柱外时，留出空间并检查是否被裁切。</a:t>
              </a:r>
            </a:p>
          </p:txBody>
        </p:sp>
      </p:grpSp>
      <p:sp>
        <p:nvSpPr>
          <p:cNvPr id="6" name="TextBox 6"/>
          <p:cNvSpPr txBox="1"/>
          <p:nvPr/>
        </p:nvSpPr>
        <p:spPr>
          <a:xfrm>
            <a:off x="603504" y="6404610"/>
            <a:ext cx="143377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12.4.2 / 12 / 30</a:t>
            </a: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信号给出数据集和类别索引</a:t>
              </a:r>
            </a:p>
          </p:txBody>
        </p:sp>
      </p:grpSp>
      <p:grpSp>
        <p:nvGrpSpPr>
          <p:cNvPr id="5" name="Group 5"/>
          <p:cNvGrpSpPr/>
          <p:nvPr/>
        </p:nvGrpSpPr>
        <p:grpSpPr>
          <a:xfrm>
            <a:off x="597408" y="1950720"/>
            <a:ext cx="7141464" cy="3403092"/>
            <a:chOff x="597408" y="1950720"/>
            <a:chExt cx="7141464" cy="3403092"/>
          </a:xfrm>
        </p:grpSpPr>
        <p:sp>
          <p:nvSpPr>
            <p:cNvPr id="4" name="TextBox 4"/>
            <p:cNvSpPr txBox="1"/>
            <p:nvPr/>
          </p:nvSpPr>
          <p:spPr>
            <a:xfrm>
              <a:off x="597408" y="1950720"/>
              <a:ext cx="714146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hovered(status,index,barset)</a:t>
              </a:r>
              <a:br/>
              <a:r>
                <a:rPr lang="zh-CN" sz="2400" dirty="0">
                  <a:solidFill>
                    <a:schemeClr val="dk1"/>
                  </a:solidFill>
                  <a:latin typeface="+mn-lt"/>
                  <a:ea typeface="+mn-ea"/>
                  <a:cs typeface="+mn-cs"/>
                </a:rPr>
                <a:t>说明进入或离开哪根柱。</a:t>
              </a:r>
            </a:p>
            <a:p>
              <a:pPr algn="l">
                <a:lnSpc>
                  <a:spcPts val="3300"/>
                </a:lnSpc>
                <a:spcBef>
                  <a:spcPts val="3300"/>
                </a:spcBef>
              </a:pPr>
              <a:r>
                <a:rPr lang="zh-CN" sz="2400" dirty="0">
                  <a:solidFill>
                    <a:schemeClr val="dk1"/>
                  </a:solidFill>
                  <a:latin typeface="+mn-lt"/>
                  <a:ea typeface="+mn-ea"/>
                  <a:cs typeface="+mn-cs"/>
                </a:rPr>
                <a:t>检查barset有效、index在范围内，</a:t>
              </a:r>
              <a:br/>
              <a:r>
                <a:rPr lang="zh-CN" sz="2400" dirty="0">
                  <a:solidFill>
                    <a:schemeClr val="dk1"/>
                  </a:solidFill>
                  <a:latin typeface="+mn-lt"/>
                  <a:ea typeface="+mn-ea"/>
                  <a:cs typeface="+mn-cs"/>
                </a:rPr>
                <a:t>再读取barset-&gt;at(index)。</a:t>
              </a:r>
            </a:p>
            <a:p>
              <a:pPr algn="l">
                <a:lnSpc>
                  <a:spcPts val="3300"/>
                </a:lnSpc>
                <a:spcBef>
                  <a:spcPts val="3300"/>
                </a:spcBef>
              </a:pPr>
              <a:r>
                <a:rPr lang="zh-CN" sz="2400" dirty="0">
                  <a:solidFill>
                    <a:schemeClr val="dk1"/>
                  </a:solidFill>
                  <a:latin typeface="+mn-lt"/>
                  <a:ea typeface="+mn-ea"/>
                  <a:cs typeface="+mn-cs"/>
                </a:rPr>
                <a:t>课程名来自barset-&gt;label()。</a:t>
              </a:r>
              <a:br/>
              <a:r>
                <a:rPr lang="zh-CN" sz="2400" dirty="0">
                  <a:solidFill>
                    <a:schemeClr val="dk1"/>
                  </a:solidFill>
                  <a:latin typeface="+mn-lt"/>
                  <a:ea typeface="+mn-ea"/>
                  <a:cs typeface="+mn-cs"/>
                </a:rPr>
                <a:t>学生名来自categories[index]；离开时清空提示。</a:t>
              </a:r>
            </a:p>
          </p:txBody>
        </p:sp>
      </p:grpSp>
      <p:sp>
        <p:nvSpPr>
          <p:cNvPr id="6" name="TextBox 6"/>
          <p:cNvSpPr txBox="1"/>
          <p:nvPr/>
        </p:nvSpPr>
        <p:spPr>
          <a:xfrm>
            <a:off x="603504" y="6404610"/>
            <a:ext cx="453542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12.4.2 · clicked(index,barset)用于点击处理 / 13 / 30</a:t>
            </a: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清理前先区分数据与对象</a:t>
              </a:r>
            </a:p>
          </p:txBody>
        </p:sp>
      </p:grpSp>
      <p:grpSp>
        <p:nvGrpSpPr>
          <p:cNvPr id="5" name="Group 5"/>
          <p:cNvGrpSpPr/>
          <p:nvPr/>
        </p:nvGrpSpPr>
        <p:grpSpPr>
          <a:xfrm>
            <a:off x="597408" y="1950720"/>
            <a:ext cx="6211824" cy="3403092"/>
            <a:chOff x="597408" y="1950720"/>
            <a:chExt cx="6211824" cy="3403092"/>
          </a:xfrm>
        </p:grpSpPr>
        <p:sp>
          <p:nvSpPr>
            <p:cNvPr id="4" name="TextBox 4"/>
            <p:cNvSpPr txBox="1"/>
            <p:nvPr/>
          </p:nvSpPr>
          <p:spPr>
            <a:xfrm>
              <a:off x="597408" y="1950720"/>
              <a:ext cx="621182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QXYSeries::clear只删除点。</a:t>
              </a:r>
              <a:br/>
              <a:r>
                <a:rPr lang="zh-CN" sz="2400" dirty="0">
                  <a:solidFill>
                    <a:schemeClr val="dk1"/>
                  </a:solidFill>
                  <a:latin typeface="+mn-lt"/>
                  <a:ea typeface="+mn-ea"/>
                  <a:cs typeface="+mn-cs"/>
                </a:rPr>
                <a:t>柱状序列clear会删除全部QBarSet。</a:t>
              </a:r>
            </a:p>
            <a:p>
              <a:pPr algn="l">
                <a:lnSpc>
                  <a:spcPts val="3300"/>
                </a:lnSpc>
                <a:spcBef>
                  <a:spcPts val="3300"/>
                </a:spcBef>
              </a:pPr>
              <a:r>
                <a:rPr lang="zh-CN" sz="2400" dirty="0">
                  <a:solidFill>
                    <a:schemeClr val="dk1"/>
                  </a:solidFill>
                  <a:latin typeface="+mn-lt"/>
                  <a:ea typeface="+mn-ea"/>
                  <a:cs typeface="+mn-cs"/>
                </a:rPr>
                <a:t>chart-&gt;removeAllSeries删除序列。</a:t>
              </a:r>
              <a:br/>
              <a:r>
                <a:rPr lang="zh-CN" sz="2400" dirty="0">
                  <a:solidFill>
                    <a:schemeClr val="dk1"/>
                  </a:solidFill>
                  <a:latin typeface="+mn-lt"/>
                  <a:ea typeface="+mn-ea"/>
                  <a:cs typeface="+mn-cs"/>
                </a:rPr>
                <a:t>旧set指针也不能继续使用，应同步清空。</a:t>
              </a:r>
            </a:p>
            <a:p>
              <a:pPr algn="l">
                <a:lnSpc>
                  <a:spcPts val="3300"/>
                </a:lnSpc>
                <a:spcBef>
                  <a:spcPts val="3300"/>
                </a:spcBef>
              </a:pPr>
              <a:r>
                <a:rPr lang="zh-CN" sz="2400" dirty="0">
                  <a:solidFill>
                    <a:schemeClr val="dk1"/>
                  </a:solidFill>
                  <a:latin typeface="+mn-lt"/>
                  <a:ea typeface="+mn-ea"/>
                  <a:cs typeface="+mn-cs"/>
                </a:rPr>
                <a:t>removeAxis释放轴的所有权。</a:t>
              </a:r>
              <a:br/>
              <a:r>
                <a:rPr lang="zh-CN" sz="2400" dirty="0">
                  <a:solidFill>
                    <a:schemeClr val="dk1"/>
                  </a:solidFill>
                  <a:latin typeface="+mn-lt"/>
                  <a:ea typeface="+mn-ea"/>
                  <a:cs typeface="+mn-cs"/>
                </a:rPr>
                <a:t>移出后由调用者delete，或交给新图表接管。</a:t>
              </a:r>
            </a:p>
          </p:txBody>
        </p:sp>
      </p:grpSp>
      <p:sp>
        <p:nvSpPr>
          <p:cNvPr id="6" name="TextBox 6"/>
          <p:cNvSpPr txBox="1"/>
          <p:nvPr/>
        </p:nvSpPr>
        <p:spPr>
          <a:xfrm>
            <a:off x="603504" y="6404610"/>
            <a:ext cx="363885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12.4.2 · 教材重绘前删除旧序列与轴 / 14 / 30</a:t>
            </a: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堆叠柱的总长度表示总分</a:t>
              </a:r>
            </a:p>
          </p:txBody>
        </p:sp>
      </p:grpSp>
      <p:grpSp>
        <p:nvGrpSpPr>
          <p:cNvPr id="5" name="Group 5"/>
          <p:cNvGrpSpPr/>
          <p:nvPr/>
        </p:nvGrpSpPr>
        <p:grpSpPr>
          <a:xfrm>
            <a:off x="609600" y="2247900"/>
            <a:ext cx="4838700" cy="3162300"/>
            <a:chOff x="609600" y="2247900"/>
            <a:chExt cx="4838700" cy="3162300"/>
          </a:xfrm>
        </p:grpSpPr>
        <p:pic>
          <p:nvPicPr>
            <p:cNvPr id="4" name="Image 4"/>
            <p:cNvPicPr>
              <a:picLocks noChangeAspect="1"/>
            </p:cNvPicPr>
            <p:nvPr/>
          </p:nvPicPr>
          <p:blipFill>
            <a:blip r:embed="rId2"/>
            <a:stretch>
              <a:fillRect/>
            </a:stretch>
          </p:blipFill>
          <p:spPr>
            <a:xfrm>
              <a:off x="609600" y="2247900"/>
              <a:ext cx="4838700" cy="3162300"/>
            </a:xfrm>
            <a:prstGeom prst="rect">
              <a:avLst/>
            </a:prstGeom>
          </p:spPr>
        </p:pic>
      </p:grpSp>
      <p:grpSp>
        <p:nvGrpSpPr>
          <p:cNvPr id="7" name="Group 7"/>
          <p:cNvGrpSpPr/>
          <p:nvPr/>
        </p:nvGrpSpPr>
        <p:grpSpPr>
          <a:xfrm>
            <a:off x="6160008" y="1950720"/>
            <a:ext cx="3605784" cy="3403092"/>
            <a:chOff x="6160008" y="1950720"/>
            <a:chExt cx="3605784" cy="3403092"/>
          </a:xfrm>
        </p:grpSpPr>
        <p:sp>
          <p:nvSpPr>
            <p:cNvPr id="6" name="TextBox 6"/>
            <p:cNvSpPr txBox="1"/>
            <p:nvPr/>
          </p:nvSpPr>
          <p:spPr>
            <a:xfrm>
              <a:off x="6160008" y="1950720"/>
              <a:ext cx="36057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同一学生的三科成绩，</a:t>
              </a:r>
              <a:br/>
              <a:r>
                <a:rPr lang="zh-CN" sz="2400" dirty="0">
                  <a:solidFill>
                    <a:schemeClr val="dk1"/>
                  </a:solidFill>
                  <a:latin typeface="+mn-lt"/>
                  <a:ea typeface="+mn-ea"/>
                  <a:cs typeface="+mn-cs"/>
                </a:rPr>
                <a:t>沿数值方向累加。</a:t>
              </a:r>
            </a:p>
            <a:p>
              <a:pPr algn="l">
                <a:lnSpc>
                  <a:spcPts val="3300"/>
                </a:lnSpc>
                <a:spcBef>
                  <a:spcPts val="3300"/>
                </a:spcBef>
              </a:pPr>
              <a:r>
                <a:rPr lang="zh-CN" sz="2400" dirty="0">
                  <a:solidFill>
                    <a:schemeClr val="dk1"/>
                  </a:solidFill>
                  <a:latin typeface="+mn-lt"/>
                  <a:ea typeface="+mn-ea"/>
                  <a:cs typeface="+mn-cs"/>
                </a:rPr>
                <a:t>每段表示一科，</a:t>
              </a:r>
              <a:br/>
              <a:r>
                <a:rPr lang="zh-CN" sz="2400" dirty="0">
                  <a:solidFill>
                    <a:schemeClr val="dk1"/>
                  </a:solidFill>
                  <a:latin typeface="+mn-lt"/>
                  <a:ea typeface="+mn-ea"/>
                  <a:cs typeface="+mn-cs"/>
                </a:rPr>
                <a:t>整柱表示三科总分。</a:t>
              </a:r>
            </a:p>
            <a:p>
              <a:pPr algn="l">
                <a:lnSpc>
                  <a:spcPts val="3300"/>
                </a:lnSpc>
                <a:spcBef>
                  <a:spcPts val="3300"/>
                </a:spcBef>
              </a:pPr>
              <a:r>
                <a:rPr lang="zh-CN" sz="2400" dirty="0">
                  <a:solidFill>
                    <a:schemeClr val="dk1"/>
                  </a:solidFill>
                  <a:latin typeface="+mn-lt"/>
                  <a:ea typeface="+mn-ea"/>
                  <a:cs typeface="+mn-cs"/>
                </a:rPr>
                <a:t>这是另一组5名学生数据。</a:t>
              </a:r>
              <a:br/>
              <a:r>
                <a:rPr lang="zh-CN" sz="2400" dirty="0">
                  <a:solidFill>
                    <a:schemeClr val="dk1"/>
                  </a:solidFill>
                  <a:latin typeface="+mn-lt"/>
                  <a:ea typeface="+mn-ea"/>
                  <a:cs typeface="+mn-cs"/>
                </a:rPr>
                <a:t>与图12-10不作逐项对比。</a:t>
              </a:r>
            </a:p>
          </p:txBody>
        </p:sp>
      </p:grpSp>
      <p:sp>
        <p:nvSpPr>
          <p:cNvPr id="8" name="TextBox 8"/>
          <p:cNvSpPr txBox="1"/>
          <p:nvPr/>
        </p:nvSpPr>
        <p:spPr>
          <a:xfrm>
            <a:off x="603504" y="6404610"/>
            <a:ext cx="343692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12.4.3 · 教材图12-11，完整原图 / 15 / 30</a:t>
            </a: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成绩轴变为三科总分轴</a:t>
              </a:r>
            </a:p>
          </p:txBody>
        </p:sp>
      </p:grpSp>
      <p:grpSp>
        <p:nvGrpSpPr>
          <p:cNvPr id="5" name="Group 5"/>
          <p:cNvGrpSpPr/>
          <p:nvPr/>
        </p:nvGrpSpPr>
        <p:grpSpPr>
          <a:xfrm>
            <a:off x="597408" y="1950720"/>
            <a:ext cx="6120384" cy="3403092"/>
            <a:chOff x="597408" y="1950720"/>
            <a:chExt cx="6120384" cy="3403092"/>
          </a:xfrm>
        </p:grpSpPr>
        <p:sp>
          <p:nvSpPr>
            <p:cNvPr id="4" name="TextBox 4"/>
            <p:cNvSpPr txBox="1"/>
            <p:nvPr/>
          </p:nvSpPr>
          <p:spPr>
            <a:xfrm>
              <a:off x="597408" y="1950720"/>
              <a:ext cx="61203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每科0至100，三科堆叠总分最多300。</a:t>
              </a:r>
              <a:br/>
              <a:r>
                <a:rPr lang="zh-CN" sz="2400" dirty="0">
                  <a:solidFill>
                    <a:schemeClr val="dk1"/>
                  </a:solidFill>
                  <a:latin typeface="+mn-lt"/>
                  <a:ea typeface="+mn-ea"/>
                  <a:cs typeface="+mn-cs"/>
                </a:rPr>
                <a:t>数值轴上限按总分设置，避免把柱截断。</a:t>
              </a:r>
            </a:p>
            <a:p>
              <a:pPr algn="l">
                <a:lnSpc>
                  <a:spcPts val="3300"/>
                </a:lnSpc>
                <a:spcBef>
                  <a:spcPts val="3300"/>
                </a:spcBef>
              </a:pPr>
              <a:r>
                <a:rPr lang="zh-CN" sz="2400" dirty="0">
                  <a:solidFill>
                    <a:schemeClr val="dk1"/>
                  </a:solidFill>
                  <a:latin typeface="+mn-lt"/>
                  <a:ea typeface="+mn-ea"/>
                  <a:cs typeface="+mn-cs"/>
                </a:rPr>
                <a:t>用图12-10学生1的成绩计算：</a:t>
              </a:r>
              <a:br/>
              <a:r>
                <a:rPr lang="zh-CN" sz="2400" dirty="0">
                  <a:solidFill>
                    <a:schemeClr val="dk1"/>
                  </a:solidFill>
                  <a:latin typeface="+mn-lt"/>
                  <a:ea typeface="+mn-ea"/>
                  <a:cs typeface="+mn-cs"/>
                </a:rPr>
                <a:t>86+98+65=249，整柱终点为249。</a:t>
              </a:r>
            </a:p>
            <a:p>
              <a:pPr algn="l">
                <a:lnSpc>
                  <a:spcPts val="3300"/>
                </a:lnSpc>
                <a:spcBef>
                  <a:spcPts val="3300"/>
                </a:spcBef>
              </a:pPr>
              <a:r>
                <a:rPr lang="zh-CN" sz="2400" dirty="0">
                  <a:solidFill>
                    <a:schemeClr val="dk1"/>
                  </a:solidFill>
                  <a:latin typeface="+mn-lt"/>
                  <a:ea typeface="+mn-ea"/>
                  <a:cs typeface="+mn-cs"/>
                </a:rPr>
                <a:t>图例仍列数学、语文、英语。</a:t>
              </a:r>
              <a:br/>
              <a:r>
                <a:rPr lang="zh-CN" sz="2400" dirty="0">
                  <a:solidFill>
                    <a:schemeClr val="dk1"/>
                  </a:solidFill>
                  <a:latin typeface="+mn-lt"/>
                  <a:ea typeface="+mn-ea"/>
                  <a:cs typeface="+mn-cs"/>
                </a:rPr>
                <a:t>竖直或水平显示决定类别轴与数值轴的位置。</a:t>
              </a:r>
            </a:p>
          </p:txBody>
        </p:sp>
      </p:grpSp>
      <p:sp>
        <p:nvSpPr>
          <p:cNvPr id="6" name="TextBox 6"/>
          <p:cNvSpPr txBox="1"/>
          <p:nvPr/>
        </p:nvSpPr>
        <p:spPr>
          <a:xfrm>
            <a:off x="603504" y="6404610"/>
            <a:ext cx="327538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12.4.3 · 本页算例来自图12-10 / 16 / 30</a:t>
            </a: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堆叠序列复用原来的数据组织</a:t>
              </a:r>
            </a:p>
          </p:txBody>
        </p:sp>
      </p:grpSp>
      <p:grpSp>
        <p:nvGrpSpPr>
          <p:cNvPr id="5" name="Group 5"/>
          <p:cNvGrpSpPr/>
          <p:nvPr/>
        </p:nvGrpSpPr>
        <p:grpSpPr>
          <a:xfrm>
            <a:off x="598932" y="1983105"/>
            <a:ext cx="7355586" cy="1096518"/>
            <a:chOff x="598932" y="1983105"/>
            <a:chExt cx="7355586" cy="1096518"/>
          </a:xfrm>
        </p:grpSpPr>
        <p:sp>
          <p:nvSpPr>
            <p:cNvPr id="4" name="TextBox 4"/>
            <p:cNvSpPr txBox="1"/>
            <p:nvPr/>
          </p:nvSpPr>
          <p:spPr>
            <a:xfrm>
              <a:off x="598932" y="1983105"/>
              <a:ext cx="7355586"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QAbstractBarSeries *seriesBar;</a:t>
              </a:r>
              <a:br/>
              <a:r>
                <a:rPr lang="zh-CN" sz="2100" dirty="0">
                  <a:solidFill>
                    <a:schemeClr val="dk1"/>
                  </a:solidFill>
                  <a:latin typeface="+mn-lt"/>
                  <a:ea typeface="+mn-ea"/>
                  <a:cs typeface="+mn-cs"/>
                </a:rPr>
                <a:t>if (isVertical) seriesBar = new QStackedBarSeries;</a:t>
              </a:r>
              <a:br/>
              <a:r>
                <a:rPr lang="zh-CN" sz="2100" dirty="0">
                  <a:solidFill>
                    <a:schemeClr val="dk1"/>
                  </a:solidFill>
                  <a:latin typeface="+mn-lt"/>
                  <a:ea typeface="+mn-ea"/>
                  <a:cs typeface="+mn-cs"/>
                </a:rPr>
                <a:t>else seriesBar = new QHorizontalStackedBarSeries;</a:t>
              </a:r>
            </a:p>
          </p:txBody>
        </p:sp>
      </p:grpSp>
      <p:grpSp>
        <p:nvGrpSpPr>
          <p:cNvPr id="7" name="Group 7"/>
          <p:cNvGrpSpPr/>
          <p:nvPr/>
        </p:nvGrpSpPr>
        <p:grpSpPr>
          <a:xfrm>
            <a:off x="597408" y="4541520"/>
            <a:ext cx="6912864" cy="1307592"/>
            <a:chOff x="597408" y="4541520"/>
            <a:chExt cx="6912864" cy="1307592"/>
          </a:xfrm>
        </p:grpSpPr>
        <p:sp>
          <p:nvSpPr>
            <p:cNvPr id="6" name="TextBox 6"/>
            <p:cNvSpPr txBox="1"/>
            <p:nvPr/>
          </p:nvSpPr>
          <p:spPr>
            <a:xfrm>
              <a:off x="597408" y="4541520"/>
              <a:ext cx="69128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加入三门课的QBarSet，再加入chart并附加两轴。</a:t>
              </a:r>
              <a:br/>
              <a:r>
                <a:rPr lang="zh-CN" sz="2400" dirty="0">
                  <a:solidFill>
                    <a:schemeClr val="dk1"/>
                  </a:solidFill>
                  <a:latin typeface="+mn-lt"/>
                  <a:ea typeface="+mn-ea"/>
                  <a:cs typeface="+mn-cs"/>
                </a:rPr>
                <a:t>数值轴设0至300，标题用“总分”。</a:t>
              </a:r>
              <a:br/>
              <a:r>
                <a:rPr lang="zh-CN" sz="2400" dirty="0">
                  <a:solidFill>
                    <a:schemeClr val="dk1"/>
                  </a:solidFill>
                  <a:latin typeface="+mn-lt"/>
                  <a:ea typeface="+mn-ea"/>
                  <a:cs typeface="+mn-cs"/>
                </a:rPr>
                <a:t>外观、标签和信号仍使用共同接口设置。</a:t>
              </a:r>
            </a:p>
          </p:txBody>
        </p:sp>
      </p:grpSp>
      <p:sp>
        <p:nvSpPr>
          <p:cNvPr id="8" name="TextBox 8"/>
          <p:cNvSpPr txBox="1"/>
          <p:nvPr/>
        </p:nvSpPr>
        <p:spPr>
          <a:xfrm>
            <a:off x="603504" y="6404610"/>
            <a:ext cx="143377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12.4.3 / 17 / 30</a:t>
            </a: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百分比图按每门课统计人数</a:t>
              </a:r>
            </a:p>
          </p:txBody>
        </p:sp>
      </p:grpSp>
      <p:grpSp>
        <p:nvGrpSpPr>
          <p:cNvPr id="5" name="Group 5"/>
          <p:cNvGrpSpPr/>
          <p:nvPr/>
        </p:nvGrpSpPr>
        <p:grpSpPr>
          <a:xfrm>
            <a:off x="609600" y="2247900"/>
            <a:ext cx="4848225" cy="3162300"/>
            <a:chOff x="609600" y="2247900"/>
            <a:chExt cx="4848225" cy="3162300"/>
          </a:xfrm>
        </p:grpSpPr>
        <p:pic>
          <p:nvPicPr>
            <p:cNvPr id="4" name="Image 4"/>
            <p:cNvPicPr>
              <a:picLocks noChangeAspect="1"/>
            </p:cNvPicPr>
            <p:nvPr/>
          </p:nvPicPr>
          <p:blipFill>
            <a:blip r:embed="rId2"/>
            <a:stretch>
              <a:fillRect/>
            </a:stretch>
          </p:blipFill>
          <p:spPr>
            <a:xfrm>
              <a:off x="609600" y="2247900"/>
              <a:ext cx="4848225" cy="3162300"/>
            </a:xfrm>
            <a:prstGeom prst="rect">
              <a:avLst/>
            </a:prstGeom>
          </p:spPr>
        </p:pic>
      </p:grpSp>
      <p:grpSp>
        <p:nvGrpSpPr>
          <p:cNvPr id="7" name="Group 7"/>
          <p:cNvGrpSpPr/>
          <p:nvPr/>
        </p:nvGrpSpPr>
        <p:grpSpPr>
          <a:xfrm>
            <a:off x="6160008" y="1950720"/>
            <a:ext cx="3986784" cy="3403092"/>
            <a:chOff x="6160008" y="1950720"/>
            <a:chExt cx="3986784" cy="3403092"/>
          </a:xfrm>
        </p:grpSpPr>
        <p:sp>
          <p:nvSpPr>
            <p:cNvPr id="6" name="TextBox 6"/>
            <p:cNvSpPr txBox="1"/>
            <p:nvPr/>
          </p:nvSpPr>
          <p:spPr>
            <a:xfrm>
              <a:off x="6160008" y="1950720"/>
              <a:ext cx="39867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类别改为数学、语文、英语。</a:t>
              </a:r>
              <a:br/>
              <a:r>
                <a:rPr lang="zh-CN" sz="2400" dirty="0">
                  <a:solidFill>
                    <a:schemeClr val="dk1"/>
                  </a:solidFill>
                  <a:latin typeface="+mn-lt"/>
                  <a:ea typeface="+mn-ea"/>
                  <a:cs typeface="+mn-cs"/>
                </a:rPr>
                <a:t>一根柱表示一门课。</a:t>
              </a:r>
            </a:p>
            <a:p>
              <a:pPr algn="l">
                <a:lnSpc>
                  <a:spcPts val="3300"/>
                </a:lnSpc>
                <a:spcBef>
                  <a:spcPts val="3300"/>
                </a:spcBef>
              </a:pPr>
              <a:r>
                <a:rPr lang="zh-CN" sz="2400" dirty="0">
                  <a:solidFill>
                    <a:schemeClr val="dk1"/>
                  </a:solidFill>
                  <a:latin typeface="+mn-lt"/>
                  <a:ea typeface="+mn-ea"/>
                  <a:cs typeface="+mn-cs"/>
                </a:rPr>
                <a:t>5小段对应5个分数段。</a:t>
              </a:r>
              <a:br/>
              <a:r>
                <a:rPr lang="zh-CN" sz="2400" dirty="0">
                  <a:solidFill>
                    <a:schemeClr val="dk1"/>
                  </a:solidFill>
                  <a:latin typeface="+mn-lt"/>
                  <a:ea typeface="+mn-ea"/>
                  <a:cs typeface="+mn-cs"/>
                </a:rPr>
                <a:t>宽度表示该科中的比例。</a:t>
              </a:r>
            </a:p>
            <a:p>
              <a:pPr algn="l">
                <a:lnSpc>
                  <a:spcPts val="3300"/>
                </a:lnSpc>
                <a:spcBef>
                  <a:spcPts val="3300"/>
                </a:spcBef>
              </a:pPr>
              <a:r>
                <a:rPr lang="zh-CN" sz="2400" dirty="0">
                  <a:solidFill>
                    <a:schemeClr val="dk1"/>
                  </a:solidFill>
                  <a:latin typeface="+mn-lt"/>
                  <a:ea typeface="+mn-ea"/>
                  <a:cs typeface="+mn-cs"/>
                </a:rPr>
                <a:t>总数非零时累计到100%。</a:t>
              </a:r>
              <a:br/>
              <a:r>
                <a:rPr lang="zh-CN" sz="2400" dirty="0">
                  <a:solidFill>
                    <a:schemeClr val="dk1"/>
                  </a:solidFill>
                  <a:latin typeface="+mn-lt"/>
                  <a:ea typeface="+mn-ea"/>
                  <a:cs typeface="+mn-cs"/>
                </a:rPr>
                <a:t>截图使用另一组统计数据。</a:t>
              </a:r>
            </a:p>
          </p:txBody>
        </p:sp>
      </p:grpSp>
      <p:sp>
        <p:nvSpPr>
          <p:cNvPr id="8" name="TextBox 8"/>
          <p:cNvSpPr txBox="1"/>
          <p:nvPr/>
        </p:nvSpPr>
        <p:spPr>
          <a:xfrm>
            <a:off x="603504" y="6404610"/>
            <a:ext cx="343692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12.4.4 · 教材图12-12，完整原图 / 18 / 30</a:t>
            </a:r>
          </a:p>
        </p:txBody>
      </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百分比的分母属于当前类别</a:t>
              </a:r>
            </a:p>
          </p:txBody>
        </p:sp>
      </p:grpSp>
      <p:grpSp>
        <p:nvGrpSpPr>
          <p:cNvPr id="5" name="Group 5"/>
          <p:cNvGrpSpPr/>
          <p:nvPr/>
        </p:nvGrpSpPr>
        <p:grpSpPr>
          <a:xfrm>
            <a:off x="597408" y="1950720"/>
            <a:ext cx="6684264" cy="3403092"/>
            <a:chOff x="597408" y="1950720"/>
            <a:chExt cx="6684264" cy="3403092"/>
          </a:xfrm>
        </p:grpSpPr>
        <p:sp>
          <p:nvSpPr>
            <p:cNvPr id="4" name="TextBox 4"/>
            <p:cNvSpPr txBox="1"/>
            <p:nvPr/>
          </p:nvSpPr>
          <p:spPr>
            <a:xfrm>
              <a:off x="597408" y="1950720"/>
              <a:ext cx="668426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每个分数段建一个QBarSet，</a:t>
              </a:r>
              <a:br/>
              <a:r>
                <a:rPr lang="zh-CN" sz="2400" dirty="0">
                  <a:solidFill>
                    <a:schemeClr val="dk1"/>
                  </a:solidFill>
                  <a:latin typeface="+mn-lt"/>
                  <a:ea typeface="+mn-ea"/>
                  <a:cs typeface="+mn-cs"/>
                </a:rPr>
                <a:t>按数学、语文、英语顺序保存该段人数。</a:t>
              </a:r>
            </a:p>
            <a:p>
              <a:pPr algn="l">
                <a:lnSpc>
                  <a:spcPts val="3300"/>
                </a:lnSpc>
                <a:spcBef>
                  <a:spcPts val="3300"/>
                </a:spcBef>
              </a:pPr>
              <a:r>
                <a:rPr lang="zh-CN" sz="2400" dirty="0">
                  <a:solidFill>
                    <a:schemeClr val="dk1"/>
                  </a:solidFill>
                  <a:latin typeface="+mn-lt"/>
                  <a:ea typeface="+mn-ea"/>
                  <a:cs typeface="+mn-cs"/>
                </a:rPr>
                <a:t>图12-10数学的五段人数为2、1、0、1、0。</a:t>
              </a:r>
              <a:br/>
              <a:r>
                <a:rPr lang="zh-CN" sz="2400" dirty="0">
                  <a:solidFill>
                    <a:schemeClr val="dk1"/>
                  </a:solidFill>
                  <a:latin typeface="+mn-lt"/>
                  <a:ea typeface="+mn-ea"/>
                  <a:cs typeface="+mn-cs"/>
                </a:rPr>
                <a:t>总数4，比例为50%、25%、0%、25%、0%。</a:t>
              </a:r>
            </a:p>
            <a:p>
              <a:pPr algn="l">
                <a:lnSpc>
                  <a:spcPts val="3300"/>
                </a:lnSpc>
                <a:spcBef>
                  <a:spcPts val="3300"/>
                </a:spcBef>
              </a:pPr>
              <a:r>
                <a:rPr lang="zh-CN" sz="2400" dirty="0">
                  <a:solidFill>
                    <a:schemeClr val="dk1"/>
                  </a:solidFill>
                  <a:latin typeface="+mn-lt"/>
                  <a:ea typeface="+mn-ea"/>
                  <a:cs typeface="+mn-cs"/>
                </a:rPr>
                <a:t>数学这一类别的分母是数学总人数4。</a:t>
              </a:r>
              <a:br/>
              <a:r>
                <a:rPr lang="zh-CN" sz="2400" dirty="0">
                  <a:solidFill>
                    <a:schemeClr val="dk1"/>
                  </a:solidFill>
                  <a:latin typeface="+mn-lt"/>
                  <a:ea typeface="+mn-ea"/>
                  <a:cs typeface="+mn-cs"/>
                </a:rPr>
                <a:t>QBarSet保存原始人数，序列按类别自动归一化。</a:t>
              </a:r>
            </a:p>
          </p:txBody>
        </p:sp>
      </p:grpSp>
      <p:sp>
        <p:nvSpPr>
          <p:cNvPr id="6" name="TextBox 6"/>
          <p:cNvSpPr txBox="1"/>
          <p:nvPr/>
        </p:nvSpPr>
        <p:spPr>
          <a:xfrm>
            <a:off x="603504" y="6404610"/>
            <a:ext cx="327538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12.4.4 · 本页人数来自图12-10 / 19 / 30</a:t>
            </a:r>
          </a:p>
        </p:txBody>
      </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百分比标签与零总数分别处理</a:t>
              </a:r>
            </a:p>
          </p:txBody>
        </p:sp>
      </p:grpSp>
      <p:grpSp>
        <p:nvGrpSpPr>
          <p:cNvPr id="5" name="Group 5"/>
          <p:cNvGrpSpPr/>
          <p:nvPr/>
        </p:nvGrpSpPr>
        <p:grpSpPr>
          <a:xfrm>
            <a:off x="597408" y="1950720"/>
            <a:ext cx="6592824" cy="3403092"/>
            <a:chOff x="597408" y="1950720"/>
            <a:chExt cx="6592824" cy="3403092"/>
          </a:xfrm>
        </p:grpSpPr>
        <p:sp>
          <p:nvSpPr>
            <p:cNvPr id="4" name="TextBox 4"/>
            <p:cNvSpPr txBox="1"/>
            <p:nvPr/>
          </p:nvSpPr>
          <p:spPr>
            <a:xfrm>
              <a:off x="597408" y="1950720"/>
              <a:ext cx="659282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百分比序列的@value表示0至100的比例。</a:t>
              </a:r>
              <a:br/>
              <a:r>
                <a:rPr lang="zh-CN" sz="2400" dirty="0">
                  <a:solidFill>
                    <a:schemeClr val="dk1"/>
                  </a:solidFill>
                  <a:latin typeface="+mn-lt"/>
                  <a:ea typeface="+mn-ea"/>
                  <a:cs typeface="+mn-cs"/>
                </a:rPr>
                <a:t>标签可用“@value%”，不再乘100。</a:t>
              </a:r>
            </a:p>
            <a:p>
              <a:pPr algn="l">
                <a:lnSpc>
                  <a:spcPts val="3300"/>
                </a:lnSpc>
                <a:spcBef>
                  <a:spcPts val="3300"/>
                </a:spcBef>
              </a:pPr>
              <a:r>
                <a:rPr lang="zh-CN" sz="2400" dirty="0">
                  <a:solidFill>
                    <a:schemeClr val="dk1"/>
                  </a:solidFill>
                  <a:latin typeface="+mn-lt"/>
                  <a:ea typeface="+mn-ea"/>
                  <a:cs typeface="+mn-cs"/>
                </a:rPr>
                <a:t>数值轴设0至100。</a:t>
              </a:r>
              <a:br/>
              <a:r>
                <a:rPr lang="zh-CN" sz="2400" dirty="0">
                  <a:solidFill>
                    <a:schemeClr val="dk1"/>
                  </a:solidFill>
                  <a:latin typeface="+mn-lt"/>
                  <a:ea typeface="+mn-ea"/>
                  <a:cs typeface="+mn-cs"/>
                </a:rPr>
                <a:t>labelFormat("%.0f%%")显示轴标签的百分号。</a:t>
              </a:r>
            </a:p>
            <a:p>
              <a:pPr algn="l">
                <a:lnSpc>
                  <a:spcPts val="3300"/>
                </a:lnSpc>
                <a:spcBef>
                  <a:spcPts val="3300"/>
                </a:spcBef>
              </a:pPr>
              <a:r>
                <a:rPr lang="zh-CN" sz="2400" dirty="0">
                  <a:solidFill>
                    <a:schemeClr val="dk1"/>
                  </a:solidFill>
                  <a:latin typeface="+mn-lt"/>
                  <a:ea typeface="+mn-ea"/>
                  <a:cs typeface="+mn-cs"/>
                </a:rPr>
                <a:t>某科总人数为0时，各段为0。</a:t>
              </a:r>
              <a:br/>
              <a:r>
                <a:rPr lang="zh-CN" sz="2400" dirty="0">
                  <a:solidFill>
                    <a:schemeClr val="dk1"/>
                  </a:solidFill>
                  <a:latin typeface="+mn-lt"/>
                  <a:ea typeface="+mn-ea"/>
                  <a:cs typeface="+mn-cs"/>
                </a:rPr>
                <a:t>界面说明“没有有效数据”，不计算零分母。</a:t>
              </a:r>
            </a:p>
          </p:txBody>
        </p:sp>
      </p:grpSp>
      <p:sp>
        <p:nvSpPr>
          <p:cNvPr id="6" name="TextBox 6"/>
          <p:cNvSpPr txBox="1"/>
          <p:nvPr/>
        </p:nvSpPr>
        <p:spPr>
          <a:xfrm>
            <a:off x="603504" y="6404610"/>
            <a:ext cx="460811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12.4.4 · 各科分别归一化，柱长不比较各科总人数 / 20 / 30</a:t>
            </a:r>
          </a:p>
        </p:txBody>
      </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饼图表示一门课的分段人数</a:t>
              </a:r>
            </a:p>
          </p:txBody>
        </p:sp>
      </p:grpSp>
      <p:grpSp>
        <p:nvGrpSpPr>
          <p:cNvPr id="5" name="Group 5"/>
          <p:cNvGrpSpPr/>
          <p:nvPr/>
        </p:nvGrpSpPr>
        <p:grpSpPr>
          <a:xfrm>
            <a:off x="609600" y="2019300"/>
            <a:ext cx="6048375" cy="3829050"/>
            <a:chOff x="609600" y="2019300"/>
            <a:chExt cx="6048375" cy="3829050"/>
          </a:xfrm>
        </p:grpSpPr>
        <p:pic>
          <p:nvPicPr>
            <p:cNvPr id="4" name="Image 4"/>
            <p:cNvPicPr>
              <a:picLocks noChangeAspect="1"/>
            </p:cNvPicPr>
            <p:nvPr/>
          </p:nvPicPr>
          <p:blipFill>
            <a:blip r:embed="rId2"/>
            <a:stretch>
              <a:fillRect/>
            </a:stretch>
          </p:blipFill>
          <p:spPr>
            <a:xfrm>
              <a:off x="609600" y="2019300"/>
              <a:ext cx="6048375" cy="3829050"/>
            </a:xfrm>
            <a:prstGeom prst="rect">
              <a:avLst/>
            </a:prstGeom>
          </p:spPr>
        </p:pic>
      </p:grpSp>
      <p:grpSp>
        <p:nvGrpSpPr>
          <p:cNvPr id="7" name="Group 7"/>
          <p:cNvGrpSpPr/>
          <p:nvPr/>
        </p:nvGrpSpPr>
        <p:grpSpPr>
          <a:xfrm>
            <a:off x="7150608" y="1950720"/>
            <a:ext cx="3377184" cy="3403092"/>
            <a:chOff x="7150608" y="1950720"/>
            <a:chExt cx="3377184" cy="3403092"/>
          </a:xfrm>
        </p:grpSpPr>
        <p:sp>
          <p:nvSpPr>
            <p:cNvPr id="6" name="TextBox 6"/>
            <p:cNvSpPr txBox="1"/>
            <p:nvPr/>
          </p:nvSpPr>
          <p:spPr>
            <a:xfrm>
              <a:off x="7150608" y="1950720"/>
              <a:ext cx="33771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选择数学，5个切片</a:t>
              </a:r>
              <a:br/>
              <a:r>
                <a:rPr lang="zh-CN" sz="2400" dirty="0">
                  <a:solidFill>
                    <a:schemeClr val="dk1"/>
                  </a:solidFill>
                  <a:latin typeface="+mn-lt"/>
                  <a:ea typeface="+mn-ea"/>
                  <a:cs typeface="+mn-cs"/>
                </a:rPr>
                <a:t>对应5个分数段。</a:t>
              </a:r>
            </a:p>
            <a:p>
              <a:pPr algn="l">
                <a:lnSpc>
                  <a:spcPts val="3300"/>
                </a:lnSpc>
                <a:spcBef>
                  <a:spcPts val="3300"/>
                </a:spcBef>
              </a:pPr>
              <a:r>
                <a:rPr lang="zh-CN" sz="2400" dirty="0">
                  <a:solidFill>
                    <a:schemeClr val="dk1"/>
                  </a:solidFill>
                  <a:latin typeface="+mn-lt"/>
                  <a:ea typeface="+mn-ea"/>
                  <a:cs typeface="+mn-cs"/>
                </a:rPr>
                <a:t>5+7+9+6+13=40。</a:t>
              </a:r>
              <a:br/>
              <a:r>
                <a:rPr lang="zh-CN" sz="2400" dirty="0">
                  <a:solidFill>
                    <a:schemeClr val="dk1"/>
                  </a:solidFill>
                  <a:latin typeface="+mn-lt"/>
                  <a:ea typeface="+mn-ea"/>
                  <a:cs typeface="+mn-cs"/>
                </a:rPr>
                <a:t>5人占12.5%。</a:t>
              </a:r>
            </a:p>
            <a:p>
              <a:pPr algn="l">
                <a:lnSpc>
                  <a:spcPts val="3300"/>
                </a:lnSpc>
                <a:spcBef>
                  <a:spcPts val="3300"/>
                </a:spcBef>
              </a:pPr>
              <a:r>
                <a:rPr lang="zh-CN" sz="2400" dirty="0">
                  <a:solidFill>
                    <a:schemeClr val="dk1"/>
                  </a:solidFill>
                  <a:latin typeface="+mn-lt"/>
                  <a:ea typeface="+mn-ea"/>
                  <a:cs typeface="+mn-cs"/>
                </a:rPr>
                <a:t>饼图无需坐标轴，</a:t>
              </a:r>
              <a:br/>
              <a:r>
                <a:rPr lang="zh-CN" sz="2400" dirty="0">
                  <a:solidFill>
                    <a:schemeClr val="dk1"/>
                  </a:solidFill>
                  <a:latin typeface="+mn-lt"/>
                  <a:ea typeface="+mn-ea"/>
                  <a:cs typeface="+mn-cs"/>
                </a:rPr>
                <a:t>比较同一总数中的份额。</a:t>
              </a:r>
            </a:p>
          </p:txBody>
        </p:sp>
      </p:grpSp>
      <p:sp>
        <p:nvSpPr>
          <p:cNvPr id="8" name="TextBox 8"/>
          <p:cNvSpPr txBox="1"/>
          <p:nvPr/>
        </p:nvSpPr>
        <p:spPr>
          <a:xfrm>
            <a:off x="603504" y="6404610"/>
            <a:ext cx="426079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12.4.5 · 教材图12-13，完整原图，40人数据 / 21 / 30</a:t>
            </a:r>
          </a:p>
        </p:txBody>
      </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选定课程后建立五个切片</a:t>
              </a:r>
            </a:p>
          </p:txBody>
        </p:sp>
      </p:grpSp>
      <p:grpSp>
        <p:nvGrpSpPr>
          <p:cNvPr id="5" name="Group 5"/>
          <p:cNvGrpSpPr/>
          <p:nvPr/>
        </p:nvGrpSpPr>
        <p:grpSpPr>
          <a:xfrm>
            <a:off x="597408" y="1950720"/>
            <a:ext cx="7491984" cy="3403092"/>
            <a:chOff x="597408" y="1950720"/>
            <a:chExt cx="7491984" cy="3403092"/>
          </a:xfrm>
        </p:grpSpPr>
        <p:sp>
          <p:nvSpPr>
            <p:cNvPr id="4" name="TextBox 4"/>
            <p:cNvSpPr txBox="1"/>
            <p:nvPr/>
          </p:nvSpPr>
          <p:spPr>
            <a:xfrm>
              <a:off x="597408" y="1950720"/>
              <a:ext cx="74919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取得数学、语文或英语在统计表中的列号。</a:t>
              </a:r>
              <a:br/>
              <a:r>
                <a:rPr lang="zh-CN" sz="2400" dirty="0">
                  <a:solidFill>
                    <a:schemeClr val="dk1"/>
                  </a:solidFill>
                  <a:latin typeface="+mn-lt"/>
                  <a:ea typeface="+mn-ea"/>
                  <a:cs typeface="+mn-cs"/>
                </a:rPr>
                <a:t>组合框顺序与列顺序一致时，才可用1+index。</a:t>
              </a:r>
            </a:p>
            <a:p>
              <a:pPr algn="l">
                <a:lnSpc>
                  <a:spcPts val="3300"/>
                </a:lnSpc>
                <a:spcBef>
                  <a:spcPts val="3300"/>
                </a:spcBef>
              </a:pPr>
              <a:r>
                <a:rPr lang="zh-CN" sz="2400" dirty="0">
                  <a:solidFill>
                    <a:schemeClr val="dk1"/>
                  </a:solidFill>
                  <a:latin typeface="+mn-lt"/>
                  <a:ea typeface="+mn-ea"/>
                  <a:cs typeface="+mn-cs"/>
                </a:rPr>
                <a:t>每个分数段调用seriesPie-&gt;append(label,count)。</a:t>
              </a:r>
              <a:br/>
              <a:r>
                <a:rPr lang="zh-CN" sz="2400" dirty="0">
                  <a:solidFill>
                    <a:schemeClr val="dk1"/>
                  </a:solidFill>
                  <a:latin typeface="+mn-lt"/>
                  <a:ea typeface="+mn-ea"/>
                  <a:cs typeface="+mn-cs"/>
                </a:rPr>
                <a:t>新序列加入chart，成功加入的切片由序列接管。</a:t>
              </a:r>
            </a:p>
            <a:p>
              <a:pPr algn="l">
                <a:lnSpc>
                  <a:spcPts val="3300"/>
                </a:lnSpc>
                <a:spcBef>
                  <a:spcPts val="3300"/>
                </a:spcBef>
              </a:pPr>
              <a:r>
                <a:rPr lang="zh-CN" sz="2400" dirty="0">
                  <a:solidFill>
                    <a:schemeClr val="dk1"/>
                  </a:solidFill>
                  <a:latin typeface="+mn-lt"/>
                  <a:ea typeface="+mn-ea"/>
                  <a:cs typeface="+mn-cs"/>
                </a:rPr>
                <a:t>切换课程时清理旧序列，再重建新切片。</a:t>
              </a:r>
              <a:br/>
              <a:r>
                <a:rPr lang="zh-CN" sz="2400" dirty="0">
                  <a:solidFill>
                    <a:schemeClr val="dk1"/>
                  </a:solidFill>
                  <a:latin typeface="+mn-lt"/>
                  <a:ea typeface="+mn-ea"/>
                  <a:cs typeface="+mn-cs"/>
                </a:rPr>
                <a:t>课堂可用组合框itemData保存统计列号。</a:t>
              </a:r>
            </a:p>
          </p:txBody>
        </p:sp>
      </p:grpSp>
      <p:sp>
        <p:nvSpPr>
          <p:cNvPr id="6" name="TextBox 6"/>
          <p:cNvSpPr txBox="1"/>
          <p:nvPr/>
        </p:nvSpPr>
        <p:spPr>
          <a:xfrm>
            <a:off x="603504" y="6404610"/>
            <a:ext cx="380039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12.4.5 · 课程选择必须对应实际统计列 / 22 / 30</a:t>
            </a:r>
          </a:p>
        </p:txBody>
      </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596786" cy="819150"/>
            <a:chOff x="590550" y="613410"/>
            <a:chExt cx="6596786" cy="819150"/>
          </a:xfrm>
        </p:grpSpPr>
        <p:sp>
          <p:nvSpPr>
            <p:cNvPr id="2" name="TextBox 2"/>
            <p:cNvSpPr txBox="1"/>
            <p:nvPr/>
          </p:nvSpPr>
          <p:spPr>
            <a:xfrm>
              <a:off x="590550" y="613410"/>
              <a:ext cx="659678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percentage是0至1的比例</a:t>
              </a:r>
            </a:p>
          </p:txBody>
        </p:sp>
      </p:grpSp>
      <p:grpSp>
        <p:nvGrpSpPr>
          <p:cNvPr id="5" name="Group 5"/>
          <p:cNvGrpSpPr/>
          <p:nvPr/>
        </p:nvGrpSpPr>
        <p:grpSpPr>
          <a:xfrm>
            <a:off x="597408" y="1950720"/>
            <a:ext cx="6425184" cy="3403092"/>
            <a:chOff x="597408" y="1950720"/>
            <a:chExt cx="6425184" cy="3403092"/>
          </a:xfrm>
        </p:grpSpPr>
        <p:sp>
          <p:nvSpPr>
            <p:cNvPr id="4" name="TextBox 4"/>
            <p:cNvSpPr txBox="1"/>
            <p:nvPr/>
          </p:nvSpPr>
          <p:spPr>
            <a:xfrm>
              <a:off x="597408" y="1950720"/>
              <a:ext cx="64251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slice-&gt;percentage()</a:t>
              </a:r>
              <a:br/>
              <a:r>
                <a:rPr lang="zh-CN" sz="2400" dirty="0">
                  <a:solidFill>
                    <a:schemeClr val="dk1"/>
                  </a:solidFill>
                  <a:latin typeface="+mn-lt"/>
                  <a:ea typeface="+mn-ea"/>
                  <a:cs typeface="+mn-cs"/>
                </a:rPr>
                <a:t>等于该切片人数除以序列总人数。</a:t>
              </a:r>
            </a:p>
            <a:p>
              <a:pPr algn="l">
                <a:lnSpc>
                  <a:spcPts val="3300"/>
                </a:lnSpc>
                <a:spcBef>
                  <a:spcPts val="3300"/>
                </a:spcBef>
              </a:pPr>
              <a:r>
                <a:rPr lang="zh-CN" sz="2400" dirty="0">
                  <a:solidFill>
                    <a:schemeClr val="dk1"/>
                  </a:solidFill>
                  <a:latin typeface="+mn-lt"/>
                  <a:ea typeface="+mn-ea"/>
                  <a:cs typeface="+mn-cs"/>
                </a:rPr>
                <a:t>5/40=0.125。</a:t>
              </a:r>
              <a:br/>
              <a:r>
                <a:rPr lang="zh-CN" sz="2400" dirty="0">
                  <a:solidFill>
                    <a:schemeClr val="dk1"/>
                  </a:solidFill>
                  <a:latin typeface="+mn-lt"/>
                  <a:ea typeface="+mn-ea"/>
                  <a:cs typeface="+mn-cs"/>
                </a:rPr>
                <a:t>显示百分数时乘100，结果为12.5%。</a:t>
              </a:r>
            </a:p>
            <a:p>
              <a:pPr algn="l">
                <a:lnSpc>
                  <a:spcPts val="3300"/>
                </a:lnSpc>
                <a:spcBef>
                  <a:spcPts val="3300"/>
                </a:spcBef>
              </a:pPr>
              <a:r>
                <a:rPr lang="zh-CN" sz="2400" dirty="0">
                  <a:solidFill>
                    <a:schemeClr val="dk1"/>
                  </a:solidFill>
                  <a:latin typeface="+mn-lt"/>
                  <a:ea typeface="+mn-ea"/>
                  <a:cs typeface="+mn-cs"/>
                </a:rPr>
                <a:t>总数变为0时显示空数据状态。</a:t>
              </a:r>
              <a:br/>
              <a:r>
                <a:rPr lang="zh-CN" sz="2400" dirty="0">
                  <a:solidFill>
                    <a:schemeClr val="dk1"/>
                  </a:solidFill>
                  <a:latin typeface="+mn-lt"/>
                  <a:ea typeface="+mn-ea"/>
                  <a:cs typeface="+mn-cs"/>
                </a:rPr>
                <a:t>重建或清理旧标签，避免继续显示之前的比例。</a:t>
              </a:r>
            </a:p>
          </p:txBody>
        </p:sp>
      </p:grpSp>
      <p:sp>
        <p:nvSpPr>
          <p:cNvPr id="6" name="TextBox 6"/>
          <p:cNvSpPr txBox="1"/>
          <p:nvPr/>
        </p:nvSpPr>
        <p:spPr>
          <a:xfrm>
            <a:off x="603504" y="6404610"/>
            <a:ext cx="327538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12.4.5 · 本页数值来自图12-13 / 23 / 30</a:t>
            </a:r>
          </a:p>
        </p:txBody>
      </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给已经加入的切片设置标签</a:t>
              </a:r>
            </a:p>
          </p:txBody>
        </p:sp>
      </p:grpSp>
      <p:grpSp>
        <p:nvGrpSpPr>
          <p:cNvPr id="5" name="Group 5"/>
          <p:cNvGrpSpPr/>
          <p:nvPr/>
        </p:nvGrpSpPr>
        <p:grpSpPr>
          <a:xfrm>
            <a:off x="598932" y="1983105"/>
            <a:ext cx="7355586" cy="2468118"/>
            <a:chOff x="598932" y="1983105"/>
            <a:chExt cx="7355586" cy="2468118"/>
          </a:xfrm>
        </p:grpSpPr>
        <p:sp>
          <p:nvSpPr>
            <p:cNvPr id="4" name="TextBox 4"/>
            <p:cNvSpPr txBox="1"/>
            <p:nvPr/>
          </p:nvSpPr>
          <p:spPr>
            <a:xfrm>
              <a:off x="598932" y="1983105"/>
              <a:ext cx="7355586" cy="24681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for (auto slice : seriesPie-&gt;slices()) {</a:t>
              </a:r>
              <a:br/>
              <a:r>
                <a:rPr lang="zh-CN" sz="2100" dirty="0">
                  <a:solidFill>
                    <a:schemeClr val="dk1"/>
                  </a:solidFill>
                  <a:latin typeface="+mn-lt"/>
                  <a:ea typeface="+mn-ea"/>
                  <a:cs typeface="+mn-cs"/>
                </a:rPr>
                <a:t xml:space="preserve">    slice-&gt;setLabel(QString("%1：%2人，%3%")</a:t>
              </a:r>
              <a:br/>
              <a:r>
                <a:rPr lang="zh-CN" sz="2100" dirty="0">
                  <a:solidFill>
                    <a:schemeClr val="dk1"/>
                  </a:solidFill>
                  <a:latin typeface="+mn-lt"/>
                  <a:ea typeface="+mn-ea"/>
                  <a:cs typeface="+mn-cs"/>
                </a:rPr>
                <a:t xml:space="preserve">        .arg(slice-&gt;label())</a:t>
              </a:r>
              <a:br/>
              <a:r>
                <a:rPr lang="zh-CN" sz="2100" dirty="0">
                  <a:solidFill>
                    <a:schemeClr val="dk1"/>
                  </a:solidFill>
                  <a:latin typeface="+mn-lt"/>
                  <a:ea typeface="+mn-ea"/>
                  <a:cs typeface="+mn-cs"/>
                </a:rPr>
                <a:t xml:space="preserve">        .arg(slice-&gt;value(), 0, 'f', 0)</a:t>
              </a:r>
              <a:br/>
              <a:r>
                <a:rPr lang="zh-CN" sz="2100" dirty="0">
                  <a:solidFill>
                    <a:schemeClr val="dk1"/>
                  </a:solidFill>
                  <a:latin typeface="+mn-lt"/>
                  <a:ea typeface="+mn-ea"/>
                  <a:cs typeface="+mn-cs"/>
                </a:rPr>
                <a:t xml:space="preserve">        .arg(slice-&gt;percentage()*100, 0, 'f', 1));</a:t>
              </a:r>
              <a:br/>
              <a:r>
                <a:rPr lang="zh-CN" sz="2100" dirty="0">
                  <a:solidFill>
                    <a:schemeClr val="dk1"/>
                  </a:solidFill>
                  <a:latin typeface="+mn-lt"/>
                  <a:ea typeface="+mn-ea"/>
                  <a:cs typeface="+mn-cs"/>
                </a:rPr>
                <a:t xml:space="preserve">    slice-&gt;setLabelVisible(true);</a:t>
              </a:r>
              <a:br/>
              <a:r>
                <a:rPr lang="zh-CN" sz="2100" dirty="0">
                  <a:solidFill>
                    <a:schemeClr val="dk1"/>
                  </a:solidFill>
                  <a:latin typeface="+mn-lt"/>
                  <a:ea typeface="+mn-ea"/>
                  <a:cs typeface="+mn-cs"/>
                </a:rPr>
                <a:t>}</a:t>
              </a:r>
            </a:p>
          </p:txBody>
        </p:sp>
      </p:grpSp>
      <p:grpSp>
        <p:nvGrpSpPr>
          <p:cNvPr id="7" name="Group 7"/>
          <p:cNvGrpSpPr/>
          <p:nvPr/>
        </p:nvGrpSpPr>
        <p:grpSpPr>
          <a:xfrm>
            <a:off x="597408" y="5151120"/>
            <a:ext cx="7431024" cy="888492"/>
            <a:chOff x="597408" y="5151120"/>
            <a:chExt cx="7431024" cy="888492"/>
          </a:xfrm>
        </p:grpSpPr>
        <p:sp>
          <p:nvSpPr>
            <p:cNvPr id="6" name="TextBox 6"/>
            <p:cNvSpPr txBox="1"/>
            <p:nvPr/>
          </p:nvSpPr>
          <p:spPr>
            <a:xfrm>
              <a:off x="597408" y="5151120"/>
              <a:ext cx="74310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总人数大于0，初始label仅含分数段名称时执行一次。</a:t>
              </a:r>
              <a:br/>
              <a:r>
                <a:rPr lang="zh-CN" sz="2400" dirty="0">
                  <a:solidFill>
                    <a:schemeClr val="dk1"/>
                  </a:solidFill>
                  <a:latin typeface="+mn-lt"/>
                  <a:ea typeface="+mn-ea"/>
                  <a:cs typeface="+mn-cs"/>
                </a:rPr>
                <a:t>单切片用setLabelVisible；新追加的切片也需设置。</a:t>
              </a:r>
            </a:p>
          </p:txBody>
        </p:sp>
      </p:grpSp>
      <p:sp>
        <p:nvSpPr>
          <p:cNvPr id="8" name="TextBox 8"/>
          <p:cNvSpPr txBox="1"/>
          <p:nvPr/>
        </p:nvSpPr>
        <p:spPr>
          <a:xfrm>
            <a:off x="603504" y="6404610"/>
            <a:ext cx="54145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12.4.5 · QString模板保留百分号；更新标签时用原始分段名 / 24 / 30</a:t>
            </a:r>
          </a:p>
        </p:txBody>
      </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悬停切片时显示弹出效果</a:t>
              </a:r>
            </a:p>
          </p:txBody>
        </p:sp>
      </p:grpSp>
      <p:grpSp>
        <p:nvGrpSpPr>
          <p:cNvPr id="5" name="Group 5"/>
          <p:cNvGrpSpPr/>
          <p:nvPr/>
        </p:nvGrpSpPr>
        <p:grpSpPr>
          <a:xfrm>
            <a:off x="597408" y="1950720"/>
            <a:ext cx="6623304" cy="3403092"/>
            <a:chOff x="597408" y="1950720"/>
            <a:chExt cx="6623304" cy="3403092"/>
          </a:xfrm>
        </p:grpSpPr>
        <p:sp>
          <p:nvSpPr>
            <p:cNvPr id="4" name="TextBox 4"/>
            <p:cNvSpPr txBox="1"/>
            <p:nvPr/>
          </p:nvSpPr>
          <p:spPr>
            <a:xfrm>
              <a:off x="597408" y="1950720"/>
              <a:ext cx="662330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QPieSeries::hovered(slice,state)</a:t>
              </a:r>
              <a:br/>
              <a:r>
                <a:rPr lang="zh-CN" sz="2400" dirty="0">
                  <a:solidFill>
                    <a:schemeClr val="dk1"/>
                  </a:solidFill>
                  <a:latin typeface="+mn-lt"/>
                  <a:ea typeface="+mn-ea"/>
                  <a:cs typeface="+mn-cs"/>
                </a:rPr>
                <a:t>给出目标切片和进入、离开状态。</a:t>
              </a:r>
            </a:p>
            <a:p>
              <a:pPr algn="l">
                <a:lnSpc>
                  <a:spcPts val="3300"/>
                </a:lnSpc>
                <a:spcBef>
                  <a:spcPts val="3300"/>
                </a:spcBef>
              </a:pPr>
              <a:r>
                <a:rPr lang="zh-CN" sz="2400" dirty="0">
                  <a:solidFill>
                    <a:schemeClr val="dk1"/>
                  </a:solidFill>
                  <a:latin typeface="+mn-lt"/>
                  <a:ea typeface="+mn-ea"/>
                  <a:cs typeface="+mn-cs"/>
                </a:rPr>
                <a:t>检查slice有效，再调用setExploded(state)。</a:t>
              </a:r>
              <a:br/>
              <a:r>
                <a:rPr lang="zh-CN" sz="2400" dirty="0">
                  <a:solidFill>
                    <a:schemeClr val="dk1"/>
                  </a:solidFill>
                  <a:latin typeface="+mn-lt"/>
                  <a:ea typeface="+mn-ea"/>
                  <a:cs typeface="+mn-cs"/>
                </a:rPr>
                <a:t>进入时弹出，离开时退回。</a:t>
              </a:r>
            </a:p>
            <a:p>
              <a:pPr algn="l">
                <a:lnSpc>
                  <a:spcPts val="3300"/>
                </a:lnSpc>
                <a:spcBef>
                  <a:spcPts val="3300"/>
                </a:spcBef>
              </a:pPr>
              <a:r>
                <a:rPr lang="zh-CN" sz="2400" dirty="0">
                  <a:solidFill>
                    <a:schemeClr val="dk1"/>
                  </a:solidFill>
                  <a:latin typeface="+mn-lt"/>
                  <a:ea typeface="+mn-ea"/>
                  <a:cs typeface="+mn-cs"/>
                </a:rPr>
                <a:t>若切片原本持续弹出，先保存原状态。</a:t>
              </a:r>
              <a:br/>
              <a:r>
                <a:rPr lang="zh-CN" sz="2400" dirty="0">
                  <a:solidFill>
                    <a:schemeClr val="dk1"/>
                  </a:solidFill>
                  <a:latin typeface="+mn-lt"/>
                  <a:ea typeface="+mn-ea"/>
                  <a:cs typeface="+mn-cs"/>
                </a:rPr>
                <a:t>离开时恢复它，避免覆盖用户已经做出的选择。</a:t>
              </a:r>
            </a:p>
          </p:txBody>
        </p:sp>
      </p:grpSp>
      <p:sp>
        <p:nvSpPr>
          <p:cNvPr id="6" name="TextBox 6"/>
          <p:cNvSpPr txBox="1"/>
          <p:nvPr/>
        </p:nvSpPr>
        <p:spPr>
          <a:xfrm>
            <a:off x="603504" y="6404610"/>
            <a:ext cx="363885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12.4.5 · 持续弹出与悬停高亮需协调 / 25 / 30</a:t>
            </a:r>
          </a:p>
        </p:txBody>
      </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环形图要同时约束内孔和外径</a:t>
              </a:r>
            </a:p>
          </p:txBody>
        </p:sp>
      </p:grpSp>
      <p:grpSp>
        <p:nvGrpSpPr>
          <p:cNvPr id="5" name="Group 5"/>
          <p:cNvGrpSpPr/>
          <p:nvPr/>
        </p:nvGrpSpPr>
        <p:grpSpPr>
          <a:xfrm>
            <a:off x="597408" y="1950720"/>
            <a:ext cx="6577584" cy="3403092"/>
            <a:chOff x="597408" y="1950720"/>
            <a:chExt cx="6577584" cy="3403092"/>
          </a:xfrm>
        </p:grpSpPr>
        <p:sp>
          <p:nvSpPr>
            <p:cNvPr id="4" name="TextBox 4"/>
            <p:cNvSpPr txBox="1"/>
            <p:nvPr/>
          </p:nvSpPr>
          <p:spPr>
            <a:xfrm>
              <a:off x="597408" y="1950720"/>
              <a:ext cx="65775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holeSize和pieSize在0至1内。</a:t>
              </a:r>
              <a:br/>
              <a:r>
                <a:rPr lang="zh-CN" sz="2400" dirty="0">
                  <a:solidFill>
                    <a:schemeClr val="dk1"/>
                  </a:solidFill>
                  <a:latin typeface="+mn-lt"/>
                  <a:ea typeface="+mn-ea"/>
                  <a:cs typeface="+mn-cs"/>
                </a:rPr>
                <a:t>内孔不能大于外径，改变一个可能调整另一个。</a:t>
              </a:r>
            </a:p>
            <a:p>
              <a:pPr algn="l">
                <a:lnSpc>
                  <a:spcPts val="3300"/>
                </a:lnSpc>
                <a:spcBef>
                  <a:spcPts val="3300"/>
                </a:spcBef>
              </a:pPr>
              <a:r>
                <a:rPr lang="zh-CN" sz="2400" dirty="0">
                  <a:solidFill>
                    <a:schemeClr val="dk1"/>
                  </a:solidFill>
                  <a:latin typeface="+mn-lt"/>
                  <a:ea typeface="+mn-ea"/>
                  <a:cs typeface="+mn-cs"/>
                </a:rPr>
                <a:t>先检查当前确实存在QPieSeries，再设置尺寸。</a:t>
              </a:r>
              <a:br/>
              <a:r>
                <a:rPr lang="zh-CN" sz="2400" dirty="0">
                  <a:solidFill>
                    <a:schemeClr val="dk1"/>
                  </a:solidFill>
                  <a:latin typeface="+mn-lt"/>
                  <a:ea typeface="+mn-ea"/>
                  <a:cs typeface="+mn-cs"/>
                </a:rPr>
                <a:t>设置后重新读取实际holeSize和pieSize。</a:t>
              </a:r>
            </a:p>
            <a:p>
              <a:pPr algn="l">
                <a:lnSpc>
                  <a:spcPts val="3300"/>
                </a:lnSpc>
                <a:spcBef>
                  <a:spcPts val="3300"/>
                </a:spcBef>
              </a:pPr>
              <a:r>
                <a:rPr lang="zh-CN" sz="2400" dirty="0">
                  <a:solidFill>
                    <a:schemeClr val="dk1"/>
                  </a:solidFill>
                  <a:latin typeface="+mn-lt"/>
                  <a:ea typeface="+mn-ea"/>
                  <a:cs typeface="+mn-cs"/>
                </a:rPr>
                <a:t>把实际值写回界面控件。</a:t>
              </a:r>
              <a:br/>
              <a:r>
                <a:rPr lang="zh-CN" sz="2400" dirty="0">
                  <a:solidFill>
                    <a:schemeClr val="dk1"/>
                  </a:solidFill>
                  <a:latin typeface="+mn-lt"/>
                  <a:ea typeface="+mn-ea"/>
                  <a:cs typeface="+mn-cs"/>
                </a:rPr>
                <a:t>使用QSignalBlocker避免控件互相触发。</a:t>
              </a:r>
            </a:p>
          </p:txBody>
        </p:sp>
      </p:grpSp>
      <p:sp>
        <p:nvSpPr>
          <p:cNvPr id="6" name="TextBox 6"/>
          <p:cNvSpPr txBox="1"/>
          <p:nvPr/>
        </p:nvSpPr>
        <p:spPr>
          <a:xfrm>
            <a:off x="603504" y="6404610"/>
            <a:ext cx="439811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12.4.5 · 没有序列时不能访问series().at(0) / 26 / 30</a:t>
            </a:r>
          </a:p>
        </p:txBody>
      </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953756" cy="819150"/>
            <a:chOff x="590550" y="613410"/>
            <a:chExt cx="7953756" cy="819150"/>
          </a:xfrm>
        </p:grpSpPr>
        <p:sp>
          <p:nvSpPr>
            <p:cNvPr id="2" name="TextBox 2"/>
            <p:cNvSpPr txBox="1"/>
            <p:nvPr/>
          </p:nvSpPr>
          <p:spPr>
            <a:xfrm>
              <a:off x="590550" y="61341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切片移除后先确认对象是否还在</a:t>
              </a:r>
            </a:p>
          </p:txBody>
        </p:sp>
      </p:grpSp>
      <p:grpSp>
        <p:nvGrpSpPr>
          <p:cNvPr id="5" name="Group 5"/>
          <p:cNvGrpSpPr/>
          <p:nvPr/>
        </p:nvGrpSpPr>
        <p:grpSpPr>
          <a:xfrm>
            <a:off x="597408" y="1950720"/>
            <a:ext cx="7309104" cy="3403092"/>
            <a:chOff x="597408" y="1950720"/>
            <a:chExt cx="7309104" cy="3403092"/>
          </a:xfrm>
        </p:grpSpPr>
        <p:sp>
          <p:nvSpPr>
            <p:cNvPr id="4" name="TextBox 4"/>
            <p:cNvSpPr txBox="1"/>
            <p:nvPr/>
          </p:nvSpPr>
          <p:spPr>
            <a:xfrm>
              <a:off x="597408" y="1950720"/>
              <a:ext cx="730910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QPieSeries::remove会删除切片。</a:t>
              </a:r>
              <a:br/>
              <a:r>
                <a:rPr lang="zh-CN" sz="2400" dirty="0">
                  <a:solidFill>
                    <a:schemeClr val="dk1"/>
                  </a:solidFill>
                  <a:latin typeface="+mn-lt"/>
                  <a:ea typeface="+mn-ea"/>
                  <a:cs typeface="+mn-cs"/>
                </a:rPr>
                <a:t>clear删除全部切片，旧slice指针同步清空。</a:t>
              </a:r>
            </a:p>
            <a:p>
              <a:pPr algn="l">
                <a:lnSpc>
                  <a:spcPts val="3300"/>
                </a:lnSpc>
                <a:spcBef>
                  <a:spcPts val="3300"/>
                </a:spcBef>
              </a:pPr>
              <a:r>
                <a:rPr lang="zh-CN" sz="2400" dirty="0">
                  <a:solidFill>
                    <a:schemeClr val="dk1"/>
                  </a:solidFill>
                  <a:latin typeface="+mn-lt"/>
                  <a:ea typeface="+mn-ea"/>
                  <a:cs typeface="+mn-cs"/>
                </a:rPr>
                <a:t>take保留对象；Qt 6.2.3还需检查QObject父对象。</a:t>
              </a:r>
              <a:br/>
              <a:r>
                <a:rPr lang="zh-CN" sz="2400" dirty="0">
                  <a:solidFill>
                    <a:schemeClr val="dk1"/>
                  </a:solidFill>
                  <a:latin typeface="+mn-lt"/>
                  <a:ea typeface="+mn-ea"/>
                  <a:cs typeface="+mn-cs"/>
                </a:rPr>
                <a:t>移交前可setParent(nullptr)，再明确交给谁接管。</a:t>
              </a:r>
            </a:p>
            <a:p>
              <a:pPr algn="l">
                <a:lnSpc>
                  <a:spcPts val="3300"/>
                </a:lnSpc>
                <a:spcBef>
                  <a:spcPts val="3300"/>
                </a:spcBef>
              </a:pPr>
              <a:r>
                <a:rPr lang="zh-CN" sz="2400" dirty="0">
                  <a:solidFill>
                    <a:schemeClr val="dk1"/>
                  </a:solidFill>
                  <a:latin typeface="+mn-lt"/>
                  <a:ea typeface="+mn-ea"/>
                  <a:cs typeface="+mn-cs"/>
                </a:rPr>
                <a:t>chart-&gt;removeAllSeries删除序列。</a:t>
              </a:r>
              <a:br/>
              <a:r>
                <a:rPr lang="zh-CN" sz="2400" dirty="0">
                  <a:solidFill>
                    <a:schemeClr val="dk1"/>
                  </a:solidFill>
                  <a:latin typeface="+mn-lt"/>
                  <a:ea typeface="+mn-ea"/>
                  <a:cs typeface="+mn-cs"/>
                </a:rPr>
                <a:t>不要继续使用所属切片的旧指针。</a:t>
              </a:r>
            </a:p>
          </p:txBody>
        </p:sp>
      </p:grpSp>
      <p:sp>
        <p:nvSpPr>
          <p:cNvPr id="6" name="TextBox 6"/>
          <p:cNvSpPr txBox="1"/>
          <p:nvPr/>
        </p:nvSpPr>
        <p:spPr>
          <a:xfrm>
            <a:off x="603504" y="6404610"/>
            <a:ext cx="342313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12.4.5 · Qt 6.2.3对象寿命核验 / 27 / 30</a:t>
            </a:r>
          </a:p>
        </p:txBody>
      </p:sp>
    </p:spTree>
  </p:cSld>
  <p:clrMapOvr>
    <a:masterClrMapping/>
  </p:clrMapOvr>
  <p:transition xmlns:p14="http://schemas.microsoft.com/office/powerpoint/2010/main" p14:dur="400">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输入合法后再比较图表结果</a:t>
              </a:r>
            </a:p>
          </p:txBody>
        </p:sp>
      </p:grpSp>
      <p:grpSp>
        <p:nvGrpSpPr>
          <p:cNvPr id="5" name="Group 5"/>
          <p:cNvGrpSpPr/>
          <p:nvPr/>
        </p:nvGrpSpPr>
        <p:grpSpPr>
          <a:xfrm>
            <a:off x="597408" y="1950720"/>
            <a:ext cx="7324344" cy="3403092"/>
            <a:chOff x="597408" y="1950720"/>
            <a:chExt cx="7324344" cy="3403092"/>
          </a:xfrm>
        </p:grpSpPr>
        <p:sp>
          <p:nvSpPr>
            <p:cNvPr id="4" name="TextBox 4"/>
            <p:cNvSpPr txBox="1"/>
            <p:nvPr/>
          </p:nvSpPr>
          <p:spPr>
            <a:xfrm>
              <a:off x="597408" y="1950720"/>
              <a:ext cx="732434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成绩用toDouble读取，检查ok、有限性及0至100。</a:t>
              </a:r>
              <a:br/>
              <a:r>
                <a:rPr lang="zh-CN" sz="2400" dirty="0">
                  <a:solidFill>
                    <a:schemeClr val="dk1"/>
                  </a:solidFill>
                  <a:latin typeface="+mn-lt"/>
                  <a:ea typeface="+mn-ea"/>
                  <a:cs typeface="+mn-cs"/>
                </a:rPr>
                <a:t>允许小数成绩时，绘图也保留小数。</a:t>
              </a:r>
            </a:p>
            <a:p>
              <a:pPr algn="l">
                <a:lnSpc>
                  <a:spcPts val="3300"/>
                </a:lnSpc>
                <a:spcBef>
                  <a:spcPts val="3300"/>
                </a:spcBef>
              </a:pPr>
              <a:r>
                <a:rPr lang="zh-CN" sz="2400" dirty="0">
                  <a:solidFill>
                    <a:schemeClr val="dk1"/>
                  </a:solidFill>
                  <a:latin typeface="+mn-lt"/>
                  <a:ea typeface="+mn-ea"/>
                  <a:cs typeface="+mn-cs"/>
                </a:rPr>
                <a:t>统计人数必须非负。</a:t>
              </a:r>
              <a:br/>
              <a:r>
                <a:rPr lang="zh-CN" sz="2400" dirty="0">
                  <a:solidFill>
                    <a:schemeClr val="dk1"/>
                  </a:solidFill>
                  <a:latin typeface="+mn-lt"/>
                  <a:ea typeface="+mn-ea"/>
                  <a:cs typeface="+mn-cs"/>
                </a:rPr>
                <a:t>QPieSlice把负值变为绝对值，加入前应拒绝负人数。</a:t>
              </a:r>
            </a:p>
            <a:p>
              <a:pPr algn="l">
                <a:lnSpc>
                  <a:spcPts val="3300"/>
                </a:lnSpc>
                <a:spcBef>
                  <a:spcPts val="3300"/>
                </a:spcBef>
              </a:pPr>
              <a:r>
                <a:rPr lang="zh-CN" sz="2400" dirty="0">
                  <a:solidFill>
                    <a:schemeClr val="dk1"/>
                  </a:solidFill>
                  <a:latin typeface="+mn-lt"/>
                  <a:ea typeface="+mn-ea"/>
                  <a:cs typeface="+mn-cs"/>
                </a:rPr>
                <a:t>空学生列表、零总数或图表尚未建立时，</a:t>
              </a:r>
              <a:br/>
              <a:r>
                <a:rPr lang="zh-CN" sz="2400" dirty="0">
                  <a:solidFill>
                    <a:schemeClr val="dk1"/>
                  </a:solidFill>
                  <a:latin typeface="+mn-lt"/>
                  <a:ea typeface="+mn-ea"/>
                  <a:cs typeface="+mn-cs"/>
                </a:rPr>
                <a:t>界面显示明确说明，避免沿用旧图形与旧标签。</a:t>
              </a:r>
            </a:p>
          </p:txBody>
        </p:sp>
      </p:grpSp>
      <p:sp>
        <p:nvSpPr>
          <p:cNvPr id="6" name="TextBox 6"/>
          <p:cNvSpPr txBox="1"/>
          <p:nvPr/>
        </p:nvSpPr>
        <p:spPr>
          <a:xfrm>
            <a:off x="603504" y="6404610"/>
            <a:ext cx="378424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 · 统计分母采用该课程的有效人数 / 28 / 30</a:t>
            </a:r>
          </a:p>
        </p:txBody>
      </p:sp>
    </p:spTree>
  </p:cSld>
  <p:clrMapOvr>
    <a:masterClrMapping/>
  </p:clrMapOvr>
  <p:transition xmlns:p14="http://schemas.microsoft.com/office/powerpoint/2010/main" p14:dur="400">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126736" cy="819150"/>
            <a:chOff x="590550" y="613410"/>
            <a:chExt cx="5126736" cy="819150"/>
          </a:xfrm>
        </p:grpSpPr>
        <p:sp>
          <p:nvSpPr>
            <p:cNvPr id="2" name="TextBox 2"/>
            <p:cNvSpPr txBox="1"/>
            <p:nvPr/>
          </p:nvSpPr>
          <p:spPr>
            <a:xfrm>
              <a:off x="590550" y="61341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用数据组织检查理解</a:t>
              </a:r>
            </a:p>
          </p:txBody>
        </p:sp>
      </p:grpSp>
      <p:grpSp>
        <p:nvGrpSpPr>
          <p:cNvPr id="5" name="Group 5"/>
          <p:cNvGrpSpPr/>
          <p:nvPr/>
        </p:nvGrpSpPr>
        <p:grpSpPr>
          <a:xfrm>
            <a:off x="597408" y="1950720"/>
            <a:ext cx="5893003" cy="469392"/>
            <a:chOff x="597408" y="1950720"/>
            <a:chExt cx="5893003" cy="469392"/>
          </a:xfrm>
        </p:grpSpPr>
        <p:sp>
          <p:nvSpPr>
            <p:cNvPr id="4" name="TextBox 4"/>
            <p:cNvSpPr txBox="1"/>
            <p:nvPr/>
          </p:nvSpPr>
          <p:spPr>
            <a:xfrm>
              <a:off x="597408" y="1950720"/>
              <a:ext cx="589300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百分比柱的QBarSet::at返回百分比吗？</a:t>
              </a:r>
            </a:p>
          </p:txBody>
        </p:sp>
      </p:grpSp>
      <p:grpSp>
        <p:nvGrpSpPr>
          <p:cNvPr id="7" name="Group 7"/>
          <p:cNvGrpSpPr/>
          <p:nvPr/>
        </p:nvGrpSpPr>
        <p:grpSpPr>
          <a:xfrm>
            <a:off x="597408" y="2484120"/>
            <a:ext cx="6486144" cy="469392"/>
            <a:chOff x="597408" y="2484120"/>
            <a:chExt cx="6486144" cy="469392"/>
          </a:xfrm>
        </p:grpSpPr>
        <p:sp>
          <p:nvSpPr>
            <p:cNvPr id="6" name="TextBox 6"/>
            <p:cNvSpPr txBox="1"/>
            <p:nvPr/>
          </p:nvSpPr>
          <p:spPr>
            <a:xfrm>
              <a:off x="597408" y="2484120"/>
              <a:ext cx="6486144" cy="469392"/>
            </a:xfrm>
            <a:prstGeom prst="rect">
              <a:avLst/>
            </a:prstGeom>
            <a:noFill/>
            <a:ln>
              <a:noFill/>
            </a:ln>
          </p:spPr>
          <p:txBody>
            <a:bodyPr wrap="none" lIns="0" tIns="0" rIns="0" bIns="0" anchor="t" anchorCtr="0">
              <a:spAutoFit/>
            </a:bodyPr>
            <a:lstStyle/>
            <a:p>
              <a:pPr algn="l"/>
              <a:r>
                <a:rPr lang="zh-CN" sz="2400" dirty="0">
                  <a:solidFill>
                    <a:schemeClr val="accent2"/>
                  </a:solidFill>
                  <a:latin typeface="+mn-lt"/>
                  <a:ea typeface="+mn-ea"/>
                  <a:cs typeface="+mn-cs"/>
                </a:rPr>
                <a:t>返回原始人数；同一课程内按总人数归一化。</a:t>
              </a:r>
            </a:p>
          </p:txBody>
        </p:sp>
      </p:grpSp>
      <p:grpSp>
        <p:nvGrpSpPr>
          <p:cNvPr id="9" name="Group 9"/>
          <p:cNvGrpSpPr/>
          <p:nvPr/>
        </p:nvGrpSpPr>
        <p:grpSpPr>
          <a:xfrm>
            <a:off x="597408" y="3398520"/>
            <a:ext cx="5516880" cy="469392"/>
            <a:chOff x="597408" y="3398520"/>
            <a:chExt cx="5516880" cy="469392"/>
          </a:xfrm>
        </p:grpSpPr>
        <p:sp>
          <p:nvSpPr>
            <p:cNvPr id="8" name="TextBox 8"/>
            <p:cNvSpPr txBox="1"/>
            <p:nvPr/>
          </p:nvSpPr>
          <p:spPr>
            <a:xfrm>
              <a:off x="597408" y="33985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改为水平柱状图，平均分折线怎么改？</a:t>
              </a:r>
            </a:p>
          </p:txBody>
        </p:sp>
      </p:grpSp>
      <p:grpSp>
        <p:nvGrpSpPr>
          <p:cNvPr id="11" name="Group 11"/>
          <p:cNvGrpSpPr/>
          <p:nvPr/>
        </p:nvGrpSpPr>
        <p:grpSpPr>
          <a:xfrm>
            <a:off x="597408" y="3931920"/>
            <a:ext cx="6389218" cy="469392"/>
            <a:chOff x="597408" y="3931920"/>
            <a:chExt cx="6389218" cy="469392"/>
          </a:xfrm>
        </p:grpSpPr>
        <p:sp>
          <p:nvSpPr>
            <p:cNvPr id="10" name="TextBox 10"/>
            <p:cNvSpPr txBox="1"/>
            <p:nvPr/>
          </p:nvSpPr>
          <p:spPr>
            <a:xfrm>
              <a:off x="597408" y="3931920"/>
              <a:ext cx="6389218" cy="469392"/>
            </a:xfrm>
            <a:prstGeom prst="rect">
              <a:avLst/>
            </a:prstGeom>
            <a:noFill/>
            <a:ln>
              <a:noFill/>
            </a:ln>
          </p:spPr>
          <p:txBody>
            <a:bodyPr wrap="none" lIns="0" tIns="0" rIns="0" bIns="0" anchor="t" anchorCtr="0">
              <a:spAutoFit/>
            </a:bodyPr>
            <a:lstStyle/>
            <a:p>
              <a:pPr algn="l"/>
              <a:r>
                <a:rPr lang="zh-CN" sz="2400" dirty="0">
                  <a:solidFill>
                    <a:schemeClr val="accent2"/>
                  </a:solidFill>
                  <a:latin typeface="+mn-lt"/>
                  <a:ea typeface="+mn-ea"/>
                  <a:cs typeface="+mn-cs"/>
                </a:rPr>
                <a:t>由(i,avg)改为(avg,i)，并交换两轴位置。</a:t>
              </a:r>
            </a:p>
          </p:txBody>
        </p:sp>
      </p:grpSp>
      <p:grpSp>
        <p:nvGrpSpPr>
          <p:cNvPr id="13" name="Group 13"/>
          <p:cNvGrpSpPr/>
          <p:nvPr/>
        </p:nvGrpSpPr>
        <p:grpSpPr>
          <a:xfrm>
            <a:off x="597408" y="4998720"/>
            <a:ext cx="5904586" cy="469392"/>
            <a:chOff x="597408" y="4998720"/>
            <a:chExt cx="5904586" cy="469392"/>
          </a:xfrm>
        </p:grpSpPr>
        <p:sp>
          <p:nvSpPr>
            <p:cNvPr id="12" name="TextBox 12"/>
            <p:cNvSpPr txBox="1"/>
            <p:nvPr/>
          </p:nvSpPr>
          <p:spPr>
            <a:xfrm>
              <a:off x="597408" y="4998720"/>
              <a:ext cx="590458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三科各0至100，堆叠轴的上限应是多少？</a:t>
              </a:r>
            </a:p>
          </p:txBody>
        </p:sp>
      </p:grpSp>
      <p:grpSp>
        <p:nvGrpSpPr>
          <p:cNvPr id="15" name="Group 15"/>
          <p:cNvGrpSpPr/>
          <p:nvPr/>
        </p:nvGrpSpPr>
        <p:grpSpPr>
          <a:xfrm>
            <a:off x="597408" y="5532120"/>
            <a:ext cx="5403799" cy="469392"/>
            <a:chOff x="597408" y="5532120"/>
            <a:chExt cx="5403799" cy="469392"/>
          </a:xfrm>
        </p:grpSpPr>
        <p:sp>
          <p:nvSpPr>
            <p:cNvPr id="14" name="TextBox 14"/>
            <p:cNvSpPr txBox="1"/>
            <p:nvPr/>
          </p:nvSpPr>
          <p:spPr>
            <a:xfrm>
              <a:off x="597408" y="5532120"/>
              <a:ext cx="5403799" cy="469392"/>
            </a:xfrm>
            <a:prstGeom prst="rect">
              <a:avLst/>
            </a:prstGeom>
            <a:noFill/>
            <a:ln>
              <a:noFill/>
            </a:ln>
          </p:spPr>
          <p:txBody>
            <a:bodyPr wrap="none" lIns="0" tIns="0" rIns="0" bIns="0" anchor="t" anchorCtr="0">
              <a:spAutoFit/>
            </a:bodyPr>
            <a:lstStyle/>
            <a:p>
              <a:pPr algn="l"/>
              <a:r>
                <a:rPr lang="zh-CN" sz="2400" dirty="0">
                  <a:solidFill>
                    <a:schemeClr val="accent2"/>
                  </a:solidFill>
                  <a:latin typeface="+mn-lt"/>
                  <a:ea typeface="+mn-ea"/>
                  <a:cs typeface="+mn-cs"/>
                </a:rPr>
                <a:t>300，因为柱的总长度表示三科总分。</a:t>
              </a:r>
            </a:p>
          </p:txBody>
        </p:sp>
      </p:grpSp>
      <p:sp>
        <p:nvSpPr>
          <p:cNvPr id="16" name="TextBox 16"/>
          <p:cNvSpPr txBox="1"/>
          <p:nvPr/>
        </p:nvSpPr>
        <p:spPr>
          <a:xfrm>
            <a:off x="603504" y="6404610"/>
            <a:ext cx="426887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 · 先解释分母、索引和范围，再点击答案 / 29 / 30</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childTnLst>
                          </p:cTn>
                        </p:par>
                      </p:childTnLst>
                    </p:cTn>
                  </p:par>
                  <p:par>
                    <p:cTn id="8" fill="hold">
                      <p:stCondLst>
                        <p:cond delay="indefinite"/>
                      </p:stCondLst>
                      <p:childTnLst>
                        <p:par>
                          <p:cTn id="9" fill="hold">
                            <p:stCondLst>
                              <p:cond delay="0"/>
                            </p:stCondLst>
                            <p:childTnLst>
                              <p:par>
                                <p:cTn xmlns:p="http://schemas.openxmlformats.org/presentationml/2006/mai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50"/>
                                        <p:tgtEl>
                                          <p:spTgt spid="11"/>
                                        </p:tgtEl>
                                      </p:cBhvr>
                                    </p:animEffect>
                                  </p:childTnLst>
                                </p:cTn>
                              </p:par>
                            </p:childTnLst>
                          </p:cTn>
                        </p:par>
                      </p:childTnLst>
                    </p:cTn>
                  </p:par>
                  <p:par>
                    <p:cTn id="13" fill="hold">
                      <p:stCondLst>
                        <p:cond delay="indefinite"/>
                      </p:stCondLst>
                      <p:childTnLst>
                        <p:par>
                          <p:cTn id="14" fill="hold">
                            <p:stCondLst>
                              <p:cond delay="0"/>
                            </p:stCondLst>
                            <p:childTnLst>
                              <p:par>
                                <p:cTn xmlns:p="http://schemas.openxmlformats.org/presentationml/2006/mai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同一批数据可以回答不同问题</a:t>
              </a:r>
            </a:p>
          </p:txBody>
        </p:sp>
      </p:grpSp>
      <p:grpSp>
        <p:nvGrpSpPr>
          <p:cNvPr id="5" name="Group 5"/>
          <p:cNvGrpSpPr/>
          <p:nvPr/>
        </p:nvGrpSpPr>
        <p:grpSpPr>
          <a:xfrm>
            <a:off x="597408" y="1950720"/>
            <a:ext cx="6729984" cy="3403092"/>
            <a:chOff x="597408" y="1950720"/>
            <a:chExt cx="6729984" cy="3403092"/>
          </a:xfrm>
        </p:grpSpPr>
        <p:sp>
          <p:nvSpPr>
            <p:cNvPr id="4" name="TextBox 4"/>
            <p:cNvSpPr txBox="1"/>
            <p:nvPr/>
          </p:nvSpPr>
          <p:spPr>
            <a:xfrm>
              <a:off x="597408" y="1950720"/>
              <a:ext cx="67299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分组柱比较各科成绩。</a:t>
              </a:r>
              <a:br/>
              <a:r>
                <a:rPr lang="zh-CN" sz="2400" dirty="0">
                  <a:solidFill>
                    <a:schemeClr val="dk1"/>
                  </a:solidFill>
                  <a:latin typeface="+mn-lt"/>
                  <a:ea typeface="+mn-ea"/>
                  <a:cs typeface="+mn-cs"/>
                </a:rPr>
                <a:t>堆叠柱比较总分与组成。</a:t>
              </a:r>
            </a:p>
            <a:p>
              <a:pPr algn="l">
                <a:lnSpc>
                  <a:spcPts val="3300"/>
                </a:lnSpc>
                <a:spcBef>
                  <a:spcPts val="3300"/>
                </a:spcBef>
              </a:pPr>
              <a:r>
                <a:rPr lang="zh-CN" sz="2400" dirty="0">
                  <a:solidFill>
                    <a:schemeClr val="dk1"/>
                  </a:solidFill>
                  <a:latin typeface="+mn-lt"/>
                  <a:ea typeface="+mn-ea"/>
                  <a:cs typeface="+mn-cs"/>
                </a:rPr>
                <a:t>百分比柱按类别归一化。</a:t>
              </a:r>
              <a:br/>
              <a:r>
                <a:rPr lang="zh-CN" sz="2400" dirty="0">
                  <a:solidFill>
                    <a:schemeClr val="dk1"/>
                  </a:solidFill>
                  <a:latin typeface="+mn-lt"/>
                  <a:ea typeface="+mn-ea"/>
                  <a:cs typeface="+mn-cs"/>
                </a:rPr>
                <a:t>饼图比较一个总数中的份额。</a:t>
              </a:r>
            </a:p>
            <a:p>
              <a:pPr algn="l">
                <a:lnSpc>
                  <a:spcPts val="3300"/>
                </a:lnSpc>
                <a:spcBef>
                  <a:spcPts val="3300"/>
                </a:spcBef>
              </a:pPr>
              <a:r>
                <a:rPr lang="zh-CN" sz="2400" dirty="0">
                  <a:solidFill>
                    <a:schemeClr val="dk1"/>
                  </a:solidFill>
                  <a:latin typeface="+mn-lt"/>
                  <a:ea typeface="+mn-ea"/>
                  <a:cs typeface="+mn-cs"/>
                </a:rPr>
                <a:t>下一章把数据代理、序列和坐标轴扩展到三维。</a:t>
              </a:r>
              <a:br/>
              <a:r>
                <a:rPr lang="zh-CN" sz="2400" dirty="0">
                  <a:solidFill>
                    <a:schemeClr val="dk1"/>
                  </a:solidFill>
                  <a:latin typeface="+mn-lt"/>
                  <a:ea typeface="+mn-ea"/>
                  <a:cs typeface="+mn-cs"/>
                </a:rPr>
                <a:t>行列组织、三维坐标和窗口嵌入都需要重新说明。</a:t>
              </a:r>
            </a:p>
          </p:txBody>
        </p:sp>
      </p:grpSp>
      <p:sp>
        <p:nvSpPr>
          <p:cNvPr id="6" name="TextBox 6"/>
          <p:cNvSpPr txBox="1"/>
          <p:nvPr/>
        </p:nvSpPr>
        <p:spPr>
          <a:xfrm>
            <a:off x="603504" y="6404610"/>
            <a:ext cx="125608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12.4 / 30 / 30</a:t>
            </a: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qt6_ch12_c_barpie">
  <a:themeElements>
    <a:clrScheme name="qt6_ch12_c_barpie">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12_c_barpie">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12_c_barpi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qt6_ch12_c_barpie">
  <a:themeElements>
    <a:clrScheme name="qt6_ch12_c_barpie">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12_c_barpie">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12_c_barpi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30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2026-10-07T04:36:04Z</dcterms:created>
  <dcterms:modified xsi:type="dcterms:W3CDTF">2026-10-07T04:36:04Z</dcterms:modified>
  <cp:category/>
  <cp:contentStatus/>
</cp:coreProperties>
</file>