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39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  <Relationship Id="rId39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第12章处理平面图表。本章先建立三维窗口与数据代理的关系，再把柱状数据组织成行列。三维图的外观可以旋转，数据的行列含义不会随视角改变。</a:t>
            </a:r>
          </a:p>
          <a:p>
            <a:pPr/>
            <a:endParaRPr lang="zh-CN" dirty="0"/>
          </a:p>
          <a:p>
            <a:pPr/>
            <a:r>
              <a:rPr lang="zh-CN" dirty="0"/>
              <a:t>三维图表结构与柱状图</a:t>
            </a:r>
          </a:p>
          <a:p>
            <a:pPr/>
            <a:endParaRPr lang="zh-CN" dirty="0"/>
          </a:p>
          <a:p>
            <a:pPr/>
            <a:r>
              <a:rPr lang="zh-CN" dirty="0"/>
              <a:t>第13章 · 13.1—13.2先确定一根柱对应哪一行、哪一列，再修改它的数值。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教材依据：第13章13.1 三维图表概述；13.2 三维柱状图。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完整显示教材图13-4。下方状态栏给出Row=2、Column=1、Value=13.0，左上显示Weem3,Tue的选中项标签。周是行、工作日是列。截图中的Weem3是示例标签拼写，不作为接口名。</a:t>
            </a:r>
          </a:p>
          <a:p>
            <a:pPr/>
            <a:endParaRPr lang="zh-CN" dirty="0"/>
          </a:p>
          <a:p>
            <a:pPr/>
            <a:r>
              <a:rPr lang="zh-CN" dirty="0"/>
              <a:t>左侧控制相机和外观。上方修改数据和行。选中柱显示行号、列号和数值。周是行，工作日是列。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教材依据：第13章13.1 三维图表概述；13.2 三维柱状图。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本份先用Q3DBars解释二维数组如何进入三维图。后两份分别介绍Q3DScatter和Q3DSurface。三类图都有序列和代理，但数据组织规则不能互相照搬。</a:t>
            </a:r>
          </a:p>
          <a:p>
            <a:pPr/>
            <a:endParaRPr lang="zh-CN" dirty="0"/>
          </a:p>
          <a:p>
            <a:pPr/>
            <a:r>
              <a:rPr lang="zh-CN" dirty="0"/>
              <a:t>柱状图：行和列确定位置，数值决定柱高。Q3DBars用分类网格组织数据。散点图：每个点直接保存一个三维坐标。Q3DScatter允许点分布在任意位置。曲面图：有顺序的行列采样点组成连续表面。Q3DSurface还要求相邻采样点能够构成网格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教材依据：第13章13.1 三维图表概述；13.2 三维柱状图。F112：https://raw.githubusercontent.com/qt/qtdatavis3d/v6.2.3/src/datavisualization/data/qbar3dseries.cpp；F113：https://raw.githubusercontent.com/qt/qtdatavis3d/v6.2.3/src/datavisualization/engine/q3dscatter.h；F114：https://raw.githubusercontent.com/qt/qtdatavis3d/v6.2.3/src/datavisualization/engine/q3dsurface.h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教材把三维图表与图形视图的体系类比，容易让学生误以为可以添加QGraphicsItem。明确区分QWindow与QGraphicsView。这里仍讲教材Qt6.2.3的Data Visualization模块和全局类名。</a:t>
            </a:r>
          </a:p>
          <a:p>
            <a:pPr/>
            <a:endParaRPr lang="zh-CN" dirty="0"/>
          </a:p>
          <a:p>
            <a:pPr/>
            <a:r>
              <a:rPr lang="zh-CN" dirty="0"/>
              <a:t>Qt Data Visualization提供Q3DBars等QWindow子类。Qt 6中的类名直接使用，不再加旧版命名空间。图表通过OpenGL绘制。Q3DScene管理三维图表的相机和灯光。Q3DScene不属于QGraphicsScene。不能向它添加QGraphicsItem或使用图形项接口。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教材依据：第13章13.1 三维图表概述；13.2 三维柱状图。F100：https://raw.githubusercontent.com/qt/qtdatavis3d/v6.2.3/src/datavisualization/engine/qabstract3dgraph.h；F101：https://raw.githubusercontent.com/qt/qtdatavis3d/v6.2.3/src/datavisualization/global/qdatavisualizationglobal.h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CMake中的模块名大小写为DataVisualization，目标为Qt6::DataVisualization。片段要求app目标已经创建。qmake模块名为小写datavisualization。Creator的Kit需要有教材使用的模块；这里不切换到Qt Graphs。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find_package(Qt6 REQUIRED COMPONENTS</a:t>
            </a:r>
          </a:p>
          <a:p>
            <a:pPr/>
            <a:r>
              <a:rPr lang="zh-CN" dirty="0"/>
              <a:t>Widgets DataVisualization)</a:t>
            </a:r>
          </a:p>
          <a:p>
            <a:pPr/>
            <a:r>
              <a:rPr lang="zh-CN" dirty="0"/>
              <a:t>target_link_libraries(app PRIVATE</a:t>
            </a:r>
          </a:p>
          <a:p>
            <a:pPr/>
            <a:r>
              <a:rPr lang="zh-CN" dirty="0"/>
              <a:t>Qt6::Widgets Qt6::DataVisualization)</a:t>
            </a:r>
          </a:p>
          <a:p>
            <a:pPr/>
            <a:endParaRPr lang="zh-CN" dirty="0"/>
          </a:p>
          <a:p>
            <a:pPr/>
            <a:r>
              <a:rPr lang="zh-CN" dirty="0"/>
              <a:t>app目标已经创建，当前Kit已提供Data Visualization模块。qmake工程使用QT += widgets datavisualization。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教材依据：第13章13.1 三维图表概述；13.2 三维柱状图。F102：https://doc.qt.io/qt-6/qtdatavisualization-index.html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用所有权和职责两条线解释对象链。Q3DScene由图表内部提供，相机和灯光属于场景；不要把它误画为QGraphicsScene。对象成功交给接管者后，不再重复delete。</a:t>
            </a:r>
          </a:p>
          <a:p>
            <a:pPr/>
            <a:endParaRPr lang="zh-CN" dirty="0"/>
          </a:p>
          <a:p>
            <a:pPr/>
            <a:r>
              <a:rPr lang="zh-CN" dirty="0"/>
              <a:t>QWidget容器三维图表序列数据代理从左向右，成功加入后由前一级接管后一级。容器负责嵌入；图表管理坐标轴、相机和显示。序列决定柱的样式，代理保存和修改柱值。代理还会接管数据数组及行，避免重复delete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教材依据：第13章13.1 三维图表概述；13.2 三维柱状图。F103：https://raw.githubusercontent.com/qt/qtbase/v6.2.3/src/widgets/kernel/qwindowcontainer.cpp；F105：https://raw.githubusercontent.com/qt/qtdatavis3d/v6.2.3/src/datavisualization/engine/q3dbars.cpp；F106：https://doc.qt.io/qt-6/qtdatavisualization-data-handling.html；F107：https://raw.githubusercontent.com/qt/qtdatavis3d/v6.2.3/src/datavisualization/data/qbardataproxy.cpp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QWidget::createWindowContainer的第一个参数是QWindow*，教材若写成QWidget*需要修正。容器接管graph3D；splitter组织左侧设置面板和右侧图表。代码中的成员指针只作访问引用，不能再手工删除已被接管的窗口。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graph3D = new Q3DBars;</a:t>
            </a:r>
          </a:p>
          <a:p>
            <a:pPr/>
            <a:r>
              <a:rPr lang="zh-CN" dirty="0"/>
              <a:t>graphContainer = QWidget::createWindowContainer(</a:t>
            </a:r>
          </a:p>
          <a:p>
            <a:pPr/>
            <a:r>
              <a:rPr lang="zh-CN" dirty="0"/>
              <a:t>graph3D, this);</a:t>
            </a:r>
          </a:p>
          <a:p>
            <a:pPr/>
            <a:r>
              <a:rPr lang="zh-CN" dirty="0"/>
              <a:t>auto splitter = new QSplitter;</a:t>
            </a:r>
          </a:p>
          <a:p>
            <a:pPr/>
            <a:r>
              <a:rPr lang="zh-CN" dirty="0"/>
              <a:t>splitter-&gt;addWidget(ui-&gt;frameSetup);</a:t>
            </a:r>
          </a:p>
          <a:p>
            <a:pPr/>
            <a:r>
              <a:rPr lang="zh-CN" dirty="0"/>
              <a:t>splitter-&gt;addWidget(graphContainer);</a:t>
            </a:r>
          </a:p>
          <a:p>
            <a:pPr/>
            <a:r>
              <a:rPr lang="zh-CN" dirty="0"/>
              <a:t>setCentralWidget(splitter);</a:t>
            </a:r>
          </a:p>
          <a:p>
            <a:pPr/>
            <a:endParaRPr lang="zh-CN" dirty="0"/>
          </a:p>
          <a:p>
            <a:pPr/>
            <a:r>
              <a:rPr lang="zh-CN" dirty="0"/>
              <a:t>第一个参数是QWindow*；容器接管graph3D。左侧保留frameSetup，右侧显示三维图表。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教材依据：第13章13.1 三维图表概述；13.2 三维柱状图。F103：https://raw.githubusercontent.com/qt/qtbase/v6.2.3/src/widgets/kernel/qwindowcontainer.cpp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有窗口对象不等于能够绘制。环境检查应在初始化阶段完成，不让用户点击后才出现空白。窗口容器还存在堆叠、焦点和平台限制，课堂先用标准QMainWindow加QSplitter验证。</a:t>
            </a:r>
          </a:p>
          <a:p>
            <a:pPr/>
            <a:endParaRPr lang="zh-CN" dirty="0"/>
          </a:p>
          <a:p>
            <a:pPr/>
            <a:r>
              <a:rPr lang="zh-CN" dirty="0"/>
              <a:t>检查graph3D-&gt;hasContext()，确认OpenGL上下文可用。创建了窗口对象，并不保证当前环境能够绘制。检查失败时显示原因，禁用依赖图表的操作。不要让学生面对空白窗口反复修改数据。还要检查容器有可见大小，键盘操作时焦点已进入容器。窗口容器的堆叠与焦点行为受平台限制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教材依据：第13章13.1 三维图表概述；13.2 三维柱状图。F104：https://raw.githubusercontent.com/qt/qtbase/v6.2.3/src/widgets/kernel/qwindowcontainer.cpp；F115：https://raw.githubusercontent.com/qt/qtdatavis3d/v6.2.3/src/datavisualization/engine/qabstract3dgraph.cpp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底面的两个方向是分类轴，不是普通二维图的横纵数值轴。只旋转相机时，Week2仍表示同一行，Tue仍表示同一列。选中坐标的x与y又是行列索引，后面单独解释，避免与空间轴混用。</a:t>
            </a:r>
          </a:p>
          <a:p>
            <a:pPr/>
            <a:endParaRPr lang="zh-CN" dirty="0"/>
          </a:p>
          <a:p>
            <a:pPr/>
            <a:r>
              <a:rPr lang="zh-CN" dirty="0"/>
              <a:t>rowAxis使用QCategory3DAxis。行标签表示第几周。columnAxis也使用QCategory3DAxis。列标签表示星期几。valueAxis使用QValue3DAxis。数值决定柱高；旋转相机不会改变行列和数值。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教材依据：第13章13.1 三维图表概述；13.2 三维柱状图。F112：https://raw.githubusercontent.com/qt/qtdatavis3d/v6.2.3/src/datavisualization/data/qbar3dseries.cpp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片段沿用图表已有的轴，初始值5到14落在0到15范围内。真实编辑允许更大数值时，重新设范围或启用自动调整。Q3DBars接管设置给它的轴；要取回轴使用releaseAxis，并处理之后的寿命。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graph3D-&gt;rowAxis()-&gt;setTitle("Week");</a:t>
            </a:r>
          </a:p>
          <a:p>
            <a:pPr/>
            <a:r>
              <a:rPr lang="zh-CN" dirty="0"/>
              <a:t>graph3D-&gt;columnAxis()-&gt;setTitle("Day");</a:t>
            </a:r>
          </a:p>
          <a:p>
            <a:pPr/>
            <a:r>
              <a:rPr lang="zh-CN" dirty="0"/>
              <a:t>graph3D-&gt;valueAxis()-&gt;setTitle("Value");</a:t>
            </a:r>
          </a:p>
          <a:p>
            <a:pPr/>
            <a:r>
              <a:rPr lang="zh-CN" dirty="0"/>
              <a:t>graph3D-&gt;valueAxis()-&gt;setRange(0, 15);</a:t>
            </a:r>
          </a:p>
          <a:p>
            <a:pPr/>
            <a:r>
              <a:rPr lang="zh-CN" dirty="0"/>
              <a:t>graph3D-&gt;valueAxis()-&gt;setLabelFormat("%.1f");</a:t>
            </a:r>
          </a:p>
          <a:p>
            <a:pPr/>
            <a:endParaRPr lang="zh-CN" dirty="0"/>
          </a:p>
          <a:p>
            <a:pPr/>
            <a:r>
              <a:rPr lang="zh-CN" dirty="0"/>
              <a:t>初始值5至14落在此范围内；编辑后按需要扩大范围。要显示轴标题，各轴调用setTitleVisible(true)。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教材依据：第13章13.1 三维图表概述；13.2 三维柱状图。F105：https://raw.githubusercontent.com/qt/qtdatavis3d/v6.2.3/src/datavisualization/engine/q3dbars.cpp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行本身在堆上创建，因为数组保存的是行指针。行内数据项是值对象，直接append(QBarDataItem(value))；不必new一个数据项再复制，这会丢失原指针并泄漏。</a:t>
            </a:r>
          </a:p>
          <a:p>
            <a:pPr/>
            <a:endParaRPr lang="zh-CN" dirty="0"/>
          </a:p>
          <a:p>
            <a:pPr/>
            <a:r>
              <a:rPr lang="zh-CN" dirty="0"/>
              <a:t>QBarDataArray保存QBarDataRow*，每个指针指向一行。因此每一行需要单独创建。QBarDataRow按列顺序保存QBarDataItem值对象。直接加入QBarDataItem(value)，不必new数据项。3周×5天需要3行，每行5个柱值。外层循环选周，内层循环按星期顺序加入值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教材依据：第13章13.1 三维图表概述；13.2 三维柱状图。F108：https://raw.githubusercontent.com/qt/qtdatavis3d/v6.2.3/src/datavisualization/data/qbardataproxy.h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bounded(5,15)产生5到14，不包含15。每次外层循环创建一个新的行，内层把五个值对象放入这一行。先完成数组再交给代理；若提前退出且尚未转交，调用方负责清理已分配的数组与行。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auto array = new QBarDataArray;</a:t>
            </a:r>
          </a:p>
          <a:p>
            <a:pPr/>
            <a:r>
              <a:rPr lang="zh-CN" dirty="0"/>
              <a:t>for (int r = 0; r &lt; 3; ++r) {</a:t>
            </a:r>
          </a:p>
          <a:p>
            <a:pPr/>
            <a:r>
              <a:rPr lang="zh-CN" dirty="0"/>
              <a:t>auto row = new QBarDataRow;</a:t>
            </a:r>
          </a:p>
          <a:p>
            <a:pPr/>
            <a:r>
              <a:rPr lang="zh-CN" dirty="0"/>
              <a:t>for (int c = 0; c &lt; 5; ++c)</a:t>
            </a:r>
          </a:p>
          <a:p>
            <a:pPr/>
            <a:r>
              <a:rPr lang="zh-CN" dirty="0"/>
              <a:t>row-&gt;append(QBarDataItem(</a:t>
            </a:r>
          </a:p>
          <a:p>
            <a:pPr/>
            <a:r>
              <a:rPr lang="zh-CN" dirty="0"/>
              <a:t>QRandomGenerator::global()-&gt;bounded(5, 15)));</a:t>
            </a:r>
          </a:p>
          <a:p>
            <a:pPr/>
            <a:r>
              <a:rPr lang="zh-CN" dirty="0"/>
              <a:t>array-&gt;append(row); }</a:t>
            </a:r>
          </a:p>
          <a:p>
            <a:pPr/>
            <a:endParaRPr lang="zh-CN" dirty="0"/>
          </a:p>
          <a:p>
            <a:pPr/>
            <a:r>
              <a:rPr lang="zh-CN" dirty="0"/>
              <a:t>随机值为5至14，不包含15；每行完成后加入数组。此时尚未交给代理，调用方负责数组与行的寿命。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教材依据：第13章13.1 三维图表概述；13.2 三维柱状图。F108：https://raw.githubusercontent.com/qt/qtdatavis3d/v6.2.3/src/datavisualization/data/qbardataproxy.h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resetArray的这一重载把数组、行标签和列标签一同更新，避免先改数据再遗留旧标签。图表接管成功加入的序列。不要在转交后delete array或单独删除行。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QStringList weeks{"Week1", "Week2", "Week3"};</a:t>
            </a:r>
          </a:p>
          <a:p>
            <a:pPr/>
            <a:r>
              <a:rPr lang="zh-CN" dirty="0"/>
              <a:t>QStringList days{"Mon", "Tue", "Wed", "Thur", "Fri"};</a:t>
            </a:r>
          </a:p>
          <a:p>
            <a:pPr/>
            <a:r>
              <a:rPr lang="zh-CN" dirty="0"/>
              <a:t>auto series = new QBar3DSeries;</a:t>
            </a:r>
          </a:p>
          <a:p>
            <a:pPr/>
            <a:r>
              <a:rPr lang="zh-CN" dirty="0"/>
              <a:t>series-&gt;dataProxy()-&gt;resetArray(array, weeks, days);</a:t>
            </a:r>
          </a:p>
          <a:p>
            <a:pPr/>
            <a:r>
              <a:rPr lang="zh-CN" dirty="0"/>
              <a:t>graph3D-&gt;addSeries(series);</a:t>
            </a:r>
          </a:p>
          <a:p>
            <a:pPr/>
            <a:endParaRPr lang="zh-CN" dirty="0"/>
          </a:p>
          <a:p>
            <a:pPr/>
            <a:r>
              <a:rPr lang="zh-CN" dirty="0"/>
              <a:t>代理接管array及行；下次resetArray会删除原有数据。图表接管序列；交接后不再重复delete这些对象。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教材依据：第13章13.1 三维图表概述；13.2 三维柱状图。F105：https://raw.githubusercontent.com/qt/qtdatavis3d/v6.2.3/src/datavisualization/engine/q3dbars.cpp；F107：https://raw.githubusercontent.com/qt/qtdatavis3d/v6.2.3/src/datavisualization/data/qbardataproxy.cpp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这是教材三周五天数据的实际对应。若添加多个序列，分类轴标签受主序列等规则影响，需明确primarySeries，不把每个序列自己的标签当成独立坐标轴。本份先保持一个序列。</a:t>
            </a:r>
          </a:p>
          <a:p>
            <a:pPr/>
            <a:endParaRPr lang="zh-CN" dirty="0"/>
          </a:p>
          <a:p>
            <a:pPr/>
            <a:r>
              <a:rPr lang="zh-CN" dirty="0"/>
              <a:t>weeks[0]对应第0行，days[1]对应第1列。第0行第1列的柱值，表示Week1的Tue。索引从0开始，显示标签来自对应位置的字符串。更换数组时一起检查标签数量和顺序。多序列时明确主序列，检查分类轴采用的标签。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教材依据：第13章13.1 三维图表概述；13.2 三维柱状图。F107：https://raw.githubusercontent.com/qt/qtdatavis3d/v6.2.3/src/datavisualization/data/qbardataproxy.cpp；F120：https://raw.githubusercontent.com/qt/qtdatavis3d/v6.2.3/src/datavisualization/engine/bars3dcontroller.cpp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组合值不是连续下拉序号。例如Item|Column|Slice等于13，不能把currentIndex直接强制转换为选取模式。用addItem(label, int(flags))保存真实组合，变化时从currentData读取。</a:t>
            </a:r>
          </a:p>
          <a:p>
            <a:pPr/>
            <a:endParaRPr lang="zh-CN" dirty="0"/>
          </a:p>
          <a:p>
            <a:pPr/>
            <a:r>
              <a:rPr lang="zh-CN" dirty="0"/>
              <a:t>SelectionNone、Item、Row、Column分别为0、1、2、4。完整枚举名均以Selection开头。SelectionSlice=8；SelectionMultiSeries=16。组合标志按位或运算，组合值并不等于下拉序号。把实际枚举存入comboBox的itemData。用户选择后从currentData读取，再设置selectionMode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教材依据：第13章13.1 三维图表概述；13.2 三维柱状图。F126：https://raw.githubusercontent.com/qt/qtdatavis3d/v6.2.3/src/datavisualization/engine/qabstract3dgraph.h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切片用于观察同一行或同一列的数据。含Slice的合法组合需要行或列方向，两者不能同时启用。多序列标志另有意义；这里不用下拉序号推断组合值。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SelectionItem | SelectionRow | SelectionSlice</a:t>
            </a:r>
          </a:p>
          <a:p>
            <a:pPr/>
            <a:r>
              <a:rPr lang="zh-CN" dirty="0"/>
              <a:t>// 按行切片，观察同一周</a:t>
            </a:r>
          </a:p>
          <a:p>
            <a:pPr/>
            <a:r>
              <a:rPr lang="zh-CN" dirty="0"/>
              <a:t>SelectionItem | SelectionColumn | SelectionSlice</a:t>
            </a:r>
          </a:p>
          <a:p>
            <a:pPr/>
            <a:r>
              <a:rPr lang="zh-CN" dirty="0"/>
              <a:t>// 按列切片，观察同一工作日</a:t>
            </a:r>
          </a:p>
          <a:p>
            <a:pPr/>
            <a:endParaRPr lang="zh-CN" dirty="0"/>
          </a:p>
          <a:p>
            <a:pPr/>
            <a:r>
              <a:rPr lang="zh-CN" dirty="0"/>
              <a:t>枚举属于QAbstract3DGraph；这里简写以便比较组合。切片时不能同时设置Row和Column，应选其中一个方向。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教材依据：第13章13.1 三维图表概述；13.2 三维柱状图。F127：https://raw.githubusercontent.com/qt/qtdatavis3d/v6.2.3/src/datavisualization/engine/qabstract3dgraph.cpp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图13-4的Row=2、Column=1对应第三周星期二。QPoint的x、y在这个接口中是行、列索引，不是空间X、Y坐标。旋转相机不改变索引，删行可能改变索引。</a:t>
            </a:r>
          </a:p>
          <a:p>
            <a:pPr/>
            <a:endParaRPr lang="zh-CN" dirty="0"/>
          </a:p>
          <a:p>
            <a:pPr/>
            <a:r>
              <a:rPr lang="zh-CN" dirty="0"/>
              <a:t>QPoint pos = series-&gt;selectedBar();pos.x()表示行号；pos.y()表示列号。图13-4中的(2,1)对应第3周的Tue。这是行列索引，不是空间X、Y坐标。未选中时返回无效坐标。数据重建后重新检查，不能沿用旧选择。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教材依据：第13章13.1 三维图表概述；13.2 三维柱状图。F116：https://raw.githubusercontent.com/qt/qtdatavis3d/v6.2.3/src/datavisualization/data/qbardataproxy.cpp；F118：https://raw.githubusercontent.com/qt/qtdatavis3d/v6.2.3/src/datavisualization/data/qbar3dseries.cpp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先确认series存在且仍在图表中，本片段才可执行。列检查按实际选中行的长度进行。itemAt返回只读数据项；只在本次操作内读取，重置或删行后旧指针可能失效。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auto proxy = series-&gt;dataProxy();</a:t>
            </a:r>
          </a:p>
          <a:p>
            <a:pPr/>
            <a:r>
              <a:rPr lang="zh-CN" dirty="0"/>
              <a:t>QPoint pos = series-&gt;selectedBar();</a:t>
            </a:r>
          </a:p>
          <a:p>
            <a:pPr/>
            <a:r>
              <a:rPr lang="zh-CN" dirty="0"/>
              <a:t>if (pos.x() &lt; 0 || pos.x() &gt;= proxy-&gt;rowCount()) return;</a:t>
            </a:r>
          </a:p>
          <a:p>
            <a:pPr/>
            <a:r>
              <a:rPr lang="zh-CN" dirty="0"/>
              <a:t>if (pos.y() &lt; 0 ||</a:t>
            </a:r>
          </a:p>
          <a:p>
            <a:pPr/>
            <a:r>
              <a:rPr lang="zh-CN" dirty="0"/>
              <a:t>pos.y() &gt;= proxy-&gt;array()-&gt;at(pos.x())-&gt;size()) return;</a:t>
            </a:r>
          </a:p>
          <a:p>
            <a:pPr/>
            <a:r>
              <a:rPr lang="zh-CN" dirty="0"/>
              <a:t>const QBarDataItem *item = proxy-&gt;itemAt(pos);</a:t>
            </a:r>
          </a:p>
          <a:p>
            <a:pPr/>
            <a:r>
              <a:rPr lang="zh-CN" dirty="0"/>
              <a:t>float oldValue = item-&gt;value();</a:t>
            </a:r>
          </a:p>
          <a:p>
            <a:pPr/>
            <a:endParaRPr lang="zh-CN" dirty="0"/>
          </a:p>
          <a:p>
            <a:pPr/>
            <a:r>
              <a:rPr lang="zh-CN" dirty="0"/>
              <a:t>前提：series仍存在；列号按实际选中行的长度检查。只读指针限于本次操作；删行或重置后重新读取。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教材依据：第13章13.1 三维图表概述；13.2 三维柱状图。F117：https://raw.githubusercontent.com/qt/qtdatavis3d/v6.2.3/src/datavisualization/data/qbardataproxy.h；F118：https://raw.githubusercontent.com/qt/qtdatavis3d/v6.2.3/src/datavisualization/data/qbar3dseries.cpp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oldValue用作输入框初始值；取消时保留原柱值。确认后检查pos仍有效，新值有限且符合定义的范围，并让数值轴覆盖它。不要对const item指针强行写入，也不要绕过代理直接改内部数组。</a:t>
            </a:r>
          </a:p>
          <a:p>
            <a:pPr/>
            <a:endParaRPr lang="zh-CN" dirty="0"/>
          </a:p>
          <a:p>
            <a:pPr/>
            <a:r>
              <a:rPr lang="zh-CN" dirty="0"/>
              <a:t>QInputDialog以oldValue作为初始值，读取用户的新值。通过ok区分确认和取消；取消时保留原柱值。确认选择仍有效，新值有限且满足本例业务范围。数值轴也要覆盖新值，再通过代理写回：proxy-&gt;setItem(pos, QBarDataItem(newValue));不强行修改const数据项，也不绕过代理改内部数组。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教材依据：第13章13.1 三维图表概述；13.2 三维柱状图。F117：https://raw.githubusercontent.com/qt/qtdatavis3d/v6.2.3/src/datavisualization/data/qbardataproxy.h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代理接管成功加入的新行。插入需要一个有效的插入位置，若教材要求在选中行之前插入，先确认该行已选中。行标签与新行一起交给代理；列含义继续沿用原来的五天顺序。</a:t>
            </a:r>
          </a:p>
          <a:p>
            <a:pPr/>
            <a:endParaRPr lang="zh-CN" dirty="0"/>
          </a:p>
          <a:p>
            <a:pPr/>
            <a:r>
              <a:rPr lang="zh-CN" dirty="0"/>
              <a:t>新行按days的顺序加入5个QBarDataItem。每个值继续对应Mon、Tue、Wed、Thur、Fri。addRow(row, label)把行放在末尾。insertRow(index, row, label)放在指定行之前。在选中行前插入时，先确认行号有效。行标签随新行一起加入；代理接管成功加入的行。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教材依据：第13章13.1 三维图表概述；13.2 三维柱状图。F107：https://raw.githubusercontent.com/qt/qtdatavis3d/v6.2.3/src/datavisualization/data/qbardataproxy.cpp；F108：https://raw.githubusercontent.com/qt/qtdatavis3d/v6.2.3/src/datavisualization/data/qbardataproxy.h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removeRows的第三个参数默认false，教材把默认值说成true需要修正。删第0行后原第1行变成第0行；继续使用先前缓存的指针或行号会读错对象。先检查rowIndex，再删除，并更新界面状态。</a:t>
            </a:r>
          </a:p>
          <a:p>
            <a:pPr/>
            <a:endParaRPr lang="zh-CN" dirty="0"/>
          </a:p>
          <a:p>
            <a:pPr/>
            <a:r>
              <a:rPr lang="zh-CN" dirty="0"/>
              <a:t>proxy-&gt;removeRows(rowIndex, 1, true);第三个参数true要求同步删除相应的行标签。第三个参数默认false，省略时标签不会同步删除。先确认rowIndex在有效范围内，再执行删除。删除后重新取得选择，原行号可能改变。旧行和旧数据项可能已删除，不能继续访问原指针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教材依据：第13章13.1 三维图表概述；13.2 三维柱状图。F118：https://raw.githubusercontent.com/qt/qtdatavis3d/v6.2.3/src/datavisualization/data/qbar3dseries.cpp；F119：https://raw.githubusercontent.com/qt/qtdatavis3d/v6.2.3/src/datavisualization/data/qbardataproxy.cpp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重新生成数据通常只需替换数组。若换成新代理，要立即放弃旧代理指针、旧行指针和旧数据项指针。保持现有代理能减少额外对象创建；标签通过resetArray重载一起更新。</a:t>
            </a:r>
          </a:p>
          <a:p>
            <a:pPr/>
            <a:endParaRPr lang="zh-CN" dirty="0"/>
          </a:p>
          <a:p>
            <a:pPr/>
            <a:r>
              <a:rPr lang="zh-CN" dirty="0"/>
              <a:t>构造新的数组及行列标签。调用现有代理的resetArray，一次替换数据和标签。旧数组和行由代理删除。不需要先手工clear或delete原数组。setDataProxy若替换代理，会删除旧代理及其数据。旧代理、旧行和旧数据项的访问指针都要放弃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教材依据：第13章13.1 三维图表概述；13.2 三维柱状图。F106：https://doc.qt.io/qt-6/qtdatavisualization-data-handling.html；F107：https://raw.githubusercontent.com/qt/qtdatavis3d/v6.2.3/src/datavisualization/data/qbardataproxy.cpp；F121：https://raw.githubusercontent.com/qt/qtdatavis3d/v6.2.3/src/datavisualization/data/qbar3dseries.cpp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这些名称容易被误解为绕世界X轴或Y轴的同名旋转。直接解释水平观察方向与俯仰视角。数值范围属于教材版本和默认环绕设置；改变wrapXRotation或wrapYRotation时要重新检查范围。</a:t>
            </a:r>
          </a:p>
          <a:p>
            <a:pPr/>
            <a:endParaRPr lang="zh-CN" dirty="0"/>
          </a:p>
          <a:p>
            <a:pPr/>
            <a:r>
              <a:rPr lang="zh-CN" dirty="0"/>
              <a:t>xRotation是水平旋转角，yRotation是垂直旋转角。按观看方向理解，避免和世界坐标轴名称混淆。教材Qt 6.2.3默认水平环绕−180°至180°。默认垂直不环绕，范围0°至90°。垂直滑块不能照抄水平滑块的范围。改变环绕设置后，重新检查相机允许的角度。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教材依据：第13章13.1 三维图表概述；13.2 三维柱状图。F122：https://raw.githubusercontent.com/qt/qtdatavis3d/v6.2.3/src/datavisualization/engine/q3dcamera.cpp；F123：https://raw.githubusercontent.com/qt/qtdatavis3d/v6.2.3/src/datavisualization/engine/q3dcamera.cpp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枚举项可能不连续，不把下拉序号直接当作CameraPreset。zoomLevel是相机缩放参数，不是控件像素宽度或物体高度。设置最小最大缩放值后，应按真实限制调整滑块。</a:t>
            </a:r>
          </a:p>
          <a:p>
            <a:pPr/>
            <a:endParaRPr lang="zh-CN" dirty="0"/>
          </a:p>
          <a:p>
            <a:pPr/>
            <a:r>
              <a:rPr lang="zh-CN" dirty="0"/>
              <a:t>预设下拉框的itemData保存CameraPreset枚举。枚举项不一定连续，不能直接用下拉序号代替。zoomLevel默认100；默认允许10至500。它是相机参数，不是窗口宽度或数据高度。setCameraPosition(horizontal, vertical, zoom)同时设置水平角、垂直角和缩放值。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教材依据：第13章13.1 三维图表概述；13.2 三维柱状图。F124：https://raw.githubusercontent.com/qt/qtdatavis3d/v6.2.3/src/datavisualization/engine/q3dcamera.cpp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先改变相机，再读取实际状态。预设、范围约束和用户旋转都可能改变参数；不要让滑块继续显示旧值。为相机变化信号建立必要连接，界面更新期间阻塞相关控件信号。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auto camera = graph3D-&gt;scene()-&gt;activeCamera();</a:t>
            </a:r>
          </a:p>
          <a:p>
            <a:pPr/>
            <a:r>
              <a:rPr lang="zh-CN" dirty="0"/>
              <a:t>camera-&gt;setCameraPreset(preset);</a:t>
            </a:r>
          </a:p>
          <a:p>
            <a:pPr/>
            <a:endParaRPr lang="zh-CN" dirty="0"/>
          </a:p>
          <a:p>
            <a:pPr/>
            <a:r>
              <a:rPr lang="zh-CN" dirty="0"/>
              <a:t>界面从xRotation、yRotation、zoomLevel读取实际值。预设与范围约束可能调整相机，旧滑块值不再有效。用QSignalBlocker更新滑块，避免写回触发下一次设置。鼠标改变相机时，也从相机变化信号更新控件。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教材依据：第13章13.1 三维图表概述；13.2 三维柱状图。F122：https://raw.githubusercontent.com/qt/qtdatavis3d/v6.2.3/src/datavisualization/engine/q3dcamera.cpp；F124：https://raw.githubusercontent.com/qt/qtdatavis3d/v6.2.3/src/datavisualization/engine/q3dcamera.cpp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目标点不是按米计算的位置。课堂可沿教材每次增减0.1观察X、Z变化；屏幕方向会随视角改变，不能说加X永远向屏幕右侧。恢复时明确设置目标(0,0,0)、预设和zoomLevel，不暗示一个预设自动重置全部参数。</a:t>
            </a:r>
          </a:p>
          <a:p>
            <a:pPr/>
            <a:endParaRPr lang="zh-CN" dirty="0"/>
          </a:p>
          <a:p>
            <a:pPr/>
            <a:r>
              <a:rPr lang="zh-CN" dirty="0"/>
              <a:t>camera-&gt;target()返回QVector3D，分量采用−1至1范围。柱状图的目标Y分量被忽略，平移主要调整X和Z。先读取原目标，限制新范围，再用setTarget写回。增减0.1后观察位置；屏幕方向随视角改变。恢复视角时明确设置目标(0,0,0)、预设和缩放值。不要假定选择一个预设就恢复了全部相机参数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教材依据：第13章13.1 三维图表概述；13.2 三维柱状图。F125：https://raw.githubusercontent.com/qt/qtdatavis3d/v6.2.3/src/datavisualization/engine/q3dcamera.cpp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主题变化可能覆盖既有样式，因此先选择主题，再定制局部外观。图表是否显示背景、网格、阴影分别控制。反转valueAxis只是显示方向改变，代理仍保存相同数值。</a:t>
            </a:r>
          </a:p>
          <a:p>
            <a:pPr/>
            <a:endParaRPr lang="zh-CN" dirty="0"/>
          </a:p>
          <a:p>
            <a:pPr/>
            <a:r>
              <a:rPr lang="zh-CN" dirty="0"/>
              <a:t>activeTheme设置主题、字体、背景、网格和标签底色。更换主题可能覆盖原有的局部样式。坐标轴设置标题显示和数值方向。反转valueAxis只改变显示方向，原柱值不变。先应用主题，再设置需要保留的局部颜色和字体。这样界面显示的是本次定制的结果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教材依据：第13章13.1 三维图表概述；13.2 三维柱状图。F130：https://raw.githubusercontent.com/qt/qtdatavis3d/v6.2.3/src/datavisualization/engine/qabstract3dgraph.cpp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代码中的MeshCylinder应限定为QAbstract3DSeries::MeshCylinder。网格是柱形的三维外形，不是背景网格线。不要把setMeshSmooth当作曲面采样平滑；曲面后续讲flatShading。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series-&gt;setMesh(QAbstract3DSeries::MeshCylinder);</a:t>
            </a:r>
          </a:p>
          <a:p>
            <a:pPr/>
            <a:r>
              <a:rPr lang="zh-CN" dirty="0"/>
              <a:t>series-&gt;setMeshSmooth(true);</a:t>
            </a:r>
          </a:p>
          <a:p>
            <a:pPr/>
            <a:endParaRPr lang="zh-CN" dirty="0"/>
          </a:p>
          <a:p>
            <a:pPr/>
            <a:r>
              <a:rPr lang="zh-CN" dirty="0"/>
              <a:t>mesh是柱的三维外形；setMeshSmooth控制预定义网格。背景网格线和曲面采样另有接口。反射仅用于柱状图。OpenGL ES 2环境的阴影只能设为ShadowQualityNone。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教材依据：第13章13.1 三维图表概述；13.2 三维柱状图。F130：https://raw.githubusercontent.com/qt/qtdatavis3d/v6.2.3/src/datavisualization/engine/qabstract3dgraph.cpp；F139：https://raw.githubusercontent.com/qt/qtdatavis3d/v6.2.3/src/datavisualization/data/qabstract3dseries.cpp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教材用value at (@rowLabel,@colLabel): @valueLabel。valueAxis的标签格式影响数值文字。setItemLabelVisible控制选中项标签；取消颜色对话框不应把无效颜色写给序列。</a:t>
            </a:r>
          </a:p>
          <a:p>
            <a:pPr/>
            <a:endParaRPr lang="zh-CN" dirty="0"/>
          </a:p>
          <a:p>
            <a:pPr/>
            <a:r>
              <a:rPr lang="zh-CN" dirty="0"/>
              <a:t>选择颜色后检查QColor::isValid()。用户取消时保留原色，确认后再用setBaseColor写入。基础颜色属于序列；选中样式还有自己的设置。setItemLabelVisible控制选中项标签是否显示。@rowLabel、@colLabel、@valueLabel组成标签。数值轴的格式影响数值标签，例如显示一位小数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教材依据：第13章13.1 三维图表概述；13.2 三维柱状图。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这页给学生可执行的排查顺序。不要把所有问题都归为渲染失败：窗口、坐标、标签、数据对象寿命分别检查。尚未在此环境编译教材示例，课堂演示时按此顺序确认行为。</a:t>
            </a:r>
          </a:p>
          <a:p>
            <a:pPr/>
            <a:endParaRPr lang="zh-CN" dirty="0"/>
          </a:p>
          <a:p>
            <a:pPr/>
            <a:r>
              <a:rPr lang="zh-CN" dirty="0"/>
              <a:t>窗口空白先检查hasContext和容器大小，再检查序列是否有数据。周名错位核对行顺序、标签列表和removeRows的第三个参数。编辑后出错检查选择是否有效、是否还在用旧指针、轴范围是否覆盖新值。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教材依据：第13章13.1 三维图表概述；13.2 三维柱状图。F115：https://raw.githubusercontent.com/qt/qtdatavis3d/v6.2.3/src/datavisualization/engine/qabstract3dgraph.cpp；F119：https://raw.githubusercontent.com/qt/qtdatavis3d/v6.2.3/src/datavisualization/data/qbardataproxy.cpp；F118：https://raw.githubusercontent.com/qt/qtdatavis3d/v6.2.3/src/datavisualization/data/qbar3dseries.cpp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先让学生解释索引和默认参数，再按点击逐题显示答案。第三题用数组替换说明旧指针寿命，不能只背结论：代理接管新数组，并删除旧数组及行。</a:t>
            </a:r>
          </a:p>
          <a:p>
            <a:pPr/>
            <a:endParaRPr lang="zh-CN" dirty="0"/>
          </a:p>
          <a:p>
            <a:pPr/>
            <a:r>
              <a:rPr lang="zh-CN" dirty="0"/>
              <a:t>QPoint(2,1)选中了哪一周、哪一天？</a:t>
            </a:r>
          </a:p>
          <a:p>
            <a:pPr/>
            <a:endParaRPr lang="zh-CN" dirty="0"/>
          </a:p>
          <a:p>
            <a:pPr/>
            <a:r>
              <a:rPr lang="zh-CN" dirty="0"/>
              <a:t>第3周的Tue；x是行号，y是列号。</a:t>
            </a:r>
          </a:p>
          <a:p>
            <a:pPr/>
            <a:endParaRPr lang="zh-CN" dirty="0"/>
          </a:p>
          <a:p>
            <a:pPr/>
            <a:r>
              <a:rPr lang="zh-CN" dirty="0"/>
              <a:t>removeRows(0,1)是否会自动删除第0行标签？</a:t>
            </a:r>
          </a:p>
          <a:p>
            <a:pPr/>
            <a:endParaRPr lang="zh-CN" dirty="0"/>
          </a:p>
          <a:p>
            <a:pPr/>
            <a:r>
              <a:rPr lang="zh-CN" dirty="0"/>
              <a:t>不会；同步删标签要显式传true。</a:t>
            </a:r>
          </a:p>
          <a:p>
            <a:pPr/>
            <a:endParaRPr lang="zh-CN" dirty="0"/>
          </a:p>
          <a:p>
            <a:pPr/>
            <a:r>
              <a:rPr lang="zh-CN" dirty="0"/>
              <a:t>resetArray之后，原itemAt指针还能继续使用吗？</a:t>
            </a:r>
          </a:p>
          <a:p>
            <a:pPr/>
            <a:endParaRPr lang="zh-CN" dirty="0"/>
          </a:p>
          <a:p>
            <a:pPr/>
            <a:r>
              <a:rPr lang="zh-CN" dirty="0"/>
              <a:t>不能；原数组已删除，应重新读取选择和数据项。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教材依据：第13章13.1 三维图表概述；13.2 三维柱状图。F116：https://raw.githubusercontent.com/qt/qtdatavis3d/v6.2.3/src/datavisualization/data/qbardataproxy.cpp；F119：https://raw.githubusercontent.com/qt/qtdatavis3d/v6.2.3/src/datavisualization/data/qbardataproxy.cpp；F107：https://raw.githubusercontent.com/qt/qtdatavis3d/v6.2.3/src/datavisualization/data/qbardataproxy.cpp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本份已经讲清QWindow嵌入、对象接管和行列读写。下一份继续沿用图表、序列、代理的层次，把代理内容改为三维点坐标，用函数生成点集，再解释点的坐标输入与修改。</a:t>
            </a:r>
          </a:p>
          <a:p>
            <a:pPr/>
            <a:endParaRPr lang="zh-CN" dirty="0"/>
          </a:p>
          <a:p>
            <a:pPr/>
            <a:r>
              <a:rPr lang="zh-CN" dirty="0"/>
              <a:t>柱状图用行、列定位，每格保存一个柱值。读写经过代理，重建后重新检查选择和对象寿命。散点图不要求周和星期这样的分类网格。每个点可以直接保存自己的三维位置。下一份把位置保存为QVector3D。用函数生成点集，再选择并修改一个点的三维坐标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教材依据：第13章13.1 三维图表概述；13.2 三维柱状图。F131：https://raw.githubusercontent.com/qt/qtdatavis3d/v6.2.3/src/datavisualization/data/qscatterdataproxy.cpp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13_a_3dbars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13_a_3dbars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8b2f13e68d1f8e86.pn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2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1790700"/>
            <a:ext cx="4610100" cy="2076450"/>
            <a:chOff x="590550" y="1790700"/>
            <a:chExt cx="4610100" cy="20764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1790700"/>
              <a:ext cx="4610100" cy="2076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2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三维图表结构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与柱状图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4312920"/>
            <a:ext cx="7339584" cy="1307592"/>
            <a:chOff x="597408" y="4312920"/>
            <a:chExt cx="73395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4312920"/>
              <a:ext cx="7339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6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第13章 · 13.1—13.2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先确定一根柱对应哪一行、哪一列，再修改它的数值。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28940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三维图表 / 01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先认出教材界面的操作位置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09600" y="2019300"/>
            <a:ext cx="6096000" cy="3970258"/>
            <a:chOff x="609600" y="2019300"/>
            <a:chExt cx="6096000" cy="3970258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019300"/>
              <a:ext cx="6096000" cy="3970258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7150608" y="2141220"/>
            <a:ext cx="3072384" cy="3403092"/>
            <a:chOff x="7150608" y="2141220"/>
            <a:chExt cx="3072384" cy="3403092"/>
          </a:xfrm>
        </p:grpSpPr>
        <p:sp>
          <p:nvSpPr>
            <p:cNvPr id="6" name="TextBox 6"/>
            <p:cNvSpPr txBox="1"/>
            <p:nvPr/>
          </p:nvSpPr>
          <p:spPr>
            <a:xfrm>
              <a:off x="7150608" y="2141220"/>
              <a:ext cx="30723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左侧控制相机和外观。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上方修改数据和行。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选中柱显示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行号、列号和数值。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周是行，工作日是列。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413964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13.2 · 图13-4；完整界面，操作由教师演示 / 02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三类图表采用不同的数据位置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272784" cy="3403092"/>
            <a:chOff x="597408" y="1950720"/>
            <a:chExt cx="62727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2727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柱状图：行和列确定位置，数值决定柱高。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Q3DBars用分类网格组织数据。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散点图：每个点直接保存一个三维坐标。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Q3DScatter允许点分布在任意位置。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曲面图：有顺序的行列采样点组成连续表面。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Q3DSurface还要求相邻采样点能够构成网格。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297652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13.1 · 图表类型与数据组织 / 03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42534" cy="819150"/>
            <a:chOff x="590550" y="613410"/>
            <a:chExt cx="564253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4253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三维图表使用QWindow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720584" cy="3403092"/>
            <a:chOff x="597408" y="1950720"/>
            <a:chExt cx="77205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7205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Data Visualization提供Q3DBars等QWindow子类。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6中的类名直接使用，不再加旧版命名空间。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图表通过OpenGL绘制。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Q3DScene管理三维图表的相机和灯光。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Q3DScene不属于QGraphicsScene。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不能向它添加QGraphicsItem或使用图形项接口。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67119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13.1 · 教材Qt 6.2.3的Data Visualization模块 / 04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451952" cy="819150"/>
            <a:chOff x="590550" y="613410"/>
            <a:chExt cx="84519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4519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工程同时链接Widgets和三维模块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5888736" cy="1439418"/>
            <a:chOff x="598932" y="1983105"/>
            <a:chExt cx="5888736" cy="14394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588873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find_package(Qt6 REQUIRED COMPONENTS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 Widgets DataVisualization)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target_link_libraries(app PRIVATE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Qt6::Widgets Qt6::DataVisualization)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8619744" cy="888492"/>
            <a:chOff x="597408" y="5151120"/>
            <a:chExt cx="861974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86197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app目标已经创建，当前Kit已提供Data Visualization模块。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qmake工程使用QT += widgets datavisualization。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329961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13.1 · 模块名大小写与链接目标 / 05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窗口、序列和代理各有职责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97408" y="2286000"/>
            <a:ext cx="10680192" cy="3639312"/>
            <a:chOff x="597408" y="2286000"/>
            <a:chExt cx="10680192" cy="3639312"/>
          </a:xfrm>
        </p:grpSpPr>
        <p:sp>
          <p:nvSpPr>
            <p:cNvPr id="4" name="Rectangle 4"/>
            <p:cNvSpPr/>
            <p:nvPr/>
          </p:nvSpPr>
          <p:spPr>
            <a:xfrm>
              <a:off x="609600" y="2286000"/>
              <a:ext cx="2438400" cy="83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Rectangle 5"/>
            <p:cNvSpPr/>
            <p:nvPr/>
          </p:nvSpPr>
          <p:spPr>
            <a:xfrm>
              <a:off x="3352800" y="2286000"/>
              <a:ext cx="2438400" cy="83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Rectangle 6"/>
            <p:cNvSpPr/>
            <p:nvPr/>
          </p:nvSpPr>
          <p:spPr>
            <a:xfrm>
              <a:off x="6096000" y="2286000"/>
              <a:ext cx="2438400" cy="83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8839200" y="2286000"/>
              <a:ext cx="24384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8" name="Line 8"/>
            <p:cNvSpPr/>
            <p:nvPr/>
          </p:nvSpPr>
          <p:spPr>
            <a:xfrm>
              <a:off x="3048000" y="2705100"/>
              <a:ext cx="304800" cy="9525"/>
            </a:xfrm>
            <a:custGeom>
              <a:avLst/>
              <a:gdLst/>
              <a:ahLst/>
              <a:cxnLst/>
              <a:rect l="l" t="t" r="r" b="b"/>
              <a:pathLst>
                <a:path w="304800" h="9525">
                  <a:moveTo>
                    <a:pt x="0" y="0"/>
                  </a:moveTo>
                  <a:lnTo>
                    <a:pt x="304800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5791200" y="2705100"/>
              <a:ext cx="304800" cy="9525"/>
            </a:xfrm>
            <a:custGeom>
              <a:avLst/>
              <a:gdLst/>
              <a:ahLst/>
              <a:cxnLst/>
              <a:rect l="l" t="t" r="r" b="b"/>
              <a:pathLst>
                <a:path w="304800" h="9525">
                  <a:moveTo>
                    <a:pt x="0" y="0"/>
                  </a:moveTo>
                  <a:lnTo>
                    <a:pt x="304800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8534400" y="2705100"/>
              <a:ext cx="304800" cy="9525"/>
            </a:xfrm>
            <a:custGeom>
              <a:avLst/>
              <a:gdLst/>
              <a:ahLst/>
              <a:cxnLst/>
              <a:rect l="l" t="t" r="r" b="b"/>
              <a:pathLst>
                <a:path w="304800" h="9525">
                  <a:moveTo>
                    <a:pt x="0" y="0"/>
                  </a:moveTo>
                  <a:lnTo>
                    <a:pt x="304800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02208" y="2541270"/>
              <a:ext cx="193456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QWidget容器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645408" y="2541270"/>
              <a:ext cx="13167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三维图表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388608" y="2541270"/>
              <a:ext cx="67056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序列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131808" y="2541270"/>
              <a:ext cx="13167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数据代理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97408" y="3779520"/>
              <a:ext cx="651662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从左向右，成功加入后由前一级接管后一级。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容器负责嵌入；图表管理坐标轴、相机和显示。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序列决定柱的样式，代理保存和修改柱值。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代理还会接管数据数组及行，避免重复delete。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603504" y="6404610"/>
            <a:ext cx="315422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13.2.2 · 接管关系与操作职责 / 06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用容器把三维窗口加入界面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7062216" cy="2468118"/>
            <a:chOff x="598932" y="1983105"/>
            <a:chExt cx="7062216" cy="24681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7062216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graph3D = new Q3DBars;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graphContainer = QWidget::createWindowContainer(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graph3D, 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splitter = new QSplitter;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splitter-&gt;addWidget(ui-&gt;frameSetup);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splitter-&gt;addWidget(graphContainer);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setCentralWidget(splitter);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6196584" cy="888492"/>
            <a:chOff x="597408" y="5151120"/>
            <a:chExt cx="61965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6196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第一个参数是QWindow*；容器接管graph3D。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左侧保留frameSetup，右侧显示三维图表。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315422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13.2.2 · 容器接口与窗口组成 / 07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建立界面后先检查绘图环境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903464" cy="3403092"/>
            <a:chOff x="597408" y="1950720"/>
            <a:chExt cx="790346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90346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检查graph3D-&gt;hasContext()，确认OpenGL上下文可用。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创建了窗口对象，并不保证当前环境能够绘制。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检查失败时显示原因，禁用依赖图表的操作。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不要让学生面对空白窗口反复修改数据。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还要检查容器有可见大小，键盘操作时焦点已进入容器。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窗口容器的堆叠与焦点行为受平台限制。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15422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13.2.2 · 运行环境与显示前提 / 08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行、列在底面，数值沿高度方向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425184" cy="3403092"/>
            <a:chOff x="597408" y="1950720"/>
            <a:chExt cx="64251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4251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rowAxis使用QCategory3DAxis。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行标签表示第几周。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columnAxis也使用QCategory3DAxis。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列标签表示星期几。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valueAxis使用QValue3DAxis。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数值决定柱高；旋转相机不会改变行列和数值。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47731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13.2.2 · 两个分类轴和一个数值轴 / 09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分别设置三个坐标轴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6622161" cy="1782318"/>
            <a:chOff x="598932" y="1983105"/>
            <a:chExt cx="6622161" cy="17823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662216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graph3D-&gt;rowAxis()-&gt;setTitle("Week");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graph3D-&gt;columnAxis()-&gt;setTitle("Day");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graph3D-&gt;valueAxis()-&gt;setTitle("Value");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graph3D-&gt;valueAxis()-&gt;setRange(0, 15);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graph3D-&gt;valueAxis()-&gt;setLabelFormat("%.1f");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7232904" cy="888492"/>
            <a:chOff x="597408" y="5151120"/>
            <a:chExt cx="723290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72329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初始值5至14落在此范围内；编辑后按需要扩大范围。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要显示轴标题，各轴调用setTitleVisible(true)。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315422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13.2.2 · 使用图表已有坐标轴 / 10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数组保存行指针，行保存柱值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872984" cy="3403092"/>
            <a:chOff x="597408" y="1950720"/>
            <a:chExt cx="78729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8729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QBarDataArray保存QBarDataRow*，每个指针指向一行。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因此每一行需要单独创建。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QBarDataRow按列顺序保存QBarDataItem值对象。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直接加入QBarDataItem(value)，不必new数据项。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3周×5天需要3行，每行5个柱值。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外层循环选周，内层循环按星期顺序加入值。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06670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13.2.2 · QBarDataArray与QBarDataRow / 11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先在本地完成一张数据数组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8382381" cy="2468118"/>
            <a:chOff x="598932" y="1983105"/>
            <a:chExt cx="8382381" cy="24681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8382381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array = new QBarDataArray;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(int r = 0; r &lt; 3; ++r)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auto row = new QBarDataRow;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for (int c = 0; c &lt; 5; ++c)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row-&gt;append(QBarDataItem(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QRandomGenerator::global()-&gt;bounded(5, 15)));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array-&gt;append(row); }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6958584" cy="888492"/>
            <a:chOff x="597408" y="5151120"/>
            <a:chExt cx="69585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6958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随机值为5至14，不包含15；每行完成后加入数组。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此时尚未交给代理，调用方负责数组与行的寿命。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428503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13.2.2 · 数据项采用值对象，避免丢失堆指针 / 12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254060" cy="819150"/>
            <a:chOff x="590550" y="613410"/>
            <a:chExt cx="82540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2540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resetArray同时交接数组和标签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7795641" cy="1782318"/>
            <a:chOff x="598932" y="1983105"/>
            <a:chExt cx="7795641" cy="17823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779564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QStringList weeks{"Week1", "Week2", "Week3"};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QStringList days{"Mon", "Tue", "Wed", "Thur", "Fri"};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series = new QBar3DSeries;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series-&gt;dataProxy()-&gt;resetArray(array, weeks, days);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graph3D-&gt;addSeries(series);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7720584" cy="888492"/>
            <a:chOff x="597408" y="5151120"/>
            <a:chExt cx="77205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7720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代理接管array及行；下次resetArray会删除原有数据。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图表接管序列；交接后不再重复delete这些对象。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315422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13.2.2 · 数组及标签一次更新 / 13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标签顺序必须对应数组顺序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592824" cy="2983992"/>
            <a:chOff x="597408" y="1950720"/>
            <a:chExt cx="6592824" cy="29839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592824" cy="2983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weeks[0]对应第0行，days[1]对应第1列。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第0行第1列的柱值，表示Week1的Tue。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索引从0开始，显示标签来自对应位置的字符串。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更换数组时一起检查标签数量和顺序。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多序列时明确主序列，检查分类轴采用的标签。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299267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13.2.2 · 标签顺序与主序列 / 14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选取模式是标志组合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8101584" cy="3403092"/>
            <a:chOff x="597408" y="1950720"/>
            <a:chExt cx="81015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1015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SelectionNone、Item、Row、Column分别为0、1、2、4。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完整枚举名均以Selection开头。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SelectionSlice=8；SelectionMultiSeries=16。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组合标志按位或运算，组合值并不等于下拉序号。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把实际枚举存入comboBox的itemData。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用户选择后从currentData读取，再设置selectionMode。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59656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13.2.3 · QAbstract3DGraph::SelectionFlags / 15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切片选取要指定一个方向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7062216" cy="1782318"/>
            <a:chOff x="598932" y="1983105"/>
            <a:chExt cx="7062216" cy="17823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706221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SelectionItem | SelectionRow | SelectionSlice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// 按行切片，观察同一周</a:t>
              </a:r>
            </a:p>
            <a:p>
              <a:pPr algn="l">
                <a:lnSpc>
                  <a:spcPts val="2700"/>
                </a:lnSpc>
                <a:spcBef>
                  <a:spcPts val="2700"/>
                </a:spcBef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SelectionItem | SelectionColumn | SelectionSlice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// 按列切片，观察同一工作日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7629144" cy="888492"/>
            <a:chOff x="597408" y="5151120"/>
            <a:chExt cx="762914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76291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枚举属于QAbstract3DGraph；这里简写以便比较组合。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切片时不能同时设置Row和Column，应选其中一个方向。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296637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13.2.3 · Slice组合的约束 / 16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434224" cy="819150"/>
            <a:chOff x="590550" y="613410"/>
            <a:chExt cx="743422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43422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selectedBar返回行和列索引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5891784" cy="3403092"/>
            <a:chOff x="597408" y="1950720"/>
            <a:chExt cx="58917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8917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QPoint pos = series-&gt;selectedBar();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pos.x()表示行号；pos.y()表示列号。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图13-4中的(2,1)对应第3周的Tue。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这是行列索引，不是空间X、Y坐标。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未选中时返回无效坐标。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数据重建后重新检查，不能沿用旧选择。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00883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13.2.3 · x是行号，y是列号 / 17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检查有效行列后读取柱值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8675751" cy="2468118"/>
            <a:chOff x="598932" y="1983105"/>
            <a:chExt cx="8675751" cy="24681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8675751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proxy = series-&gt;dataProxy();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QPoint pos = series-&gt;selectedBar();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(pos.x() &lt; 0 || pos.x() &gt;= proxy-&gt;rowCount())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(pos.y() &lt; 0 ||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pos.y() &gt;= proxy-&gt;array()-&gt;at(pos.x())-&gt;size())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QBarDataItem *item = proxy-&gt;itemAt(pos);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float oldValue = item-&gt;value();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7431024" cy="888492"/>
            <a:chOff x="597408" y="5151120"/>
            <a:chExt cx="743102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74310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前提：series仍存在；列号按实际选中行的长度检查。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只读指针限于本次操作；删行或重置后重新读取。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349796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13.2.3 · itemAt返回const数据项 / 18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用户确认新值后通过代理写回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949184" cy="3403092"/>
            <a:chOff x="597408" y="1950720"/>
            <a:chExt cx="79491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9491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QInputDialog以oldValue作为初始值，读取用户的新值。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通过ok区分确认和取消；取消时保留原柱值。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确认选择仍有效，新值有限且满足本例业务范围。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数值轴也要覆盖新值，再通过代理写回：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proxy-&gt;setItem(pos, QBarDataItem(newValue));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不强行修改const数据项，也不绕过代理改内部数组。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63885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13.2.3 · 确认、验证和数据代理通知 / 19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添加和插入都要构造完整一行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156704" cy="3403092"/>
            <a:chOff x="597408" y="1950720"/>
            <a:chExt cx="715670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15670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新行按days的顺序加入5个QBarDataItem。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每个值继续对应Mon、Tue、Wed、Thur、Fri。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addRow(row, label)把行放在末尾。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insertRow(index, row, label)放在指定行之前。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在选中行前插入时，先确认行号有效。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行标签随新行一起加入；代理接管成功加入的行。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21779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13.2.3 · addRow与insertRow / 20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删除一行时一起删除行标签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034784" cy="3403092"/>
            <a:chOff x="597408" y="1950720"/>
            <a:chExt cx="70347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0347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proxy-&gt;removeRows(rowIndex, 1, true);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第三个参数true要求同步删除相应的行标签。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第三个参数默认false，省略时标签不会同步删除。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先确认rowIndex在有效范围内，再执行删除。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删除后重新取得选择，原行号可能改变。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旧行和旧数据项可能已删除，不能继续访问原指针。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56763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13.2.3 · removeRows默认参数核验 / 21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重新生成时保留代理即可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217664" cy="3403092"/>
            <a:chOff x="597408" y="1950720"/>
            <a:chExt cx="721766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21766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构造新的数组及行列标签。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调用现有代理的resetArray，一次替换数据和标签。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旧数组和行由代理删除。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不需要先手工clear或delete原数组。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setDataProxy若替换代理，会删除旧代理及其数据。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旧代理、旧行和旧数据项的访问指针都要放弃。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15422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13.2.3 · 替换数组与替换代理 / 22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相机两个角度表示观看方向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309104" cy="3403092"/>
            <a:chOff x="597408" y="1950720"/>
            <a:chExt cx="730910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30910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xRotation是水平旋转角，yRotation是垂直旋转角。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按观看方向理解，避免和世界坐标轴名称混淆。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教材Qt 6.2.3默认水平环绕−180°至180°。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默认垂直不环绕，范围0°至90°。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垂直滑块不能照抄水平滑块的范围。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改变环绕设置后，重新检查相机允许的角度。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71311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13.2.3 · 教材版本默认wrapX=true、wrapY=false / 23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视角预设和缩放分别保存参数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568184" cy="3403092"/>
            <a:chOff x="597408" y="1950720"/>
            <a:chExt cx="75681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5681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预设下拉框的itemData保存CameraPreset枚举。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枚举项不一定连续，不能直接用下拉序号代替。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zoomLevel默认100；默认允许10至500。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它是相机参数，不是窗口宽度或数据高度。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setCameraPosition(horizontal, vertical, zoom)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同时设置水平角、垂直角和缩放值。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96194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13.2.3 · 修改缩放上下限后同步控件范围 / 24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切换预设后读取相机实际值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6915531" cy="753618"/>
            <a:chOff x="598932" y="1983105"/>
            <a:chExt cx="6915531" cy="7536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691553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camera = graph3D-&gt;scene()-&gt;activeCamera();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camera-&gt;setCameraPreset(preset);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627120"/>
            <a:ext cx="7903464" cy="2145792"/>
            <a:chOff x="597408" y="3627120"/>
            <a:chExt cx="7903464" cy="21457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627120"/>
              <a:ext cx="790346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界面从xRotation、yRotation、zoomLevel读取实际值。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预设与范围约束可能调整相机，旧滑块值不再有效。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用QSignalBlocker更新滑块，避免写回触发下一次设置。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鼠标改变相机时，也从相机变化信号更新控件。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380039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13.2.3 · 相机作为实际状态的读取来源 / 25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相机目标点使用归一化位置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8071104" cy="3403092"/>
            <a:chOff x="597408" y="1950720"/>
            <a:chExt cx="807110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07110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camera-&gt;target()返回QVector3D，分量采用−1至1范围。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柱状图的目标Y分量被忽略，平移主要调整X和Z。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先读取原目标，限制新范围，再用setTarget写回。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增减0.1后观察位置；屏幕方向随视角改变。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恢复视角时明确设置目标(0,0,0)、预设和缩放值。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不要假定选择一个预设就恢复了全部相机参数。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28503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13.2.3 · 目标位置不是以米为单位的数据位置 / 26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主题和局部样式有设置顺序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659624" cy="3403092"/>
            <a:chOff x="597408" y="1950720"/>
            <a:chExt cx="765962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65962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activeTheme设置主题、字体、背景、网格和标签底色。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更换主题可能覆盖原有的局部样式。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坐标轴设置标题显示和数值方向。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反转valueAxis只改变显示方向，原柱值不变。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先应用主题，再设置需要保留的局部颜色和字体。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这样界面显示的是本次定制的结果。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47731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13.2.3 · 主题、轴属性与局部定制 / 27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柱形、阴影和反射分别控制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7208901" cy="753618"/>
            <a:chOff x="598932" y="1983105"/>
            <a:chExt cx="7208901" cy="7536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720890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series-&gt;setMesh(QAbstract3DSeries::MeshCylinder);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series-&gt;setMeshSmooth(true);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627120"/>
            <a:ext cx="7766304" cy="2145792"/>
            <a:chOff x="597408" y="3627120"/>
            <a:chExt cx="7766304" cy="21457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627120"/>
              <a:ext cx="776630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mesh是柱的三维外形；setMeshSmooth控制预定义网格。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背景网格线和曲面采样另有接口。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反射仅用于柱状图。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OpenGL ES 2环境的阴影只能设为ShadowQualityNone。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428503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13.2.3 · 显示效果取决于图表类型和运行环境 / 28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柱颜色和标签都属于序列设置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522464" cy="3403092"/>
            <a:chOff x="597408" y="1950720"/>
            <a:chExt cx="752246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52246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选择颜色后检查QColor::isValid()。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用户取消时保留原色，确认后再用setBaseColor写入。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基础颜色属于序列；选中样式还有自己的设置。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setItemLabelVisible控制选中项标签是否显示。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@rowLabel、@colLabel、@valueLabel组成标签。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数值轴的格式影响数值标签，例如显示一位小数。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01909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13.2.3 · 颜色对话框与itemLabelFormat / 29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沿现象找到需要检查的对象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8558784" cy="3403092"/>
            <a:chOff x="597408" y="1950720"/>
            <a:chExt cx="85587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5587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窗口空白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先检查hasContext和容器大小，再检查序列是否有数据。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周名错位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核对行顺序、标签列表和removeRows的第三个参数。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编辑后出错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检查选择是否有效、是否还在用旧指针、轴范围是否覆盖新值。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281498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13.2 · 课堂运行检查顺序 / 30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课堂判断：行列和对象寿命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5569915" cy="469392"/>
            <a:chOff x="597408" y="1950720"/>
            <a:chExt cx="5569915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56991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QPoint(2,1)选中了哪一周、哪一天？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484120"/>
            <a:ext cx="4977689" cy="469392"/>
            <a:chOff x="597408" y="2484120"/>
            <a:chExt cx="4977689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484120"/>
              <a:ext cx="497768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第3周的Tue；x是行号，y是列号。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98520"/>
            <a:ext cx="6759702" cy="469392"/>
            <a:chOff x="597408" y="3398520"/>
            <a:chExt cx="6759702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398520"/>
              <a:ext cx="675970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removeRows(0,1)是否会自动删除第0行标签？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931920"/>
            <a:ext cx="4935322" cy="469392"/>
            <a:chOff x="597408" y="3931920"/>
            <a:chExt cx="4935322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3931920"/>
              <a:ext cx="493532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不会；同步删标签要显式传true。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998720"/>
            <a:ext cx="7410907" cy="469392"/>
            <a:chOff x="597408" y="4998720"/>
            <a:chExt cx="7410907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998720"/>
              <a:ext cx="741090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resetArray之后，原itemAt指针还能继续使用吗？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532120"/>
            <a:ext cx="7132320" cy="469392"/>
            <a:chOff x="597408" y="5532120"/>
            <a:chExt cx="7132320" cy="4693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53212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不能；原数组已删除，应重新读取选择和数据项。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03504" y="6404610"/>
            <a:ext cx="378424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13.2 · 先判断，再按点击逐题显示原因 / 31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柱状图之后，改用点的三维坐标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034784" cy="3403092"/>
            <a:chOff x="597408" y="1950720"/>
            <a:chExt cx="70347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0347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柱状图用行、列定位，每格保存一个柱值。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读写经过代理，重建后重新检查选择和对象寿命。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散点图不要求周和星期这样的分类网格。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每个点可以直接保存自己的三维位置。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下一份把位置保存为QVector3D。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用函数生成点集，再选择并修改一个点的三维坐标。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93771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13.1—13.2完成 · 下一份13.3三维散点图 / 32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13_a_3dbars">
  <a:themeElements>
    <a:clrScheme name="qt6_ch13_a_3dbars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3_a_3dbars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3_a_3dbar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13_a_3dbars">
  <a:themeElements>
    <a:clrScheme name="qt6_ch13_a_3dbars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3_a_3dbars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3_a_3dbar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2026-10-07T05:02:43Z</dcterms:created>
  <dcterms:modified xsi:type="dcterms:W3CDTF">2026-10-07T05:02:43Z</dcterms:modified>
  <cp:category/>
  <cp:contentStatus/>
</cp:coreProperties>
</file>