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  <Relationship Id="rId2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上一份用行列定位柱值。本份直接把位置保存在散点项中。窗口嵌入、主题和相机仍沿用已有方法，把精力放在坐标、采样和数据校验。</a:t>
            </a:r>
          </a:p>
          <a:p>
            <a:pPr/>
            <a:endParaRPr lang="zh-CN" dirty="0"/>
          </a:p>
          <a:p>
            <a:pPr/>
            <a:r>
              <a:rPr lang="zh-CN" dirty="0"/>
              <a:t>三维散点图与点数据管理</a:t>
            </a:r>
          </a:p>
          <a:p>
            <a:pPr/>
            <a:endParaRPr lang="zh-CN" dirty="0"/>
          </a:p>
          <a:p>
            <a:pPr/>
            <a:r>
              <a:rPr lang="zh-CN" dirty="0"/>
              <a:t>第13章 · 13.3从三维位置生成点集，再按明确的坐标顺序编辑一个点。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图13-6是教材原图，包含规则采样得到的草帽形点集和随机点。散点图只显示各点，未连接成曲面。界面约定显示(x,z,y)，其中最后一项是图表的Y高度。</a:t>
            </a:r>
          </a:p>
          <a:p>
            <a:pPr/>
            <a:endParaRPr lang="zh-CN" dirty="0"/>
          </a:p>
          <a:p>
            <a:pPr/>
            <a:r>
              <a:rPr lang="zh-CN" dirty="0"/>
              <a:t>每个小球代表一个点。选中点显示三维坐标。工具栏可以修改、添加和删除点。点之间尚未连接成曲面。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这里没有QBarDataRow那样的行指针。列表项是值对象，通常直接append(QScatterDataItem(position))。教材点集虽然由网格采样得到，散点接口本身并不要求这个网格。</a:t>
            </a:r>
          </a:p>
          <a:p>
            <a:pPr/>
            <a:endParaRPr lang="zh-CN" dirty="0"/>
          </a:p>
          <a:p>
            <a:pPr/>
            <a:r>
              <a:rPr lang="zh-CN" dirty="0"/>
              <a:t>Q3DScatter配套QScatter3DSeries和QScatterDataProxy。继续由图表、序列和代理分别负责显示、样式和数据。QScatterDataArray是QScatterDataItem值对象的列表。每项保存位置和旋转，没有单独的行指针。散点不要求按行列规则排列。草帽来自规则采样，但散点接口也能显示任意三维位置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109：https://raw.githubusercontent.com/qt/qtdatavis3d/v6.2.3/src/datavisualization/data/qscatterdataproxy.h；F113：https://raw.githubusercontent.com/qt/qtdatavis3d/v6.2.3/src/datavisualization/engine/q3dscatter.h；F131：https://raw.githubusercontent.com/qt/qtdatavis3d/v6.2.3/src/datavisualization/data/qscatterdataproxy.cpp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教材原计算变量x和y位于水平面，变量z表示高度，写入QVector3D(x,z,y)。本课代码把水平变量改名为x,z，高度命名height或h，保持同一几何意义，减少反复交换变量。界面若仍采用(x,z,y)，必须明示顺序。</a:t>
            </a:r>
          </a:p>
          <a:p>
            <a:pPr/>
            <a:endParaRPr lang="zh-CN" dirty="0"/>
          </a:p>
          <a:p>
            <a:pPr/>
            <a:r>
              <a:rPr lang="zh-CN" dirty="0"/>
              <a:t>图表用X、Z组成水平面，Y表示高度。QVector3D(x, height, z)把高度放入第二个参数。教材的计算变量x、y在水平面，z表示高度。所以教材写成QVector3D(x,z,y)，并用(x,z,y)显示。本课代码把水平变量命名为x、z，高度命名h。几何含义保持一致；输入框仍须明确自己的显示顺序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三维散点图。F131：https://raw.githubusercontent.com/qt/qtdatavis3d/v6.2.3/src/datavisualization/data/qscatterdataproxy.cpp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容器继续加入上一份的QSplitter界面，并检查hasContext。创建序列时可显式提供代理，也可以使用序列自动创建的代理。一个序列只能使用自己的一个代理；替换会删除旧代理。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graph3D = new Q3DScatter;</a:t>
            </a:r>
          </a:p>
          <a:p>
            <a:pPr/>
            <a:r>
              <a:rPr lang="zh-CN" dirty="0"/>
              <a:t>graphContainer = QWidget::createWindowContainer(</a:t>
            </a:r>
          </a:p>
          <a:p>
            <a:pPr/>
            <a:r>
              <a:rPr lang="zh-CN" dirty="0"/>
              <a:t>graph3D, this);</a:t>
            </a:r>
          </a:p>
          <a:p>
            <a:pPr/>
            <a:r>
              <a:rPr lang="zh-CN" dirty="0"/>
              <a:t>series = new QScatter3DSeries;</a:t>
            </a:r>
          </a:p>
          <a:p>
            <a:pPr/>
            <a:r>
              <a:rPr lang="zh-CN" dirty="0"/>
              <a:t>graph3D-&gt;addSeries(series);</a:t>
            </a:r>
          </a:p>
          <a:p>
            <a:pPr/>
            <a:endParaRPr lang="zh-CN" dirty="0"/>
          </a:p>
          <a:p>
            <a:pPr/>
            <a:r>
              <a:rPr lang="zh-CN" dirty="0"/>
              <a:t>series已有一个QScatterDataProxy；图表接管序列。容器接管窗口，再加入界面并检查hasContext。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103：https://raw.githubusercontent.com/qt/qtbase/v6.2.3/src/widgets/kernel/qwindowcontainer.cpp；F106：https://doc.qt.io/qt-6/qtdatavisualization-data-handling.html；F113：https://raw.githubusercontent.com/qt/qtdatavis3d/v6.2.3/src/datavisualization/engine/q3dscatter.h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沿用图表创建的默认轴，或用setAxisX/Y/Z提供自己的轴。用自动范围时也检查极值；固定范围要覆盖负高度。某一点被移到范围外，仍可能保存在代理里，只是不能正常显示。</a:t>
            </a:r>
          </a:p>
          <a:p>
            <a:pPr/>
            <a:endParaRPr lang="zh-CN" dirty="0"/>
          </a:p>
          <a:p>
            <a:pPr/>
            <a:r>
              <a:rPr lang="zh-CN" dirty="0"/>
              <a:t>axisX、axisY、axisZ均使用QValue3DAxis。可使用图表创建的轴，也可用setAxisX/Y/Z提供新轴。水平X、Z按采样范围显示，Y范围要覆盖函数高度。函数高度可能为负；固定范围时不能只保留正数。分别设置轴标题、标题可见性和%.2f数值格式。点移到范围外后，代理仍可能保存它，显示范围需要调整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三维散点图。F113：https://raw.githubusercontent.com/qt/qtdatavis3d/v6.2.3/src/datavisualization/engine/q3dscatter.h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端点包含性决定加1。整数循环索引0到40，再计算−10+index*0.5，比不断累加浮点数更容易核对点数。这里是教材采样规模，不把1681当作所有散点图的固定要求。</a:t>
            </a:r>
          </a:p>
          <a:p>
            <a:pPr/>
            <a:endParaRPr lang="zh-CN" dirty="0"/>
          </a:p>
          <a:p>
            <a:pPr/>
            <a:r>
              <a:rPr lang="zh-CN" dirty="0"/>
              <a:t>X、Z从−10至10，每次增加0.5，并包含两个端点。长度20可以分成40段；采样点比段数多1个。每个方向有(10−(−10))/0.5+1=41个位置。两层循环得到41×41=1681个点。用整数索引0至40，再计算−10+index*0.5。这样更容易核对点数和端点，避免不断累加浮点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这页展示教材C++计算表达式，不把代码写成图片。r=0时使用函数的连续延拓值10。正弦的输入按弧度理解；当r增加时，h可能为负，数值轴要允许它。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float r = qSqrt(x*x + z*z);</a:t>
            </a:r>
          </a:p>
          <a:p>
            <a:pPr/>
            <a:r>
              <a:rPr lang="zh-CN" dirty="0"/>
              <a:t>float h = (r == 0) ? 10.0f : 10.0f*qSin(r)/r;</a:t>
            </a:r>
          </a:p>
          <a:p>
            <a:pPr/>
            <a:endParaRPr lang="zh-CN" dirty="0"/>
          </a:p>
          <a:p>
            <a:pPr/>
            <a:r>
              <a:rPr lang="zh-CN" dirty="0"/>
              <a:t>r是水平面上离原点的距离，正弦输入按弧度理解。中心r=0，不能执行除法。靠近中心时，sin(r)与r的比值趋近1，所以中心取10。其他位置继续按函数计算，结果可能为负。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前提是array已指向新建的QScatterDataArray。直接append数据项，不使用可能因扩容而失效的首元素指针。ix和iz决定水平坐标，h写到QVector3D的Y分量。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for (int ix = 0; ix &lt; 41; ++ix)</a:t>
            </a:r>
          </a:p>
          <a:p>
            <a:pPr/>
            <a:r>
              <a:rPr lang="zh-CN" dirty="0"/>
              <a:t>for (int iz = 0; iz &lt; 41; ++iz) {</a:t>
            </a:r>
          </a:p>
          <a:p>
            <a:pPr/>
            <a:r>
              <a:rPr lang="zh-CN" dirty="0"/>
              <a:t>float x = -10.0f + ix*0.5f, z = -10.0f + iz*0.5f;</a:t>
            </a:r>
          </a:p>
          <a:p>
            <a:pPr/>
            <a:r>
              <a:rPr lang="zh-CN" dirty="0"/>
              <a:t>float r = qSqrt(x*x + z*z);</a:t>
            </a:r>
          </a:p>
          <a:p>
            <a:pPr/>
            <a:r>
              <a:rPr lang="zh-CN" dirty="0"/>
              <a:t>float h = (r == 0) ? 10.0f : 10.0f*qSin(r)/r;</a:t>
            </a:r>
          </a:p>
          <a:p>
            <a:pPr/>
            <a:r>
              <a:rPr lang="zh-CN" dirty="0"/>
              <a:t>array-&gt;append(QScatterDataItem(QVector3D(x,h,z)));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前提：array指向新建的QScatterDataArray。x、z决定水平位置；h写入第二个参数，成为图表Y高度。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三维散点图。F109：https://raw.githubusercontent.com/qt/qtdatavis3d/v6.2.3/src/datavisualization/data/qscatterdataproxy.h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reserve只是预留容量，size仍为0；用append填充。如果改用resize后首地址填充，必须保证数组非空且不发生扩容。本课选择索引加append使步骤清楚。重置后重新读取选中索引，原数据项指针不能再用。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auto array = new QScatterDataArray;</a:t>
            </a:r>
          </a:p>
          <a:p>
            <a:pPr/>
            <a:r>
              <a:rPr lang="zh-CN" dirty="0"/>
              <a:t>array-&gt;reserve(41*41);</a:t>
            </a:r>
          </a:p>
          <a:p>
            <a:pPr/>
            <a:r>
              <a:rPr lang="zh-CN" dirty="0"/>
              <a:t>// 执行上一页的采样循环</a:t>
            </a:r>
          </a:p>
          <a:p>
            <a:pPr/>
            <a:r>
              <a:rPr lang="zh-CN" dirty="0"/>
              <a:t>series-&gt;dataProxy()-&gt;resetArray(array);</a:t>
            </a:r>
          </a:p>
          <a:p>
            <a:pPr/>
            <a:endParaRPr lang="zh-CN" dirty="0"/>
          </a:p>
          <a:p>
            <a:pPr/>
            <a:r>
              <a:rPr lang="zh-CN" dirty="0"/>
              <a:t>reserve只预留容量，size仍为0；append才增加数据项。resetArray接管新数组并删除旧数组，之后通过代理修改。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三维散点图。F109：https://raw.githubusercontent.com/qt/qtdatavis3d/v6.2.3/src/datavisualization/data/qscatterdataproxy.h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教材某代码行写成setInterSize，实际接口是setItemSize。大小是相对参数，不表示毫米或坐标单位。截图球体比较密集，可以由教师调整0.15观察遮挡；大点不改变点的位置和函数值。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series-&gt;setMesh(QAbstract3DSeries::MeshSphere);</a:t>
            </a:r>
          </a:p>
          <a:p>
            <a:pPr/>
            <a:r>
              <a:rPr lang="zh-CN" dirty="0"/>
              <a:t>series-&gt;setItemSize(0.15f);</a:t>
            </a:r>
          </a:p>
          <a:p>
            <a:pPr/>
            <a:endParaRPr lang="zh-CN" dirty="0"/>
          </a:p>
          <a:p>
            <a:pPr/>
            <a:r>
              <a:rPr lang="zh-CN" dirty="0"/>
              <a:t>itemSize允许0至1；0表示按图表点数自动确定大小。它不是毫米或坐标单位，不改变点的位置。setMeshSmooth影响预定义网格的外观。实际接口名是setItemSize，不能写成setInterSize。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三维散点图。F132：https://raw.githubusercontent.com/qt/qtdatavis3d/v6.2.3/src/datavisualization/data/qscatter3dseries.cpp；F139：https://raw.githubusercontent.com/qt/qtdatavis3d/v6.2.3/src/datavisualization/data/qabstract3dseries.cpp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散点数据项在一维数组里管理，所以行列切片无意义。阴影品质还需遵守运行环境限制，OpenGL ES 2只能None。无需在这份重复全部相机控件代码。</a:t>
            </a:r>
          </a:p>
          <a:p>
            <a:pPr/>
            <a:endParaRPr lang="zh-CN" dirty="0"/>
          </a:p>
          <a:p>
            <a:pPr/>
            <a:r>
              <a:rPr lang="zh-CN" dirty="0"/>
              <a:t>SelectionNone禁止选择。SelectionItem允许选择一个点。散点用一维列表管理，没有行列选取。不使用Row、Column和Slice组合。相机、主题和阴影沿用上一份；反射只属于柱状图。OpenGL ES 2环境的阴影仍只能设置为None。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三维散点图。F129：https://raw.githubusercontent.com/qt/qtdatavis3d/v6.2.3/src/datavisualization/engine/scatter3dcontroller.cpp；F130：https://raw.githubusercontent.com/qt/qtdatavis3d/v6.2.3/src/datavisualization/engine/qabstract3dgraph.cpp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只检查index&gt;=0还不够，删除或重置后应检查上界。itemAt的结果用于复制数据项，后续编辑这个副本。没有有效选择时禁用修改和删除按钮，并清除旧坐标提示。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auto proxy = series-&gt;dataProxy();</a:t>
            </a:r>
          </a:p>
          <a:p>
            <a:pPr/>
            <a:r>
              <a:rPr lang="zh-CN" dirty="0"/>
              <a:t>int index = series-&gt;selectedItem();</a:t>
            </a:r>
          </a:p>
          <a:p>
            <a:pPr/>
            <a:r>
              <a:rPr lang="zh-CN" dirty="0"/>
              <a:t>if (index &lt; 0 || index &gt;= proxy-&gt;itemCount()) return;</a:t>
            </a:r>
          </a:p>
          <a:p>
            <a:pPr/>
            <a:r>
              <a:rPr lang="zh-CN" dirty="0"/>
              <a:t>QScatterDataItem item = *proxy-&gt;itemAt(index);</a:t>
            </a:r>
          </a:p>
          <a:p>
            <a:pPr/>
            <a:endParaRPr lang="zh-CN" dirty="0"/>
          </a:p>
          <a:p>
            <a:pPr/>
            <a:r>
              <a:rPr lang="zh-CN" dirty="0"/>
              <a:t>selectedItemChanged通知界面；按有效选择更新按钮和坐标。无有效选择时禁用修改、删除按钮，并清除旧坐标提示。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这是课堂构造的小例子，不是截图选中点。第二个显示字段写到Z分量，第三个显示字段写到Y分量。也可以统一界面为(x,y,z)，但必须同时改提示、初始值和解析映射。</a:t>
            </a:r>
          </a:p>
          <a:p>
            <a:pPr/>
            <a:endParaRPr lang="zh-CN" dirty="0"/>
          </a:p>
          <a:p>
            <a:pPr/>
            <a:r>
              <a:rPr lang="zh-CN" dirty="0"/>
              <a:t>界面要求(x,z,y)时，提示文字和初始字符串都按此顺序。第二个字段是Z，第三个字段是Y高度。课堂例：图表位置QVector3D(1,3,2)，界面显示1,2,3。也可以统一显示(x,y,z)，但要同时改提示和解析映射。用户取消时立即返回。确认后先解析，所有字段有效后才写回数据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首先检查字段总数，再检查每个字段是否为空；错误时给用户明确提示。simplified只能处理空白，不能代替数字校验。示例字符串1,,2,3有四段，其中一段为空，应该被拒绝。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QStringList fields = text.split(',', Qt::KeepEmptyParts);</a:t>
            </a:r>
          </a:p>
          <a:p>
            <a:pPr/>
            <a:r>
              <a:rPr lang="zh-CN" dirty="0"/>
              <a:t>if (fields.size() != 3) return;</a:t>
            </a:r>
          </a:p>
          <a:p>
            <a:pPr/>
            <a:endParaRPr lang="zh-CN" dirty="0"/>
          </a:p>
          <a:p>
            <a:pPr/>
            <a:r>
              <a:rPr lang="zh-CN" dirty="0"/>
              <a:t>随后逐项trimmed()，拒绝空字符串，并提示输入缺项。simplified处理空白，不能代替字段和数值检查。1,,2,3有四段，其中一段为空，应该被拒绝。SkipEmptyParts会留下三个非空字段，掩盖输入错误。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三维散点图。F133：https://raw.githubusercontent.com/qt/qtbase/v6.2.3/src/corelib/text/qstring.cpp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toFloat不带ok时，非法文本可能成为0，程序会误把它当作真实坐标。确认三个转换均成功，再拒绝NaN、无穷等非有限值。可编辑范围和坐标轴显示范围是两个条件，分别处理。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bool okX, okZ, okY;</a:t>
            </a:r>
          </a:p>
          <a:p>
            <a:pPr/>
            <a:r>
              <a:rPr lang="zh-CN" dirty="0"/>
              <a:t>float x = fields[0].trimmed().toFloat(&amp;okX);</a:t>
            </a:r>
          </a:p>
          <a:p>
            <a:pPr/>
            <a:r>
              <a:rPr lang="zh-CN" dirty="0"/>
              <a:t>float z = fields[1].trimmed().toFloat(&amp;okZ);</a:t>
            </a:r>
          </a:p>
          <a:p>
            <a:pPr/>
            <a:r>
              <a:rPr lang="zh-CN" dirty="0"/>
              <a:t>float y = fields[2].trimmed().toFloat(&amp;okY);</a:t>
            </a:r>
          </a:p>
          <a:p>
            <a:pPr/>
            <a:r>
              <a:rPr lang="zh-CN" dirty="0"/>
              <a:t>if (!(okX &amp;&amp; okZ &amp;&amp; okY)) return;</a:t>
            </a:r>
          </a:p>
          <a:p>
            <a:pPr/>
            <a:endParaRPr lang="zh-CN" dirty="0"/>
          </a:p>
          <a:p>
            <a:pPr/>
            <a:r>
              <a:rPr lang="zh-CN" dirty="0"/>
              <a:t>再用qIsFinite检查三个值，并验证业务允许的坐标范围。不检查ok，非法文本可能成为0，被误当成真实坐标。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三维散点图。F133：https://raw.githubusercontent.com/qt/qtbase/v6.2.3/src/corelib/text/qstring.cpp；F134：https://raw.githubusercontent.com/qt/qtbase/v6.2.3/src/corelib/global/qnumeric.cpp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使用item副本可以保留该点原有旋转等属性，只替换位置。不能解析一个字段就修改一次代理，否则第二个字段失败时产生半更新状态。输入对话框可能处理事件，写回前重新确认选择与数据是否仍对应；更复杂程序应禁止同时重建或使用稳定ID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item.setPosition(QVector3D(x, y, z));</a:t>
            </a:r>
          </a:p>
          <a:p>
            <a:pPr/>
            <a:r>
              <a:rPr lang="zh-CN" dirty="0"/>
              <a:t>proxy-&gt;setItem(index, item);</a:t>
            </a:r>
          </a:p>
          <a:p>
            <a:pPr/>
            <a:endParaRPr lang="zh-CN" dirty="0"/>
          </a:p>
          <a:p>
            <a:pPr/>
            <a:r>
              <a:rPr lang="zh-CN" dirty="0"/>
              <a:t>字段按x、z、y解析；构造位置时恢复X、Y、Z顺序。修改item副本，只改位置，保留原有旋转等属性。写回前再次确认index仍对应当前有效点。全部有效才替换，随后刷新坐标提示并检查轴范围。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三维散点图。F134：https://raw.githubusercontent.com/qt/qtbase/v6.2.3/src/corelib/global/qnumeric.cpp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实际接口insertItem以小写i开头，数据项参数保留const语义。添加不必先new数据项。删除项会使后续索引前移；旧索引不能作为点永久身份。教材随机点可以偏离草帽表面，这是添加任意三维点的演示。</a:t>
            </a:r>
          </a:p>
          <a:p>
            <a:pPr/>
            <a:endParaRPr lang="zh-CN" dirty="0"/>
          </a:p>
          <a:p>
            <a:pPr/>
            <a:r>
              <a:rPr lang="zh-CN" dirty="0"/>
              <a:t>addItem(item)把点放在末尾。insertItem(index,item)在指定项前插入，i采用小写。removeItems(index,1)删除当前点，先检查索引范围。删除后，后面的索引前移；索引不能当作永久身份。教材随机X、Z为−10至9，Y为5至9，均不包含上界。新点可以偏离草帽表面，散点不要求符合原函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三维散点图。F109：https://raw.githubusercontent.com/qt/qtdatavis3d/v6.2.3/src/datavisualization/data/qscatterdataproxy.h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教材中的@xlabel等OCR或代码拼写不能照搬。初始输入框、选中标签和状态栏应一致采用同一约定。数据项只是值列表中的一个位置，重建之后没有保证还是原来的那个点。</a:t>
            </a:r>
          </a:p>
          <a:p>
            <a:pPr/>
            <a:endParaRPr lang="zh-CN" dirty="0"/>
          </a:p>
          <a:p>
            <a:pPr/>
            <a:r>
              <a:rPr lang="zh-CN" dirty="0"/>
              <a:t>标签占位符是@xLabel、@yLabel、@zLabel。大小写准确，不能把@xLabel写成@xlabel。界面采用(x,z,y)时，标签也按此顺序：@xLabel、@zLabel、@yLabel。删除或重建后重新读取选择。清除旧提示，不把旧索引视为原数据点的身份。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将理论结论变成可观察操作。中心值、点数和坐标范围可通过调试或状态栏核对；截图只能说明外观，不能代替运行验证。本次检查为静态内容与版面检查，课堂由教师运行示例。</a:t>
            </a:r>
          </a:p>
          <a:p>
            <a:pPr/>
            <a:endParaRPr lang="zh-CN" dirty="0"/>
          </a:p>
          <a:p>
            <a:pPr/>
            <a:r>
              <a:rPr lang="zh-CN" dirty="0"/>
              <a:t>初始化后核对itemCount为1681，中心点高度为10。用调试或状态栏读数，检查两个端点是否都参与采样。旋转相机观察侧面，确认函数存在负高度。如果只能看到正数，检查Y轴范围。改变itemSize观察遮挡，再添加随机点。确认新点不必落在草帽上，它只需具有有效的三维位置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按点击显示答案，要求学生说明映射和校验的原因。第一题构造顺序X,Y,Z，界面顺序X,Z,Y。第二题说明保留空字段的目的。第三题区分自动大小与不可见状态。</a:t>
            </a:r>
          </a:p>
          <a:p>
            <a:pPr/>
            <a:endParaRPr lang="zh-CN" dirty="0"/>
          </a:p>
          <a:p>
            <a:pPr/>
            <a:r>
              <a:rPr lang="zh-CN" dirty="0"/>
              <a:t>界面要求(x,z,y)，输入1,2,3写入哪个位置？</a:t>
            </a:r>
          </a:p>
          <a:p>
            <a:pPr/>
            <a:endParaRPr lang="zh-CN" dirty="0"/>
          </a:p>
          <a:p>
            <a:pPr/>
            <a:r>
              <a:rPr lang="zh-CN" dirty="0"/>
              <a:t>QVector3D(1,3,2)，第三个字段是Y高度。</a:t>
            </a:r>
          </a:p>
          <a:p>
            <a:pPr/>
            <a:endParaRPr lang="zh-CN" dirty="0"/>
          </a:p>
          <a:p>
            <a:pPr/>
            <a:r>
              <a:rPr lang="zh-CN" dirty="0"/>
              <a:t>1,,2,3为什么不能使用SkipEmptyParts接受？</a:t>
            </a:r>
          </a:p>
          <a:p>
            <a:pPr/>
            <a:endParaRPr lang="zh-CN" dirty="0"/>
          </a:p>
          <a:p>
            <a:pPr/>
            <a:r>
              <a:rPr lang="zh-CN" dirty="0"/>
              <a:t>它掩盖空字段；应保留空段并拒绝缺项。</a:t>
            </a:r>
          </a:p>
          <a:p>
            <a:pPr/>
            <a:endParaRPr lang="zh-CN" dirty="0"/>
          </a:p>
          <a:p>
            <a:pPr/>
            <a:r>
              <a:rPr lang="zh-CN" dirty="0"/>
              <a:t>itemSize为0是否表示点不显示？</a:t>
            </a:r>
          </a:p>
          <a:p>
            <a:pPr/>
            <a:endParaRPr lang="zh-CN" dirty="0"/>
          </a:p>
          <a:p>
            <a:pPr/>
            <a:r>
              <a:rPr lang="zh-CN" dirty="0"/>
              <a:t>不是；0表示按点数自动确定相对大小。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三维散点图。F132：https://raw.githubusercontent.com/qt/qtdatavis3d/v6.2.3/src/datavisualization/data/qscatter3dseries.cpp；F133：https://raw.githubusercontent.com/qt/qtbase/v6.2.3/src/corelib/text/qstring.cpp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本份完成坐标、点集生成和安全编辑。三维曲面仍保存QVector3D，但数组层次和排列限制不同；不能把任意散点数组直接交给曲面代理。</a:t>
            </a:r>
          </a:p>
          <a:p>
            <a:pPr/>
            <a:endParaRPr lang="zh-CN" dirty="0"/>
          </a:p>
          <a:p>
            <a:pPr/>
            <a:r>
              <a:rPr lang="zh-CN" dirty="0"/>
              <a:t>散点数组只保存各点位置，不定义相邻面片。正确编辑还需要统一坐标顺序，并验证所有输入字段。曲面需要按行列排列点，给出哪些点彼此相邻。任意散点数组不能直接交给曲面代理。下一份检查网格顺序。再用函数和高度图生成曲面，说明采样点如何组成面片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教材依据：第13章13.3 三维散点图。F135：https://raw.githubusercontent.com/qt/qtdatavis3d/v6.2.3/src/datavisualization/data/qsurfacedataproxy.cpp；F136：https://raw.githubusercontent.com/qt/qtdatavis3d/v6.2.3/src/datavisualization/data/qsurfacedataproxy.cpp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3_b_scatter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3_b_scatter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aa0619c4aa7f061b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790700"/>
            <a:ext cx="4610100" cy="2076450"/>
            <a:chOff x="590550" y="1790700"/>
            <a:chExt cx="4610100" cy="20764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790700"/>
              <a:ext cx="4610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三维散点图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与点数据管理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312920"/>
            <a:ext cx="7644384" cy="1307592"/>
            <a:chOff x="597408" y="4312920"/>
            <a:chExt cx="76443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6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第13章 · 13.3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从三维位置生成点集，再按明确的坐标顺序编辑一个点。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45094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三维散点图 / 01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教材点集显示一个草帽形状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1981200"/>
            <a:ext cx="5715000" cy="4089330"/>
            <a:chOff x="609600" y="1981200"/>
            <a:chExt cx="5715000" cy="4089330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81200"/>
              <a:ext cx="5715000" cy="408933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6845808" y="2103120"/>
            <a:ext cx="3377184" cy="3403092"/>
            <a:chOff x="6845808" y="2103120"/>
            <a:chExt cx="3377184" cy="3403092"/>
          </a:xfrm>
        </p:grpSpPr>
        <p:sp>
          <p:nvSpPr>
            <p:cNvPr id="6" name="TextBox 6"/>
            <p:cNvSpPr txBox="1"/>
            <p:nvPr/>
          </p:nvSpPr>
          <p:spPr>
            <a:xfrm>
              <a:off x="6845808" y="2103120"/>
              <a:ext cx="3377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每个小球代表一个点。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选中点显示三维坐标。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工具栏可以修改、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添加和删除点。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点之间尚未连接成曲面。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49346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 · 图13-6，保留教材完整界面 / 02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散点数组直接保存数据项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452104" cy="3403092"/>
            <a:chOff x="597408" y="1950720"/>
            <a:chExt cx="84521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4521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Q3DScatter配套QScatter3DSeries和QScatterDataProxy。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继续由图表、序列和代理分别负责显示、样式和数据。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QScatterDataArray是QScatterDataItem值对象的列表。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每项保存位置和旋转，没有单独的行指针。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散点不要求按行列规则排列。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草帽来自规则采样，但散点接口也能显示任意三维位置。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80420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13.3.1 · QList&lt;QScatterDataItem&gt; / 03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839808" cy="819150"/>
            <a:chOff x="590550" y="613410"/>
            <a:chExt cx="783980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83980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QVector3D按X、Y、Z保存位置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537704" cy="3403092"/>
            <a:chOff x="597408" y="1950720"/>
            <a:chExt cx="75377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5377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图表用X、Z组成水平面，Y表示高度。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QVector3D(x, height, z)把高度放入第二个参数。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教材的计算变量x、y在水平面，z表示高度。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所以教材写成QVector3D(x,z,y)，并用(x,z,y)显示。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本课代码把水平变量命名为x、z，高度命名h。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几何含义保持一致；输入框仍须明确自己的显示顺序。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96194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13.3.1 · 变量命名改变不应改变几何位置 / 04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用散点序列加入三维图表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062216" cy="1782318"/>
            <a:chOff x="598932" y="1983105"/>
            <a:chExt cx="7062216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06221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graph3D = new Q3DScatter;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graphContainer = QWidget::createWindowContainer(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graph3D, 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 = new QScatter3DSeries;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graph3D-&gt;addSeries(series);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537704" cy="888492"/>
            <a:chOff x="597408" y="5151120"/>
            <a:chExt cx="75377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537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series已有一个QScatterDataProxy；图表接管序列。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容器接管窗口，再加入界面并检查hasContext。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46970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13.3.1 · Widgets和DataVisualization工程配置沿用前一份 / 05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三个轴都表示连续数值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949184" cy="3403092"/>
            <a:chOff x="597408" y="1950720"/>
            <a:chExt cx="79491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49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axisX、axisY、axisZ均使用QValue3DAxis。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可使用图表创建的轴，也可用setAxisX/Y/Z提供新轴。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水平X、Z按采样范围显示，Y范围要覆盖函数高度。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函数高度可能为负；固定范围时不能只保留正数。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分别设置轴标题、标题可见性和%.2f数值格式。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点移到范围外后，代理仍可能保存它，显示范围需要调整。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47731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13.3.1 · 连续坐标与数据可见范围 / 06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314084" cy="819150"/>
            <a:chOff x="590550" y="613410"/>
            <a:chExt cx="631408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31408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两方向各取41个采样位置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034784" cy="3403092"/>
            <a:chOff x="597408" y="1950720"/>
            <a:chExt cx="7034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4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X、Z从−10至10，每次增加0.5，并包含两个端点。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长度20可以分成40段；采样点比段数多1个。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每个方向有(10−(−10))/0.5+1=41个位置。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两层循环得到41×41=1681个点。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用整数索引0至40，再计算−10+index*0.5。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这样更容易核对点数和端点，避免不断累加浮点数。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96194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13.3.1 · 教材采样规模；普通可编辑算式 / 07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离中心的距离决定函数高度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622161" cy="753618"/>
            <a:chOff x="598932" y="1983105"/>
            <a:chExt cx="662216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62216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float r = qSqrt(x*x + z*z);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float h = (r == 0) ? 10.0f : 10.0f*qSin(r)/r;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627120"/>
            <a:ext cx="7491984" cy="2145792"/>
            <a:chOff x="597408" y="3627120"/>
            <a:chExt cx="749198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27120"/>
              <a:ext cx="74919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r是水平面上离原点的距离，正弦输入按弧度理解。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中心r=0，不能执行除法。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靠近中心时，sin(r)与r的比值趋近1，所以中心取10。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其他位置继续按函数计算，结果可能为负。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80039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13.3.1 · 教材计算表达式与中心值原因 / 08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按整数索引生成每个三维点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529066" cy="2468118"/>
            <a:chOff x="598932" y="1983105"/>
            <a:chExt cx="8529066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52906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ix = 0; ix &lt; 41; ++ix)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for (int iz = 0; iz &lt; 41; ++iz)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float x = -10.0f + ix*0.5f, z = -10.0f + iz*0.5f;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float r = qSqrt(x*x + z*z);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float h = (r == 0) ? 10.0f : 10.0f*qSin(r)/r;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array-&gt;append(QScatterDataItem(QVector3D(x,h,z)));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705344" cy="888492"/>
            <a:chOff x="597408" y="5151120"/>
            <a:chExt cx="77053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705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前提：array指向新建的QScatterDataArray。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x、z决定水平位置；h写入第二个参数，成为图表Y高度。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62584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13.3.1 · 直接append值对象，不保留可能因扩容失效的元素指针 / 09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完成点集后再交给代理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742051" cy="1439418"/>
            <a:chOff x="598932" y="1983105"/>
            <a:chExt cx="5742051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74205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array = new QScatterDataArray;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array-&gt;reserve(41*41);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执行上一页的采样循环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series-&gt;dataProxy()-&gt;resetArray(array);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8101584" cy="888492"/>
            <a:chOff x="597408" y="5151120"/>
            <a:chExt cx="8101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8101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reserve只预留容量，size仍为0；append才增加数据项。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resetArray接管新数组并删除旧数组，之后通过代理修改。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47731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13.3.1 · 数组重建后重新检查选择 / 10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散点大小是相对参数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915531" cy="753618"/>
            <a:chOff x="598932" y="1983105"/>
            <a:chExt cx="691553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91553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series-&gt;setMesh(QAbstract3DSeries::MeshSphere);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series-&gt;setItemSize(0.15f);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627120"/>
            <a:ext cx="7537704" cy="2145792"/>
            <a:chOff x="597408" y="3627120"/>
            <a:chExt cx="753770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27120"/>
              <a:ext cx="75377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itemSize允许0至1；0表示按图表点数自动确定大小。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它不是毫米或坐标单位，不改变点的位置。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setMeshSmooth影响预定义网格的外观。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实际接口名是setItemSize，不能写成setInterSize。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89311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13.3.1 · itemSize=0的含义及接口拼写 / 11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散点只使用无选取或单项选取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034784" cy="3403092"/>
            <a:chOff x="597408" y="1950720"/>
            <a:chExt cx="7034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4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SelectionNone禁止选择。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SelectionItem允许选择一个点。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散点用一维列表管理，没有行列选取。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不使用Row、Column和Slice组合。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相机、主题和阴影沿用上一份；反射只属于柱状图。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OpenGL ES 2环境的阴影仍只能设置为None。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47731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13.3.1 · 按图表类型提供有效控件 / 12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选中点索引要检查上下界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795641" cy="1439418"/>
            <a:chOff x="598932" y="1983105"/>
            <a:chExt cx="7795641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79564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proxy = series-&gt;dataProxy();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index = series-&gt;selectedItem();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(index &lt; 0 || index &gt;= proxy-&gt;itemCount())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QScatterDataItem item = *proxy-&gt;itemAt(index);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8695944" cy="888492"/>
            <a:chOff x="597408" y="5151120"/>
            <a:chExt cx="86959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8695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selectedItemChanged通知界面；按有效选择更新按钮和坐标。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无有效选择时禁用修改、删除按钮，并清除旧坐标提示。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01197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13.3.2 · item为当前数据项的副本；series需仍然有效 / 13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输入框先明确采用哪种坐标顺序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903464" cy="3403092"/>
            <a:chOff x="597408" y="1950720"/>
            <a:chExt cx="79034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034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界面要求(x,z,y)时，提示文字和初始字符串都按此顺序。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第二个字段是Z，第三个字段是Y高度。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课堂例：图表位置QVector3D(1,3,2)，界面显示1,2,3。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也可以统一显示(x,y,z)，但要同时改提示和解析映射。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用户取消时立即返回。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确认后先解析，所有字段有效后才写回数据项。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11383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13.3.2 · 1,2,3为课堂坐标例 / 14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561332" cy="819150"/>
            <a:chOff x="590550" y="6134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分割时保留空字段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382381" cy="753618"/>
            <a:chOff x="598932" y="1983105"/>
            <a:chExt cx="838238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38238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QStringList fields = text.split(',', Qt::KeepEmptyParts);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(fields.size() != 3) return;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627120"/>
            <a:ext cx="7629144" cy="2145792"/>
            <a:chOff x="597408" y="3627120"/>
            <a:chExt cx="762914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27120"/>
              <a:ext cx="762914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随后逐项trimmed()，拒绝空字符串，并提示输入缺项。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simplified处理空白，不能代替字段和数值检查。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1,,2,3有四段，其中一段为空，应该被拒绝。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SkipEmptyParts会留下三个非空字段，掩盖输入错误。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12348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13.3.2 · 先验证字段数，再验证每一段内容 / 15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转换成功还要检查数值有限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475476" cy="1782318"/>
            <a:chOff x="598932" y="1983105"/>
            <a:chExt cx="6475476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47547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okX, okZ, okY;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float x = fields[0].trimmed().toFloat(&amp;okX);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float z = fields[1].trimmed().toFloat(&amp;okZ);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float y = fields[2].trimmed().toFloat(&amp;okY);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(!(okX &amp;&amp; okZ &amp;&amp; okY)) return;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933944" cy="888492"/>
            <a:chOff x="597408" y="5151120"/>
            <a:chExt cx="79339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933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再用qIsFinite检查三个值，并验证业务允许的坐标范围。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不检查ok，非法文本可能成为0，被误当成真实坐标。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9331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13.3.2 · fields已有三个非空字段；拒绝NaN和无穷值 / 16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验证全部通过后一次替换数据项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448681" cy="753618"/>
            <a:chOff x="598932" y="1983105"/>
            <a:chExt cx="544868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44868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item.setPosition(QVector3D(x, y, z));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proxy-&gt;setItem(index, item);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627120"/>
            <a:ext cx="7126224" cy="2145792"/>
            <a:chOff x="597408" y="3627120"/>
            <a:chExt cx="712622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27120"/>
              <a:ext cx="712622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字段按x、z、y解析；构造位置时恢复X、Y、Z顺序。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修改item副本，只改位置，保留原有旋转等属性。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写回前再次确认index仍对应当前有效点。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全部有效才替换，随后刷新坐标提示并检查轴范围。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63885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13.3.2 · 校验失败时不产生部分修改 / 17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添加、插入和删除通过代理完成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842504" cy="3403092"/>
            <a:chOff x="597408" y="1950720"/>
            <a:chExt cx="78425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8425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addItem(item)把点放在末尾。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insertItem(index,item)在指定项前插入，i采用小写。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removeItems(index,1)删除当前点，先检查索引范围。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删除后，后面的索引前移；索引不能当作永久身份。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教材随机X、Z为−10至9，Y为5至9，均不包含上界。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新点可以偏离草帽表面，散点不要求符合原函数。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90540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13.3.2 · 数据项是值对象，无需单独new / 18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标签和状态栏采用同一坐标约定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425184" cy="3403092"/>
            <a:chOff x="597408" y="1950720"/>
            <a:chExt cx="64251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25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标签占位符是@xLabel、@yLabel、@zLabel。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大小写准确，不能把@xLabel写成@xlabel。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界面采用(x,z,y)时，标签也按此顺序：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@xLabel、@zLabel、@yLabel。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删除或重建后重新读取选择。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清除旧提示，不把旧索引视为原数据点的身份。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539160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13.3.1—13.3.2 · 初始值、输入、标签和状态栏使用同一约定 / 19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课堂观察：点数、中心和遮挡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644384" cy="3403092"/>
            <a:chOff x="597408" y="1950720"/>
            <a:chExt cx="76443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44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初始化后核对itemCount为1681，中心点高度为10。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用调试或状态栏读数，检查两个端点是否都参与采样。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旋转相机观察侧面，确认函数存在负高度。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如果只能看到正数，检查Y轴范围。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改变itemSize观察遮挡，再添加随机点。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确认新点不必落在草帽上，它只需具有有效的三维位置。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2996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 · 教师现场运行与观察任务 / 20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课堂判断：坐标与输入校验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679997" cy="469392"/>
            <a:chOff x="597408" y="1950720"/>
            <a:chExt cx="6679997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799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界面要求(x,z,y)，输入1,2,3写入哪个位置？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6346546" cy="469392"/>
            <a:chOff x="597408" y="2484120"/>
            <a:chExt cx="6346546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63465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QVector3D(1,3,2)，第三个字段是Y高度。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6839407" cy="469392"/>
            <a:chOff x="597408" y="3398520"/>
            <a:chExt cx="6839407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68394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1,,2,3为什么不能使用SkipEmptyParts接受？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5839968" cy="469392"/>
            <a:chOff x="597408" y="3931920"/>
            <a:chExt cx="5839968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它掩盖空字段；应保留空段并拒绝缺项。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4864608" cy="469392"/>
            <a:chOff x="597408" y="4998720"/>
            <a:chExt cx="4864608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48646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itemSize为0是否表示点不显示？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5694578" cy="469392"/>
            <a:chOff x="597408" y="5532120"/>
            <a:chExt cx="5694578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56945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不是；0表示按点数自动确定相对大小。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44304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 · 坐标字符串为课堂例；点击逐题显示解释 / 21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点集已建立，下一步连接成曲面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644384" cy="3403092"/>
            <a:chOff x="597408" y="1950720"/>
            <a:chExt cx="76443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44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散点数组只保存各点位置，不定义相邻面片。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正确编辑还需要统一坐标顺序，并验证所有输入字段。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曲面需要按行列排列点，给出哪些点彼此相邻。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任意散点数组不能直接交给曲面代理。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下一份检查网格顺序。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再用函数和高度图生成曲面，说明采样点如何组成面片。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49346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13.3完成 · 下一份13.4三维曲面图 / 22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3_b_scatter">
  <a:themeElements>
    <a:clrScheme name="qt6_ch13_b_scatter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3_b_scat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3_b_scat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3_b_scatter">
  <a:themeElements>
    <a:clrScheme name="qt6_ch13_b_scatter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3_b_scat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3_b_scat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2026-10-07T05:00:26Z</dcterms:created>
  <dcterms:modified xsi:type="dcterms:W3CDTF">2026-10-07T05:00:26Z</dcterms:modified>
  <cp:category/>
  <cp:contentStatus/>
</cp:coreProperties>
</file>