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  <Relationship Id="rId35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上一份只显示点集。本份由网格排列确定相邻关系，再解释函数曲面与高度图地形的两种数据来源。坐标、数据寿命和单位仍要说明完整。</a:t>
            </a:r>
          </a:p>
          <a:p>
            <a:pPr/>
            <a:endParaRPr lang="zh-CN" dirty="0"/>
          </a:p>
          <a:p>
            <a:pPr/>
            <a:r>
              <a:rPr lang="zh-CN" dirty="0"/>
              <a:t>三维曲面与高度图地形</a:t>
            </a:r>
          </a:p>
          <a:p>
            <a:pPr/>
            <a:endParaRPr lang="zh-CN" dirty="0"/>
          </a:p>
          <a:p>
            <a:pPr/>
            <a:r>
              <a:rPr lang="zh-CN" dirty="0"/>
              <a:t>第13章 · 13.4点的位置已确定，怎样排列它们，才能连成正确的曲面？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完整教材截图。图形底层把相邻顶点组织成面片并渲染，并非把任意散点直接连接。线网帮助观察网格密度；选中点标记与曲面主体分开设置。</a:t>
            </a:r>
          </a:p>
          <a:p>
            <a:pPr/>
            <a:endParaRPr lang="zh-CN" dirty="0"/>
          </a:p>
          <a:p>
            <a:pPr/>
            <a:r>
              <a:rPr lang="zh-CN" dirty="0"/>
              <a:t>图13-8显示曲面和线网。线网反映采样网格。选中项仍是一个网格顶点。不能把任意散点直接连面。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最小2×2网格提供一个网格单元。所有行的项数相同，否则无法按列组织相邻点。少于2行或2列不会渲染曲面，不是设置颜色就能解决的问题。</a:t>
            </a:r>
          </a:p>
          <a:p>
            <a:pPr/>
            <a:endParaRPr lang="zh-CN" dirty="0"/>
          </a:p>
          <a:p>
            <a:pPr/>
            <a:r>
              <a:rPr lang="zh-CN" dirty="0"/>
              <a:t>Q3DSurface使用QSurface3DSeries和QSurfaceDataProxy。代理按行列组织三维数据项，图表连接相邻顶点。有效曲面至少2行、每行至少2列，所有行的列数相同。最小2×2网格提供一个网格单元。一行或一列只能给出线上的采样点，不能组成二维面片。不足两行或两列时不渲染曲面，改颜色不能补足数据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三维地形图。F114：https://raw.githubusercontent.com/qt/qtdatavis3d/v6.2.3/src/datavisualization/engine/q3dsurface.h；F135：https://raw.githubusercontent.com/qt/qtdatavis3d/v6.2.3/src/datavisualization/data/qsurfacedataproxy.cpp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这与柱状图的数组层次相似，和散点值列表不同。每行单独创建，行内直接放数据项值对象。代理接管整个数组及各行，重置时删除旧数组。</a:t>
            </a:r>
          </a:p>
          <a:p>
            <a:pPr/>
            <a:endParaRPr lang="zh-CN" dirty="0"/>
          </a:p>
          <a:p>
            <a:pPr/>
            <a:r>
              <a:rPr lang="zh-CN" dirty="0"/>
              <a:t>QSurfaceDataRow保存QSurfaceDataItem值对象。每项位置为QVector3D(X,Y,Z)，Y表示高度。QSurfaceDataArray保存QSurfaceDataRow*。每行单独创建，行内直接放数据项值对象。代理接管整个数组及各行。重置时删除旧数据，不能继续保留旧行和旧数据项指针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三维地形图。F110：https://raw.githubusercontent.com/qt/qtdatavis3d/v6.2.3/src/datavisualization/data/qsurfacedataproxy.h；F111：https://raw.githubusercontent.com/qt/qtdatavis3d/v6.2.3/src/datavisualization/data/qsurfacedataproxy.cpp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这是本章关键修正。教材外层变化X、内层变化水平另一个坐标，容易形成转置排列。本课外层变化Z生成行，内层变化X生成列；高度按函数得到。允许非等距不意味着允许随意打乱位置。</a:t>
            </a:r>
          </a:p>
          <a:p>
            <a:pPr/>
            <a:endParaRPr lang="zh-CN" dirty="0"/>
          </a:p>
          <a:p>
            <a:pPr/>
            <a:r>
              <a:rPr lang="zh-CN" dirty="0"/>
              <a:t>完整支持的直行直列网格：同一行的Z相同，同一列的X相同。各行的X按同一方向排列，各列的Z按同一方向排列。可以升序或降序，不要求间距相等。本例统一升序：外层改变Z生成行，内层改变X生成列。高度按函数计算；不能随意交换行列或打乱位置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三维地形图。F136：https://raw.githubusercontent.com/qt/qtdatavis3d/v6.2.3/src/datavisualization/data/qsurfacedataproxy.cpp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序列默认已有QSurfaceDataProxy。也可显式提供代理。容器接管窗口，图表接管序列，不重复删除已经转交的对象。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graph3D = new Q3DSurface;</a:t>
            </a:r>
          </a:p>
          <a:p>
            <a:pPr/>
            <a:r>
              <a:rPr lang="zh-CN" dirty="0"/>
              <a:t>graphContainer = QWidget::createWindowContainer(</a:t>
            </a:r>
          </a:p>
          <a:p>
            <a:pPr/>
            <a:r>
              <a:rPr lang="zh-CN" dirty="0"/>
              <a:t>graph3D, this);</a:t>
            </a:r>
          </a:p>
          <a:p>
            <a:pPr/>
            <a:r>
              <a:rPr lang="zh-CN" dirty="0"/>
              <a:t>series = new QSurface3DSeries;</a:t>
            </a:r>
          </a:p>
          <a:p>
            <a:pPr/>
            <a:r>
              <a:rPr lang="zh-CN" dirty="0"/>
              <a:t>graph3D-&gt;addSeries(series);</a:t>
            </a:r>
          </a:p>
          <a:p>
            <a:pPr/>
            <a:endParaRPr lang="zh-CN" dirty="0"/>
          </a:p>
          <a:p>
            <a:pPr/>
            <a:r>
              <a:rPr lang="zh-CN" dirty="0"/>
              <a:t>序列默认已有QSurfaceDataProxy；图表接管序列。容器接管窗口；界面嵌入、hasContext和相机沿用前两份。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三维地形图。F103：https://raw.githubusercontent.com/qt/qtbase/v6.2.3/src/widgets/kernel/qwindowcontainer.cpp；F114：https://raw.githubusercontent.com/qt/qtdatavis3d/v6.2.3/src/datavisualization/engine/q3dsurface.h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三个轴都是数值轴。标题、可见性与%.2f格式分别设置。水平显示范围不决定采样点数，只决定可见坐标区间；网格实际位置保存在数据项中。</a:t>
            </a:r>
          </a:p>
          <a:p>
            <a:pPr/>
            <a:endParaRPr lang="zh-CN" dirty="0"/>
          </a:p>
          <a:p>
            <a:pPr/>
            <a:r>
              <a:rPr lang="zh-CN" dirty="0"/>
              <a:t>X、Z使用QValue3DAxis，本例采样范围为−10至10。教材把水平显示范围设为−11至11，给边缘留出空间。Y使用setAutoAdjustRange(true)，覆盖函数的正负高度。各轴分别设置标题、标题可见性和%.2f数值格式。水平显示范围不决定采样点数。网格的实际位置保存在各个数据项中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三维地形图。F114：https://raw.githubusercontent.com/qt/qtdatavis3d/v6.2.3/src/datavisualization/engine/q3dsurface.h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本页先创建数组，并开始外层循环。每行固定z，内层变化x。同一列在每行使用相同x坐标，满足直行直列网格。reserve预留行指针容量，并没有创建41行。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auto array = new QSurfaceDataArray;</a:t>
            </a:r>
          </a:p>
          <a:p>
            <a:pPr/>
            <a:r>
              <a:rPr lang="zh-CN" dirty="0"/>
              <a:t>array-&gt;reserve(41);</a:t>
            </a:r>
          </a:p>
          <a:p>
            <a:pPr/>
            <a:r>
              <a:rPr lang="zh-CN" dirty="0"/>
              <a:t>for (int iz = 0; iz &lt; 41; ++iz) {</a:t>
            </a:r>
          </a:p>
          <a:p>
            <a:pPr/>
            <a:r>
              <a:rPr lang="zh-CN" dirty="0"/>
              <a:t>float z = -10.0f + iz*0.5f;</a:t>
            </a:r>
          </a:p>
          <a:p>
            <a:pPr/>
            <a:r>
              <a:rPr lang="zh-CN" dirty="0"/>
              <a:t>auto row = new QSurfaceDataRow;</a:t>
            </a:r>
          </a:p>
          <a:p>
            <a:pPr/>
            <a:r>
              <a:rPr lang="zh-CN" dirty="0"/>
              <a:t>// 下一页在此行按X填充41个数据项</a:t>
            </a:r>
          </a:p>
          <a:p>
            <a:pPr/>
            <a:endParaRPr lang="zh-CN" dirty="0"/>
          </a:p>
          <a:p>
            <a:pPr/>
            <a:r>
              <a:rPr lang="zh-CN" dirty="0"/>
              <a:t>每行固定z；外层索引使各行Z从−10逐步增加到10。reserve只预留行指针容量，尚未创建41行。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三维地形图。F110：https://raw.githubusercontent.com/qt/qtdatavis3d/v6.2.3/src/datavisualization/data/qsurfacedataproxy.h；F136：https://raw.githubusercontent.com/qt/qtdatavis3d/v6.2.3/src/datavisualization/data/qsurfacedataproxy.cpp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接续上一页的外层循环体，行完成后加入数组，最后闭合外层循环。中心高度及41×41采样规模沿用13.3。每一行包含相同的X列表，所有行的Z依次升序。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for (int ix = 0; ix &lt; 41; ++ix) {</a:t>
            </a:r>
          </a:p>
          <a:p>
            <a:pPr/>
            <a:r>
              <a:rPr lang="zh-CN" dirty="0"/>
              <a:t>float x = -10.0f + ix*0.5f;</a:t>
            </a:r>
          </a:p>
          <a:p>
            <a:pPr/>
            <a:r>
              <a:rPr lang="zh-CN" dirty="0"/>
              <a:t>float r = qSqrt(x*x + z*z);</a:t>
            </a:r>
          </a:p>
          <a:p>
            <a:pPr/>
            <a:r>
              <a:rPr lang="zh-CN" dirty="0"/>
              <a:t>float h = (r == 0) ? 10.0f : 10.0f*qSin(r)/r;</a:t>
            </a:r>
          </a:p>
          <a:p>
            <a:pPr/>
            <a:r>
              <a:rPr lang="zh-CN" dirty="0"/>
              <a:t>row-&gt;append(QSurfaceDataItem(QVector3D(x,h,z)));</a:t>
            </a:r>
          </a:p>
          <a:p>
            <a:pPr/>
            <a:r>
              <a:rPr lang="zh-CN" dirty="0"/>
              <a:t>}</a:t>
            </a:r>
          </a:p>
          <a:p>
            <a:pPr/>
            <a:r>
              <a:rPr lang="zh-CN" dirty="0"/>
              <a:t>array-&gt;append(row); }</a:t>
            </a:r>
          </a:p>
          <a:p>
            <a:pPr/>
            <a:endParaRPr lang="zh-CN" dirty="0"/>
          </a:p>
          <a:p>
            <a:pPr/>
            <a:r>
              <a:rPr lang="zh-CN" dirty="0"/>
              <a:t>接续上一页循环体；每行使用相同X列表，Y为函数高度。行完成后加入数组，最终得到41行×41列。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三维地形图。F136：https://raw.githubusercontent.com/qt/qtdatavis3d/v6.2.3/src/datavisualization/data/qsurfacedataproxy.cpp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转交之前由调用方清理失败或中止的构造；转交之后不再重复delete。保存的旧数据项、旧行指针在重建后失效，必须重新读取。</a:t>
            </a:r>
          </a:p>
          <a:p>
            <a:pPr/>
            <a:endParaRPr lang="zh-CN" dirty="0"/>
          </a:p>
          <a:p>
            <a:pPr/>
            <a:r>
              <a:rPr lang="zh-CN" dirty="0"/>
              <a:t>series-&gt;dataProxy()-&gt;resetArray(array);代理接管新数组和各行，旧数组及行由代理删除。转交后通过setItem、setRow、addRow等接口更新。不直接改内部数组，也不重复delete已转交的对象。重建后重新读取数据项和选择。转交前若构造失败，调用方负责清理已分配的数组与行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三维地形图。F111：https://raw.githubusercontent.com/qt/qtdatavis3d/v6.2.3/src/datavisualization/data/qsurfacedataproxy.cpp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检查实际接口拼写，避免学生复制不存在的方法。这里41是每行列数，二维点总数要用行列数相乘。在有效矩形网格前提下列数一致。</a:t>
            </a:r>
          </a:p>
          <a:p>
            <a:pPr/>
            <a:endParaRPr lang="zh-CN" dirty="0"/>
          </a:p>
          <a:p>
            <a:pPr/>
            <a:r>
              <a:rPr lang="zh-CN" dirty="0"/>
              <a:t>rowCount()返回行数，columnCount()返回列数。有效矩形网格中，各行列数一致。教材表13-5的cellCount应改为columnCount。检查真实接口名称，避免复制不存在的方法。41行×41列表示1681个顶点。columnCount只表示每行列数，不是顶点总数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三维地形图。F137：https://raw.githubusercontent.com/qt/qtdatavis3d/v6.2.3/src/datavisualization/data/qsurfacedataproxy.cpp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先确认series有效，再比较rowCount、columnCount，确认可读取itemAt(pos)。也可用invalidSelectionPosition清除选择。曲面的Row或Column选取只在合法Slice组合中使用；不提供普通整行或整列选取按钮。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auto proxy = series-&gt;dataProxy();</a:t>
            </a:r>
          </a:p>
          <a:p>
            <a:pPr/>
            <a:r>
              <a:rPr lang="zh-CN" dirty="0"/>
              <a:t>QPoint pos = series-&gt;selectedPoint();</a:t>
            </a:r>
          </a:p>
          <a:p>
            <a:pPr/>
            <a:r>
              <a:rPr lang="zh-CN" dirty="0"/>
              <a:t>if (pos.x() &lt; 0 || pos.x() &gt;= proxy-&gt;rowCount()) return;</a:t>
            </a:r>
          </a:p>
          <a:p>
            <a:pPr/>
            <a:r>
              <a:rPr lang="zh-CN" dirty="0"/>
              <a:t>if (pos.y() &lt; 0 || pos.y() &gt;= proxy-&gt;columnCount()) return;</a:t>
            </a:r>
          </a:p>
          <a:p>
            <a:pPr/>
            <a:r>
              <a:rPr lang="zh-CN" dirty="0"/>
              <a:t>const QSurfaceDataItem *item = proxy-&gt;itemAt(pos);</a:t>
            </a:r>
          </a:p>
          <a:p>
            <a:pPr/>
            <a:endParaRPr lang="zh-CN" dirty="0"/>
          </a:p>
          <a:p>
            <a:pPr/>
            <a:r>
              <a:rPr lang="zh-CN" dirty="0"/>
              <a:t>pos.x()为行，pos.y()为列；series需仍然有效。selectedPointChanged更新按钮和提示，无选择时清除旧提示。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三维地形图。F137：https://raw.githubusercontent.com/qt/qtdatavis3d/v6.2.3/src/datavisualization/data/qsurfacedataproxy.cpp；F138：https://raw.githubusercontent.com/qt/qtdatavis3d/v6.2.3/src/datavisualization/data/qsurface3dseries.cpp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本课把修改操作限制为高度，因为单点随意改变X或Z可能破坏直行直列、单调顺序等条件。若业务需要修改水平坐标，应整体重建相应行列并验证全部网格。输入框取消时不修改；写回前重查选择。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QSurfaceDataItem item = *proxy-&gt;itemAt(pos);</a:t>
            </a:r>
          </a:p>
          <a:p>
            <a:pPr/>
            <a:r>
              <a:rPr lang="zh-CN" dirty="0"/>
              <a:t>item.setY(newHeight);</a:t>
            </a:r>
          </a:p>
          <a:p>
            <a:pPr/>
            <a:r>
              <a:rPr lang="zh-CN" dirty="0"/>
              <a:t>proxy-&gt;setItem(pos, item);</a:t>
            </a:r>
          </a:p>
          <a:p>
            <a:pPr/>
            <a:endParaRPr lang="zh-CN" dirty="0"/>
          </a:p>
          <a:p>
            <a:pPr/>
            <a:r>
              <a:rPr lang="zh-CN" dirty="0"/>
              <a:t>先验证选择、确认输入、新高度有限；取消时保留原值。写回前重查选择，X和Z保持原值。单点随意改X或Z可能破坏直行直列和单调顺序。需要改水平位置时，整体重建相应行列并检查全部网格。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三维地形图。F136：https://raw.githubusercontent.com/qt/qtdatavis3d/v6.2.3/src/datavisualization/data/qsurfacedataproxy.cpp；F134：https://raw.githubusercontent.com/qt/qtbase/v6.2.3/src/corelib/global/qnumeric.cpp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只剩两行时再删除一行会使曲面不能渲染，课堂可禁用删除或明确进入空状态。addRow只在新Z符合末尾顺序时使用；insertRow插到适当位置，不能把相同Z或乱序位置随便加入。</a:t>
            </a:r>
          </a:p>
          <a:p>
            <a:pPr/>
            <a:endParaRPr lang="zh-CN" dirty="0"/>
          </a:p>
          <a:p>
            <a:pPr/>
            <a:r>
              <a:rPr lang="zh-CN" dirty="0"/>
              <a:t>removeRows(rowIndex,1)按行删除，先检查有效行号。要继续显示曲面，删除后至少保留2行。新行要有相同列数和相同X列表。插入行的Z放在相邻行之间，保持原来的升序。addRow只能加入符合末尾顺序的行。增删后重新检查选择，旧索引可能已经对应其他顶点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三维地形图。F135：https://raw.githubusercontent.com/qt/qtdatavis3d/v6.2.3/src/datavisualization/data/qsurfacedataproxy.cpp；F136：https://raw.githubusercontent.com/qt/qtdatavis3d/v6.2.3/src/datavisualization/data/qsurfacedataproxy.cpp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枚举属于QSurface3DSeries::DrawFlags。用下拉框itemData保存实际枚举，避免序号与枚举值混淆。表面显示方式与选中点标记的mesh外形是两类设置。</a:t>
            </a:r>
          </a:p>
          <a:p>
            <a:pPr/>
            <a:endParaRPr lang="zh-CN" dirty="0"/>
          </a:p>
          <a:p>
            <a:pPr/>
            <a:r>
              <a:rPr lang="zh-CN" dirty="0"/>
              <a:t>DrawWireframe只显示线网，便于检查采样排列。DrawSurface只显示曲面，便于观察整体形状。DrawSurfaceAndWireframe同时显示两者。三种样式均不改变原始采样点。枚举属于QSurface3DSeries，下拉框itemData保存实际值。选中点标记另行设置；普通选择只用None或Item。曲面的行列选取只用于合法的Slice组合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教材说每个三角形同一颜色不够准确，平坦着色主要改变法线和光照处理，并不保证有渐变的三角形所有像素同色。meshSmooth针对预定义对象网格，不能代替曲面的flatShading设置。</a:t>
            </a:r>
          </a:p>
          <a:p>
            <a:pPr/>
            <a:endParaRPr lang="zh-CN" dirty="0"/>
          </a:p>
          <a:p>
            <a:pPr/>
            <a:r>
              <a:rPr lang="zh-CN" dirty="0"/>
              <a:t>setFlatShadingEnabled(true)让每个三角形使用一致法线。法线参与光照计算，三角形之间的变化更容易看见。关闭时插值法线，表面视觉上更平滑，采样点仍然相同。使用渐变时，平坦着色不保证每个三角形所有像素同色。首次渲染后检查flatShadingSupported，再启用对应控件。meshSmooth针对预定义对象网格，不能代替曲面着色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三维地形图。F140：https://raw.githubusercontent.com/qt/qtdatavis3d/v6.2.3/src/datavisualization/data/qsurface3dseries.cpp；F139：https://raw.githubusercontent.com/qt/qtdatavis3d/v6.2.3/src/datavisualization/data/qabstract3dseries.cpp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纠正教材单曲面时两种渐变一定相同的说法。课堂把Y轴显示范围扩大而不改曲面数据，对比Object与Range。两者归一范围相同或恰好重合时才可能看起来相同；不用外观相似代替定义。</a:t>
            </a:r>
          </a:p>
          <a:p>
            <a:pPr/>
            <a:endParaRPr lang="zh-CN" dirty="0"/>
          </a:p>
          <a:p>
            <a:pPr/>
            <a:r>
              <a:rPr lang="zh-CN" dirty="0"/>
              <a:t>Uniform使用基础颜色，明暗还受光照影响。颜色样式属于Q3DTheme::ColorStyle。ObjectGradient按当前曲面的minY、maxY使用完整渐变。RangeGradient按图表Y轴范围映射颜色。即使只有一个曲面，两种模式也不保证相同。扩大Y轴范围而不改数据，观察两种渐变的区别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三维地形图。F141：https://raw.githubusercontent.com/qt/qtdatavis3d/v6.2.3/src/datavisualization/theme/q3dtheme.cpp；F142：https://raw.githubusercontent.com/qt/qtdatavis3d/v6.2.3/src/datavisualization/engine/surface3drenderer.cpp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教材另一组渐变由cyan到red，设置过程相同，不重复一页代码。基础颜色配Uniform；基础渐变配Object或Range。界面选择主题可能覆盖局部样式，顺序需要说明。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QLinearGradient gradient;</a:t>
            </a:r>
          </a:p>
          <a:p>
            <a:pPr/>
            <a:r>
              <a:rPr lang="zh-CN" dirty="0"/>
              <a:t>gradient.setColorAt(0.0, Qt::blue);</a:t>
            </a:r>
          </a:p>
          <a:p>
            <a:pPr/>
            <a:r>
              <a:rPr lang="zh-CN" dirty="0"/>
              <a:t>gradient.setColorAt(1.0, Qt::yellow);</a:t>
            </a:r>
          </a:p>
          <a:p>
            <a:pPr/>
            <a:r>
              <a:rPr lang="zh-CN" dirty="0"/>
              <a:t>series-&gt;setBaseGradient(gradient);</a:t>
            </a:r>
          </a:p>
          <a:p>
            <a:pPr/>
            <a:r>
              <a:rPr lang="zh-CN" dirty="0"/>
              <a:t>series-&gt;setColorStyle(Q3DTheme::ColorStyleRangeGradient);</a:t>
            </a:r>
          </a:p>
          <a:p>
            <a:pPr/>
            <a:endParaRPr lang="zh-CN" dirty="0"/>
          </a:p>
          <a:p>
            <a:pPr/>
            <a:r>
              <a:rPr lang="zh-CN" dirty="0"/>
              <a:t>先选择主题，再设置局部渐变；基础颜色配Uniform。取消颜色对话框时保留原设置，确认有效颜色后再修改。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三维地形图。F141：https://raw.githubusercontent.com/qt/qtdatavis3d/v6.2.3/src/datavisualization/theme/q3dtheme.cpp；F142：https://raw.githubusercontent.com/qt/qtdatavis3d/v6.2.3/src/datavisualization/engine/surface3drenderer.cpp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完整教材截图。资源图片mountain.png不是照片材质贴图，这里它的像素强度被用来生成高度。图中标注米的水平范围是示例指定值；Y强度不会自动成为真实海拔。</a:t>
            </a:r>
          </a:p>
          <a:p>
            <a:pPr/>
            <a:endParaRPr lang="zh-CN" dirty="0"/>
          </a:p>
          <a:p>
            <a:pPr/>
            <a:r>
              <a:rPr lang="zh-CN" dirty="0"/>
              <a:t>图13-9由图片生成地形。X、Z表示水平位置。Y最初来自像素强度。相对高度不会自动成为真实海拔。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三维地形图。F143：https://raw.githubusercontent.com/qt/qtdatavis3d/v6.2.3/src/datavisualization/data/qheightmapsurfacedataproxy.cpp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默认强度一般落在0到255。图片越亮通常越高，不是读取颜色名称或亮度加权公式。若需要米单位，必须提供比例和基准高度，按测量数据转换，不能只在标签中加米。</a:t>
            </a:r>
          </a:p>
          <a:p>
            <a:pPr/>
            <a:endParaRPr lang="zh-CN" dirty="0"/>
          </a:p>
          <a:p>
            <a:pPr/>
            <a:r>
              <a:rPr lang="zh-CN" dirty="0"/>
              <a:t>灰度像素的三个颜色分量相同，高度取其灰度强度。彩色像素的高度取R、G、B算术平均，Alpha不参与。课堂例：RGB(30,60,90)得到相对高度60。这不是自动换算的60米，也不是颜色名称或加权亮度。要使用米单位，必须提供比例和基准高度。按真实测量定义转换，不能只在轴标签中加“米”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三维地形图。F143：https://raw.githubusercontent.com/qt/qtdatavis3d/v6.2.3/src/datavisualization/data/qheightmapsurfacedataproxy.cpp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提醒图片行号从上往下，与此接口生成Z的方向不同；不要直接认为图片顶行对应minZ。地理方向是业务约定，先确认原图片的方向和范围，再把它解释为东西南北。</a:t>
            </a:r>
          </a:p>
          <a:p>
            <a:pPr/>
            <a:endParaRPr lang="zh-CN" dirty="0"/>
          </a:p>
          <a:p>
            <a:pPr/>
            <a:r>
              <a:rPr lang="zh-CN" dirty="0"/>
              <a:t>图片左侧对应minX，右侧对应maxX。图片宽度决定列数，高度决定行数。Qt 6.2.3中图片底部对应minZ，顶部对应maxZ。图片行号从上往下，不能直接认为顶行对应minZ。水平范围由setValueRanges指定。解释为东西南北之前，先确认原图片方向与业务约定。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三维地形图。F144：https://raw.githubusercontent.com/qt/qtdatavis3d/v6.2.3/src/datavisualization/data/qheightmapsurfacedataproxy.cpp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图表已经创建并嵌入窗口。路径与资源文件一致，加载失败显示原因。序列接管代理，图表接管序列。有效图片至少2×2；新代理的数据可能等待异步解析完成，不能紧接着直接访问第0项。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QImage image(":/map/mountain.png");</a:t>
            </a:r>
          </a:p>
          <a:p>
            <a:pPr/>
            <a:r>
              <a:rPr lang="zh-CN" dirty="0"/>
              <a:t>if (image.isNull() || image.width() &lt; 2 ||</a:t>
            </a:r>
          </a:p>
          <a:p>
            <a:pPr/>
            <a:r>
              <a:rPr lang="zh-CN" dirty="0"/>
              <a:t>image.height() &lt; 2) return;</a:t>
            </a:r>
          </a:p>
          <a:p>
            <a:pPr/>
            <a:r>
              <a:rPr lang="zh-CN" dirty="0"/>
              <a:t>auto proxy = new QHeightMapSurfaceDataProxy(image);</a:t>
            </a:r>
          </a:p>
          <a:p>
            <a:pPr/>
            <a:r>
              <a:rPr lang="zh-CN" dirty="0"/>
              <a:t>proxy-&gt;setValueRanges(-5000, 5000, -5000, 5000);</a:t>
            </a:r>
          </a:p>
          <a:p>
            <a:pPr/>
            <a:r>
              <a:rPr lang="zh-CN" dirty="0"/>
              <a:t>series = new QSurface3DSeries(proxy);</a:t>
            </a:r>
          </a:p>
          <a:p>
            <a:pPr/>
            <a:r>
              <a:rPr lang="zh-CN" dirty="0"/>
              <a:t>graph3D-&gt;addSeries(series);</a:t>
            </a:r>
          </a:p>
          <a:p>
            <a:pPr/>
            <a:endParaRPr lang="zh-CN" dirty="0"/>
          </a:p>
          <a:p>
            <a:pPr/>
            <a:r>
              <a:rPr lang="zh-CN" dirty="0"/>
              <a:t>前提：图表已嵌入界面；失败时报告路径或尺寸问题。序列接管代理，但新数据可能尚未解析，不能立即读取第0项。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三维地形图。F135：https://raw.githubusercontent.com/qt/qtdatavis3d/v6.2.3/src/datavisualization/data/qsurfacedataproxy.cpp；F144：https://raw.githubusercontent.com/qt/qtdatavis3d/v6.2.3/src/datavisualization/data/qheightmapsurfacedataproxy.cpp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教材水平范围−5000到5000是示例坐标。只改变axisX的显示范围会裁切或留白，不会把图像像素重新映射到新位置。要改变生成坐标使用代理范围，并等待重新解析。</a:t>
            </a:r>
          </a:p>
          <a:p>
            <a:pPr/>
            <a:endParaRPr lang="zh-CN" dirty="0"/>
          </a:p>
          <a:p>
            <a:pPr/>
            <a:r>
              <a:rPr lang="zh-CN" dirty="0"/>
              <a:t>setValueRanges(minX,maxX,minZ,maxZ)生成水平坐标。改变代理范围，会重新把像素映射到水平位置。坐标轴setRange只控制当前显示范围。它不会重新分配采样位置，可能只造成裁切或留白。两者一致时能完整看到地形；min必须小于max。示例−5000至5000为水平范围，高度单位仍需单独定义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三维地形图。F144：https://raw.githubusercontent.com/qt/qtdatavis3d/v6.2.3/src/datavisualization/data/qheightmapsurfacedataproxy.cpp；F145：https://raw.githubusercontent.com/qt/qtdatavis3d/v6.2.3/src/datavisualization/data/qheightmapsurfacedataproxy.cpp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建立必要的数据通知连接，再发起更新。处理通知时仍检查rowCount和columnCount，至少2行2列后才允许点读取。界面可显示正在生成；设置多项范围可能合并更新，不能按setter调用次数猜重建次数。</a:t>
            </a:r>
          </a:p>
          <a:p>
            <a:pPr/>
            <a:endParaRPr lang="zh-CN" dirty="0"/>
          </a:p>
          <a:p>
            <a:pPr/>
            <a:r>
              <a:rPr lang="zh-CN" dirty="0"/>
              <a:t>更换图片、文件或X/Z范围，会安排高度图的异步重解析。建立数据通知连接，再发起更新，界面可提示正在生成。arrayReset等通知到达后，检查rowCount和columnCount。满足有效曲面条件后，再允许点读取并更新选择与提示。刚设置图片时，不假定新数组已经全部可用。多项设置可能合并处理，不能按setter次数猜重建次数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三维地形图。F145：https://raw.githubusercontent.com/qt/qtdatavis3d/v6.2.3/src/datavisualization/data/qheightmapsurfacedataproxy.cpp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修正教材无法修改数据的概括。若需要长期保存编辑，将当前高度数据复制到普通QSurfaceDataProxy，再维护自己的一份数组；注意完整复制各行，不能把原代理已接管的指针交给另一代理。</a:t>
            </a:r>
          </a:p>
          <a:p>
            <a:pPr/>
            <a:endParaRPr lang="zh-CN" dirty="0"/>
          </a:p>
          <a:p>
            <a:pPr/>
            <a:r>
              <a:rPr lang="zh-CN" dirty="0"/>
              <a:t>QHeightMapSurfaceDataProxy公开继承QSurfaceDataProxy。setItem、resetArray等接口仍可调用，并非完全不能编辑。随后更换图片或范围会重新生成数组，可能覆盖手工修改。要长期保存编辑，可复制到普通QSurfaceDataProxy中维护。复制时创建新数组和新行，逐项复制值。不能把已被原代理接管的行指针再交给另一代理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三维地形图。F145：https://raw.githubusercontent.com/qt/qtdatavis3d/v6.2.3/src/datavisualization/data/qheightmapsurfacedataproxy.cpp；F146：https://raw.githubusercontent.com/qt/qtdatavis3d/v6.2.3/src/datavisualization/data/qheightmapsurfacedataproxy.h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将可能的空白、翻转和单位误解分到具体检查阶段。没有确认原图代表真实测量高度时，只称相对地形。数据有效后再评估颜色，不以改变主题掩盖数据问题。</a:t>
            </a:r>
          </a:p>
          <a:p>
            <a:pPr/>
            <a:endParaRPr lang="zh-CN" dirty="0"/>
          </a:p>
          <a:p>
            <a:pPr/>
            <a:r>
              <a:rPr lang="zh-CN" dirty="0"/>
              <a:t>读取图片生成网格显示曲面读取时检查路径、宽高、原图方向和强度含义。生成时核对行列数、X/Z范围，确认异步解析已完成。显示时检查Y范围、着色、相机视角和单位说明。先确认数据有效，再评估颜色；主题不能修复错误数据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143：https://raw.githubusercontent.com/qt/qtdatavis3d/v6.2.3/src/datavisualization/data/qheightmapsurfacedataproxy.cpp；F144：https://raw.githubusercontent.com/qt/qtdatavis3d/v6.2.3/src/datavisualization/data/qheightmapsurfacedataproxy.cpp；F145：https://raw.githubusercontent.com/qt/qtdatavis3d/v6.2.3/src/datavisualization/data/qheightmapsurfacedataproxy.cpp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逐题点击显示原因。三题分别检查网格条件、颜色归一范围和单位定义；这些条件比记住某个外观更重要。</a:t>
            </a:r>
          </a:p>
          <a:p>
            <a:pPr/>
            <a:endParaRPr lang="zh-CN" dirty="0"/>
          </a:p>
          <a:p>
            <a:pPr/>
            <a:r>
              <a:rPr lang="zh-CN" dirty="0"/>
              <a:t>单点任意改X或Z，是否仍保证曲面网格有效？</a:t>
            </a:r>
          </a:p>
          <a:p>
            <a:pPr/>
            <a:endParaRPr lang="zh-CN" dirty="0"/>
          </a:p>
          <a:p>
            <a:pPr/>
            <a:r>
              <a:rPr lang="zh-CN" dirty="0"/>
              <a:t>不保证；本例只改Y，改水平位置需验证整行整列。</a:t>
            </a:r>
          </a:p>
          <a:p>
            <a:pPr/>
            <a:endParaRPr lang="zh-CN" dirty="0"/>
          </a:p>
          <a:p>
            <a:pPr/>
            <a:r>
              <a:rPr lang="zh-CN" dirty="0"/>
              <a:t>只有一个曲面，两种渐变是否一定相同？</a:t>
            </a:r>
          </a:p>
          <a:p>
            <a:pPr/>
            <a:endParaRPr lang="zh-CN" dirty="0"/>
          </a:p>
          <a:p>
            <a:pPr/>
            <a:r>
              <a:rPr lang="zh-CN" dirty="0"/>
              <a:t>不一定；曲面高度范围与Y轴显示范围可能不同。</a:t>
            </a:r>
          </a:p>
          <a:p>
            <a:pPr/>
            <a:endParaRPr lang="zh-CN" dirty="0"/>
          </a:p>
          <a:p>
            <a:pPr/>
            <a:r>
              <a:rPr lang="zh-CN" dirty="0"/>
              <a:t>灰度强度100是否自动表示海拔100米？</a:t>
            </a:r>
          </a:p>
          <a:p>
            <a:pPr/>
            <a:endParaRPr lang="zh-CN" dirty="0"/>
          </a:p>
          <a:p>
            <a:pPr/>
            <a:r>
              <a:rPr lang="zh-CN" dirty="0"/>
              <a:t>不会；必须另外给出真实高度的比例和基准。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F136：https://raw.githubusercontent.com/qt/qtdatavis3d/v6.2.3/src/datavisualization/data/qsurfacedataproxy.cpp；F142：https://raw.githubusercontent.com/qt/qtdatavis3d/v6.2.3/src/datavisualization/engine/surface3drenderer.cpp；F143：https://raw.githubusercontent.com/qt/qtdatavis3d/v6.2.3/src/datavisualization/data/qheightmapsurfacedataproxy.cpp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第13章三份完成：柱状行列、任意点位置、有序曲面网格。下一章针对长计算和数据交接，不让工作线程直接访问界面；先建立执行位置和停止过程，再加入同步工具。</a:t>
            </a:r>
          </a:p>
          <a:p>
            <a:pPr/>
            <a:endParaRPr lang="zh-CN" dirty="0"/>
          </a:p>
          <a:p>
            <a:pPr/>
            <a:r>
              <a:rPr lang="zh-CN" dirty="0"/>
              <a:t>三维图表需要有效坐标、正确网格和明确的数据寿命。数据源、显示范围和高度单位各自交代清楚。计算与读取量增加时，界面线程可能来不及处理事件。接下来还要说明谁计算、谁接收结果、谁修改界面。第14章先区分线程对象与执行线程。再安排数据交接、停止过程与同步工具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教材依据：第13章13.4.1 一般的三维曲面图；13.4.2 三维地形图。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3_c_surface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3_c_surface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6d65acd7441282d5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9f0cf431e3f8f513.png"/>
  <Relationship Id="rId3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1790700"/>
            <a:ext cx="4610100" cy="2076450"/>
            <a:chOff x="590550" y="1790700"/>
            <a:chExt cx="4610100" cy="20764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1790700"/>
              <a:ext cx="46101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三维曲面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与高度图地形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4312920"/>
            <a:ext cx="7644384" cy="1307592"/>
            <a:chOff x="597408" y="4312920"/>
            <a:chExt cx="76443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431292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6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第13章 · 13.4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点的位置已确定，怎样排列它们，才能连成正确的曲面？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77403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三维曲面与地形 / 01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曲面把相邻采样点连接起来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9600" y="1828800"/>
            <a:ext cx="5715000" cy="4250827"/>
            <a:chOff x="609600" y="1828800"/>
            <a:chExt cx="5715000" cy="4250827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828800"/>
              <a:ext cx="5715000" cy="4250827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6845808" y="1950720"/>
            <a:ext cx="3681984" cy="3403092"/>
            <a:chOff x="6845808" y="1950720"/>
            <a:chExt cx="3681984" cy="3403092"/>
          </a:xfrm>
        </p:grpSpPr>
        <p:sp>
          <p:nvSpPr>
            <p:cNvPr id="6" name="TextBox 6"/>
            <p:cNvSpPr txBox="1"/>
            <p:nvPr/>
          </p:nvSpPr>
          <p:spPr>
            <a:xfrm>
              <a:off x="6845808" y="1950720"/>
              <a:ext cx="36819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图13-8显示曲面和线网。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线网反映采样网格。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选中项仍是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一个网格顶点。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不能把任意散点直接连面。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31734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13.4.1 · 图13-8，完整界面作为课堂观察参照 / 02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至少两行两列才能构成曲面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452104" cy="3403092"/>
            <a:chOff x="597408" y="1950720"/>
            <a:chExt cx="845210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45210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Q3DSurface使用QSurface3DSeries和QSurfaceDataProxy。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代理按行列组织三维数据项，图表连接相邻顶点。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有效曲面至少2行、每行至少2列，所有行的列数相同。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最小2×2网格提供一个网格单元。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一行或一列只能给出线上的采样点，不能组成二维面片。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不足两行或两列时不渲染曲面，改颜色不能补足数据。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15422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13.4.1 · 最小网格和相同列数 / 03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数组保存行指针，行保存三维项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644384" cy="3403092"/>
            <a:chOff x="597408" y="1950720"/>
            <a:chExt cx="76443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6443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QSurfaceDataRow保存QSurfaceDataItem值对象。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每项位置为QVector3D(X,Y,Z)，Y表示高度。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QSurfaceDataArray保存QSurfaceDataRow*。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每行单独创建，行内直接放数据项值对象。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代理接管整个数组及各行。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重置时删除旧数据，不能继续保留旧行和旧数据项指针。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15422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13.4.1 · 行列表与行指针列表 / 04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783885" cy="819150"/>
            <a:chOff x="590550" y="613410"/>
            <a:chExt cx="578388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78388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一行固定Z，一列固定X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370064" cy="3403092"/>
            <a:chOff x="597408" y="1950720"/>
            <a:chExt cx="737006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37006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完整支持的直行直列网格：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同一行的Z相同，同一列的X相同。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各行的X按同一方向排列，各列的Z按同一方向排列。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可以升序或降序，不要求间距相等。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本例统一升序：外层改变Z生成行，内层改变X生成列。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高度按函数计算；不能随意交换行列或打乱位置。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53130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13.4.1 · 按Qt 6.2.3网格规则修正教材采样排列 / 05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469554" cy="819150"/>
            <a:chOff x="590550" y="613410"/>
            <a:chExt cx="846955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46955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曲面窗口仍通过QWidget容器嵌入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062216" cy="1782318"/>
            <a:chOff x="598932" y="1983105"/>
            <a:chExt cx="7062216" cy="17823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06221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graph3D = new Q3DSurface;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graphContainer = QWidget::createWindowContainer(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graph3D, 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series = new QSurface3DSeries;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graph3D-&gt;addSeries(series);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8101584" cy="888492"/>
            <a:chOff x="597408" y="5151120"/>
            <a:chExt cx="81015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8101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序列默认已有QSurfaceDataProxy；图表接管序列。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容器接管窗口；界面嵌入、hasContext和相机沿用前两份。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534046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13.4.1 · Widgets与DataVisualization模块配置沿用13.1 / 06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水平范围与高度范围分别设置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177784" cy="3403092"/>
            <a:chOff x="597408" y="1950720"/>
            <a:chExt cx="81777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1777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X、Z使用QValue3DAxis，本例采样范围为−10至10。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教材把水平显示范围设为−11至11，给边缘留出空间。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Y使用setAutoAdjustRange(true)，覆盖函数的正负高度。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各轴分别设置标题、标题可见性和%.2f数值格式。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水平显示范围不决定采样点数。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网格的实际位置保存在各个数据项中。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63885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13.4.1 · 数据坐标与坐标轴显示范围 / 07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4324502" cy="819150"/>
            <a:chOff x="590550" y="613410"/>
            <a:chExt cx="432450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432450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外层按Z创建一行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5155311" cy="2125218"/>
            <a:chOff x="598932" y="1983105"/>
            <a:chExt cx="5155311" cy="21252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515531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array = new QSurfaceDataArray;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array-&gt;reserve(41);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iz = 0; iz &lt; 41; ++iz)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float z = -10.0f + iz*0.5f;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auto row = new QSurfaceDataRow;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// 下一页在此行按X填充41个数据项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6989064" cy="888492"/>
            <a:chOff x="597408" y="5151120"/>
            <a:chExt cx="698906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6989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每行固定z；外层索引使各行Z从−10逐步增加到10。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reserve只预留行指针容量，尚未创建41行。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28503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13.4.1 · 代码上半段，外层循环在下一页闭合 / 08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4889906" cy="819150"/>
            <a:chOff x="590550" y="613410"/>
            <a:chExt cx="488990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488990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内层按X填充这一行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8235696" cy="2468118"/>
            <a:chOff x="598932" y="1983105"/>
            <a:chExt cx="8235696" cy="24681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823569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for (int ix = 0; ix &lt; 41; ++ix)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float x = -10.0f + ix*0.5f;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float r = qSqrt(x*x + z*z);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float h = (r == 0) ? 10.0f : 10.0f*qSin(r)/r;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row-&gt;append(QSurfaceDataItem(QVector3D(x,h,z)));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array-&gt;append(row); 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7674864" cy="888492"/>
            <a:chOff x="597408" y="5151120"/>
            <a:chExt cx="767486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7674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接续上一页循环体；每行使用相同X列表，Y为函数高度。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行完成后加入数组，最终得到41行×41列。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17195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13.4.1 · 中心值10与采样规模沿用13.3推理 / 09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重置时交接数组及所有行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644384" cy="3403092"/>
            <a:chOff x="597408" y="1950720"/>
            <a:chExt cx="76443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6443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series-&gt;dataProxy()-&gt;resetArray(array);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代理接管新数组和各行，旧数组及行由代理删除。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转交后通过setItem、setRow、addRow等接口更新。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不直接改内部数组，也不重复delete已转交的对象。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重建后重新读取数据项和选择。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转交前若构造失败，调用方负责清理已分配的数组与行。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5631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13.4.1 · 所有权随resetArray交接 / 10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行数和列数使用不同接口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928104" cy="3403092"/>
            <a:chOff x="597408" y="1950720"/>
            <a:chExt cx="692810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92810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rowCount()返回行数，columnCount()返回列数。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有效矩形网格中，各行列数一致。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教材表13-5的cellCount应改为columnCount。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检查真实接口名称，避免复制不存在的方法。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41行×41列表示1681个顶点。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columnCount只表示每行列数，不是顶点总数。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57029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13.4.1 · rowCount与columnCount / 11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056169" cy="819150"/>
            <a:chOff x="590550" y="613410"/>
            <a:chExt cx="805616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05616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selectedPoint仍表示行列索引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8675751" cy="1782318"/>
            <a:chOff x="598932" y="1983105"/>
            <a:chExt cx="8675751" cy="17823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867575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proxy = series-&gt;dataProxy();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QPoint pos = series-&gt;selectedPoint();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(pos.x() &lt; 0 || pos.x() &gt;= proxy-&gt;rowCount())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(pos.y() &lt; 0 || pos.y() &gt;= proxy-&gt;columnCount())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QSurfaceDataItem *item = proxy-&gt;itemAt(pos);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8863584" cy="888492"/>
            <a:chOff x="597408" y="5151120"/>
            <a:chExt cx="88635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8863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pos.x()为行，pos.y()为列；series需仍然有效。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selectedPointChanged更新按钮和提示，无选择时清除旧提示。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44657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13.4.1 · 选择的是网格顶点，读取前检查上下界 / 12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914693" cy="819150"/>
            <a:chOff x="590550" y="613410"/>
            <a:chExt cx="691469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91469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修改高度时保留网格的X和Z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475476" cy="1096518"/>
            <a:chOff x="598932" y="1983105"/>
            <a:chExt cx="6475476" cy="10965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47547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QSurfaceDataItem item = *proxy-&gt;itemAt(pos);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item.setY(newHeight);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proxy-&gt;setItem(pos, item);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931920"/>
            <a:ext cx="7644384" cy="2145792"/>
            <a:chOff x="597408" y="3931920"/>
            <a:chExt cx="7644384" cy="21457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931920"/>
              <a:ext cx="764438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先验证选择、确认输入、新高度有限；取消时保留原值。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写回前重查选择，X和Z保持原值。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单点随意改X或Z可能破坏直行直列和单调顺序。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需要改水平位置时，整体重建相应行列并检查全部网格。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44657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13.4.1 · 本课把编辑限定为高度，保留网格条件 / 13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增删行之后仍须保留有效网格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674864" cy="3403092"/>
            <a:chOff x="597408" y="1950720"/>
            <a:chExt cx="767486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67486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removeRows(rowIndex,1)按行删除，先检查有效行号。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要继续显示曲面，删除后至少保留2行。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新行要有相同列数和相同X列表。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插入行的Z放在相邻行之间，保持原来的升序。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addRow只能加入符合末尾顺序的行。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增删后重新检查选择，旧索引可能已经对应其他顶点。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60811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13.4.1 · 只剩两行时禁用删除，或明确进入空状态 / 14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曲面样式控制面和线网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314944" cy="3822192"/>
            <a:chOff x="597408" y="1950720"/>
            <a:chExt cx="8314944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314944" cy="3822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DrawWireframe只显示线网，便于检查采样排列。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DrawSurface只显示曲面，便于观察整体形状。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DrawSurfaceAndWireframe同时显示两者。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三种样式均不改变原始采样点。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枚举属于QSurface3DSeries，下拉框itemData保存实际值。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选中点标记另行设置；普通选择只用None或Item。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曲面的行列选取只用于合法的Slice组合。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58175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13.4.1 · DrawFlags与SelectionFlags分别处理 / 15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平坦着色改变法线处理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513064" cy="3403092"/>
            <a:chOff x="597408" y="1950720"/>
            <a:chExt cx="851306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51306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setFlatShadingEnabled(true)让每个三角形使用一致法线。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法线参与光照计算，三角形之间的变化更容易看见。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关闭时插值法线，表面视觉上更平滑，采样点仍然相同。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使用渐变时，平坦着色不保证每个三角形所有像素同色。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首次渲染后检查flatShadingSupported，再启用对应控件。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meshSmooth针对预定义对象网格，不能代替曲面着色。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96194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13.4.1 · 法线插值与采样点数量分别处理 / 16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两种渐变采用不同的高度范围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979664" cy="3403092"/>
            <a:chOff x="597408" y="1950720"/>
            <a:chExt cx="797966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97966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Uniform使用基础颜色，明暗还受光照影响。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颜色样式属于Q3DTheme::ColorStyle。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ObjectGradient按当前曲面的minY、maxY使用完整渐变。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RangeGradient按图表Y轴范围映射颜色。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即使只有一个曲面，两种模式也不保证相同。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扩大Y轴范围而不改数据，观察两种渐变的区别。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06930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13.4.1 · Qt 6.2.3曲面渐变归一范围核验 / 17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设置渐变对象后选择颜色样式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8382381" cy="1782318"/>
            <a:chOff x="598932" y="1983105"/>
            <a:chExt cx="8382381" cy="17823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838238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QLinearGradient gradient;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gradient.setColorAt(0.0, Qt::blue);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gradient.setColorAt(1.0, Qt::yellow);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series-&gt;setBaseGradient(gradient);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series-&gt;setColorStyle(Q3DTheme::ColorStyleRangeGradient);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7644384" cy="888492"/>
            <a:chOff x="597408" y="5151120"/>
            <a:chExt cx="76443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先选择主题，再设置局部渐变；基础颜色配Uniform。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取消颜色对话框时保留原设置，确认有效颜色后再修改。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74543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13.4.1 · cyan到red的另一组渐变使用同一设置过程 / 18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高度图把图片转换成地形曲面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9600" y="1828800"/>
            <a:ext cx="5638800" cy="4250074"/>
            <a:chOff x="609600" y="1828800"/>
            <a:chExt cx="5638800" cy="4250074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828800"/>
              <a:ext cx="5638800" cy="4250074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6845808" y="1950720"/>
            <a:ext cx="3438144" cy="3403092"/>
            <a:chOff x="6845808" y="1950720"/>
            <a:chExt cx="3438144" cy="3403092"/>
          </a:xfrm>
        </p:grpSpPr>
        <p:sp>
          <p:nvSpPr>
            <p:cNvPr id="6" name="TextBox 6"/>
            <p:cNvSpPr txBox="1"/>
            <p:nvPr/>
          </p:nvSpPr>
          <p:spPr>
            <a:xfrm>
              <a:off x="6845808" y="1950720"/>
              <a:ext cx="343814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图13-9由图片生成地形。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X、Z表示水平位置。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Y最初来自像素强度。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相对高度不会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自动成为真实海拔。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47888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13.4.2 · 图13-9，完整界面；图片参与生成高度 / 19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112459" cy="819150"/>
            <a:chOff x="590550" y="613410"/>
            <a:chExt cx="611245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11245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RGB平均值决定默认高度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370064" cy="3403092"/>
            <a:chOff x="597408" y="1950720"/>
            <a:chExt cx="737006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37006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灰度像素的三个颜色分量相同，高度取其灰度强度。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彩色像素的高度取R、G、B算术平均，Alpha不参与。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课堂例：RGB(30,60,90)得到相对高度60。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这不是自动换算的60米，也不是颜色名称或加权亮度。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要使用米单位，必须提供比例和基准高度。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按真实测量定义转换，不能只在轴标签中加“米”。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45038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13.4.2 · RGB数值为课堂例，解释默认像素强度 / 20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914693" cy="819150"/>
            <a:chOff x="590550" y="613410"/>
            <a:chExt cx="691469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91469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图片列映射X，图片行映射Z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339584" cy="3403092"/>
            <a:chOff x="597408" y="1950720"/>
            <a:chExt cx="73395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3395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图片左侧对应minX，右侧对应maxX。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图片宽度决定列数，高度决定行数。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Qt 6.2.3中图片底部对应minZ，顶部对应maxZ。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图片行号从上往下，不能直接认为顶行对应minZ。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水平范围由setValueRanges指定。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解释为东西南北之前，先确认原图片方向与业务约定。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34198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13.4.2 · 高度图生成X、Z的方向 / 21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确认图片有效后创建高度图代理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502271" cy="2468118"/>
            <a:chOff x="598932" y="1983105"/>
            <a:chExt cx="7502271" cy="24681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50227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QImage image(":/map/mountain.png");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(image.isNull() || image.width() &lt; 2 ||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image.height() &lt; 2)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proxy = new QHeightMapSurfaceDataProxy(image);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proxy-&gt;setValueRanges(-5000, 5000, -5000, 5000);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series = new QSurface3DSeries(proxy);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graph3D-&gt;addSeries(series);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8421624" cy="888492"/>
            <a:chOff x="597408" y="5151120"/>
            <a:chExt cx="842162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8421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前提：图表已嵌入界面；失败时报告路径或尺寸问题。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序列接管代理，但新数据可能尚未解析，不能立即读取第0项。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39003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13.4.2 · 图片至少2×2；资源路径须与工程一致 / 22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数据范围和坐标轴范围各有职责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025384" cy="3403092"/>
            <a:chOff x="597408" y="1950720"/>
            <a:chExt cx="80253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0253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setValueRanges(minX,maxX,minZ,maxZ)生成水平坐标。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改变代理范围，会重新把像素映射到水平位置。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坐标轴setRange只控制当前显示范围。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它不会重新分配采样位置，可能只造成裁切或留白。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两者一致时能完整看到地形；min必须小于max。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示例−5000至5000为水平范围，高度单位仍需单独定义。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80039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13.4.2 · 水平位置生成与坐标区间显示 / 23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更换图片后等待数据重新生成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238744" cy="3403092"/>
            <a:chOff x="597408" y="1950720"/>
            <a:chExt cx="823874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23874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更换图片、文件或X/Z范围，会安排高度图的异步重解析。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建立数据通知连接，再发起更新，界面可提示正在生成。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arrayReset等通知到达后，检查rowCount和columnCount。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满足有效曲面条件后，再允许点读取并更新选择与提示。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刚设置图片时，不假定新数组已经全部可用。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多项设置可能合并处理，不能按setter次数猜重建次数。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60811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13.4.2 · 根据数据通知和实际数组决定可执行操作 / 24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084564" cy="819150"/>
            <a:chOff x="590550" y="613410"/>
            <a:chExt cx="908456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08456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基类可修改数据，但图片重建会覆盖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756904" cy="3403092"/>
            <a:chOff x="597408" y="1950720"/>
            <a:chExt cx="875690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75690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QHeightMapSurfaceDataProxy公开继承QSurfaceDataProxy。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setItem、resetArray等接口仍可调用，并非完全不能编辑。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随后更换图片或范围会重新生成数组，可能覆盖手工修改。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要长期保存编辑，可复制到普通QSurfaceDataProxy中维护。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复制时创建新数组和新行，逐项复制值。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不能把已被原代理接管的行指针再交给另一代理。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76966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13.4.2 · 基类数据接口可用，图像仍能重新生成数据 / 25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从图片到地形逐步核对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2286000"/>
            <a:ext cx="10984992" cy="3791712"/>
            <a:chOff x="597408" y="2286000"/>
            <a:chExt cx="10984992" cy="3791712"/>
          </a:xfrm>
        </p:grpSpPr>
        <p:sp>
          <p:nvSpPr>
            <p:cNvPr id="4" name="Rectangle 4"/>
            <p:cNvSpPr/>
            <p:nvPr/>
          </p:nvSpPr>
          <p:spPr>
            <a:xfrm>
              <a:off x="609600" y="2286000"/>
              <a:ext cx="33528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Rectangle 5"/>
            <p:cNvSpPr/>
            <p:nvPr/>
          </p:nvSpPr>
          <p:spPr>
            <a:xfrm>
              <a:off x="4419600" y="2286000"/>
              <a:ext cx="33528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Rectangle 6"/>
            <p:cNvSpPr/>
            <p:nvPr/>
          </p:nvSpPr>
          <p:spPr>
            <a:xfrm>
              <a:off x="8229600" y="2286000"/>
              <a:ext cx="33528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7" name="Line 7"/>
            <p:cNvSpPr/>
            <p:nvPr/>
          </p:nvSpPr>
          <p:spPr>
            <a:xfrm>
              <a:off x="3962400" y="2705100"/>
              <a:ext cx="457200" cy="9525"/>
            </a:xfrm>
            <a:custGeom>
              <a:avLst/>
              <a:gdLst/>
              <a:ahLst/>
              <a:cxnLst/>
              <a:rect l="l" t="t" r="r" b="b"/>
              <a:pathLst>
                <a:path w="457200" h="9525">
                  <a:moveTo>
                    <a:pt x="0" y="0"/>
                  </a:moveTo>
                  <a:lnTo>
                    <a:pt x="4572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7772400" y="2705100"/>
              <a:ext cx="457200" cy="9525"/>
            </a:xfrm>
            <a:custGeom>
              <a:avLst/>
              <a:gdLst/>
              <a:ahLst/>
              <a:cxnLst/>
              <a:rect l="l" t="t" r="r" b="b"/>
              <a:pathLst>
                <a:path w="457200" h="9525">
                  <a:moveTo>
                    <a:pt x="0" y="0"/>
                  </a:moveTo>
                  <a:lnTo>
                    <a:pt x="4572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902208" y="254127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读取图片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712208" y="254127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生成网格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522208" y="254127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显示曲面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97408" y="3779520"/>
              <a:ext cx="7644384" cy="2298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8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读取时检查路径、宽高、原图方向和强度含义。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生成时核对行列数、X/Z范围，确认异步解析已完成。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显示时检查Y范围、着色、相机视角和单位说明。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先确认数据有效，再评估颜色；主题不能修复错误数据。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03504" y="6404610"/>
            <a:ext cx="412348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13.4.2 · 根据实际失败阶段检查对象和输入 / 26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课堂判断：网格、渐变和高度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538570" cy="469392"/>
            <a:chOff x="597408" y="1950720"/>
            <a:chExt cx="6538570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5385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单点任意改X或Z，是否仍保证曲面网格有效？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484120"/>
            <a:ext cx="7320077" cy="469392"/>
            <a:chOff x="597408" y="2484120"/>
            <a:chExt cx="7320077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484120"/>
              <a:ext cx="732007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不保证；本例只改Y，改水平位置需验证整行整列。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98520"/>
            <a:ext cx="5839968" cy="469392"/>
            <a:chOff x="597408" y="3398520"/>
            <a:chExt cx="5839968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985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只有一个曲面，两种渐变是否一定相同？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31920"/>
            <a:ext cx="6996989" cy="469392"/>
            <a:chOff x="597408" y="3931920"/>
            <a:chExt cx="6996989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31920"/>
              <a:ext cx="699698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不一定；曲面高度范围与Y轴显示范围可能不同。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998720"/>
            <a:ext cx="5613806" cy="469392"/>
            <a:chOff x="597408" y="4998720"/>
            <a:chExt cx="5613806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998720"/>
              <a:ext cx="56138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灰度强度100是否自动表示海拔100米？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532120"/>
            <a:ext cx="6486144" cy="469392"/>
            <a:chOff x="597408" y="5532120"/>
            <a:chExt cx="6486144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5321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不会；必须另外给出真实高度的比例和基准。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32996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13.4 · 点击逐题显示条件和原因 / 27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649968" cy="819150"/>
            <a:chOff x="590550" y="613410"/>
            <a:chExt cx="964996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64996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三维数据已组织，下一章安排执行线程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339584" cy="3403092"/>
            <a:chOff x="597408" y="1950720"/>
            <a:chExt cx="73395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3395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三维图表需要有效坐标、正确网格和明确的数据寿命。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数据源、显示范围和高度单位各自交代清楚。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计算与读取量增加时，界面线程可能来不及处理事件。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接下来还要说明谁计算、谁接收结果、谁修改界面。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第14章先区分线程对象与执行线程。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再安排数据交接、停止过程与同步工具。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57354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第13章完成 · 下一章14.1 QThread / 28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3_c_surface">
  <a:themeElements>
    <a:clrScheme name="qt6_ch13_c_surface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3_c_surface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3_c_surfa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3_c_surface">
  <a:themeElements>
    <a:clrScheme name="qt6_ch13_c_surface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3_c_surface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3_c_surfa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2026-10-07T05:16:04Z</dcterms:created>
  <dcterms:modified xsi:type="dcterms:W3CDTF">2026-10-07T05:16:04Z</dcterms:modified>
  <cp:category/>
  <cp:contentStatus/>
</cp:coreProperties>
</file>