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35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  <Relationship Id="rId35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本份先讲14.1。继续沿用前章示例解释方式，不把教材中的普通while称为Qt事件循环；后续同步工具以14.2展开。</a:t>
            </a:r>
          </a:p>
          <a:p>
            <a:pPr/>
            <a:endParaRPr lang="zh-CN" dirty="0"/>
          </a:p>
          <a:p>
            <a:pPr/>
            <a:r>
              <a:rPr lang="zh-CN" dirty="0"/>
              <a:t>QThread运行与安全停止</a:t>
            </a:r>
          </a:p>
          <a:p>
            <a:pPr/>
            <a:endParaRPr lang="zh-CN" dirty="0"/>
          </a:p>
          <a:p>
            <a:pPr/>
            <a:r>
              <a:rPr lang="zh-CN" dirty="0"/>
              <a:t>第14章 · 14.1计算交给工作线程后，谁处理界面，谁负责让线程退出？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教材依据：第14章14.1.1 QThread类简介；14.1.2 掷骰子的多线程应用程序。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联系前章读取和计算量增加的情境。掷骰子本身不是必须多线程的重任务，本章利用它观察机制，不夸大速度收益。</a:t>
            </a:r>
          </a:p>
          <a:p>
            <a:pPr/>
            <a:endParaRPr lang="zh-CN" dirty="0"/>
          </a:p>
          <a:p>
            <a:pPr/>
            <a:r>
              <a:rPr lang="zh-CN" dirty="0"/>
              <a:t>GUI线程执行槽函数，也处理重绘、按钮和关闭事件。长任务占着这个线程时，后续事件不能及时处理。把长任务交给工作线程，GUI线程接收结果并显示。计算是否加速，还取决于任务、硬件和通信开销。本例计算很短，用来观察启动、暂停与退出。实际项目再决定哪些任务需要工作线程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教材依据：第14章14.1.1 QThread类简介；14.1.2 掷骰子的多线程应用程序。F147：https://raw.githubusercontent.com/qt/qtbase/v6.2.3/src/corelib/thread/qthread.cpp；F156：https://doc.qt.io/qt-6/threads-synchronizing.html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展示图14-1原始界面。教材一次生成整数1至6，间隔约500ms。四个动作在课上分别演示，区分暂停与结束。</a:t>
            </a:r>
          </a:p>
          <a:p>
            <a:pPr/>
            <a:endParaRPr lang="zh-CN" dirty="0"/>
          </a:p>
          <a:p>
            <a:pPr/>
            <a:r>
              <a:rPr lang="zh-CN" dirty="0"/>
              <a:t>启动后暂不掷骰子，开始后生成点数。暂停保留线程，结束使任务循环返回。文本与骰子图片都由GUI线程更新。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教材依据：第14章14.1.1 QThread类简介；14.1.2 掷骰子的多线程应用程序。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对象归属用于信号槽事件派发，实际普通函数执行由调用者决定。不要把this指针指向线程对象误当成函数正在工作线程执行。</a:t>
            </a:r>
          </a:p>
          <a:p>
            <a:pPr/>
            <a:endParaRPr lang="zh-CN" dirty="0"/>
          </a:p>
          <a:p>
            <a:pPr/>
            <a:r>
              <a:rPr lang="zh-CN" dirty="0"/>
              <a:t>主窗口创建TDiceThread对象，它仍属于GUI线程。start()让run()在新的工作线程执行。GUI槽直接调用dicePause()，函数仍在GUI线程执行。普通成员函数由调用者执行，不会自动切换线程。run()与控制函数读写同一批状态时，必须同步。对象所属线程则决定其队列槽在哪里执行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教材依据：第14章14.1.1 QThread类简介；14.1.2 掷骰子的多线程应用程序。F147：https://raw.githubusercontent.com/qt/qtbase/v6.2.3/src/corelib/thread/qthread.cpp；F152：https://doc.qt.io/qt-6/threads-reentrancy.html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图中两条线表示执行线程，不是两个QThread对象。GUI创建和控制threadA，工作线程只计算与发射结果。队列槽需要GUI事件循环继续处理。</a:t>
            </a:r>
          </a:p>
          <a:p>
            <a:pPr/>
            <a:endParaRPr lang="zh-CN" dirty="0"/>
          </a:p>
          <a:p>
            <a:pPr/>
            <a:r>
              <a:rPr lang="zh-CN" dirty="0"/>
              <a:t>GUI线程工作线程</a:t>
            </a:r>
          </a:p>
          <a:p>
            <a:pPr/>
            <a:r>
              <a:rPr lang="zh-CN" dirty="0"/>
              <a:t>调用threadA-&gt;start()</a:t>
            </a:r>
          </a:p>
          <a:p>
            <a:pPr/>
            <a:r>
              <a:rPr lang="zh-CN" dirty="0"/>
              <a:t>run()生成并发射结果</a:t>
            </a:r>
          </a:p>
          <a:p>
            <a:pPr/>
            <a:endParaRPr lang="zh-CN" dirty="0"/>
          </a:p>
          <a:p>
            <a:pPr/>
            <a:r>
              <a:rPr lang="zh-CN" dirty="0"/>
              <a:t>GUI槽修改文本与图片</a:t>
            </a:r>
          </a:p>
          <a:p>
            <a:pPr/>
            <a:r>
              <a:rPr lang="zh-CN" dirty="0"/>
              <a:t>结果复制后进入队列</a:t>
            </a:r>
          </a:p>
          <a:p>
            <a:pPr/>
            <a:endParaRPr lang="zh-CN" dirty="0"/>
          </a:p>
          <a:p>
            <a:pPr/>
            <a:r>
              <a:rPr lang="zh-CN" dirty="0"/>
              <a:t>按上下两步阅读：启动交给工作线程，结果交回GUI线程。GUI事件循环处理队列，接收槽才会执行。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教材依据：第14章14.1.1 QThread类简介；14.1.2 掷骰子的多线程应用程序。F147：https://raw.githubusercontent.com/qt/qtbase/v6.2.3/src/corelib/thread/qthread.cpp；F156：https://doc.qt.io/qt-6/threads-synchronizing.html；F157：https://raw.githubusercontent.com/qt/qtbase/v6.2.3/src/corelib/kernel/qobject.cpp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本页是类结构片段，不是完整头文件。后续把diceBegin、dicePause、stopThread和prepareStart声明为public，newValue声明在signals区。代码沿Qt6.2.3，普通共享bool由同一个mutex保护。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class TDiceThread : public QThread {</a:t>
            </a:r>
          </a:p>
          <a:p>
            <a:pPr/>
            <a:r>
              <a:rPr lang="zh-CN" dirty="0"/>
              <a:t>Q_OBJECT</a:t>
            </a:r>
          </a:p>
          <a:p>
            <a:pPr/>
            <a:r>
              <a:rPr lang="zh-CN" dirty="0"/>
              <a:t>private:</a:t>
            </a:r>
          </a:p>
          <a:p>
            <a:pPr/>
            <a:r>
              <a:rPr lang="zh-CN" dirty="0"/>
              <a:t>QMutex mutex;</a:t>
            </a:r>
          </a:p>
          <a:p>
            <a:pPr/>
            <a:r>
              <a:rPr lang="zh-CN" dirty="0"/>
              <a:t>bool m_stop=false, m_paused=true;</a:t>
            </a:r>
          </a:p>
          <a:p>
            <a:pPr/>
            <a:r>
              <a:rPr lang="zh-CN" dirty="0"/>
              <a:t>protected: void run() override;</a:t>
            </a:r>
          </a:p>
          <a:p>
            <a:pPr/>
            <a:r>
              <a:rPr lang="zh-CN" dirty="0"/>
              <a:t>};</a:t>
            </a:r>
          </a:p>
          <a:p>
            <a:pPr/>
            <a:endParaRPr lang="zh-CN" dirty="0"/>
          </a:p>
          <a:p>
            <a:pPr/>
            <a:r>
              <a:rPr lang="zh-CN" dirty="0"/>
              <a:t>包含QThread和QMutex；public区补入后页的控制函数声明。本页是类结构片段，Q_OBJECT支持后续自定义信号。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教材依据：第14章14.1.1 QThread类简介；14.1.2 掷骰子的多线程应用程序。F152：https://doc.qt.io/qt-6/threads-reentrancy.html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start不会保证紧接着的GUI代码执行时run已经完成初始化。按钮反馈与started槽可能不同步到达，后页在start之前禁止重复启动。</a:t>
            </a:r>
          </a:p>
          <a:p>
            <a:pPr/>
            <a:endParaRPr lang="zh-CN" dirty="0"/>
          </a:p>
          <a:p>
            <a:pPr/>
            <a:r>
              <a:rPr lang="zh-CN" dirty="0"/>
              <a:t>GUI调用threadA-&gt;start()，Qt启动工作线程并调用run()。不要直接调用run()来代替start()。isRunning()查询运行状态，isFinished()查询是否已结束。started()与finished()信号用于通知界面。默认run()调用exec()；本例覆盖run()写普通循环。只有显式调用exec()，才进入Qt事件循环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教材依据：第14章14.1.1 QThread类简介；14.1.2 掷骰子的多线程应用程序。F147：https://raw.githubusercontent.com/qt/qtbase/v6.2.3/src/corelib/thread/qthread.cpp；F148：https://raw.githubusercontent.com/qt/qtbase/v6.2.3/src/corelib/thread/qthread.cpp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这套控制规则是教材示例的课堂修正。准备启动只在旧线程完全退出时进行，主窗口控制动作在GUI线程串行执行。</a:t>
            </a:r>
          </a:p>
          <a:p>
            <a:pPr/>
            <a:endParaRPr lang="zh-CN" dirty="0"/>
          </a:p>
          <a:p>
            <a:pPr/>
            <a:r>
              <a:rPr lang="zh-CN" dirty="0"/>
              <a:t>启动：准备状态，再调用start()；此时paused=true。开始：写paused=false，下一轮允许生成点数。暂停：写paused=true，工作线程继续存在。结束：写stop=true，任务循环随后返回。停止请求发出后，先禁止新的开始与暂停操作。收到finished()后，再允许重新启动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教材依据：第14章14.1.1 QThread类简介；14.1.2 掷骰子的多线程应用程序。F150：https://raw.githubusercontent.com/qt/qtbase/v6.2.3/src/corelib/thread/qthread.cpp；F154：https://raw.githubusercontent.com/qt/qtbase/v6.2.3/src/corelib/thread/qthread.cpp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先说明共享对象，再解释锁协议。bool读写看起来是一条语句仍不免除同步要求，volatile也不代替跨线程同步。</a:t>
            </a:r>
          </a:p>
          <a:p>
            <a:pPr/>
            <a:endParaRPr lang="zh-CN" dirty="0"/>
          </a:p>
          <a:p>
            <a:pPr/>
            <a:r>
              <a:rPr lang="zh-CN" dirty="0"/>
              <a:t>GUI写m_paused和m_stop，run()在工作线程读它们。两边同时访问普通bool，会形成数据竞争。本例让所有读写都持有同一个mutex。只保护骰子结果，不能保护未加锁的暂停与停止标志。锁内只读取或修改控制状态，随即释放锁。生成点数、发射信号和休眠放在锁外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教材依据：第14章14.1.1 QThread类简介；14.1.2 掷骰子的多线程应用程序。F152：https://doc.qt.io/qt-6/threads-reentrancy.html；F161：https://doc.qt.io/qt-6/qmutex.html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具体展示先stop=true、后run覆盖false的竞态。局部seq和共享控制状态用途不同。prepareStart只能在旧线程退出后调用。</a:t>
            </a:r>
          </a:p>
          <a:p>
            <a:pPr/>
            <a:endParaRPr lang="zh-CN" dirty="0"/>
          </a:p>
          <a:p>
            <a:pPr/>
            <a:r>
              <a:rPr lang="zh-CN" dirty="0"/>
              <a:t>若run()进入后才把m_stop改回false，GUI刚发出的停止请求可能被覆盖，快速关闭时就会遇到。确认旧线程已结束，先准备stop=false、paused=true。随后调用start()；run()不再重置共享控制状态。序号只在工作线程使用，可以在run()里设局部seq=0。新一轮的结果从1开始显示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教材依据：第14章14.1.1 QThread类简介；14.1.2 掷骰子的多线程应用程序。F147：https://raw.githubusercontent.com/qt/qtbase/v6.2.3/src/corelib/thread/qthread.cpp；F152：https://doc.qt.io/qt-6/threads-reentrancy.html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三个函数声明放在public区。Qt6.2.3已支持模板QMutexLocker，用固定标签源码重新核对过；不引入后续版本的移动接口。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void TDiceThread::dicePause() {</a:t>
            </a:r>
          </a:p>
          <a:p>
            <a:pPr/>
            <a:r>
              <a:rPr lang="zh-CN" dirty="0"/>
              <a:t>QMutexLocker&lt;QMutex&gt; locker(&amp;mutex);</a:t>
            </a:r>
          </a:p>
          <a:p>
            <a:pPr/>
            <a:r>
              <a:rPr lang="zh-CN" dirty="0"/>
              <a:t>m_paused = true;</a:t>
            </a:r>
          </a:p>
          <a:p>
            <a:pPr/>
            <a:r>
              <a:rPr lang="zh-CN" dirty="0"/>
              <a:t>}</a:t>
            </a:r>
          </a:p>
          <a:p>
            <a:pPr/>
            <a:r>
              <a:rPr lang="zh-CN" dirty="0"/>
              <a:t>void TDiceThread::stopThread() {</a:t>
            </a:r>
          </a:p>
          <a:p>
            <a:pPr/>
            <a:r>
              <a:rPr lang="zh-CN" dirty="0"/>
              <a:t>QMutexLocker&lt;QMutex&gt; locker(&amp;mutex);</a:t>
            </a:r>
          </a:p>
          <a:p>
            <a:pPr/>
            <a:r>
              <a:rPr lang="zh-CN" dirty="0"/>
              <a:t>m_stop = true;</a:t>
            </a:r>
          </a:p>
          <a:p>
            <a:pPr/>
            <a:r>
              <a:rPr lang="zh-CN" dirty="0"/>
              <a:t>}</a:t>
            </a:r>
          </a:p>
          <a:p>
            <a:pPr/>
            <a:endParaRPr lang="zh-CN" dirty="0"/>
          </a:p>
          <a:p>
            <a:pPr/>
            <a:r>
              <a:rPr lang="zh-CN" dirty="0"/>
              <a:t>diceBegin()同样加锁后写m_paused=false；离开函数就解锁。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教材依据：第14章14.1.1 QThread类简介；14.1.2 掷骰子的多线程应用程序。F152：https://doc.qt.io/qt-6/threads-reentrancy.html；F163：https://raw.githubusercontent.com/qt/qtbase/v6.2.3/src/corelib/thread/qmutex.h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主窗口所有启动、停止和关闭动作串行在GUI线程。第一次可直接启动；重启必须旧run已结束。不能在run中调用prepareStart。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void TDiceThread::prepareStart() {</a:t>
            </a:r>
          </a:p>
          <a:p>
            <a:pPr/>
            <a:r>
              <a:rPr lang="zh-CN" dirty="0"/>
              <a:t>QMutexLocker&lt;QMutex&gt; locker(&amp;mutex);</a:t>
            </a:r>
          </a:p>
          <a:p>
            <a:pPr/>
            <a:r>
              <a:rPr lang="zh-CN" dirty="0"/>
              <a:t>m_stop = false;</a:t>
            </a:r>
          </a:p>
          <a:p>
            <a:pPr/>
            <a:r>
              <a:rPr lang="zh-CN" dirty="0"/>
              <a:t>m_paused = true;</a:t>
            </a:r>
          </a:p>
          <a:p>
            <a:pPr/>
            <a:r>
              <a:rPr lang="zh-CN" dirty="0"/>
              <a:t>}</a:t>
            </a:r>
          </a:p>
          <a:p>
            <a:pPr/>
            <a:endParaRPr lang="zh-CN" dirty="0"/>
          </a:p>
          <a:p>
            <a:pPr/>
            <a:r>
              <a:rPr lang="zh-CN" dirty="0"/>
              <a:t>GUI确认未运行，并禁止重复启动。随后依次调用prepareStart()和start()。停止过程未完成时，不允许准备新一轮。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教材依据：第14章14.1.1 QThread类简介；14.1.2 掷骰子的多线程应用程序。F152：https://doc.qt.io/qt-6/threads-reentrancy.html；F153：https://raw.githubusercontent.com/qt/qtbase/v6.2.3/src/corelib/thread/qthread.cpp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这是run函数的前半段，外层for在下一页结束。break先析构locker再退出循环。暂停的读取只决定本轮动作，稍后修改可能到下一轮才观察到。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int seq = 0;</a:t>
            </a:r>
          </a:p>
          <a:p>
            <a:pPr/>
            <a:r>
              <a:rPr lang="zh-CN" dirty="0"/>
              <a:t>for (;;) {</a:t>
            </a:r>
          </a:p>
          <a:p>
            <a:pPr/>
            <a:r>
              <a:rPr lang="zh-CN" dirty="0"/>
              <a:t>bool paused;</a:t>
            </a:r>
          </a:p>
          <a:p>
            <a:pPr/>
            <a:r>
              <a:rPr lang="zh-CN" dirty="0"/>
              <a:t>{</a:t>
            </a:r>
          </a:p>
          <a:p>
            <a:pPr/>
            <a:r>
              <a:rPr lang="zh-CN" dirty="0"/>
              <a:t>QMutexLocker&lt;QMutex&gt; locker(&amp;mutex);</a:t>
            </a:r>
          </a:p>
          <a:p>
            <a:pPr/>
            <a:r>
              <a:rPr lang="zh-CN" dirty="0"/>
              <a:t>if (m_stop) break;</a:t>
            </a:r>
          </a:p>
          <a:p>
            <a:pPr/>
            <a:r>
              <a:rPr lang="zh-CN" dirty="0"/>
              <a:t>paused = m_paused;</a:t>
            </a:r>
          </a:p>
          <a:p>
            <a:pPr/>
            <a:r>
              <a:rPr lang="zh-CN" dirty="0"/>
              <a:t>}</a:t>
            </a:r>
          </a:p>
          <a:p>
            <a:pPr/>
            <a:endParaRPr lang="zh-CN" dirty="0"/>
          </a:p>
          <a:p>
            <a:pPr/>
            <a:r>
              <a:rPr lang="zh-CN" dirty="0"/>
              <a:t>取出暂停快照后解锁；stop为true就退出，循环后半段见下页。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教材依据：第14章14.1.1 QThread类简介；14.1.2 掷骰子的多线程应用程序。F152：https://doc.qt.io/qt-6/threads-reentrancy.html；F163：https://raw.githubusercontent.com/qt/qtbase/v6.2.3/src/corelib/thread/qmutex.h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代码接上页。无需循环末尾调用quit才能让run结束。seq局部且仅本工作线程使用，信号按值传整数。暂停和停止可能在本轮快照后到达，允许最后一次结果。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if (!paused) {</a:t>
            </a:r>
          </a:p>
          <a:p>
            <a:pPr/>
            <a:r>
              <a:rPr lang="zh-CN" dirty="0"/>
              <a:t>int value = QRandomGenerator::global()-&gt;bounded(1,7);</a:t>
            </a:r>
          </a:p>
          <a:p>
            <a:pPr/>
            <a:r>
              <a:rPr lang="zh-CN" dirty="0"/>
              <a:t>emit newValue(++seq, value);</a:t>
            </a:r>
          </a:p>
          <a:p>
            <a:pPr/>
            <a:r>
              <a:rPr lang="zh-CN" dirty="0"/>
              <a:t>}</a:t>
            </a:r>
          </a:p>
          <a:p>
            <a:pPr/>
            <a:r>
              <a:rPr lang="zh-CN" dirty="0"/>
              <a:t>msleep(500);</a:t>
            </a:r>
          </a:p>
          <a:p>
            <a:pPr/>
            <a:r>
              <a:rPr lang="zh-CN" dirty="0"/>
              <a:t>}</a:t>
            </a:r>
          </a:p>
          <a:p>
            <a:pPr/>
            <a:endParaRPr lang="zh-CN" dirty="0"/>
          </a:p>
          <a:p>
            <a:pPr/>
            <a:r>
              <a:rPr lang="zh-CN" dirty="0"/>
              <a:t>signals区声明void newValue(int seq, int value)。生成1至6，锁外发射；循环结束后run()自然返回。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教材依据：第14章14.1.1 QThread类简介；14.1.2 掷骰子的多线程应用程序。F149：https://raw.githubusercontent.com/qt/qtbase/v6.2.3/src/corelib/thread/qthread.cpp；F155：https://raw.githubusercontent.com/qt/qtbase/v6.2.3/src/corelib/thread/qthread.cpp；F157：https://raw.githubusercontent.com/qt/qtbase/v6.2.3/src/corelib/kernel/qobject.cpp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不能承诺500ms严格上限。调度和本轮计算也影响返回时间，closeEvent超时失败必须保留对象。</a:t>
            </a:r>
          </a:p>
          <a:p>
            <a:pPr/>
            <a:endParaRPr lang="zh-CN" dirty="0"/>
          </a:p>
          <a:p>
            <a:pPr/>
            <a:r>
              <a:rPr lang="zh-CN" dirty="0"/>
              <a:t>msleep(500)暂停当前工作线程，GUI仍可处理事件。实际等待可能更长，不能保证精准500ms周期。休眠期间GUI可以写stop，但工作线程醒来才检查。若在GUI线程调用msleep，界面也会一起停住。本例允许约一轮的响应延迟。后续用等待条件把暂停等待与停止通知结合起来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教材依据：第14章14.1.1 QThread类简介；14.1.2 掷骰子的多线程应用程序。F155：https://raw.githubusercontent.com/qt/qtbase/v6.2.3/src/corelib/thread/qthread.cpp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显式队列连接便于课堂看出线程切换。给lambda连接时同样提供GUI上下文对象this，让执行与生命周期有明确归属。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connect(threadA, &amp;TDiceThread::newValue,</a:t>
            </a:r>
          </a:p>
          <a:p>
            <a:pPr/>
            <a:r>
              <a:rPr lang="zh-CN" dirty="0"/>
              <a:t>this, &amp;MainWindow::do_threadA_newValue,</a:t>
            </a:r>
          </a:p>
          <a:p>
            <a:pPr/>
            <a:r>
              <a:rPr lang="zh-CN" dirty="0"/>
              <a:t>Qt::QueuedConnection);</a:t>
            </a:r>
          </a:p>
          <a:p>
            <a:pPr/>
            <a:endParaRPr lang="zh-CN" dirty="0"/>
          </a:p>
          <a:p>
            <a:pPr/>
            <a:r>
              <a:rPr lang="zh-CN" dirty="0"/>
              <a:t>run()在工作线程发射；槽在this所属的GUI线程执行。接收对象须存在，GUI事件循环还要继续运行。AutoConnection在这个跨线程情境也会使用队列。DirectConnection在发射线程执行，不能据此修改GUI。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教材依据：第14章14.1.1 QThread类简介；14.1.2 掷骰子的多线程应用程序。F156：https://doc.qt.io/qt-6/threads-synchronizing.html；F157：https://raw.githubusercontent.com/qt/qtbase/v6.2.3/src/corelib/kernel/qobject.cpp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代码是槽函数内部片段，信号参数名用seq/value。若isNull为true，教师补错误提示并清除标签或显示失败文字。检查教材资源实际名称，不能假定任意工程都有相同文件。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QString text = QString("第%1次，点数：%2").arg(seq).arg(value);</a:t>
            </a:r>
          </a:p>
          <a:p>
            <a:pPr/>
            <a:r>
              <a:rPr lang="zh-CN" dirty="0"/>
              <a:t>ui-&gt;plainTextEdit-&gt;appendPlainText(text);</a:t>
            </a:r>
          </a:p>
          <a:p>
            <a:pPr/>
            <a:r>
              <a:rPr lang="zh-CN" dirty="0"/>
              <a:t>QString file = QString(":/dice/images/d%1.jpg").arg(value);</a:t>
            </a:r>
          </a:p>
          <a:p>
            <a:pPr/>
            <a:r>
              <a:rPr lang="zh-CN" dirty="0"/>
              <a:t>QPixmap pic(file);</a:t>
            </a:r>
          </a:p>
          <a:p>
            <a:pPr/>
            <a:r>
              <a:rPr lang="zh-CN" dirty="0"/>
              <a:t>if (!pic.isNull()) ui-&gt;labPic-&gt;setPixmap(pic);</a:t>
            </a:r>
          </a:p>
          <a:p>
            <a:pPr/>
            <a:endParaRPr lang="zh-CN" dirty="0"/>
          </a:p>
          <a:p>
            <a:pPr/>
            <a:r>
              <a:rPr lang="zh-CN" dirty="0"/>
              <a:t>在GUI槽中执行；点数为1至6，资源路径与工程一致。加载失败时增加提示，并清除旧图或显示失败文字。不要继续沿用旧骰子图，让学生误读本次点数。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教材依据：第14章14.1.1 QThread类简介；14.1.2 掷骰子的多线程应用程序。F156：https://doc.qt.io/qt-6/threads-synchronizing.html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主窗口界面状态由GUI管理。started到达前已经禁止start，避免把运行状态通知用作唯一防重门槛。结束操作不要立刻启用restart。</a:t>
            </a:r>
          </a:p>
          <a:p>
            <a:pPr/>
            <a:endParaRPr lang="zh-CN" dirty="0"/>
          </a:p>
          <a:p>
            <a:pPr/>
            <a:r>
              <a:rPr lang="zh-CN" dirty="0"/>
              <a:t>调用start()前先禁止重复启动，started槽显示运行状态。开始与暂停按钮根据当前暂停状态切换。发出停止请求后，显示正在结束并禁止新的控制动作。finished槽确认run()返回后，再允许重新启动。started和finished信号与主窗口槽关联。停止按钮被点击与finished到达，可能相隔一段时间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教材依据：第14章14.1.1 QThread类简介；14.1.2 掷骰子的多线程应用程序。F147：https://raw.githubusercontent.com/qt/qtbase/v6.2.3/src/corelib/thread/qthread.cpp；F154：https://raw.githubusercontent.com/qt/qtbase/v6.2.3/src/corelib/thread/qthread.cpp；F156：https://doc.qt.io/qt-6/threads-synchronizing.html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运行编号是扩展设计，不在本份run代码中假装已经实现。需把编号随每个结果按值传递，不能只看seq重置为1，旧消息和新消息可能都有seq=1。</a:t>
            </a:r>
          </a:p>
          <a:p>
            <a:pPr/>
            <a:endParaRPr lang="zh-CN" dirty="0"/>
          </a:p>
          <a:p>
            <a:pPr/>
            <a:r>
              <a:rPr lang="zh-CN" dirty="0"/>
              <a:t>工作线程刚读取paused=false并生成结果，GUI随后暂停。已经入队的结果，仍可能被GUI槽收到。暂停阻止之后的生成，不会撤回队列里的事件。本例允许最后一次显示，要说明这个时间关系。若停止后须拒收旧结果，可随消息传入运行编号。GUI只接收当前这一轮；重启时产生新的编号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教材依据：第14章14.1.1 QThread类简介；14.1.2 掷骰子的多线程应用程序。F156：https://doc.qt.io/qt-6/threads-synchronizing.html；F157：https://raw.githubusercontent.com/qt/qtbase/v6.2.3/src/corelib/kernel/qobject.cpp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不能把循环末尾quit当成线程停止原因。若采用worker对象并移动到线程，事件驱动任务另需事件循环；此处以教材run重写路线为主。</a:t>
            </a:r>
          </a:p>
          <a:p>
            <a:pPr/>
            <a:endParaRPr lang="zh-CN" dirty="0"/>
          </a:p>
          <a:p>
            <a:pPr/>
            <a:r>
              <a:rPr lang="zh-CN" dirty="0"/>
              <a:t>默认run()调用exec()；quit()请求这个事件循环退出。对象事件和队列槽依靠事件循环处理。本例run()只有for循环，没有调用exec()。quit()不会让for停止，也不会自动执行工作线程队列槽。本例由受保护的m_stop使循环退出。让run()返回后，工作线程任务才结束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教材依据：第14章14.1.1 QThread类简介；14.1.2 掷骰子的多线程应用程序。F148：https://raw.githubusercontent.com/qt/qtbase/v6.2.3/src/corelib/thread/qthread.cpp；F149：https://raw.githubusercontent.com/qt/qtbase/v6.2.3/src/corelib/thread/qthread.cpp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接口由QThread提供并自行同步；调用未运行线程的requestInterruption不会替下一次start保存停止请求，因此本份快速关闭仍使用提前初始化的控制标志。</a:t>
            </a:r>
          </a:p>
          <a:p>
            <a:pPr/>
            <a:endParaRPr lang="zh-CN" dirty="0"/>
          </a:p>
          <a:p>
            <a:pPr/>
            <a:r>
              <a:rPr lang="zh-CN" dirty="0"/>
              <a:t>requestInterruption()设置协作中断请求。任务检查isInterruptionRequested()，决定清理并返回。请求不会自动结束run()，也不会唤醒休眠或阻塞。需要等待的代码，还要设计唤醒或超时路径。本例已用mutex保护停止标志。使用两套停止状态时，要说明各自的作用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教材依据：第14章14.1.1 QThread类简介；14.1.2 掷骰子的多线程应用程序。F150：https://raw.githubusercontent.com/qt/qtbase/v6.2.3/src/corelib/thread/qthread.cpp；F151：https://raw.githubusercontent.com/qt/qtbase/v6.2.3/src/corelib/thread/qthread_p.h；F155：https://raw.githubusercontent.com/qt/qtbase/v6.2.3/src/corelib/thread/qthread.cpp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补齐教材QThread接口表的重要用途。usleep单位微秒，msleep毫秒，sleep秒；教师演示时避免GUI槽休眠，不能用sleep等待消费者必已就绪。</a:t>
            </a:r>
          </a:p>
          <a:p>
            <a:pPr/>
            <a:endParaRPr lang="zh-CN" dirty="0"/>
          </a:p>
          <a:p>
            <a:pPr/>
            <a:r>
              <a:rPr lang="zh-CN" dirty="0"/>
              <a:t>start可传QThread::Priority，默认InheritPriority。操作系统决定调度效果，不保证线程按固定顺序运行。idealThreadCount提供系统可用处理线程数的参考。创建这个数量的工作线程，不一定使任务更快。sleep、msleep和yieldCurrentThread影响当前线程执行。它们不能让未同步的共享变量自动变得安全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教材依据：第14章14.1.1 QThread类简介；14.1.2 掷骰子的多线程应用程序。F147：https://raw.githubusercontent.com/qt/qtbase/v6.2.3/src/corelib/thread/qthread.cpp；F152：https://doc.qt.io/qt-6/threads-reentrancy.html；F155：https://raw.githubusercontent.com/qt/qtbase/v6.2.3/src/corelib/thread/qthread.cpp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采用三段顺序图。必须没有持有工作线程需要的mutex再调用wait，否则可能互等。Qt6.2.3普通QThread对象仍运行时删除会触发致命错误。</a:t>
            </a:r>
          </a:p>
          <a:p>
            <a:pPr/>
            <a:endParaRPr lang="zh-CN" dirty="0"/>
          </a:p>
          <a:p>
            <a:pPr/>
            <a:r>
              <a:rPr lang="zh-CN" dirty="0"/>
              <a:t>请求停止确认run退出允许销毁对象</a:t>
            </a:r>
          </a:p>
          <a:p>
            <a:pPr/>
            <a:endParaRPr lang="zh-CN" dirty="0"/>
          </a:p>
          <a:p>
            <a:pPr/>
            <a:r>
              <a:rPr lang="zh-CN" dirty="0"/>
              <a:t>GUI禁止新任务，调用stopThread()；工作线程检查后返回。wait()成功或异步退出确认后，再销毁线程及其访问的数据。parent=this只管理删除，不会替你停止run()。仍在运行的线程对象，不能随窗口一起销毁。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教材依据：第14章14.1.1 QThread类简介；14.1.2 掷骰子的多线程应用程序。F153：https://raw.githubusercontent.com/qt/qtbase/v6.2.3/src/corelib/thread/qthread.cpp；F154：https://raw.githubusercontent.com/qt/qtbase/v6.2.3/src/corelib/thread/qthread.cpp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GUI会被wait阻塞至多本次等待时限，1000ms是课堂选择，不是Qt保证线程一定结束。长期任务宜先ignore关闭，finished后异步继续关闭，避免GUI等待；该扩展不省略对象寿命确认。</a:t>
            </a:r>
          </a:p>
          <a:p>
            <a:pPr/>
            <a:endParaRPr lang="zh-CN" dirty="0"/>
          </a:p>
          <a:p>
            <a:pPr/>
            <a:r>
              <a:rPr lang="zh-CN" dirty="0"/>
              <a:t>代码片段：</a:t>
            </a:r>
          </a:p>
          <a:p>
            <a:pPr/>
            <a:r>
              <a:rPr lang="zh-CN" dirty="0"/>
              <a:t>threadA-&gt;stopThread();</a:t>
            </a:r>
          </a:p>
          <a:p>
            <a:pPr/>
            <a:r>
              <a:rPr lang="zh-CN" dirty="0"/>
              <a:t>if (!threadA-&gt;wait(1000)) {</a:t>
            </a:r>
          </a:p>
          <a:p>
            <a:pPr/>
            <a:r>
              <a:rPr lang="zh-CN" dirty="0"/>
              <a:t>event-&gt;ignore();</a:t>
            </a:r>
          </a:p>
          <a:p>
            <a:pPr/>
            <a:r>
              <a:rPr lang="zh-CN" dirty="0"/>
              <a:t>ui-&gt;statusbar-&gt;showMessage("线程仍在退出，请稍后关闭");</a:t>
            </a:r>
          </a:p>
          <a:p>
            <a:pPr/>
            <a:r>
              <a:rPr lang="zh-CN" dirty="0"/>
              <a:t>return;</a:t>
            </a:r>
          </a:p>
          <a:p>
            <a:pPr/>
            <a:r>
              <a:rPr lang="zh-CN" dirty="0"/>
              <a:t>}</a:t>
            </a:r>
          </a:p>
          <a:p>
            <a:pPr/>
            <a:r>
              <a:rPr lang="zh-CN" dirty="0"/>
              <a:t>event-&gt;accept();</a:t>
            </a:r>
          </a:p>
          <a:p>
            <a:pPr/>
            <a:endParaRPr lang="zh-CN" dirty="0"/>
          </a:p>
          <a:p>
            <a:pPr/>
            <a:r>
              <a:rPr lang="zh-CN" dirty="0"/>
              <a:t>closeEvent内部片段；等待时未持有mutex。超时保留对象并禁止新任务；GUI本次最多等待1000ms。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教材依据：第14章14.1.1 QThread类简介；14.1.2 掷骰子的多线程应用程序。F153：https://raw.githubusercontent.com/qt/qtbase/v6.2.3/src/corelib/thread/qthread.cpp；F154：https://raw.githubusercontent.com/qt/qtbase/v6.2.3/src/corelib/thread/qthread.cpp；F155：https://raw.githubusercontent.com/qt/qtbase/v6.2.3/src/corelib/thread/qthread.cpp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不要把强制终止当成正常停止方案。后两份条件变量和信号量专门补充唤醒与等待超时，完成本页提出的问题。</a:t>
            </a:r>
          </a:p>
          <a:p>
            <a:pPr/>
            <a:endParaRPr lang="zh-CN" dirty="0"/>
          </a:p>
          <a:p>
            <a:pPr/>
            <a:r>
              <a:rPr lang="zh-CN" dirty="0"/>
              <a:t>terminate可能在持锁或修改一组数据的途中终止线程。其他线程可能等不到锁，数据也可能只写了一半。教材关闭代码用terminate加wait，本课改为协作停止。wait只能等终止完成，不能修复被破坏的数据。找出休眠、等待和I/O等可能阻塞的位置。每个位置都要有返回条件，不能只在循环顶部检查stop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教材依据：第14章14.1.1 QThread类简介；14.1.2 掷骰子的多线程应用程序。F150：https://raw.githubusercontent.com/qt/qtbase/v6.2.3/src/corelib/thread/qthread.cpp；F154：https://raw.githubusercontent.com/qt/qtbase/v6.2.3/src/corelib/thread/qthread.cpp；F172：https://doc.qt.io/qt-6/qsemaphore.html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本次进行了教材和官方接口的静态核验，未声称本机已经编译运行Qt示例。教师现场执行这些检查，让学生记录事件顺序和线程指针。</a:t>
            </a:r>
          </a:p>
          <a:p>
            <a:pPr/>
            <a:endParaRPr lang="zh-CN" dirty="0"/>
          </a:p>
          <a:p>
            <a:pPr/>
            <a:r>
              <a:rPr lang="zh-CN" dirty="0"/>
              <a:t>在GUI槽、run()和dicePause()打印QThread::currentThread()。比较指针，确认普通控制函数由GUI调用并执行。启动后暂不掷骰子；开始后观察1至6与递增序号。暂停时线程仍在运行，结束后观察finished到达。启动后立即关闭，确认停止标志没有被run覆盖。重新启动前，上一轮必须已退出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教材依据：第14章14.1.1 QThread类简介；14.1.2 掷骰子的多线程应用程序。F147：https://raw.githubusercontent.com/qt/qtbase/v6.2.3/src/corelib/thread/qthread.cpp；F153：https://raw.githubusercontent.com/qt/qtbase/v6.2.3/src/corelib/thread/qthread.cpp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逐题让学生先说理由，再点击答案。让学生指认谁调用、循环如何返回、数据何时允许销毁。</a:t>
            </a:r>
          </a:p>
          <a:p>
            <a:pPr/>
            <a:endParaRPr lang="zh-CN" dirty="0"/>
          </a:p>
          <a:p>
            <a:pPr/>
            <a:r>
              <a:rPr lang="zh-CN" dirty="0"/>
              <a:t>GUI直接调用threadA-&gt;dicePause，在哪个线程运行？</a:t>
            </a:r>
          </a:p>
          <a:p>
            <a:pPr/>
            <a:endParaRPr lang="zh-CN" dirty="0"/>
          </a:p>
          <a:p>
            <a:pPr/>
            <a:r>
              <a:rPr lang="zh-CN" dirty="0"/>
              <a:t>GUI线程；普通函数由调用者执行。</a:t>
            </a:r>
          </a:p>
          <a:p>
            <a:pPr/>
            <a:endParaRPr lang="zh-CN" dirty="0"/>
          </a:p>
          <a:p>
            <a:pPr/>
            <a:r>
              <a:rPr lang="zh-CN" dirty="0"/>
              <a:t>覆盖run只写while，调用quit是否就会停止？</a:t>
            </a:r>
          </a:p>
          <a:p>
            <a:pPr/>
            <a:endParaRPr lang="zh-CN" dirty="0"/>
          </a:p>
          <a:p>
            <a:pPr/>
            <a:r>
              <a:rPr lang="zh-CN" dirty="0"/>
              <a:t>不会；任务需检查停止条件并返回。</a:t>
            </a:r>
          </a:p>
          <a:p>
            <a:pPr/>
            <a:endParaRPr lang="zh-CN" dirty="0"/>
          </a:p>
          <a:p>
            <a:pPr/>
            <a:r>
              <a:rPr lang="zh-CN" dirty="0"/>
              <a:t>parent是主窗口，关闭时是否无需等待线程？</a:t>
            </a:r>
          </a:p>
          <a:p>
            <a:pPr/>
            <a:endParaRPr lang="zh-CN" dirty="0"/>
          </a:p>
          <a:p>
            <a:pPr/>
            <a:r>
              <a:rPr lang="zh-CN" dirty="0"/>
              <a:t>仍需等待退出；对象删除不等于任务停止。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教材依据：第14章14.1.1 QThread类简介；14.1.2 掷骰子的多线程应用程序。F147：https://raw.githubusercontent.com/qt/qtbase/v6.2.3/src/corelib/thread/qthread.cpp；F149：https://raw.githubusercontent.com/qt/qtbase/v6.2.3/src/corelib/thread/qthread.cpp；F153：https://raw.githubusercontent.com/qt/qtbase/v6.2.3/src/corelib/thread/qthread.cpp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承接14.2.1至14.2.3。从按值消息转到主动读共享数据，明确新增问题是一致性和锁的等待时间，避免重复本份启动概念。</a:t>
            </a:r>
          </a:p>
          <a:p>
            <a:pPr/>
            <a:endParaRPr lang="zh-CN" dirty="0"/>
          </a:p>
          <a:p>
            <a:pPr/>
            <a:r>
              <a:rPr lang="zh-CN" dirty="0"/>
              <a:t>本份已安排计算、GUI接收和协作退出。共享控制状态使用同一个mutex保护。教材下一节让GUI主动读取seq和diceValue。要读到同一次计算的完整结果，不能读到中途累计的数。下一份展开QMutex和QReadWriteLock。加锁范围和快照读取，也会影响界面响应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教材依据：第14章14.1.1 QThread类简介；14.1.2 掷骰子的多线程应用程序。F152：https://doc.qt.io/qt-6/threads-reentrancy.html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14_a_qthread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14_a_qthread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d53baec2bb091a3c.png"/>
  <Relationship Id="rId3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8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1790700"/>
            <a:ext cx="4495800" cy="2076450"/>
            <a:chOff x="590550" y="1790700"/>
            <a:chExt cx="4495800" cy="20764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1790700"/>
              <a:ext cx="4495800" cy="2076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200"/>
                </a:lnSpc>
              </a:pPr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QThread运行</a:t>
              </a:r>
              <a:br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与安全停止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4312920"/>
            <a:ext cx="7644384" cy="1307592"/>
            <a:chOff x="597408" y="4312920"/>
            <a:chExt cx="76443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4312920"/>
              <a:ext cx="7644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66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第14章 · 14.1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计算交给工作线程后，谁处理界面，谁负责让线程退出？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441034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QThread运行与安全停止 / 01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9084564" cy="819150"/>
            <a:chOff x="590550" y="613410"/>
            <a:chExt cx="908456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908456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界面线程忙于计算时，事件只能等待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232904" cy="3403092"/>
            <a:chOff x="597408" y="1950720"/>
            <a:chExt cx="723290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23290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GUI线程执行槽函数，也处理重绘、按钮和关闭事件。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长任务占着这个线程时，后续事件不能及时处理。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把长任务交给工作线程，GUI线程接收结果并显示。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计算是否加速，还取决于任务、硬件和通信开销。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本例计算很短，用来观察启动、暂停与退出。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实际项目再决定哪些任务需要工作线程。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29961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14.1 · 从界面事件处理进入线程 / 02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先观察教材的四个控制动作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09600" y="2057400"/>
            <a:ext cx="5715000" cy="3631882"/>
            <a:chOff x="609600" y="2057400"/>
            <a:chExt cx="5715000" cy="3631882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2057400"/>
              <a:ext cx="5715000" cy="3631882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6845808" y="1950720"/>
            <a:ext cx="3072384" cy="3403092"/>
            <a:chOff x="6845808" y="1950720"/>
            <a:chExt cx="3072384" cy="3403092"/>
          </a:xfrm>
        </p:grpSpPr>
        <p:sp>
          <p:nvSpPr>
            <p:cNvPr id="6" name="TextBox 6"/>
            <p:cNvSpPr txBox="1"/>
            <p:nvPr/>
          </p:nvSpPr>
          <p:spPr>
            <a:xfrm>
              <a:off x="6845808" y="1950720"/>
              <a:ext cx="30723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启动后暂不掷骰子，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开始后生成点数。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暂停保留线程，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结束使任务循环返回。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文本与骰子图片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都由GUI线程更新。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302498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14.1.2 · 图14-1，完整界面 / 03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线程对象与执行线程要分开看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446264" cy="3403092"/>
            <a:chOff x="597408" y="1950720"/>
            <a:chExt cx="744626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44626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主窗口创建TDiceThread对象，它仍属于GUI线程。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start()让run()在新的工作线程执行。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GUI槽直接调用dicePause()，函数仍在GUI线程执行。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普通成员函数由调用者执行，不会自动切换线程。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run()与控制函数读写同一批状态时，必须同步。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对象所属线程则决定其队列槽在哪里执行。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80039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14.1.1 · 对象所属线程与函数执行位置 / 04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用执行位置追踪一次点数显示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97408" y="1950720"/>
            <a:ext cx="10984992" cy="2773680"/>
            <a:chOff x="597408" y="1950720"/>
            <a:chExt cx="10984992" cy="2773680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123383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GUI线程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6541008" y="1950720"/>
              <a:ext cx="13167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工作线程</a:t>
              </a:r>
            </a:p>
          </p:txBody>
        </p:sp>
        <p:sp>
          <p:nvSpPr>
            <p:cNvPr id="6" name="Rectangle 6"/>
            <p:cNvSpPr/>
            <p:nvPr/>
          </p:nvSpPr>
          <p:spPr>
            <a:xfrm>
              <a:off x="609600" y="2438400"/>
              <a:ext cx="4572000" cy="838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826008" y="2712720"/>
              <a:ext cx="352714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调用threadA-&gt;start()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553200" y="2438400"/>
              <a:ext cx="5029200" cy="838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6769608" y="2712720"/>
              <a:ext cx="31744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run()生成并发射结果</a:t>
              </a:r>
            </a:p>
          </p:txBody>
        </p:sp>
        <p:sp>
          <p:nvSpPr>
            <p:cNvPr id="10" name="Line 10"/>
            <p:cNvSpPr/>
            <p:nvPr/>
          </p:nvSpPr>
          <p:spPr>
            <a:xfrm>
              <a:off x="5181600" y="2857500"/>
              <a:ext cx="1371600" cy="9525"/>
            </a:xfrm>
            <a:custGeom>
              <a:avLst/>
              <a:gdLst/>
              <a:ahLst/>
              <a:cxnLst/>
              <a:rect l="l" t="t" r="r" b="b"/>
              <a:pathLst>
                <a:path w="1371600" h="9525">
                  <a:moveTo>
                    <a:pt x="0" y="0"/>
                  </a:moveTo>
                  <a:lnTo>
                    <a:pt x="1371600" y="0"/>
                  </a:lnTo>
                </a:path>
              </a:pathLst>
            </a:custGeom>
            <a:noFill/>
            <a:ln w="19050">
              <a:solidFill>
                <a:srgbClr val="646B6B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609600" y="3886200"/>
              <a:ext cx="4572000" cy="838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826008" y="4160520"/>
              <a:ext cx="317235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GUI槽修改文本与图片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553200" y="3886200"/>
              <a:ext cx="5029200" cy="838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6769608" y="4160520"/>
              <a:ext cx="29321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结果复制后进入队列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5181600" y="4305300"/>
              <a:ext cx="1371600" cy="9525"/>
            </a:xfrm>
            <a:custGeom>
              <a:avLst/>
              <a:gdLst/>
              <a:ahLst/>
              <a:cxnLst/>
              <a:rect l="l" t="t" r="r" b="b"/>
              <a:pathLst>
                <a:path w="1371600" h="9525">
                  <a:moveTo>
                    <a:pt x="1371600" y="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accent3"/>
              </a:solidFill>
            </a:ln>
          </p:spPr>
        </p:sp>
      </p:grpSp>
      <p:grpSp>
        <p:nvGrpSpPr>
          <p:cNvPr id="18" name="Group 18"/>
          <p:cNvGrpSpPr/>
          <p:nvPr/>
        </p:nvGrpSpPr>
        <p:grpSpPr>
          <a:xfrm>
            <a:off x="597408" y="5227320"/>
            <a:ext cx="7842504" cy="888492"/>
            <a:chOff x="597408" y="5227320"/>
            <a:chExt cx="7842504" cy="888492"/>
          </a:xfrm>
        </p:grpSpPr>
        <p:sp>
          <p:nvSpPr>
            <p:cNvPr id="17" name="TextBox 17"/>
            <p:cNvSpPr txBox="1"/>
            <p:nvPr/>
          </p:nvSpPr>
          <p:spPr>
            <a:xfrm>
              <a:off x="597408" y="5227320"/>
              <a:ext cx="78425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按上下两步阅读：启动交给工作线程，结果交回GUI线程。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GUI事件循环处理队列，接收槽才会执行。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603504" y="6404610"/>
            <a:ext cx="412348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14.1.2 · 线段表示交接，两列表示执行位置 / 05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519160" cy="819150"/>
            <a:chOff x="590550" y="613410"/>
            <a:chExt cx="851916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51916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子类保留任务入口和受保护的状态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5448681" cy="2468118"/>
            <a:chOff x="598932" y="1983105"/>
            <a:chExt cx="5448681" cy="24681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5448681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class TDiceThread : public QThread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Q_OBJECT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private: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QMutex mutex;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bool m_stop=false, m_paused=true;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protected: void run() override;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151120"/>
            <a:ext cx="8391144" cy="888492"/>
            <a:chOff x="597408" y="5151120"/>
            <a:chExt cx="839114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151120"/>
              <a:ext cx="83911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包含QThread和QMutex；public区补入后页的控制函数声明。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本页是类结构片段，Q_OBJECT支持后续自定义信号。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380039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14.1.2 · 沿教材结构加入共享状态同步 / 06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999753" cy="819150"/>
            <a:chOff x="590550" y="613410"/>
            <a:chExt cx="8999753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999753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调用start()才会启动新的执行线程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8452104" cy="3403092"/>
            <a:chOff x="597408" y="1950720"/>
            <a:chExt cx="845210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45210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GUI调用threadA-&gt;start()，Qt启动工作线程并调用run()。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不要直接调用run()来代替start()。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isRunning()查询运行状态，isFinished()查询是否已结束。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started()与finished()信号用于通知界面。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默认run()调用exec()；本例覆盖run()写普通循环。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只有显式调用exec()，才进入Qt事件循环。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58231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14.1.1 · 默认run与自定义任务循环 / 07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四个动作修改不同的控制状态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613904" cy="3403092"/>
            <a:chOff x="597408" y="1950720"/>
            <a:chExt cx="761390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61390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启动：准备状态，再调用start()；此时paused=true。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开始：写paused=false，下一轮允许生成点数。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暂停：写paused=true，工作线程继续存在。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结束：写stop=true，任务循环随后返回。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停止请求发出后，先禁止新的开始与暂停操作。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收到finished()后，再允许重新启动。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15422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14.1.2 · 状态准备与按钮控制 / 08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066837" cy="819150"/>
            <a:chOff x="590550" y="613410"/>
            <a:chExt cx="8066837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06683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普通bool跨线程读写也需要同步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370064" cy="3403092"/>
            <a:chOff x="597408" y="1950720"/>
            <a:chExt cx="737006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37006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GUI写m_paused和m_stop，run()在工作线程读它们。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两边同时访问普通bool，会形成数据竞争。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本例让所有读写都持有同一个mutex。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只保护骰子结果，不能保护未加锁的暂停与停止标志。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锁内只读取或修改控制状态，随即释放锁。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生成点数、发射信号和休眠放在锁外。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412348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14.1.2 · 课堂修正：控制状态同样需要同步 / 09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434349" cy="819150"/>
            <a:chOff x="590550" y="613410"/>
            <a:chExt cx="8434349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434349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初始控制状态在start()之前准备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842504" cy="3403092"/>
            <a:chOff x="597408" y="1950720"/>
            <a:chExt cx="784250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84250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若run()进入后才把m_stop改回false，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GUI刚发出的停止请求可能被覆盖，快速关闭时就会遇到。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确认旧线程已结束，先准备stop=false、paused=true。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随后调用start()；run()不再重置共享控制状态。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序号只在工作线程使用，可以在run()里设局部seq=0。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新一轮的结果从1开始显示。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471312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14.1.2 · 先准备，后启动；停止请求不会被run重置 / 10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控制函数在同一把锁内修改标志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5888736" cy="2811018"/>
            <a:chOff x="598932" y="1983105"/>
            <a:chExt cx="5888736" cy="28110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5888736" cy="2811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void TDiceThread::dicePause()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QMutexLocker&lt;QMutex&gt; locker(&amp;mutex);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m_paused = true;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void TDiceThread::stopThread()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QMutexLocker&lt;QMutex&gt; locker(&amp;mutex);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m_stop = true;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379720"/>
            <a:ext cx="9325458" cy="469392"/>
            <a:chOff x="597408" y="5379720"/>
            <a:chExt cx="9325458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379720"/>
              <a:ext cx="932545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diceBegin()同样加锁后写m_paused=false；离开函数就解锁。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622950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14.1.2 · public区声明控制函数；Qt 6.2.3 QMutexLocker模板已核对 / 11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准备完状态再允许线程运行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5888736" cy="1782318"/>
            <a:chOff x="598932" y="1983105"/>
            <a:chExt cx="5888736" cy="17823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5888736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void TDiceThread::prepareStart()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QMutexLocker&lt;QMutex&gt; locker(&amp;mutex);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m_stop =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m_paused = true;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541520"/>
            <a:ext cx="5983224" cy="1307592"/>
            <a:chOff x="597408" y="4541520"/>
            <a:chExt cx="598322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541520"/>
              <a:ext cx="59832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GUI确认未运行，并禁止重复启动。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随后依次调用prepareStart()和start()。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停止过程未完成时，不允许准备新一轮。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375894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14.1.2 · 控制动作在GUI线程串行进行 / 12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每轮先读取停止和暂停状态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6475476" cy="2811018"/>
            <a:chOff x="598932" y="1983105"/>
            <a:chExt cx="6475476" cy="28110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6475476" cy="28110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seq = 0;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(;;)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bool paused;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QMutexLocker&lt;QMutex&gt; locker(&amp;mutex);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if (m_stop) break;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paused = m_paused;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}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379720"/>
            <a:ext cx="9200083" cy="469392"/>
            <a:chOff x="597408" y="5379720"/>
            <a:chExt cx="9200083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379720"/>
              <a:ext cx="920008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取出暂停快照后解锁；stop为true就退出，循环后半段见下页。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433349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14.1.2 · run内部片段；外层for在下一页闭合 / 13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生成结果后发射两个整数值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8969121" cy="2125218"/>
            <a:chOff x="598932" y="1983105"/>
            <a:chExt cx="8969121" cy="21252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8969121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(!paused)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int value = QRandomGenerator::global()-&gt;bounded(1,7);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emit newValue(++seq, value);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msleep(500);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922520"/>
            <a:ext cx="7949184" cy="888492"/>
            <a:chOff x="597408" y="4922520"/>
            <a:chExt cx="79491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922520"/>
              <a:ext cx="7949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signals区声明void newValue(int seq, int value)。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生成1至6，锁外发射；循环结束后run()自然返回。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415579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14.1.2 · 接上页；不依靠循环末尾quit退出 / 14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9084564" cy="819150"/>
            <a:chOff x="590550" y="613410"/>
            <a:chExt cx="908456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908456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休眠让出执行时间，也推迟停止检查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248144" cy="3403092"/>
            <a:chOff x="597408" y="1950720"/>
            <a:chExt cx="724814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24814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msleep(500)暂停当前工作线程，GUI仍可处理事件。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实际等待可能更长，不能保证精准500ms周期。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休眠期间GUI可以写stop，但工作线程醒来才检查。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若在GUI线程调用msleep，界面也会一起停住。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本例允许约一轮的响应延迟。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后续用等待条件把暂停等待与停止通知结合起来。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449503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14.1.1 · msleep影响调用线程，不保证实时上限 / 15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808671" cy="819150"/>
            <a:chOff x="590550" y="613410"/>
            <a:chExt cx="7808671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808671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用队列连接把结果交回GUI线程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6915531" cy="1096518"/>
            <a:chOff x="598932" y="1983105"/>
            <a:chExt cx="6915531" cy="10965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6915531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connect(threadA, &amp;TDiceThread::newValue,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this, &amp;MainWindow::do_threadA_newValue,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Qt::QueuedConnection);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931920"/>
            <a:ext cx="7781544" cy="2145792"/>
            <a:chOff x="597408" y="3931920"/>
            <a:chExt cx="7781544" cy="21457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931920"/>
              <a:ext cx="778154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run()在工作线程发射；槽在this所属的GUI线程执行。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接收对象须存在，GUI事件循环还要继续运行。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AutoConnection在这个跨线程情境也会使用队列。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DirectConnection在发射线程执行，不能据此修改GUI。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362971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14.1.2 · 连接使用GUI接收对象this / 16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939479" cy="819150"/>
            <a:chOff x="590550" y="613410"/>
            <a:chExt cx="8939479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939479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GUI槽读取参数，再更新文本和图片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9102471" cy="1782318"/>
            <a:chOff x="598932" y="1983105"/>
            <a:chExt cx="9102471" cy="17823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910247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text = QString("第%1次，点数：%2").arg(seq).arg(value);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ui-&gt;plainTextEdit-&gt;appendPlainText(text);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QString file = QString(":/dice/images/d%1.jpg").arg(value);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QPixmap pic(file);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(!pic.isNull()) ui-&gt;labPic-&gt;setPixmap(pic);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541520"/>
            <a:ext cx="7263384" cy="1307592"/>
            <a:chOff x="597408" y="4541520"/>
            <a:chExt cx="72633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541520"/>
              <a:ext cx="7263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在GUI槽中执行；点数为1至6，资源路径与工程一致。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加载失败时增加提示，并清除旧图或显示失败文字。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不要继续沿用旧骰子图，让学生误读本次点数。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436096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14.1.2 · 槽函数内部片段，输入来自newValue / 17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启动和结束通知改变按钮状态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8162544" cy="3403092"/>
            <a:chOff x="597408" y="1950720"/>
            <a:chExt cx="816254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16254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调用start()前先禁止重复启动，started槽显示运行状态。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开始与暂停按钮根据当前暂停状态切换。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发出停止请求后，显示正在结束并禁止新的控制动作。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finished槽确认run()返回后，再允许重新启动。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started和finished信号与主窗口槽关联。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停止按钮被点击与finished到达，可能相隔一段时间。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4450385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14.1.2 · GUI管理按钮，线程通知实际运行状态 / 18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暂停之后可能仍到达一条旧结果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8025384" cy="3403092"/>
            <a:chOff x="597408" y="1950720"/>
            <a:chExt cx="80253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0253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工作线程刚读取paused=false并生成结果，GUI随后暂停。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已经入队的结果，仍可能被GUI槽收到。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暂停阻止之后的生成，不会撤回队列里的事件。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本例允许最后一次显示，要说明这个时间关系。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若停止后须拒收旧结果，可随消息传入运行编号。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GUI只接收当前这一轮；重启时产生新的编号。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460811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14.1.2 · 运行编号是扩展设计，本份代码尚未加入 / 19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10384993" cy="819150"/>
            <a:chOff x="590550" y="613410"/>
            <a:chExt cx="10384993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10384993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quit()结束事件循环，普通循环自己返回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933944" cy="3403092"/>
            <a:chOff x="597408" y="1950720"/>
            <a:chExt cx="793394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93394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默认run()调用exec()；quit()请求这个事件循环退出。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对象事件和队列槽依靠事件循环处理。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本例run()只有for循环，没有调用exec()。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quit()不会让for停止，也不会自动执行工作线程队列槽。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本例由受保护的m_stop使循环退出。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让run()返回后，工作线程任务才结束。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418810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14.1.1 · exec、quit与普通任务循环的边界 / 20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中断请求也需要任务主动检查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8177784" cy="3403092"/>
            <a:chOff x="597408" y="1950720"/>
            <a:chExt cx="81777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1777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requestInterruption()设置协作中断请求。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任务检查isInterruptionRequested()，决定清理并返回。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请求不会自动结束run()，也不会唤醒休眠或阻塞。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需要等待的代码，还要设计唤醒或超时路径。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本例已用mutex保护停止标志。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使用两套停止状态时，要说明各自的作用。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4769663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14.1.1 · 中断请求用于运行中的线程，任务主动配合 / 21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优先级和休眠不能代替同步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8238744" cy="3403092"/>
            <a:chOff x="597408" y="1950720"/>
            <a:chExt cx="823874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23874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start可传QThread::Priority，默认InheritPriority。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操作系统决定调度效果，不保证线程按固定顺序运行。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idealThreadCount提供系统可用处理线程数的参考。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创建这个数量的工作线程，不一定使任务更快。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sleep、msleep和yieldCurrentThread影响当前线程执行。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它们不能让未同步的共享变量自动变得安全。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434157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14.1.1 · sleep秒，msleep毫秒，usleep微秒 / 22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9649968" cy="819150"/>
            <a:chOff x="590550" y="613410"/>
            <a:chExt cx="964996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964996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关闭按请求、退出、销毁三个阶段进行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9600" y="2286000"/>
            <a:ext cx="10972800" cy="838200"/>
            <a:chOff x="609600" y="2286000"/>
            <a:chExt cx="10972800" cy="838200"/>
          </a:xfrm>
        </p:grpSpPr>
        <p:sp>
          <p:nvSpPr>
            <p:cNvPr id="4" name="Rectangle 4"/>
            <p:cNvSpPr/>
            <p:nvPr/>
          </p:nvSpPr>
          <p:spPr>
            <a:xfrm>
              <a:off x="609600" y="2286000"/>
              <a:ext cx="3352800" cy="838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6008" y="2560320"/>
              <a:ext cx="131673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请求停止</a:t>
              </a:r>
            </a:p>
          </p:txBody>
        </p:sp>
        <p:sp>
          <p:nvSpPr>
            <p:cNvPr id="6" name="Line 6"/>
            <p:cNvSpPr/>
            <p:nvPr/>
          </p:nvSpPr>
          <p:spPr>
            <a:xfrm>
              <a:off x="3962400" y="2705100"/>
              <a:ext cx="457200" cy="9525"/>
            </a:xfrm>
            <a:custGeom>
              <a:avLst/>
              <a:gdLst/>
              <a:ahLst/>
              <a:cxnLst/>
              <a:rect l="l" t="t" r="r" b="b"/>
              <a:pathLst>
                <a:path w="457200" h="9525">
                  <a:moveTo>
                    <a:pt x="0" y="0"/>
                  </a:moveTo>
                  <a:lnTo>
                    <a:pt x="457200" y="0"/>
                  </a:lnTo>
                </a:path>
              </a:pathLst>
            </a:custGeom>
            <a:noFill/>
            <a:ln w="19050">
              <a:solidFill>
                <a:srgbClr val="646B6B"/>
              </a:solidFill>
            </a:ln>
          </p:spPr>
        </p:sp>
        <p:sp>
          <p:nvSpPr>
            <p:cNvPr id="7" name="Rectangle 7"/>
            <p:cNvSpPr/>
            <p:nvPr/>
          </p:nvSpPr>
          <p:spPr>
            <a:xfrm>
              <a:off x="4419600" y="2286000"/>
              <a:ext cx="3352800" cy="8382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4636008" y="2560320"/>
              <a:ext cx="184983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确认run退出</a:t>
              </a:r>
            </a:p>
          </p:txBody>
        </p:sp>
        <p:sp>
          <p:nvSpPr>
            <p:cNvPr id="9" name="Line 9"/>
            <p:cNvSpPr/>
            <p:nvPr/>
          </p:nvSpPr>
          <p:spPr>
            <a:xfrm>
              <a:off x="7772400" y="2705100"/>
              <a:ext cx="457200" cy="9525"/>
            </a:xfrm>
            <a:custGeom>
              <a:avLst/>
              <a:gdLst/>
              <a:ahLst/>
              <a:cxnLst/>
              <a:rect l="l" t="t" r="r" b="b"/>
              <a:pathLst>
                <a:path w="457200" h="9525">
                  <a:moveTo>
                    <a:pt x="0" y="0"/>
                  </a:moveTo>
                  <a:lnTo>
                    <a:pt x="457200" y="0"/>
                  </a:lnTo>
                </a:path>
              </a:pathLst>
            </a:custGeom>
            <a:noFill/>
            <a:ln w="19050">
              <a:solidFill>
                <a:srgbClr val="646B6B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8229600" y="2286000"/>
              <a:ext cx="3352800" cy="838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8446008" y="2560320"/>
              <a:ext cx="196291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允许销毁对象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97408" y="3779520"/>
            <a:ext cx="8345424" cy="2145792"/>
            <a:chOff x="597408" y="3779520"/>
            <a:chExt cx="8345424" cy="2145792"/>
          </a:xfrm>
        </p:grpSpPr>
        <p:sp>
          <p:nvSpPr>
            <p:cNvPr id="13" name="TextBox 13"/>
            <p:cNvSpPr txBox="1"/>
            <p:nvPr/>
          </p:nvSpPr>
          <p:spPr>
            <a:xfrm>
              <a:off x="597408" y="3779520"/>
              <a:ext cx="834542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GUI禁止新任务，调用stopThread()；工作线程检查后返回。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wait()成功或异步退出确认后，再销毁线程及其访问的数据。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parent=this只管理删除，不会替你停止run()。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仍在运行的线程对象，不能随窗口一起销毁。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603504" y="6404610"/>
            <a:ext cx="4729277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14.1.2 · 等待退出时，不持有工作线程需要的mutex / 23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等待失败时保留窗口和线程对象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8355711" cy="2468118"/>
            <a:chOff x="598932" y="1983105"/>
            <a:chExt cx="8355711" cy="24681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8355711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threadA-&gt;stopThread();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(!threadA-&gt;wait(1000))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event-&gt;ignore();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ui-&gt;statusbar-&gt;showMessage("线程仍在退出，请稍后关闭");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event-&gt;accept();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5151120"/>
            <a:ext cx="7629144" cy="888492"/>
            <a:chOff x="597408" y="5151120"/>
            <a:chExt cx="762914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5151120"/>
              <a:ext cx="76291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closeEvent内部片段；等待时未持有mutex。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超时保留对象并禁止新任务；GUI本次最多等待1000ms。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497967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14.1.2 · 1000ms是课堂选择；长期任务宜采用异步关闭 / 24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9621698" cy="819150"/>
            <a:chOff x="590550" y="613410"/>
            <a:chExt cx="962169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962169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terminate可能留下未完成的共享状态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705344" cy="3403092"/>
            <a:chOff x="597408" y="1950720"/>
            <a:chExt cx="770534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70534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terminate可能在持锁或修改一组数据的途中终止线程。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其他线程可能等不到锁，数据也可能只写了一半。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教材关闭代码用terminate加wait，本课改为协作停止。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wait只能等终止完成，不能修复被破坏的数据。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找出休眠、等待和I/O等可能阻塞的位置。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每个位置都要有返回条件，不能只在循环顶部检查stop。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47731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14.1.2 · 正常退出不采用强制终止 / 25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519160" cy="819150"/>
            <a:chOff x="590550" y="613410"/>
            <a:chExt cx="851916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51916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在课堂中验证执行位置和控制效果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9366504" cy="3403092"/>
            <a:chOff x="597408" y="1950720"/>
            <a:chExt cx="936650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936650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在GUI槽、run()和dicePause()打印QThread::currentThread()。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比较指针，确认普通控制函数由GUI调用并执行。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启动后暂不掷骰子；开始后观察1至6与递增序号。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暂停时线程仍在运行，结束后观察finished到达。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启动后立即关闭，确认停止标志没有被run覆盖。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重新启动前，上一轮必须已退出。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4608119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14.1.2 · 教师现场观察执行线程、点数与退出过程 / 26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953756" cy="819150"/>
            <a:chOff x="590550" y="613410"/>
            <a:chExt cx="795375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课堂判断：执行线程与退出条件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8009001" cy="469392"/>
            <a:chOff x="597408" y="1950720"/>
            <a:chExt cx="8009001" cy="469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800900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GUI直接调用threadA-&gt;dicePause，在哪个线程运行？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2484120"/>
            <a:ext cx="5110886" cy="469392"/>
            <a:chOff x="597408" y="2484120"/>
            <a:chExt cx="5110886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2484120"/>
              <a:ext cx="511088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GUI线程；普通函数由调用者执行。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398520"/>
            <a:ext cx="6679997" cy="469392"/>
            <a:chOff x="597408" y="3398520"/>
            <a:chExt cx="6679997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398520"/>
              <a:ext cx="667999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覆盖run只写while，调用quit是否就会停止？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3931920"/>
            <a:ext cx="5193792" cy="469392"/>
            <a:chOff x="597408" y="3931920"/>
            <a:chExt cx="5193792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393192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不会；任务需检查停止条件并返回。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4998720"/>
            <a:ext cx="6583070" cy="469392"/>
            <a:chOff x="597408" y="4998720"/>
            <a:chExt cx="6583070" cy="4693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998720"/>
              <a:ext cx="658307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parent是主窗口，关闭时是否无需等待线程？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5532120"/>
            <a:ext cx="6163056" cy="469392"/>
            <a:chOff x="597408" y="5532120"/>
            <a:chExt cx="6163056" cy="469392"/>
          </a:xfrm>
        </p:grpSpPr>
        <p:sp>
          <p:nvSpPr>
            <p:cNvPr id="14" name="TextBox 14"/>
            <p:cNvSpPr txBox="1"/>
            <p:nvPr/>
          </p:nvSpPr>
          <p:spPr>
            <a:xfrm>
              <a:off x="597408" y="55321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仍需等待退出；对象删除不等于任务停止。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03504" y="6404610"/>
            <a:ext cx="329961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14.1 · 点击逐题显示答案与理由 / 27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519160" cy="819150"/>
            <a:chOff x="590550" y="613410"/>
            <a:chExt cx="851916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51916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线程可以运行，还要保护共享结果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7644384" cy="3403092"/>
            <a:chOff x="597408" y="1950720"/>
            <a:chExt cx="7644384" cy="34030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764438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本份已安排计算、GUI接收和协作退出。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共享控制状态使用同一个mutex保护。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教材下一节让GUI主动读取seq和diceValue。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要读到同一次计算的完整结果，不能读到中途累计的数。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下一份展开QMutex和QReadWriteLock。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加锁范围和快照读取，也会影响界面响应。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48538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14.1完成 · 下一份14.2.1—14.2.3 / 28 / 28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14_a_qthread">
  <a:themeElements>
    <a:clrScheme name="qt6_ch14_a_qthread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4_a_qthread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4_a_qthrea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14_a_qthread">
  <a:themeElements>
    <a:clrScheme name="qt6_ch14_a_qthread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4_a_qthread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4_a_qthrea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2026-10-07T05:28:32Z</dcterms:created>
  <dcterms:modified xsi:type="dcterms:W3CDTF">2026-10-07T05:28:32Z</dcterms:modified>
  <cp:category/>
  <cp:contentStatus/>
</cp:coreProperties>
</file>