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  <Relationship Id="rId2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继续14.1的运行与退出。本份把保护控制标志的方法扩展到一致结果，最后补充队列值参数，为条件等待和缓冲区交接准备。</a:t>
            </a:r>
          </a:p>
          <a:p>
            <a:pPr/>
            <a:endParaRPr lang="zh-CN" dirty="0"/>
          </a:p>
          <a:p>
            <a:pPr/>
            <a:r>
              <a:rPr lang="zh-CN" dirty="0"/>
              <a:t>互斥量与读写锁</a:t>
            </a:r>
          </a:p>
          <a:p>
            <a:pPr/>
            <a:endParaRPr lang="zh-CN" dirty="0"/>
          </a:p>
          <a:p>
            <a:pPr/>
            <a:r>
              <a:rPr lang="zh-CN" dirty="0"/>
              <a:t>第14章 · 14.2.1—14.2.3GUI读取结果时，怎样拿到同一次计算的序号和点数？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这是未同步访问造成的问题路径，C++数据竞争本身已不保证行为。用步骤示例理解错误组合，不把具体错误值写成每次必现。</a:t>
            </a:r>
          </a:p>
          <a:p>
            <a:pPr/>
            <a:endParaRPr lang="zh-CN" dirty="0"/>
          </a:p>
          <a:p>
            <a:pPr/>
            <a:r>
              <a:rPr lang="zh-CN" dirty="0"/>
              <a:t>教材把五次点数累加，再除以5。GUI若在计算途中读取，可能遇到0、部分和或未除的值。seq与diceValue也可能分属两次结果：先读旧序号，工作线程更新后，再读到新点数。要保护结果的一整组读写。两个变量必须配对，分别保护单次访问仍不够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基于读写锁的线程同步；跨线程值参数补充。F152：https://doc.qt.io/qt-6/threads-reentrancy.html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沿教材五次平均，点数各1至6；sum/5仍为整数，不能称精确实数平均。局部计算缩短共享区，后页同锁发布seq和值。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int sum = 0;</a:t>
            </a:r>
          </a:p>
          <a:p>
            <a:pPr/>
            <a:r>
              <a:rPr lang="zh-CN" dirty="0"/>
              <a:t>for (int i=0; i&lt;5; ++i)</a:t>
            </a:r>
          </a:p>
          <a:p>
            <a:pPr/>
            <a:r>
              <a:rPr lang="zh-CN" dirty="0"/>
              <a:t>sum += QRandomGenerator::global()-&gt;bounded(1,7);</a:t>
            </a:r>
          </a:p>
          <a:p>
            <a:pPr/>
            <a:r>
              <a:rPr lang="zh-CN" dirty="0"/>
              <a:t>int value = sum / 5;</a:t>
            </a:r>
          </a:p>
          <a:p>
            <a:pPr/>
            <a:endParaRPr lang="zh-CN" dirty="0"/>
          </a:p>
          <a:p>
            <a:pPr/>
            <a:r>
              <a:rPr lang="zh-CN" dirty="0"/>
              <a:t>sum与value只由本次工作线程使用，全部算完再发布。整数除法丢掉小数；这组平均值不服从均匀骰子分布。共享位置只需要接收完整结果，后页说明如何提交。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纠正教材不可打断表述。同步针对资源访问协议，不是CPU不抢占；全部控制状态仍延用上一份同步方法。</a:t>
            </a:r>
          </a:p>
          <a:p>
            <a:pPr/>
            <a:endParaRPr lang="zh-CN" dirty="0"/>
          </a:p>
          <a:p>
            <a:pPr/>
            <a:r>
              <a:rPr lang="zh-CN" dirty="0"/>
              <a:t>写者获得mutex后，更新seq和diceValue。读者获得同一个mutex后，一次复制这两个值。锁只让参与这套协议的访问互斥。绕过锁直接读变量，仍可能与写者同时访问。锁阻止其他参与者进入共享区。持锁线程仍可能被操作系统调度暂停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基于读写锁的线程同步；跨线程值参数补充。F152：https://doc.qt.io/qt-6/threads-reentrancy.html；F161：https://doc.qt.io/qt-6/qmutex.html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负超时按无限等待处理，不在GUI演示这种用法。Qt6.2.3使用int毫秒超时，不引入后续版本deadline重载。</a:t>
            </a:r>
          </a:p>
          <a:p>
            <a:pPr/>
            <a:endParaRPr lang="zh-CN" dirty="0"/>
          </a:p>
          <a:p>
            <a:pPr/>
            <a:r>
              <a:rPr lang="zh-CN" dirty="0"/>
              <a:t>lock()一直等锁；tryLock()立即尝试，失败返回false。tryLock(timeout)最多等待指定毫秒数。成功获得锁后，才读写受保护数据并调用unlock()。获取与释放必须配对，由持锁线程释放。GUI槽里tryLock(100)仍可能等待约100ms。需要立即返回时用tryLock()，失败保留上次显示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基于读写锁的线程同步；跨线程值参数补充。F161：https://doc.qt.io/qt-6/qmutex.html；F162：https://doc.qt.io/qt-6/qmutex.html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Qt6.2.3源码确认模板声明。明确作用域比仅说自动解锁更利于学生观察；exception正常栈展开也会析构，但强制线程终止没有这个正常退出保证。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++m_seq;</a:t>
            </a:r>
          </a:p>
          <a:p>
            <a:pPr/>
            <a:r>
              <a:rPr lang="zh-CN" dirty="0"/>
              <a:t>m_diceValue = value;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构造locker时加锁，离开花括号时析构并解锁。提前return也会析构局部locker。把锁范围写清楚，减少遗漏unlock的分支。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基于读写锁的线程同步；跨线程值参数补充。F163：https://raw.githubusercontent.com/qt/qtbase/v6.2.3/src/corelib/thread/qmutex.h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教材samp14_2把累计过程全放锁内。本页采用局部计算后一次提交的课堂改写，不遗漏run顶部的受保护停止暂停检查。不要在本锁内发信号或等待。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int value = sum / 5;</a:t>
            </a:r>
          </a:p>
          <a:p>
            <a:pPr/>
            <a:r>
              <a:rPr lang="zh-CN" dirty="0"/>
              <a:t>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++m_seq;</a:t>
            </a:r>
          </a:p>
          <a:p>
            <a:pPr/>
            <a:r>
              <a:rPr lang="zh-CN" dirty="0"/>
              <a:t>m_diceValue = value;</a:t>
            </a:r>
          </a:p>
          <a:p>
            <a:pPr/>
            <a:r>
              <a:rPr lang="zh-CN" dirty="0"/>
              <a:t>}</a:t>
            </a:r>
          </a:p>
          <a:p>
            <a:pPr/>
            <a:r>
              <a:rPr lang="zh-CN" dirty="0"/>
              <a:t>msleep(500);</a:t>
            </a:r>
          </a:p>
          <a:p>
            <a:pPr/>
            <a:endParaRPr lang="zh-CN" dirty="0"/>
          </a:p>
          <a:p>
            <a:pPr/>
            <a:r>
              <a:rPr lang="zh-CN" dirty="0"/>
              <a:t>sum接第3页局部计算；序号与点数在同一锁内发布。暂停与停止标志仍须同步，休眠放在锁外。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152：https://doc.qt.io/qt-6/threads-reentrancy.html；F155：https://raw.githubusercontent.com/qt/qtbase/v6.2.3/src/corelib/thread/qthread.cpp；F163：https://raw.githubusercontent.com/qt/qtbase/v6.2.3/src/corelib/thread/qmutex.h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沿教材readValue，课堂用引用输出避免空指针。声明m_seq=0,m_diceValue=0并在旧线程退出后准备新一轮；seq=0视为尚无结果。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bool TDiceThread::readValue(int &amp;seq, int &amp;value) {</a:t>
            </a:r>
          </a:p>
          <a:p>
            <a:pPr/>
            <a:r>
              <a:rPr lang="zh-CN" dirty="0"/>
              <a:t>if (!mutex.tryLock()) return false;</a:t>
            </a:r>
          </a:p>
          <a:p>
            <a:pPr/>
            <a:r>
              <a:rPr lang="zh-CN" dirty="0"/>
              <a:t>seq = m_seq;</a:t>
            </a:r>
          </a:p>
          <a:p>
            <a:pPr/>
            <a:r>
              <a:rPr lang="zh-CN" dirty="0"/>
              <a:t>value = m_diceValue;</a:t>
            </a:r>
          </a:p>
          <a:p>
            <a:pPr/>
            <a:r>
              <a:rPr lang="zh-CN" dirty="0"/>
              <a:t>mutex.unlock();</a:t>
            </a:r>
          </a:p>
          <a:p>
            <a:pPr/>
            <a:r>
              <a:rPr lang="zh-CN" dirty="0"/>
              <a:t>return true;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引用参数接收快照，函数直接由GUI调用并执行。失败不使用输出值；成功后GUI处理自己的局部副本。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基于读写锁的线程同步；跨线程值参数补充。F147：https://raw.githubusercontent.com/qt/qtbase/v6.2.3/src/corelib/thread/qthread.cpp；F152：https://doc.qt.io/qt-6/threads-reentrancy.html；F162：https://doc.qt.io/qt-6/qmutex.html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QTimer位于GUI线程，timeout槽也在GUI执行。开始启动timer，暂停停止timer，finished停止timer。新一轮把m_lastSeq设0，不在run里重置共享控制标志。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int seq=0, value=0;</a:t>
            </a:r>
          </a:p>
          <a:p>
            <a:pPr/>
            <a:r>
              <a:rPr lang="zh-CN" dirty="0"/>
              <a:t>if (!threadA-&gt;readValue(seq,value)) return;</a:t>
            </a:r>
          </a:p>
          <a:p>
            <a:pPr/>
            <a:r>
              <a:rPr lang="zh-CN" dirty="0"/>
              <a:t>if (seq==0 || seq==m_lastSeq) return;</a:t>
            </a:r>
          </a:p>
          <a:p>
            <a:pPr/>
            <a:r>
              <a:rPr lang="zh-CN" dirty="0"/>
              <a:t>m_lastSeq = seq;</a:t>
            </a:r>
          </a:p>
          <a:p>
            <a:pPr/>
            <a:r>
              <a:rPr lang="zh-CN" dirty="0"/>
              <a:t>showDice(seq,value);</a:t>
            </a:r>
          </a:p>
          <a:p>
            <a:pPr/>
            <a:endParaRPr lang="zh-CN" dirty="0"/>
          </a:p>
          <a:p>
            <a:pPr/>
            <a:r>
              <a:rPr lang="zh-CN" dirty="0"/>
              <a:t>GUI定时器200ms读取一次，工作线程约500ms生成结果。showDice是GUI辅助函数，更新教材文本框与图片。新一轮开始前重置m_lastSeq=0；结束后停止定时器。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基于读写锁的线程同步；跨线程值参数补充。F147：https://raw.githubusercontent.com/qt/qtbase/v6.2.3/src/corelib/thread/qthread.cpp；F162：https://doc.qt.io/qt-6/qmutex.html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不能沿教材周期比较推导绝对不丢失。锁解决一致性，结果保存策略解决保留每次数据，两者用途不同。</a:t>
            </a:r>
          </a:p>
          <a:p>
            <a:pPr/>
            <a:endParaRPr lang="zh-CN" dirty="0"/>
          </a:p>
          <a:p>
            <a:pPr/>
            <a:r>
              <a:rPr lang="zh-CN" dirty="0"/>
              <a:t>200ms小于500ms，也不能保证每次结果都被读到。GUI忙于其他槽时，定时器回调可能晚到。共享位置只保存最新一组seq和值。两次生成发生在一次读取之间，中间结果会被覆盖。只显示最新状态时可接受；要保存每次结果，就要用数据队列或逐条值型消息，并控制积压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基于读写锁的线程同步；跨线程值参数补充。F152：https://doc.qt.io/qt-6/threads-reentrancy.html；F156：https://doc.qt.io/qt-6/threads-synchronizing.html；F157：https://raw.githubusercontent.com/qt/qtbase/v6.2.3/src/corelib/kernel/qobject.cpp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并非任何emit必死锁，但未知槽可能同步调用或再次取锁，因此快照后锁外通知作为课堂稳定规则。wait时不持工作线程需要的mutex。</a:t>
            </a:r>
          </a:p>
          <a:p>
            <a:pPr/>
            <a:endParaRPr lang="zh-CN" dirty="0"/>
          </a:p>
          <a:p>
            <a:pPr/>
            <a:r>
              <a:rPr lang="zh-CN" dirty="0"/>
              <a:t>锁内复制数据或提交结果，完成后就释放锁。读者处理自己的快照，写者无需等待耗时显示。持锁休眠、写文件或等待另一个线程，会增加其他线程的等待，也可能造成互等。GUI获取不到锁时及时返回，下次定时器再读取。界面不能一直等工作线程完成长任务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基于读写锁的线程同步；跨线程值参数补充。F152：https://doc.qt.io/qt-6/threads-reentrancy.html；F162：https://doc.qt.io/qt-6/qmutex.html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显示任务可在工作线程准备数据，QWidget实际更新仍在GUI。避免照抄教材ThreadShow::run直接更新界面的误读。</a:t>
            </a:r>
          </a:p>
          <a:p>
            <a:pPr/>
            <a:endParaRPr lang="zh-CN" dirty="0"/>
          </a:p>
          <a:p>
            <a:pPr/>
            <a:r>
              <a:rPr lang="zh-CN" dirty="0"/>
              <a:t>采集线程写缓冲区，显示与保存任务只读取缓冲区。互斥量让三个访问者依次进入。读者真正不修改共享数据时，可以同时读取。写者修改缓冲区时，仍需独占。QReadWriteLock区分读锁与写锁。持读锁的代码不能修改共享计数或缓存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基于读写锁的线程同步；跨线程值参数补充。F164：https://doc.qt.io/qt-6/qreadwritelock.html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使用两个读者节点与共享快照关系图；不画成数值表格。图表示允许的访问关系，不承诺实际CPU严格同时运行。</a:t>
            </a:r>
          </a:p>
          <a:p>
            <a:pPr/>
            <a:endParaRPr lang="zh-CN" dirty="0"/>
          </a:p>
          <a:p>
            <a:pPr/>
            <a:r>
              <a:rPr lang="zh-CN" dirty="0"/>
              <a:t>共享buffer与seq读者A：复制后准备显示读者B：复制后保存文件</a:t>
            </a:r>
          </a:p>
          <a:p>
            <a:pPr/>
            <a:endParaRPr lang="zh-CN" dirty="0"/>
          </a:p>
          <a:p>
            <a:pPr/>
            <a:r>
              <a:rPr lang="zh-CN" dirty="0"/>
              <a:t>多个读者可持读锁；写者等已进入的读者退出。写者持写锁时，其他读者与写者都等待。等待中的写者会阻止新读者不断进入，避免持续被推迟。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基于读写锁的线程同步；跨线程值参数补充。F164：https://doc.qt.io/qt-6/qreadwritelock.html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rwLock为QReadWriteLock成员，buffer为QList&lt;int&gt;，seq初始化0。采集硬件调用不持共享锁，工作线程局部数据完成后短暂写入。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QList&lt;int&gt; next = acquireLocalData();</a:t>
            </a:r>
          </a:p>
          <a:p>
            <a:pPr/>
            <a:r>
              <a:rPr lang="zh-CN" dirty="0"/>
              <a:t>{</a:t>
            </a:r>
          </a:p>
          <a:p>
            <a:pPr/>
            <a:r>
              <a:rPr lang="zh-CN" dirty="0"/>
              <a:t>QWriteLocker locker(&amp;rwLock);</a:t>
            </a:r>
          </a:p>
          <a:p>
            <a:pPr/>
            <a:r>
              <a:rPr lang="zh-CN" dirty="0"/>
              <a:t>buffer = next;</a:t>
            </a:r>
          </a:p>
          <a:p>
            <a:pPr/>
            <a:r>
              <a:rPr lang="zh-CN" dirty="0"/>
              <a:t>++seq;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acquireLocalData是课堂采集函数，返回自己的完整数据。写锁内提交buffer和seq，读者也使用这个rwLock。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基于读写锁的线程同步；跨线程值参数补充。F152：https://doc.qt.io/qt-6/threads-reentrancy.html；F164：https://doc.qt.io/qt-6/qreadwritelock.html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processCopy是课堂辅助函数，可用于计算或写文件，但工作线程不能直接修改QWidget。隐式共享容器按值拷贝形成独立值语义，后续各自访问自己的实例。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QList&lt;int&gt; copy; int copySeq;</a:t>
            </a:r>
          </a:p>
          <a:p>
            <a:pPr/>
            <a:r>
              <a:rPr lang="zh-CN" dirty="0"/>
              <a:t>{</a:t>
            </a:r>
          </a:p>
          <a:p>
            <a:pPr/>
            <a:r>
              <a:rPr lang="zh-CN" dirty="0"/>
              <a:t>QReadLocker locker(&amp;rwLock);</a:t>
            </a:r>
          </a:p>
          <a:p>
            <a:pPr/>
            <a:r>
              <a:rPr lang="zh-CN" dirty="0"/>
              <a:t>copy = buffer;</a:t>
            </a:r>
          </a:p>
          <a:p>
            <a:pPr/>
            <a:r>
              <a:rPr lang="zh-CN" dirty="0"/>
              <a:t>copySeq = seq;</a:t>
            </a:r>
          </a:p>
          <a:p>
            <a:pPr/>
            <a:r>
              <a:rPr lang="zh-CN" dirty="0"/>
              <a:t>}</a:t>
            </a:r>
          </a:p>
          <a:p>
            <a:pPr/>
            <a:r>
              <a:rPr lang="zh-CN" dirty="0"/>
              <a:t>processCopy(copySeq,copy);</a:t>
            </a:r>
          </a:p>
          <a:p>
            <a:pPr/>
            <a:endParaRPr lang="zh-CN" dirty="0"/>
          </a:p>
          <a:p>
            <a:pPr/>
            <a:r>
              <a:rPr lang="zh-CN" dirty="0"/>
              <a:t>离开花括号后，processCopy处理副本或写文件。工作线程用值型信号传结果，QWidget只在GUI槽里修改。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基于读写锁的线程同步；跨线程值参数补充。F152：https://doc.qt.io/qt-6/threads-reentrancy.html；F156：https://doc.qt.io/qt-6/threads-synchronizing.html；F164：https://doc.qt.io/qt-6/qreadwritelock.html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等待写者时后续读者被阻止，不能只说只要无人写就随时读。升级需先释放读锁再重新获取写锁并复查状态，不假装解锁间数据没变。</a:t>
            </a:r>
          </a:p>
          <a:p>
            <a:pPr/>
            <a:endParaRPr lang="zh-CN" dirty="0"/>
          </a:p>
          <a:p>
            <a:pPr/>
            <a:r>
              <a:rPr lang="zh-CN" dirty="0"/>
              <a:t>lockForRead与lockForWrite等待获得对应锁。tryLockForRead与tryLockForWrite可立即尝试或设超时。QReadLocker与QWriteLocker按作用域解锁。默认非递归锁中，不持读锁直接要求升级成写锁。读者多且共享区较长时可能受益，仍要比较实际开销。写者频繁或共享区很短时，不保证总比互斥量快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基于读写锁的线程同步；跨线程值参数补充。F164：https://doc.qt.io/qt-6/qreadwritelock.html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下一份条件变量和双缓冲仍可用值型消息连接GUI。容器值语义可采用隐式共享实现复制，不宣称每次立刻深复制每个元素。</a:t>
            </a:r>
          </a:p>
          <a:p>
            <a:pPr/>
            <a:endParaRPr lang="zh-CN" dirty="0"/>
          </a:p>
          <a:p>
            <a:pPr/>
            <a:r>
              <a:rPr lang="zh-CN" dirty="0"/>
              <a:t>队列连接复制参数后入队。发送两个整数时，GUI获得那次发射保存的值，无需再读共享成员。QList&lt;int&gt;按值携带一组整数。发送方使用自己的容器，接收方处理入队的那份值。生产速度持续高于GUI处理速度时，消息仍会积压。需要限流、合并最新状态或明确缓冲容量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156：https://doc.qt.io/qt-6/threads-synchronizing.html；F157：https://raw.githubusercontent.com/qt/qtbase/v6.2.3/src/corelib/kernel/qobject.cpp；F160：https://raw.githubusercontent.com/qt/qtbase/v6.2.3/src/corelib/kernel/qmetatype.cpp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这里是队列参数寿命补充，明确非const引用跨线程不作为推荐API，指针即使元类型能入队也无数组生命期保障。</a:t>
            </a:r>
          </a:p>
          <a:p>
            <a:pPr/>
            <a:endParaRPr lang="zh-CN" dirty="0"/>
          </a:p>
          <a:p>
            <a:pPr/>
            <a:r>
              <a:rPr lang="zh-CN" dirty="0"/>
              <a:t>传int*时，队列只复制地址，不会复制所指数组。数组被覆盖或函数返回后，GUI可能读到变化或失效的数据。QString值或const QString&amp;适合队列传递。const引用入队时保存值；非const引用不作跨线程输出。教材newPicture(QString&amp;)后续改成QString值。下一份缓冲区交接也使用拥有数据的快照。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157：https://raw.githubusercontent.com/qt/qtbase/v6.2.3/src/corelib/kernel/qobject.cpp；F158：https://raw.githubusercontent.com/qt/qtbase/v6.2.3/src/corelib/kernel/qmetatype.h；F160：https://raw.githubusercontent.com/qt/qtbase/v6.2.3/src/corelib/kernel/qmetatype.cpp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包含QMetaType和QList。代码分为类型头文件定义与程序初始化两部分，最后一行不能作为全局孤立表达式粘贴。信号void dataAvailable(Batch batch)，GUI按值读取seq和values。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struct Batch {</a:t>
            </a:r>
          </a:p>
          <a:p>
            <a:pPr/>
            <a:r>
              <a:rPr lang="zh-CN" dirty="0"/>
              <a:t>int seq = 0;</a:t>
            </a:r>
          </a:p>
          <a:p>
            <a:pPr/>
            <a:r>
              <a:rPr lang="zh-CN" dirty="0"/>
              <a:t>QList&lt;int&gt; values;</a:t>
            </a:r>
          </a:p>
          <a:p>
            <a:pPr/>
            <a:r>
              <a:rPr lang="zh-CN" dirty="0"/>
              <a:t>};</a:t>
            </a:r>
          </a:p>
          <a:p>
            <a:pPr/>
            <a:r>
              <a:rPr lang="zh-CN" dirty="0"/>
              <a:t>Q_DECLARE_METATYPE(Batch)</a:t>
            </a:r>
          </a:p>
          <a:p>
            <a:pPr/>
            <a:r>
              <a:rPr lang="zh-CN" dirty="0"/>
              <a:t>// 初始化代码中，先注册再建立队列连接</a:t>
            </a:r>
          </a:p>
          <a:p>
            <a:pPr/>
            <a:r>
              <a:rPr lang="zh-CN" dirty="0"/>
              <a:t>qRegisterMetaType&lt;Batch&gt;();</a:t>
            </a:r>
          </a:p>
          <a:p>
            <a:pPr/>
            <a:endParaRPr lang="zh-CN" dirty="0"/>
          </a:p>
          <a:p>
            <a:pPr/>
            <a:r>
              <a:rPr lang="zh-CN" dirty="0"/>
              <a:t>Batch须完整定义、可复制，声明放在类外。最后一行在初始化函数中调用，不能当全局表达式粘贴。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基于读写锁的线程同步；跨线程值参数补充。F159：https://raw.githubusercontent.com/qt/qtbase/v6.2.3/src/corelib/kernel/qmetatype.cpp；F160：https://raw.githubusercontent.com/qt/qtbase/v6.2.3/src/corelib/kernel/qmetatype.cpp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组织锁、通知和保存策略的关系，避免把任何一种工具宣传成通用解法。必须先问是每个消费者都要所有数据，还是允许覆盖旧状态。</a:t>
            </a:r>
          </a:p>
          <a:p>
            <a:pPr/>
            <a:endParaRPr lang="zh-CN" dirty="0"/>
          </a:p>
          <a:p>
            <a:pPr/>
            <a:r>
              <a:rPr lang="zh-CN" dirty="0"/>
              <a:t>直接读取：同锁复制完整快照，失败及时返回。值型消息：发送完整结果，接收方按自己的节奏处理。互斥量控制谁能进入，读写锁允许多个只读者。两种锁都不保存每次更新，也不通知新结果。只显示最新状态与保存所有数据，需要不同策略。下一份用条件等待通知变化，用信号量安排缓冲槽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基于读写锁的线程同步；跨线程值参数补充。F152：https://doc.qt.io/qt-6/threads-reentrancy.html；F156：https://doc.qt.io/qt-6/threads-synchronizing.html；F164：https://doc.qt.io/qt-6/qreadwritelock.html；F168：https://doc.qt.io/qt-6/qsemaphore.html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三题逐题揭示答案，让学生指出保护范围、等待位置和数据对象，而非只背接口名。</a:t>
            </a:r>
          </a:p>
          <a:p>
            <a:pPr/>
            <a:endParaRPr lang="zh-CN" dirty="0"/>
          </a:p>
          <a:p>
            <a:pPr/>
            <a:r>
              <a:rPr lang="zh-CN" dirty="0"/>
              <a:t>写者加锁，读者不加锁，是否已经安全？</a:t>
            </a:r>
          </a:p>
          <a:p>
            <a:pPr/>
            <a:endParaRPr lang="zh-CN" dirty="0"/>
          </a:p>
          <a:p>
            <a:pPr/>
            <a:r>
              <a:rPr lang="zh-CN" dirty="0"/>
              <a:t>没有；所有相关访问必须参与同一锁协议。</a:t>
            </a:r>
          </a:p>
          <a:p>
            <a:pPr/>
            <a:endParaRPr lang="zh-CN" dirty="0"/>
          </a:p>
          <a:p>
            <a:pPr/>
            <a:r>
              <a:rPr lang="zh-CN" dirty="0"/>
              <a:t>GUI用tryLock(100)，是否完全不会等待？</a:t>
            </a:r>
          </a:p>
          <a:p>
            <a:pPr/>
            <a:endParaRPr lang="zh-CN" dirty="0"/>
          </a:p>
          <a:p>
            <a:pPr/>
            <a:r>
              <a:rPr lang="zh-CN" dirty="0"/>
              <a:t>可能等约100ms；立即尝试使用tryLock()。</a:t>
            </a:r>
          </a:p>
          <a:p>
            <a:pPr/>
            <a:endParaRPr lang="zh-CN" dirty="0"/>
          </a:p>
          <a:p>
            <a:pPr/>
            <a:r>
              <a:rPr lang="zh-CN" dirty="0"/>
              <a:t>队列发送局部int数组指针，是否复制全部数据？</a:t>
            </a:r>
          </a:p>
          <a:p>
            <a:pPr/>
            <a:endParaRPr lang="zh-CN" dirty="0"/>
          </a:p>
          <a:p>
            <a:pPr/>
            <a:r>
              <a:rPr lang="zh-CN" dirty="0"/>
              <a:t>只复制地址；改用拥有数据的容器快照。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基于读写锁的线程同步；跨线程值参数补充。F152：https://doc.qt.io/qt-6/threads-reentrancy.html；F157：https://raw.githubusercontent.com/qt/qtbase/v6.2.3/src/corelib/kernel/qobject.cpp；F162：https://doc.qt.io/qt-6/qmutex.html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本份完成14.2.1—14.2.3以及必要队列寿命补充。下一份14.2.4—14.2.5，详细解释共享谓词、通知不累积和有限资源计数。</a:t>
            </a:r>
          </a:p>
          <a:p>
            <a:pPr/>
            <a:endParaRPr lang="zh-CN" dirty="0"/>
          </a:p>
          <a:p>
            <a:pPr/>
            <a:r>
              <a:rPr lang="zh-CN" dirty="0"/>
              <a:t>锁让读者拿到完整结果，快照让耗时处理离开共享区。值型消息让接收方拥有那次发射的数据。消费者不能总靠休眠猜测数据是否准备好。下一份记录新数据与停止条件，再等待条件满足。条件变量处理等待与唤醒；信号量记录可用资源数。两种方法都要补上关闭时的退出路径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教材依据：第14章14.2.1 线程同步的概念；14.2.2 基于互斥量的线程同步；14.2.3 基于读写锁的线程同步；跨线程值参数补充。F165：https://doc.qt.io/qt-6/qwaitcondition.html；F166：https://doc.qt.io/qt-6/qwaitcondition.html；F168：https://doc.qt.io/qt-6/qsemaphore.html；F172：https://doc.qt.io/qt-6/qsemaphore.html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4_b_lock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4_b_lock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790700"/>
            <a:ext cx="3086100" cy="2076450"/>
            <a:chOff x="590550" y="1790700"/>
            <a:chExt cx="30861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790700"/>
              <a:ext cx="30861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互斥量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与读写锁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7232904" cy="1307592"/>
            <a:chOff x="597408" y="4312920"/>
            <a:chExt cx="72329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72329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第14章 · 14.2.1—14.2.3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GUI读取结果时，怎样拿到同一次计算的序号和点数？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77403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互斥量与读写锁 / 01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读取时可能碰到计算的中间状态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705344" cy="3403092"/>
            <a:chOff x="597408" y="1950720"/>
            <a:chExt cx="77053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7053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教材把五次点数累加，再除以5。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GUI若在计算途中读取，可能遇到0、部分和或未除的值。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seq与diceValue也可能分属两次结果：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先读旧序号，工作线程更新后，再读到新点数。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要保护结果的一整组读写。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两个变量必须配对，分别保护单次访问仍不够。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25429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14.2.1 · 未同步访问的错误路径；数据竞争本身不保证行为 / 02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先在局部变量中算出完整结果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648956" cy="1439418"/>
            <a:chOff x="598932" y="1983105"/>
            <a:chExt cx="7648956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64895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sum = 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i=0; i&lt;5; ++i)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sum += QRandomGenerator::global()-&gt;bounded(1,7);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value = sum / 5;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65320"/>
            <a:ext cx="7461504" cy="1307592"/>
            <a:chOff x="597408" y="4465320"/>
            <a:chExt cx="74615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65320"/>
              <a:ext cx="7461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sum与value只由本次工作线程使用，全部算完再发布。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整数除法丢掉小数；这组平均值不服从均匀骰子分布。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共享位置只需要接收完整结果，后页说明如何提交。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7454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14.2.1—14.2.2 · 沿教材五次平均，局部计算后发布 / 03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同一把锁必须保护所有相关访问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348984" cy="3403092"/>
            <a:chOff x="597408" y="1950720"/>
            <a:chExt cx="63489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3489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写者获得mutex后，更新seq和diceValue。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读者获得同一个mutex后，一次复制这两个值。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锁只让参与这套协议的访问互斥。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绕过锁直接读变量，仍可能与写者同时访问。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锁阻止其他参与者进入共享区。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持锁线程仍可能被操作系统调度暂停。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2850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14.2.2 · 互斥保护共享访问，不禁止系统抢占 / 04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865462" cy="819150"/>
            <a:chOff x="590550" y="613410"/>
            <a:chExt cx="986546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86546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lock、tryLock与unlock各自承担什么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49184" cy="3403092"/>
            <a:chOff x="597408" y="1950720"/>
            <a:chExt cx="79491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491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lock()一直等锁；tryLock()立即尝试，失败返回false。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tryLock(timeout)最多等待指定毫秒数。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成功获得锁后，才读写受保护数据并调用unlock()。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获取与释放必须配对，由持锁线程释放。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GUI槽里tryLock(100)仍可能等待约100ms。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需要立即返回时用tryLock()，失败保留上次显示。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68968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14.2.2 · Qt 6.2.3使用int毫秒超时 / 05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123377" cy="819150"/>
            <a:chOff x="590550" y="613410"/>
            <a:chExt cx="812337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12337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局部locker在离开作用域时解锁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888736" cy="1782318"/>
            <a:chOff x="598932" y="1983105"/>
            <a:chExt cx="5888736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88873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++m_seq;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m_diceValue = value;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6516624" cy="1307592"/>
            <a:chOff x="597408" y="4541520"/>
            <a:chExt cx="65166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6516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构造locker时加锁，离开花括号时析构并解锁。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提前return也会析构局部locker。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把锁范围写清楚，减少遗漏unlock的分支。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93235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14.2.2 · Qt 6.2.3 QMutexLocker模板 / 06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写入序号和点数时只占用短暂共享区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888736" cy="2468118"/>
            <a:chOff x="598932" y="1983105"/>
            <a:chExt cx="5888736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88873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value = sum / 5;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++m_seq;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m_diceValue = value;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msleep(500);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095744" cy="888492"/>
            <a:chOff x="597408" y="5151120"/>
            <a:chExt cx="70957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095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sum接第3页局部计算；序号与点数在同一锁内发布。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暂停与停止标志仍须同步，休眠放在锁外。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22849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14.2.2 · run内部片段，沿用上一份控制检查 / 07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读者先复制两个值，再立即释放锁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502271" cy="2468118"/>
            <a:chOff x="598932" y="1983105"/>
            <a:chExt cx="7502271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50227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TDiceThread::readValue(int &amp;seq, int &amp;value)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(!mutex.tryLock())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seq = m_seq;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value = m_diceValue;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mutex.unlock();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232904" cy="888492"/>
            <a:chOff x="597408" y="5151120"/>
            <a:chExt cx="72329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232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引用参数接收快照，函数直接由GUI调用并执行。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失败不使用输出值；成功后GUI处理自己的局部副本。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57050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14.2.2 · 初始化m_seq=0、m_diceValue=0；seq=0表示尚无结果 / 08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定时器根据快照序号判断新结果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328791" cy="1782318"/>
            <a:chOff x="598932" y="1983105"/>
            <a:chExt cx="632879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32879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seq=0, value=0;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(!threadA-&gt;readValue(seq,value))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(seq==0 || seq==m_lastSeq)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m_lastSeq = 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showDice(seq,value);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7690104" cy="1307592"/>
            <a:chOff x="597408" y="4541520"/>
            <a:chExt cx="76901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7690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GUI定时器200ms读取一次，工作线程约500ms生成结果。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showDice是GUI辅助函数，更新教材文本框与图片。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新一轮开始前重置m_lastSeq=0；结束后停止定时器。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91505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14.2.2 · 开始启动timer，暂停与finished停止timer / 09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定时查询只能读到当时保存的结果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200ms小于500ms，也不能保证每次结果都被读到。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GUI忙于其他槽时，定时器回调可能晚到。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共享位置只保存最新一组seq和值。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两次生成发生在一次读取之间，中间结果会被覆盖。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只显示最新状态时可接受；要保存每次结果，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就要用数据队列或逐条值型消息，并控制积压。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09275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14.2.2 · 锁解决一致性，保存策略决定是否保留每次结果 / 10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243267" cy="819150"/>
            <a:chOff x="590550" y="613410"/>
            <a:chExt cx="724326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24326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把绘图、I/O和休眠移到锁外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23304" cy="3403092"/>
            <a:chOff x="597408" y="1950720"/>
            <a:chExt cx="66233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233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锁内复制数据或提交结果，完成后就释放锁。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读者处理自己的快照，写者无需等待耗时显示。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持锁休眠、写文件或等待另一个线程，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会增加其他线程的等待，也可能造成互等。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GUI获取不到锁时及时返回，下次定时器再读取。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界面不能一直等工作线程完成长任务。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2850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14.2.2 · 共享区短暂，耗时处理使用局部快照 / 11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多个只读线程可以同时读取快照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采集线程写缓冲区，显示与保存任务只读取缓冲区。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互斥量让三个访问者依次进入。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读者真正不修改共享数据时，可以同时读取。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写者修改缓冲区时，仍需独占。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QReadWriteLock区分读锁与写锁。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持读锁的代码不能修改共享计数或缓存。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41050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14.2.3 · 显示数据可在工作线程准备，QWidget更新仍在GUI / 12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读锁可并存，写锁必须独占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9600" y="1981200"/>
            <a:ext cx="10972800" cy="1752600"/>
            <a:chOff x="609600" y="19812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2438400"/>
              <a:ext cx="33528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2712720"/>
              <a:ext cx="25929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共享buffer与seq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3962400" y="28575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5867400" y="2400300"/>
              <a:ext cx="9525" cy="914400"/>
            </a:xfrm>
            <a:custGeom>
              <a:avLst/>
              <a:gdLst/>
              <a:ahLst/>
              <a:cxnLst/>
              <a:rect l="l" t="t" r="r" b="b"/>
              <a:pathLst>
                <a:path w="9525" h="914400">
                  <a:moveTo>
                    <a:pt x="0" y="0"/>
                  </a:moveTo>
                  <a:lnTo>
                    <a:pt x="0" y="91440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5867400" y="2400300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9525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5867400" y="3314700"/>
              <a:ext cx="685800" cy="9525"/>
            </a:xfrm>
            <a:custGeom>
              <a:avLst/>
              <a:gdLst/>
              <a:ahLst/>
              <a:cxnLst/>
              <a:rect l="l" t="t" r="r" b="b"/>
              <a:pathLst>
                <a:path w="685800" h="9525">
                  <a:moveTo>
                    <a:pt x="0" y="0"/>
                  </a:moveTo>
                  <a:lnTo>
                    <a:pt x="6858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6553200" y="1981200"/>
              <a:ext cx="50292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769608" y="2255520"/>
              <a:ext cx="34430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读者A：复制后准备显示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553200" y="2895600"/>
              <a:ext cx="50292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769608" y="3169920"/>
              <a:ext cx="344302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读者B：复制后保存文件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4236720"/>
            <a:ext cx="7644384" cy="1726692"/>
            <a:chOff x="597408" y="4236720"/>
            <a:chExt cx="7644384" cy="1726692"/>
          </a:xfrm>
        </p:grpSpPr>
        <p:sp>
          <p:nvSpPr>
            <p:cNvPr id="15" name="TextBox 15"/>
            <p:cNvSpPr txBox="1"/>
            <p:nvPr/>
          </p:nvSpPr>
          <p:spPr>
            <a:xfrm>
              <a:off x="597408" y="4236720"/>
              <a:ext cx="7644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多个读者可持读锁；写者等已进入的读者退出。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写者持写锁时，其他读者与写者都等待。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等待中的写者会阻止新读者不断进入，避免持续被推迟。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03504" y="6404610"/>
            <a:ext cx="50512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14.2.3 · 图示允许的访问关系，不承诺CPU严格同时执行 / 13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写者用写锁一次提交整组数据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448681" cy="2125218"/>
            <a:chOff x="598932" y="1983105"/>
            <a:chExt cx="5448681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44868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QList&lt;int&gt; next = acquireLocalData();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QWriteLocker locker(&amp;rwLock);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buffer = next;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++seq;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922520"/>
            <a:ext cx="8193024" cy="888492"/>
            <a:chOff x="597408" y="4922520"/>
            <a:chExt cx="81930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922520"/>
              <a:ext cx="8193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acquireLocalData是课堂采集函数，返回自己的完整数据。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写锁内提交buffer和seq，读者也使用这个rwLock。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643036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14.2.3 · rwLock为QReadWriteLock，buffer为QList&lt;int&gt;，seq初始化0 / 14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读者在读锁内取得自己的副本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4715256" cy="2468118"/>
            <a:chOff x="598932" y="1983105"/>
            <a:chExt cx="4715256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71525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QList&lt;int&gt; copy; int copySeq;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QReadLocker locker(&amp;rwLock);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copy = buffer;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copySeq = seq;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processCopy(copySeq,copy);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796784" cy="888492"/>
            <a:chOff x="597408" y="5151120"/>
            <a:chExt cx="7796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79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离开花括号后，processCopy处理副本或写文件。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工作线程用值型信号传结果，QWidget只在GUI槽里修改。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63885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14.2.3 · 各线程处理自己的容器实例 / 15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读写锁的选择取决于实际访问方式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238744" cy="3403092"/>
            <a:chOff x="597408" y="1950720"/>
            <a:chExt cx="82387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2387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lockForRead与lockForWrite等待获得对应锁。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tryLockForRead与tryLockForWrite可立即尝试或设超时。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QReadLocker与QWriteLocker按作用域解锁。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默认非递归锁中，不持读锁直接要求升级成写锁。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读者多且共享区较长时可能受益，仍要比较实际开销。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写者频繁或共享区很短时，不保证总比互斥量快。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535929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14.2.3 · 超时使用int毫秒；先释放再取写锁须重新核对状态 / 16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值型消息把结果交给接收方保存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34784" cy="3403092"/>
            <a:chOff x="597408" y="1950720"/>
            <a:chExt cx="7034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34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队列连接复制参数后入队。发送两个整数时，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GUI获得那次发射保存的值，无需再读共享成员。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QList&lt;int&gt;按值携带一组整数。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发送方使用自己的容器，接收方处理入队的那份值。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生产速度持续高于GUI处理速度时，消息仍会积压。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需要限流、合并最新状态或明确缓冲容量。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78424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 · 队列传值补充，容器保持值语义 / 17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队列参数不能依赖局部数组地址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147304" cy="3403092"/>
            <a:chOff x="597408" y="1950720"/>
            <a:chExt cx="81473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1473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传int*时，队列只复制地址，不会复制所指数组。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数组被覆盖或函数返回后，GUI可能读到变化或失效的数据。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QString值或const QString&amp;适合队列传递。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const引用入队时保存值；非const引用不作跨线程输出。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教材newPicture(QString&amp;)后续改成QString值。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下一份缓冲区交接也使用拥有数据的快照。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5919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 · 值参数寿命补充，为条件等待与双缓冲准备 / 18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自定义快照把序号与数据放在一起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4995291" cy="2468118"/>
            <a:chOff x="598932" y="1983105"/>
            <a:chExt cx="4995291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99529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struct Batch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int seq = 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QList&lt;int&gt; values;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Q_DECLARE_METATYPE(Batch)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初始化代码中，先注册再建立队列连接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qRegisterMetaType&lt;Batch&gt;();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644384" cy="888492"/>
            <a:chOff x="597408" y="5151120"/>
            <a:chExt cx="7644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Batch须完整定义、可复制，声明放在类外。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最后一行在初始化函数中调用，不能当全局表达式粘贴。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701515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 · 包含QMetaType、QList；信号可声明void dataAvailable(Batch batch) / 19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先确定数据保留要求，再选通信方式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39584" cy="3403092"/>
            <a:chOff x="597408" y="1950720"/>
            <a:chExt cx="7339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39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直接读取：同锁复制完整快照，失败及时返回。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值型消息：发送完整结果，接收方按自己的节奏处理。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互斥量控制谁能进入，读写锁允许多个只读者。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两种锁都不保存每次更新，也不通知新结果。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只显示最新状态与保存所有数据，需要不同策略。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下一份用条件等待通知变化，用信号量安排缓冲槽。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43042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 · 分清共享访问、结果通知和数据保留要求 / 20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课堂判断：锁范围与快照寿命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839968" cy="469392"/>
            <a:chOff x="597408" y="1950720"/>
            <a:chExt cx="5839968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写者加锁，读者不加锁，是否已经安全？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6163056" cy="469392"/>
            <a:chOff x="597408" y="2484120"/>
            <a:chExt cx="6163056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没有；所有相关访问必须参与同一锁协议。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6291246" cy="469392"/>
            <a:chOff x="597408" y="3398520"/>
            <a:chExt cx="6291246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62912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GUI用tryLock(100)，是否完全不会等待？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6402150" cy="469392"/>
            <a:chOff x="597408" y="3931920"/>
            <a:chExt cx="6402150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6402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可能等约100ms；立即尝试使用tryLock()。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7019239" cy="469392"/>
            <a:chOff x="597408" y="4998720"/>
            <a:chExt cx="7019239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70192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队列发送局部int数组指针，是否复制全部数据？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5839968" cy="469392"/>
            <a:chOff x="597408" y="5532120"/>
            <a:chExt cx="5839968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只复制地址；改用拥有数据的容器快照。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6146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14.2.1—14.2.3 · 点击逐题显示答案 / 21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数据已保护，还需要通知何时可读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39584" cy="3403092"/>
            <a:chOff x="597408" y="1950720"/>
            <a:chExt cx="73395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39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锁让读者拿到完整结果，快照让耗时处理离开共享区。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值型消息让接收方拥有那次发射的数据。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消费者不能总靠休眠猜测数据是否准备好。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下一份记录新数据与停止条件，再等待条件满足。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条件变量处理等待与唤醒；信号量记录可用资源数。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两种方法都要补上关闭时的退出路径。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28503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14.2.1—14.2.3完成 · 下一份14.2.4—14.2.5 / 22 / 22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4_b_locks">
  <a:themeElements>
    <a:clrScheme name="qt6_ch14_b_lock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4_b_lock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4_b_lock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4_b_locks">
  <a:themeElements>
    <a:clrScheme name="qt6_ch14_b_lock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4_b_lock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4_b_lock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2026-10-07T05:38:20Z</dcterms:created>
  <dcterms:modified xsi:type="dcterms:W3CDTF">2026-10-07T05:38:20Z</dcterms:modified>
  <cp:category/>
  <cp:contentStatus/>
</cp:coreProperties>
</file>