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  <Relationship Id="rId45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先完成教材条件等待的三线程示例，再转到双缓冲资源计数。两套课堂代码是两个独立示例，共享mutex状态和信号量atomic停止状态分别说明，不能拼成同一套变量。</a:t>
            </a:r>
          </a:p>
          <a:p>
            <a:pPr/>
            <a:endParaRPr lang="zh-CN" dirty="0"/>
          </a:p>
          <a:p>
            <a:pPr/>
            <a:r>
              <a:rPr lang="zh-CN" dirty="0"/>
              <a:t>条件等待与信号量</a:t>
            </a:r>
          </a:p>
          <a:p>
            <a:pPr/>
            <a:endParaRPr lang="zh-CN" dirty="0"/>
          </a:p>
          <a:p>
            <a:pPr/>
            <a:r>
              <a:rPr lang="zh-CN" dirty="0"/>
              <a:t>第14章 · 14.2.4—14.2.5数据尚未准备好时怎样等待，程序关闭时怎样退出？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承接前份的锁与快照。解释必须先判断再决定wait，不能拿到锁就无条件等待。</a:t>
            </a:r>
          </a:p>
          <a:p>
            <a:pPr/>
            <a:endParaRPr lang="zh-CN" dirty="0"/>
          </a:p>
          <a:p>
            <a:pPr/>
            <a:r>
              <a:rPr lang="zh-CN" dirty="0"/>
              <a:t>锁避免读到计算中途的结果，但获得锁不代表有新数据。消费者仍需比较自己上次读过的序号。QWaitCondition让条件不满足的线程释放锁并等待。生产者修改状态后唤醒，消费者重新获得锁并检查。条件变量不保存数据，也不记录每次更新。共享序号、队列或计数才保存需要判断的事实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基于信号量的线程同步。F165：https://doc.qt.io/qt-6/qwaitcondition.html；F166：https://doc.qt.io/qt-6/qwaitcondition.html；F167：https://doc.qt.io/qt-6/qtcore-threads-waitconditions-example.html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教材图14-4关系改成清楚原生拓扑，先分清两个观察者与两个分工消费者。后续读者各自保存seen，允许跳过中间状态。</a:t>
            </a:r>
          </a:p>
          <a:p>
            <a:pPr/>
            <a:endParaRPr lang="zh-CN" dirty="0"/>
          </a:p>
          <a:p>
            <a:pPr/>
            <a:r>
              <a:rPr lang="zh-CN" dirty="0"/>
              <a:t>TDiceThreadTValueThreadTPictureThreadGUI接收与显示</a:t>
            </a:r>
          </a:p>
          <a:p>
            <a:pPr/>
            <a:endParaRPr lang="zh-CN" dirty="0"/>
          </a:p>
          <a:p>
            <a:pPr/>
            <a:r>
              <a:rPr lang="zh-CN" dirty="0"/>
              <a:t>左侧生成点数，中间读数与准备路径，右侧更新界面。工作线程用队列消息交回结果，不直接操作QWidget。两个消费者都观察最新状态，不是各取一个任务的分工。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基于信号量的线程同步。F156：https://doc.qt.io/qt-6/threads-synchronizing.html；F165：https://doc.qt.io/qt-6/qwaitcondition.html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修正教材启动次序必须且足够的推断。持锁检查与wait原子释放避免检查后、等待前的通知丢失窗口，seq保存状态而wake本身不保存次数。</a:t>
            </a:r>
          </a:p>
          <a:p>
            <a:pPr/>
            <a:endParaRPr lang="zh-CN" dirty="0"/>
          </a:p>
          <a:p>
            <a:pPr/>
            <a:r>
              <a:rPr lang="zh-CN" dirty="0"/>
              <a:t>生产者先wakeAll，消费者稍后才wait。这次唤醒不会被保存，消费者可能一直等下一次通知。先调用消费者start，也不能保证它已运行到等待位置。操作系统决定实际调度顺序。先保存seq等共享条件，再持锁检查。有新数据就直接读，没有才wait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基于信号量的线程同步。F165：https://doc.qt.io/qt-6/qwaitcondition.html；F167：https://doc.qt.io/qt-6/qtcore-threads-waitconditions-example.html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具体举seen=0、生产者seq=1后消费者才启动，会跳过wait直接读；若又生成2，只能读最新2。不要把序号谓词说成保存了所有历史。</a:t>
            </a:r>
          </a:p>
          <a:p>
            <a:pPr/>
            <a:endParaRPr lang="zh-CN" dirty="0"/>
          </a:p>
          <a:p>
            <a:pPr/>
            <a:r>
              <a:rPr lang="zh-CN" dirty="0"/>
              <a:t>每个消费者保存自己的seen，初值为0；共享seq也从0开始。seq等于seen，表示没有未观察的新状态。生产者先更新diceValue与seq，再唤醒。消费者即使尚未等待，稍后也能比较序号并读当前值。停止标志也放进等待条件。stop为true时退出，不能再次进入无限等待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基于信号量的线程同步。F152：https://doc.qt.io/qt-6/threads-reentrancy.html；F165：https://doc.qt.io/qt-6/qwaitcondition.html；F167：https://doc.qt.io/qt-6/qtcore-threads-waitconditions-example.html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本页是条件等待示例的共享状态声明，包含QMutex、QWaitCondition和QMutexLocker。每个消费者seen是其run局部变量，不共享。所有共享对象必须活到三个线程退出。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QMutex mutex;</a:t>
            </a:r>
          </a:p>
          <a:p>
            <a:pPr/>
            <a:r>
              <a:rPr lang="zh-CN" dirty="0"/>
              <a:t>QWaitCondition changed;</a:t>
            </a:r>
          </a:p>
          <a:p>
            <a:pPr/>
            <a:r>
              <a:rPr lang="zh-CN" dirty="0"/>
              <a:t>int seq=0, diceValue=0;</a:t>
            </a:r>
          </a:p>
          <a:p>
            <a:pPr/>
            <a:r>
              <a:rPr lang="zh-CN" dirty="0"/>
              <a:t>bool stop=false, paused=true;</a:t>
            </a:r>
          </a:p>
          <a:p>
            <a:pPr/>
            <a:endParaRPr lang="zh-CN" dirty="0"/>
          </a:p>
          <a:p>
            <a:pPr/>
            <a:r>
              <a:rPr lang="zh-CN" dirty="0"/>
              <a:t>读写这些共享变量，都持有mutex。旧线程全部退出后，才准备新一轮状态。run中不把stop重新设为false，避免覆盖停止请求。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基于信号量的线程同步。F152：https://doc.qt.io/qt-6/threads-reentrancy.html；F166：https://doc.qt.io/qt-6/qwaitcondition.html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拆成两页完整run内部片段。while重新检查共享谓词，等待时原子释放mutex，返回时已经再次持有它。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int seen=0;</a:t>
            </a:r>
          </a:p>
          <a:p>
            <a:pPr/>
            <a:r>
              <a:rPr lang="zh-CN" dirty="0"/>
              <a:t>for (;;) {</a:t>
            </a:r>
          </a:p>
          <a:p>
            <a:pPr/>
            <a:r>
              <a:rPr lang="zh-CN" dirty="0"/>
              <a:t>int nextSeq, value;</a:t>
            </a:r>
          </a:p>
          <a:p>
            <a:pPr/>
            <a:r>
              <a:rPr lang="zh-CN" dirty="0"/>
              <a:t>{</a:t>
            </a:r>
          </a:p>
          <a:p>
            <a:pPr/>
            <a:r>
              <a:rPr lang="zh-CN" dirty="0"/>
              <a:t>QMutexLocker&lt;QMutex&gt; locker(&amp;mutex);</a:t>
            </a:r>
          </a:p>
          <a:p>
            <a:pPr/>
            <a:r>
              <a:rPr lang="zh-CN" dirty="0"/>
              <a:t>while (!stop &amp;&amp; seq==seen)</a:t>
            </a:r>
          </a:p>
          <a:p>
            <a:pPr/>
            <a:r>
              <a:rPr lang="zh-CN" dirty="0"/>
              <a:t>changed.wait(&amp;mutex);</a:t>
            </a:r>
          </a:p>
          <a:p>
            <a:pPr/>
            <a:r>
              <a:rPr lang="zh-CN" dirty="0"/>
              <a:t>if (stop) break;</a:t>
            </a:r>
          </a:p>
          <a:p>
            <a:pPr/>
            <a:endParaRPr lang="zh-CN" dirty="0"/>
          </a:p>
          <a:p>
            <a:pPr/>
            <a:r>
              <a:rPr lang="zh-CN" dirty="0"/>
              <a:t>wait时已持锁；停止则退出并解锁，作用域与循环接下页。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基于信号量的线程同步。F163：https://raw.githubusercontent.com/qt/qtbase/v6.2.3/src/corelib/thread/qmutex.h；F166：https://doc.qt.io/qt-6/qwaitcondition.html；F167：https://doc.qt.io/qt-6/qtcore-threads-waitconditions-example.html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TValueThread声明newValue(int,int)，此处代码在它的run内。两个消费者各自保存seen，不能共用一个seen，否则其中一个更新会让另一个误认为已经处理。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nextSeq = seq;</a:t>
            </a:r>
          </a:p>
          <a:p>
            <a:pPr/>
            <a:r>
              <a:rPr lang="zh-CN" dirty="0"/>
              <a:t>value = diceValue;</a:t>
            </a:r>
          </a:p>
          <a:p>
            <a:pPr/>
            <a:r>
              <a:rPr lang="zh-CN" dirty="0"/>
              <a:t>seen = seq;</a:t>
            </a:r>
          </a:p>
          <a:p>
            <a:pPr/>
            <a:r>
              <a:rPr lang="zh-CN" dirty="0"/>
              <a:t>}</a:t>
            </a:r>
          </a:p>
          <a:p>
            <a:pPr/>
            <a:r>
              <a:rPr lang="zh-CN" dirty="0"/>
              <a:t>emit newValue(nextSeq,value);</a:t>
            </a:r>
          </a:p>
          <a:p>
            <a:pPr/>
            <a:r>
              <a:rPr lang="zh-CN" dirty="0"/>
              <a:t>}</a:t>
            </a:r>
          </a:p>
          <a:p>
            <a:pPr/>
            <a:endParaRPr lang="zh-CN" dirty="0"/>
          </a:p>
          <a:p>
            <a:pPr/>
            <a:r>
              <a:rPr lang="zh-CN" dirty="0"/>
              <a:t>接上页：同锁复制序号与点数，记录本消费者的seen。解锁后发射两个整数值，GUI槽负责显示。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基于信号量的线程同步。F152：https://doc.qt.io/qt-6/threads-reentrancy.html；F156：https://doc.qt.io/qt-6/threads-synchronizing.html；F157：https://raw.githubusercontent.com/qt/qtbase/v6.2.3/src/corelib/kernel/qobject.cpp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本例用无超时wait，原则同样适用于有超时形式。无论true或false都复查谓词，不用if只检查一次，也不把wake当数据许可。</a:t>
            </a:r>
          </a:p>
          <a:p>
            <a:pPr/>
            <a:endParaRPr lang="zh-CN" dirty="0"/>
          </a:p>
          <a:p>
            <a:pPr/>
            <a:r>
              <a:rPr lang="zh-CN" dirty="0"/>
              <a:t>wait原子地释放锁并等待，醒来后重新持锁才返回。返回说明本次等待结束，不能证明已有可用数据。另一线程可能改变状态，超时也会结束等待。while重新检查seq、seen与stop，再决定读取或等待。wait接收当前已经持有的锁，本例用非递归QMutex。不在无锁或递归持锁状态下等待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基于信号量的线程同步。F166：https://doc.qt.io/qt-6/qwaitcondition.html；F167：https://doc.qt.io/qt-6/qtcore-threads-waitconditions-example.html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wakeAll在持锁时调用合法，等待者需要取得锁后才能返回。生产者停止和暂停检查见后页，停止在发布前再检查一次。最后一个结果可能与暂停动作交错，本例允许。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{</a:t>
            </a:r>
          </a:p>
          <a:p>
            <a:pPr/>
            <a:r>
              <a:rPr lang="zh-CN" dirty="0"/>
              <a:t>QMutexLocker&lt;QMutex&gt; locker(&amp;mutex);</a:t>
            </a:r>
          </a:p>
          <a:p>
            <a:pPr/>
            <a:r>
              <a:rPr lang="zh-CN" dirty="0"/>
              <a:t>if (stop) break;</a:t>
            </a:r>
          </a:p>
          <a:p>
            <a:pPr/>
            <a:r>
              <a:rPr lang="zh-CN" dirty="0"/>
              <a:t>diceValue = value;</a:t>
            </a:r>
          </a:p>
          <a:p>
            <a:pPr/>
            <a:r>
              <a:rPr lang="zh-CN" dirty="0"/>
              <a:t>++seq;</a:t>
            </a:r>
          </a:p>
          <a:p>
            <a:pPr/>
            <a:r>
              <a:rPr lang="zh-CN" dirty="0"/>
              <a:t>changed.wakeAll();</a:t>
            </a:r>
          </a:p>
          <a:p>
            <a:pPr/>
            <a:r>
              <a:rPr lang="zh-CN" dirty="0"/>
              <a:t>}</a:t>
            </a:r>
          </a:p>
          <a:p>
            <a:pPr/>
            <a:endParaRPr lang="zh-CN" dirty="0"/>
          </a:p>
          <a:p>
            <a:pPr/>
            <a:r>
              <a:rPr lang="zh-CN" dirty="0"/>
              <a:t>value在锁外生成；这段位于生产者任务循环中。释放锁后约休眠500ms，再检查下一轮条件。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基于信号量的线程同步。F152：https://doc.qt.io/qt-6/threads-reentrancy.html；F165：https://doc.qt.io/qt-6/qwaitcondition.html；F167：https://doc.qt.io/qt-6/qtcore-threads-waitconditions-example.html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澄清最新状态观察模型的限制。两个线程独立读取和消息排队，GUI可能短暂显示不同次文字和图片；课堂修复可由同一结果值生成文件名，用单个GUI槽更新两者。</a:t>
            </a:r>
          </a:p>
          <a:p>
            <a:pPr/>
            <a:endParaRPr lang="zh-CN" dirty="0"/>
          </a:p>
          <a:p>
            <a:pPr/>
            <a:r>
              <a:rPr lang="zh-CN" dirty="0"/>
              <a:t>课堂例：上次seen=17，处理期间生产者更新到seq=19。消费者下一次拿到锁，只能读当前第19次状态。wakeAll不会把第18次数据存下来。每个观察者都要处理每次结果时，须保存各自待处理记录。文字与图片必须配对时，用一份带序号的消息驱动两者。两条独立消息不能保证同时显示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基于信号量的线程同步。F165：https://doc.qt.io/qt-6/qwaitcondition.html；F167：https://doc.qt.io/qt-6/qtcore-threads-waitconditions-example.html；F157：https://raw.githubusercontent.com/qt/qtbase/v6.2.3/src/corelib/kernel/qobject.cpp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signals声明与run内部调用是两个位置。GUI若要匹配文字和图片，可核对相同seq；若只更新最新，须明确旧消息处置。前页单消息方案更容易保证成对更新。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QString file = QString(":/dice/images/d%1.jpg").arg(value);</a:t>
            </a:r>
          </a:p>
          <a:p>
            <a:pPr/>
            <a:r>
              <a:rPr lang="zh-CN" dirty="0"/>
              <a:t>emit newPicture(nextSeq,file);</a:t>
            </a:r>
          </a:p>
          <a:p>
            <a:pPr/>
            <a:r>
              <a:rPr lang="zh-CN" dirty="0"/>
              <a:t>// TPictureThread的signals区</a:t>
            </a:r>
          </a:p>
          <a:p>
            <a:pPr/>
            <a:r>
              <a:rPr lang="zh-CN" dirty="0"/>
              <a:t>void newPicture(int seq, QString file);</a:t>
            </a:r>
          </a:p>
          <a:p>
            <a:pPr/>
            <a:endParaRPr lang="zh-CN" dirty="0"/>
          </a:p>
          <a:p>
            <a:pPr/>
            <a:r>
              <a:rPr lang="zh-CN" dirty="0"/>
              <a:t>value与nextSeq先按前页方式同锁复制。GUI槽加载QPixmap，检查成功后修改labPic。按值传字符串，取消教材的非const引用。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基于信号量的线程同步。F156：https://doc.qt.io/qt-6/threads-synchronizing.html；F158：https://raw.githubusercontent.com/qt/qtbase/v6.2.3/src/corelib/kernel/qmetatype.h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egin函数在mutex内paused=false并wakeAll，pause在mutex内paused=true。两个消费者被begin唤醒后因seq未变会再次等待，正确而无新数据。500ms间隔仍采用锁外休眠，停止可能待醒来；更短响应可用有超时条件等待，先定义周期策略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{</a:t>
            </a:r>
          </a:p>
          <a:p>
            <a:pPr/>
            <a:r>
              <a:rPr lang="zh-CN" dirty="0"/>
              <a:t>QMutexLocker&lt;QMutex&gt; locker(&amp;mutex);</a:t>
            </a:r>
          </a:p>
          <a:p>
            <a:pPr/>
            <a:r>
              <a:rPr lang="zh-CN" dirty="0"/>
              <a:t>while (!stop &amp;&amp; paused)</a:t>
            </a:r>
          </a:p>
          <a:p>
            <a:pPr/>
            <a:r>
              <a:rPr lang="zh-CN" dirty="0"/>
              <a:t>changed.wait(&amp;mutex);</a:t>
            </a:r>
          </a:p>
          <a:p>
            <a:pPr/>
            <a:r>
              <a:rPr lang="zh-CN" dirty="0"/>
              <a:t>if (stop) break;</a:t>
            </a:r>
          </a:p>
          <a:p>
            <a:pPr/>
            <a:r>
              <a:rPr lang="zh-CN" dirty="0"/>
              <a:t>}</a:t>
            </a:r>
          </a:p>
          <a:p>
            <a:pPr/>
            <a:r>
              <a:rPr lang="zh-CN" dirty="0"/>
              <a:t>int value = QRandomGenerator::global()-&gt;bounded(1,7);</a:t>
            </a:r>
          </a:p>
          <a:p>
            <a:pPr/>
            <a:endParaRPr lang="zh-CN" dirty="0"/>
          </a:p>
          <a:p>
            <a:pPr/>
            <a:r>
              <a:rPr lang="zh-CN" dirty="0"/>
              <a:t>生产者循环前段，随后接第10页发布与锁外休眠。暂停时不反复轮询，开始或停止时必须唤醒。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基于信号量的线程同步。F152：https://doc.qt.io/qt-6/threads-reentrancy.html；F166：https://doc.qt.io/qt-6/qwaitcondition.html；F167：https://doc.qt.io/qt-6/qtcore-threads-waitconditions-example.html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共享控制函数由GUI直接调用，持锁修改所有谓词。wait醒来后检查stop退出；生产者若在msleep中，醒来或发布前检查stop。不能只停止生产者，让消费者永久等通知。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void stopAll() {</a:t>
            </a:r>
          </a:p>
          <a:p>
            <a:pPr/>
            <a:r>
              <a:rPr lang="zh-CN" dirty="0"/>
              <a:t>QMutexLocker&lt;QMutex&gt; locker(&amp;mutex);</a:t>
            </a:r>
          </a:p>
          <a:p>
            <a:pPr/>
            <a:r>
              <a:rPr lang="zh-CN" dirty="0"/>
              <a:t>stop = true;</a:t>
            </a:r>
          </a:p>
          <a:p>
            <a:pPr/>
            <a:r>
              <a:rPr lang="zh-CN" dirty="0"/>
              <a:t>changed.wakeAll();</a:t>
            </a:r>
          </a:p>
          <a:p>
            <a:pPr/>
            <a:r>
              <a:rPr lang="zh-CN" dirty="0"/>
              <a:t>}</a:t>
            </a:r>
          </a:p>
          <a:p>
            <a:pPr/>
            <a:endParaRPr lang="zh-CN" dirty="0"/>
          </a:p>
          <a:p>
            <a:pPr/>
            <a:r>
              <a:rPr lang="zh-CN" dirty="0"/>
              <a:t>同一个stop控制生产者和两个观察者。开始：同锁写paused=false，再wakeAll。暂停：同锁写paused=true；等待者醒来仍检查自己的条件。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基于信号量的线程同步。F152：https://doc.qt.io/qt-6/threads-reentrancy.html；F165：https://doc.qt.io/qt-6/qwaitcondition.html；F167：https://doc.qt.io/qt-6/qtcore-threads-waitconditions-example.html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所有停止请求先发出，再等待所有线程；wait期间不持mutex。Qt parent只管理删除，不能自动join。restart重建或重置状态只在完全静止时进行。</a:t>
            </a:r>
          </a:p>
          <a:p>
            <a:pPr/>
            <a:endParaRPr lang="zh-CN" dirty="0"/>
          </a:p>
          <a:p>
            <a:pPr/>
            <a:r>
              <a:rPr lang="zh-CN" dirty="0"/>
              <a:t>GUI禁止新任务，调用stopAll并释放mutex。再确认threadA、threadValue和threadPic分别退出。任意wait失败，保留窗口、线程对象和共享状态。不能只等生产者，就销毁消费者仍在使用的锁与条件变量。旧的三个线程都结束后，才准备新一轮共享状态。每个消费者重新进入run时设置自己的seen=0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基于信号量的线程同步。F153：https://raw.githubusercontent.com/qt/qtbase/v6.2.3/src/corelib/thread/qthread.cpp；F154：https://raw.githubusercontent.com/qt/qtbase/v6.2.3/src/corelib/thread/qthread.cpp；F166：https://doc.qt.io/qt-6/qwaitcondition.html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QWaitCondition与递归QReadWriteLock不适配，Qt文档wait立即false；互斥锁同样用非递归。唤醒种类不改变必须while检查谓词的规则。</a:t>
            </a:r>
          </a:p>
          <a:p>
            <a:pPr/>
            <a:endParaRPr lang="zh-CN" dirty="0"/>
          </a:p>
          <a:p>
            <a:pPr/>
            <a:r>
              <a:rPr lang="zh-CN" dirty="0"/>
              <a:t>wakeOne唤醒一个等待者，不保证是哪一个。wakeAll唤醒所有当前等待者，不保证执行顺序。两个观察者都要查看新状态，发布与停止用wakeAll。分工队列只需一个消费者处理一项时，可选择wakeOne。wait也接受已持有的QReadWriteLock，本课统一用QMutex。不能把递归读写锁用于wait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基于信号量的线程同步。F165：https://doc.qt.io/qt-6/qwaitcondition.html；F166：https://doc.qt.io/qt-6/qwaitcondition.html；F167：https://doc.qt.io/qt-6/qtcore-threads-waitconditions-example.html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三题点击揭示，要求指出共享谓词和stop路径。让学生画出通知先发生但状态仍被保存的执行顺序。</a:t>
            </a:r>
          </a:p>
          <a:p>
            <a:pPr/>
            <a:endParaRPr lang="zh-CN" dirty="0"/>
          </a:p>
          <a:p>
            <a:pPr/>
            <a:r>
              <a:rPr lang="zh-CN" dirty="0"/>
              <a:t>先wakeAll，随后才wait，通知是否会保留？</a:t>
            </a:r>
          </a:p>
          <a:p>
            <a:pPr/>
            <a:endParaRPr lang="zh-CN" dirty="0"/>
          </a:p>
          <a:p>
            <a:pPr/>
            <a:r>
              <a:rPr lang="zh-CN" dirty="0"/>
              <a:t>不会；先持锁检查保存的条件，再决定等待。</a:t>
            </a:r>
          </a:p>
          <a:p>
            <a:pPr/>
            <a:endParaRPr lang="zh-CN" dirty="0"/>
          </a:p>
          <a:p>
            <a:pPr/>
            <a:r>
              <a:rPr lang="zh-CN" dirty="0"/>
              <a:t>只用if检查一次条件，醒来后就读取，是否充分？</a:t>
            </a:r>
          </a:p>
          <a:p>
            <a:pPr/>
            <a:endParaRPr lang="zh-CN" dirty="0"/>
          </a:p>
          <a:p>
            <a:pPr/>
            <a:r>
              <a:rPr lang="zh-CN" dirty="0"/>
              <a:t>不充分；while重新检查状态与停止条件。</a:t>
            </a:r>
          </a:p>
          <a:p>
            <a:pPr/>
            <a:endParaRPr lang="zh-CN" dirty="0"/>
          </a:p>
          <a:p>
            <a:pPr/>
            <a:r>
              <a:rPr lang="zh-CN" dirty="0"/>
              <a:t>停止生产者后，两个等待的消费者是否自动结束？</a:t>
            </a:r>
          </a:p>
          <a:p>
            <a:pPr/>
            <a:endParaRPr lang="zh-CN" dirty="0"/>
          </a:p>
          <a:p>
            <a:pPr/>
            <a:r>
              <a:rPr lang="zh-CN" dirty="0"/>
              <a:t>不会；修改共享stop并wakeAll，再等待全部线程。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基于信号量的线程同步。F165：https://doc.qt.io/qt-6/qwaitcondition.html；F167：https://doc.qt.io/qt-6/qtcore-threads-waitconditions-example.html；F153：https://raw.githubusercontent.com/qt/qtbase/v6.2.3/src/corelib/thread/qthread.cpp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开始第二个独立示例，前面mutex/changed/seq等不沿用。本页数量用文字说明，未画数值驱动几何或图表。</a:t>
            </a:r>
          </a:p>
          <a:p>
            <a:pPr/>
            <a:endParaRPr lang="zh-CN" dirty="0"/>
          </a:p>
          <a:p>
            <a:pPr/>
            <a:r>
              <a:rPr lang="zh-CN" dirty="0"/>
              <a:t>QSemaphore资源数可累积；acquire(n)成功时减n。release(n)增加n；资源不足时acquire等待。教材例：初值5，取4剩1，释放2剩3，再取3剩0。此时立即尝试获取1，会返回失败。wake不累积成数量，信号量许可会保存。它仍不替程序选择具体缓冲槽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基于信号量的线程同步。F168：https://doc.qt.io/qt-6/qsemaphore.html；F165：https://doc.qt.io/qt-6/qwaitcondition.html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Qt6.2.3使用int timeout。不要以available循环代替tryAcquire，失败不调用release。资源计数和索引另外管理。</a:t>
            </a:r>
          </a:p>
          <a:p>
            <a:pPr/>
            <a:endParaRPr lang="zh-CN" dirty="0"/>
          </a:p>
          <a:p>
            <a:pPr/>
            <a:r>
              <a:rPr lang="zh-CN" dirty="0"/>
              <a:t>tryAcquire()立即尝试，带timeout形式最多等待指定毫秒。成功才占有许可；失败时不释放未取得的许可。available()仅用于观察，检查后计数还可能改变。不能先看大于0，就假定随后一定获取成功。release可使计数超过构造初值，初值2不是容量上限。程序必须保持每次获取与释放正确配对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基于信号量的线程同步。F168：https://doc.qt.io/qt-6/qsemaphore.html；F169：https://doc.qt.io/qt-6/qsemaphore.html；F172：https://doc.qt.io/qt-6/qsemaphore.html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完整原图显示第1至第6批，点数0至59。不能从这张截图推导任意调度下都不丢数据；下面用各自索引修正教材共享curBufNum定位方式。</a:t>
            </a:r>
          </a:p>
          <a:p>
            <a:pPr/>
            <a:endParaRPr lang="zh-CN" dirty="0"/>
          </a:p>
          <a:p>
            <a:pPr/>
            <a:r>
              <a:rPr lang="zh-CN" dirty="0"/>
              <a:t>每批显示10个整数，批次号逐步增加。采集线程写满槽，处理线程读槽并交回GUI。保持顺序还需要明确槽位交接规则。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Batch类型已经完整定义和qRegisterMetaType。buffers、empty、full、stop属于同一会话共享状态，其寿命晚于两个线程退出；索引与采样计数是各run局部变量。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Batch buffers[2];</a:t>
            </a:r>
          </a:p>
          <a:p>
            <a:pPr/>
            <a:r>
              <a:rPr lang="zh-CN" dirty="0"/>
              <a:t>QSemaphore empty(2), full(0);</a:t>
            </a:r>
          </a:p>
          <a:p>
            <a:pPr/>
            <a:r>
              <a:rPr lang="zh-CN" dirty="0"/>
              <a:t>std::atomic_bool stop{false};</a:t>
            </a:r>
          </a:p>
          <a:p>
            <a:pPr/>
            <a:endParaRPr lang="zh-CN" dirty="0"/>
          </a:p>
          <a:p>
            <a:pPr/>
            <a:r>
              <a:rPr lang="zh-CN" dirty="0"/>
              <a:t>Batch沿用上一份的seq与QList&lt;int&gt;，保存整批值数据。写索引只由生产者修改，读索引只由消费者修改。两个索引各自从0开始，stop在线程启动前准备。这是独立双缓冲示例，run不重置stop。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152：https://doc.qt.io/qt-6/threads-reentrancy.html；F159：https://raw.githubusercontent.com/qt/qtbase/v6.2.3/src/corelib/kernel/qmetatype.cpp；F168：https://doc.qt.io/qt-6/qsemaphore.html；F170：https://doc.qt.io/qt-6/qtcore-threads-semaphores-example.html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用四个原生节点排列交接顺序，闭合回到空资源的关系由正文说明，避免复杂交叉线。数据可用和具体槽位各自负责。</a:t>
            </a:r>
          </a:p>
          <a:p>
            <a:pPr/>
            <a:endParaRPr lang="zh-CN" dirty="0"/>
          </a:p>
          <a:p>
            <a:pPr/>
            <a:r>
              <a:rPr lang="zh-CN" dirty="0"/>
              <a:t>取得空许可写完并发布取得并复制归还空许可</a:t>
            </a:r>
          </a:p>
          <a:p>
            <a:pPr/>
            <a:endParaRPr lang="zh-CN" dirty="0"/>
          </a:p>
          <a:p>
            <a:pPr/>
            <a:r>
              <a:rPr lang="zh-CN" dirty="0"/>
              <a:t>生产者取empty，写当前槽，最后释放full。消费者取full，复制当前槽，最后释放empty。复制未完成时，生产者不能重新占用那个槽。先发布full再写，或先还empty再复制，都会破坏交接。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基于信号量的线程同步。F171：https://doc.qt.io/qt-6/qtcore-threads-semaphores-example.html；F170：https://doc.qt.io/qt-6/qtcore-threads-semaphores-example.html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50ms为课堂超时选择，不保证所有调度下50ms内结束。获得empty后若取消，release对应自己已拥有的那个许可，不额外制造许可。采样counter仅由生产者访问。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int writeIndex=0, batchSeq=0, counter=0;</a:t>
            </a:r>
          </a:p>
          <a:p>
            <a:pPr/>
            <a:r>
              <a:rPr lang="zh-CN" dirty="0"/>
              <a:t>while (!stop.load()) {</a:t>
            </a:r>
          </a:p>
          <a:p>
            <a:pPr/>
            <a:r>
              <a:rPr lang="zh-CN" dirty="0"/>
              <a:t>if (!empty.tryAcquire(1,50)) continue;</a:t>
            </a:r>
          </a:p>
          <a:p>
            <a:pPr/>
            <a:r>
              <a:rPr lang="zh-CN" dirty="0"/>
              <a:t>if (stop.load()) {</a:t>
            </a:r>
          </a:p>
          <a:p>
            <a:pPr/>
            <a:r>
              <a:rPr lang="zh-CN" dirty="0"/>
              <a:t>empty.release();</a:t>
            </a:r>
          </a:p>
          <a:p>
            <a:pPr/>
            <a:r>
              <a:rPr lang="zh-CN" dirty="0"/>
              <a:t>break;</a:t>
            </a:r>
          </a:p>
          <a:p>
            <a:pPr/>
            <a:r>
              <a:rPr lang="zh-CN" dirty="0"/>
              <a:t>}</a:t>
            </a:r>
          </a:p>
          <a:p>
            <a:pPr/>
            <a:endParaRPr lang="zh-CN" dirty="0"/>
          </a:p>
          <a:p>
            <a:pPr/>
            <a:r>
              <a:rPr lang="zh-CN" dirty="0"/>
              <a:t>取得许可后再次检查stop，取消时归还刚取得的空许可。继续时才写槽；外层while后半段见下一页。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基于信号量的线程同步。F172：https://doc.qt.io/qt-6/qsemaphore.html；F168：https://doc.qt.io/qt-6/qsemaphore.html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接上页，普通while闭合。makeBatch为本例课堂辅助函数：Batch b，b.seq=参数seq，循环10次append(counter++)，每次工作线程msleep(10)，返回b；counter按引用但仅此生产者调用。实际硬件采集必须有取消或超时路径。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Batch next = makeBatch(++batchSeq,counter);</a:t>
            </a:r>
          </a:p>
          <a:p>
            <a:pPr/>
            <a:r>
              <a:rPr lang="zh-CN" dirty="0"/>
              <a:t>if (stop.load()) { empty.release(); break; }</a:t>
            </a:r>
          </a:p>
          <a:p>
            <a:pPr/>
            <a:r>
              <a:rPr lang="zh-CN" dirty="0"/>
              <a:t>buffers[writeIndex] = next;</a:t>
            </a:r>
          </a:p>
          <a:p>
            <a:pPr/>
            <a:r>
              <a:rPr lang="zh-CN" dirty="0"/>
              <a:t>writeIndex = (writeIndex+1) % 2;</a:t>
            </a:r>
          </a:p>
          <a:p>
            <a:pPr/>
            <a:r>
              <a:rPr lang="zh-CN" dirty="0"/>
              <a:t>full.release();</a:t>
            </a:r>
          </a:p>
          <a:p>
            <a:pPr/>
            <a:r>
              <a:rPr lang="zh-CN" dirty="0"/>
              <a:t>}</a:t>
            </a:r>
          </a:p>
          <a:p>
            <a:pPr/>
            <a:endParaRPr lang="zh-CN" dirty="0"/>
          </a:p>
          <a:p>
            <a:pPr/>
            <a:r>
              <a:rPr lang="zh-CN" dirty="0"/>
              <a:t>makeBatch保存批次号，追加counter++产生的10个整数。每点在工作线程休眠10ms，采样完成再检查stop。未发布则归还empty；写完槽才发布full。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基于信号量的线程同步。F170：https://doc.qt.io/qt-6/qtcore-threads-semaphores-example.html；F171：https://doc.qt.io/qt-6/qtcore-threads-semaphores-example.html；F172：https://doc.qt.io/qt-6/qsemaphore.html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此处已获得full才release退回，不凭空release。立即停止可以丢弃尚未处理的完整批次，下一轮先完全join并重建会话，不能假定已经处理所有采集数据。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int readIndex=0;</a:t>
            </a:r>
          </a:p>
          <a:p>
            <a:pPr/>
            <a:r>
              <a:rPr lang="zh-CN" dirty="0"/>
              <a:t>while (!stop.load()) {</a:t>
            </a:r>
          </a:p>
          <a:p>
            <a:pPr/>
            <a:r>
              <a:rPr lang="zh-CN" dirty="0"/>
              <a:t>if (!full.tryAcquire(1,50)) continue;</a:t>
            </a:r>
          </a:p>
          <a:p>
            <a:pPr/>
            <a:r>
              <a:rPr lang="zh-CN" dirty="0"/>
              <a:t>if (stop.load()) { full.release(); break; }</a:t>
            </a:r>
          </a:p>
          <a:p>
            <a:pPr/>
            <a:r>
              <a:rPr lang="zh-CN" dirty="0"/>
              <a:t>Batch copy = buffers[readIndex];</a:t>
            </a:r>
          </a:p>
          <a:p>
            <a:pPr/>
            <a:endParaRPr lang="zh-CN" dirty="0"/>
          </a:p>
          <a:p>
            <a:pPr/>
            <a:r>
              <a:rPr lang="zh-CN" dirty="0"/>
              <a:t>本例采用立即停止，取消时归还刚取得的满许可。尚未处理的槽保留到两个线程退出后再清理。正常情况先复制完整批次，再归还空许可；接下页。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基于信号量的线程同步。F170：https://doc.qt.io/qt-6/qtcore-threads-semaphores-example.html；F171：https://doc.qt.io/qt-6/qtcore-threads-semaphores-example.html；F172：https://doc.qt.io/qt-6/qsemaphore.html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信号void dataAvailable(Batch batch)，显式GUI接收对象队列连接。copy容器有独立值语义，底层可隐式共享；后续赋值与修改分离对象实例。处理耗时操作使用copy，不继续用buffers地址。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readIndex = (readIndex+1) % 2;</a:t>
            </a:r>
          </a:p>
          <a:p>
            <a:pPr/>
            <a:r>
              <a:rPr lang="zh-CN" dirty="0"/>
              <a:t>empty.release();</a:t>
            </a:r>
          </a:p>
          <a:p>
            <a:pPr/>
            <a:r>
              <a:rPr lang="zh-CN" dirty="0"/>
              <a:t>emit dataAvailable(copy);</a:t>
            </a:r>
          </a:p>
          <a:p>
            <a:pPr/>
            <a:r>
              <a:rPr lang="zh-CN" dirty="0"/>
              <a:t>}</a:t>
            </a:r>
          </a:p>
          <a:p>
            <a:pPr/>
            <a:endParaRPr lang="zh-CN" dirty="0"/>
          </a:p>
          <a:p>
            <a:pPr/>
            <a:r>
              <a:rPr lang="zh-CN" dirty="0"/>
              <a:t>接上页：copy已经保存该批序号和容器数据。归还空槽后，生产者可以再次写入这个槽。GUI消息仍保留已传出的值，随后由GUI槽显示。信号使用Batch值参数，注册类型后建立队列连接。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157：https://raw.githubusercontent.com/qt/qtbase/v6.2.3/src/corelib/kernel/qobject.cpp；F159：https://raw.githubusercontent.com/qt/qtbase/v6.2.3/src/corelib/kernel/qmetatype.cpp；F160：https://raw.githubusercontent.com/qt/qtbase/v6.2.3/src/corelib/kernel/qmetatype.cpp；F170：https://doc.qt.io/qt-6/qtcore-threads-semaphores-example.html；F171：https://doc.qt.io/qt-6/qtcore-threads-semaphores-example.html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教材初curBufNum=1，写buffer1后改2，写buffer2后改1；consumer根据curBufNum==1选buffer2，若两批已满就先读第二批。共享bufSeq也会错配，改为每槽Batch包含自己的seq。</a:t>
            </a:r>
          </a:p>
          <a:p>
            <a:pPr/>
            <a:endParaRPr lang="zh-CN" dirty="0"/>
          </a:p>
          <a:p>
            <a:pPr/>
            <a:r>
              <a:rPr lang="zh-CN" dirty="0"/>
              <a:t>生产者依次写槽0、槽1，再回槽0。消费者依次读槽0、槽1，再回槽0，各自推进索引。教材用共享curBufNum推算最近写满的槽。若生产者连续写满两槽，消费者可能先读第二批。满许可只记录数量，不能指出哪一槽最早写满。读写索引按相同环形顺序推进，保留批次先后关系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基于信号量的线程同步。F168：https://doc.qt.io/qt-6/qsemaphore.html；F170：https://doc.qt.io/qt-6/qtcore-threads-semaphores-example.html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不把单生产者单消费者结论推广到任意多线程。两个semaphore提供发布和重用顺序，数据和seq存于同一Batch，使消费者读的是该批。</a:t>
            </a:r>
          </a:p>
          <a:p>
            <a:pPr/>
            <a:endParaRPr lang="zh-CN" dirty="0"/>
          </a:p>
          <a:p>
            <a:pPr/>
            <a:r>
              <a:rPr lang="zh-CN" dirty="0"/>
              <a:t>本例写索引只有生产者访问，读索引只有消费者访问。这两个局部变量没有共享读写，不需要另外加锁。多个生产者可能争用写索引和槽位分配。多个消费者也会争用读索引，需同步分配或使用队列。许可保护槽的发布与重用，索引决定读取哪个槽。序号保存在该槽的Batch里，不能取全局最新序号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基于信号量的线程同步。F152：https://doc.qt.io/qt-6/threads-reentrancy.html；F168：https://doc.qt.io/qt-6/qsemaphore.html；F170：https://doc.qt.io/qt-6/qtcore-threads-semaphores-example.html；F171：https://doc.qt.io/qt-6/qtcore-threads-semaphores-example.html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这是完整槽函数主体示例，connect在创建线程后使用this为上下文，Qt::QueuedConnection，连接前已经注册Batch。大量文本应批量追加或限制日志量，避免GUI积压。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void MainWindow::showBatch(Batch batch) {</a:t>
            </a:r>
          </a:p>
          <a:p>
            <a:pPr/>
            <a:r>
              <a:rPr lang="zh-CN" dirty="0"/>
              <a:t>QString text = QString("第%1批：").arg(batch.seq);</a:t>
            </a:r>
          </a:p>
          <a:p>
            <a:pPr/>
            <a:r>
              <a:rPr lang="zh-CN" dirty="0"/>
              <a:t>for (int value : batch.values)</a:t>
            </a:r>
          </a:p>
          <a:p>
            <a:pPr/>
            <a:r>
              <a:rPr lang="zh-CN" dirty="0"/>
              <a:t>text += QString::number(value) + "，";</a:t>
            </a:r>
          </a:p>
          <a:p>
            <a:pPr/>
            <a:r>
              <a:rPr lang="zh-CN" dirty="0"/>
              <a:t>ui-&gt;plainTextEdit-&gt;appendPlainText(text);</a:t>
            </a:r>
          </a:p>
          <a:p>
            <a:pPr/>
            <a:r>
              <a:rPr lang="zh-CN" dirty="0"/>
              <a:t>}</a:t>
            </a:r>
          </a:p>
          <a:p>
            <a:pPr/>
            <a:endParaRPr lang="zh-CN" dirty="0"/>
          </a:p>
          <a:p>
            <a:pPr/>
            <a:r>
              <a:rPr lang="zh-CN" dirty="0"/>
              <a:t>GUI读取自己的Batch值，不再读取工作线程的数组地址。教材局部bufData会被覆盖或失效，因此改用值型消息。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156：https://doc.qt.io/qt-6/threads-synchronizing.html；F157：https://raw.githubusercontent.com/qt/qtbase/v6.2.3/src/corelib/kernel/qobject.cpp；F159：https://raw.githubusercontent.com/qt/qtbase/v6.2.3/src/corelib/kernel/qmetatype.cpp；F160：https://raw.githubusercontent.com/qt/qtbase/v6.2.3/src/corelib/kernel/qmetatype.cpp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stop.store(true)由GUI调用；原子变量解决标志可见性，但不唤醒Qt semaphore等待。不要为唤醒而额外release未拥有的许可，避免计数假装存在一个槽。</a:t>
            </a:r>
          </a:p>
          <a:p>
            <a:pPr/>
            <a:endParaRPr lang="zh-CN" dirty="0"/>
          </a:p>
          <a:p>
            <a:pPr/>
            <a:r>
              <a:rPr lang="zh-CN" dirty="0"/>
              <a:t>生产者可能等empty，消费者可能等full。只写stop=true，不会让永久阻塞的acquire返回。两边都用tryAcquire(1,50)，失败后回到循环检查stop。成功后再次检查；取消时只归还自己已取得的许可。采样或处理本身也要能返回。硬件I/O若无限阻塞，仅给信号量设置超时，仍不能使整个任务退出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基于信号量的线程同步。F172：https://doc.qt.io/qt-6/qsemaphore.html；F150：https://raw.githubusercontent.com/qt/qtbase/v6.2.3/src/corelib/thread/qthread.cpp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第23—26页采用立即停止，允许放弃剩余批次。排空需要另行设计，本课只解释应满足的条件。生产完成状态必须由原子变量或锁保护，判断生产完成与获取许可的先后关系也需要明确。</a:t>
            </a:r>
          </a:p>
          <a:p>
            <a:pPr/>
            <a:endParaRPr lang="zh-CN" dirty="0"/>
          </a:p>
          <a:p>
            <a:pPr/>
            <a:r>
              <a:rPr lang="zh-CN" dirty="0"/>
              <a:t>第23—26页采用立即停止，允许放弃未处理的批次。GUI设置stop=true，再等待两个线程全部退出。若要处理完已采集数据，先停止生产者并确认不再发布。消费者继续取满槽，直到生产完成且没有待处理批次。排空策略还需保存生产完成状态，安排等待的返回路径。看到stop就立即退出的代码，不能保证所有批次已处理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153：https://raw.githubusercontent.com/qt/qtbase/v6.2.3/src/corelib/thread/qthread.cpp；F154：https://raw.githubusercontent.com/qt/qtbase/v6.2.3/src/corelib/thread/qthread.cpp；F168：https://doc.qt.io/qt-6/qsemaphore.html；F172：https://doc.qt.io/qt-6/qsemaphore.html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 semaphore无reset方案，本课建议join后重建会话与线程引用，避免运行时把计数硬补到初值。对重启显示可增加运行编号，区分GUI队列旧批次。</a:t>
            </a:r>
          </a:p>
          <a:p>
            <a:pPr/>
            <a:endParaRPr lang="zh-CN" dirty="0"/>
          </a:p>
          <a:p>
            <a:pPr/>
            <a:r>
              <a:rPr lang="zh-CN" dirty="0"/>
              <a:t>等待线程退出超时，就保留缓冲区、信号量和停止状态。仍运行的线程可能访问它们，此时不能销毁或强行重置。两个线程都退出后，销毁旧会话并重新创建共享对象：两槽、empty=2、full=0、stop=false，新线程索引从0开始。运行中补release或清空full，会破坏槽与许可对应。available也不能证明没有线程正持有某个许可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基于信号量的线程同步。F153：https://raw.githubusercontent.com/qt/qtbase/v6.2.3/src/corelib/thread/qthread.cpp；F169：https://doc.qt.io/qt-6/qsemaphore.html；F172：https://doc.qt.io/qt-6/qsemaphore.html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教材每批10点每点10ms仅模拟约100ms采样，不把这个间隔当严格硬件时限。吞吐要求和调度均影响积压；增大缓冲解决短期波动，不修复长期速率不足。</a:t>
            </a:r>
          </a:p>
          <a:p>
            <a:pPr/>
            <a:endParaRPr lang="zh-CN" dirty="0"/>
          </a:p>
          <a:p>
            <a:pPr/>
            <a:r>
              <a:rPr lang="zh-CN" dirty="0"/>
              <a:t>两槽让采集和处理可以并行。两槽都满时，本例的模拟生产者等待empty，暂时不再生成数据。真实硬件若不能暂停，就要决定满槽时如何处理：评估并增加容量、丢弃并记录，或使用设备缓存。持续生产速度高于消费速度，有限缓冲终会满。记录批次间隔、处理时间和积压，再决定缓冲策略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基于信号量的线程同步。F168：https://doc.qt.io/qt-6/qsemaphore.html；F171：https://doc.qt.io/qt-6/qtcore-threads-semaphores-example.html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这是教师现场验证任务，未声称已经Qt编译运行。课堂构造慢消费者不是只看原图，要求记录资源许可和各自索引推进。</a:t>
            </a:r>
          </a:p>
          <a:p>
            <a:pPr/>
            <a:endParaRPr lang="zh-CN" dirty="0"/>
          </a:p>
          <a:p>
            <a:pPr/>
            <a:r>
              <a:rPr lang="zh-CN" dirty="0"/>
              <a:t>记录每批序号和首尾值，检查0—9、10—19等顺序。故意延迟消费者，让两槽都满，再确认仍先读槽0。分别在生产者等empty、消费者等full时点击结束。检查两者都能返回；等待退出超时就保留相关对象。旧线程全部退出并新建会话后，才允许重新开始。GUI可能还收到旧消息，用运行编号明确处理它们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基于信号量的线程同步。F170：https://doc.qt.io/qt-6/qtcore-threads-semaphores-example.html；F172：https://doc.qt.io/qt-6/qsemaphore.html；F153：https://raw.githubusercontent.com/qt/qtbase/v6.2.3/src/corelib/thread/qthread.cpp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这一页并列工具用途，其他页已经解释推理，不再换词重复某一结论。不能把Qt信号和信号量的名称混淆，QSemaphore不是signals。</a:t>
            </a:r>
          </a:p>
          <a:p>
            <a:pPr/>
            <a:endParaRPr lang="zh-CN" dirty="0"/>
          </a:p>
          <a:p>
            <a:pPr/>
            <a:r>
              <a:rPr lang="zh-CN" dirty="0"/>
              <a:t>QMutex保护相关读写，QReadWriteLock允许共享只读访问。复制快照后释放锁，再用快照进行耗时处理。QWaitCondition等待谓词成立，醒来后重新检查。QSemaphore记录数量，程序另行管理槽位和归还时机。队列信号将拥有数据的结果交回接收线程。共享状态、缓冲容量和停止协议仍要按任务具体设计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152：https://doc.qt.io/qt-6/threads-reentrancy.html；F164：https://doc.qt.io/qt-6/qreadwritelock.html；F167：https://doc.qt.io/qt-6/qtcore-threads-waitconditions-example.html；F168：https://doc.qt.io/qt-6/qsemaphore.html；F156：https://doc.qt.io/qt-6/threads-synchronizing.html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三题独立答案逐点击，学生指认许可取得与归还位置，说明索引为什么不能由semaphore自动给出。</a:t>
            </a:r>
          </a:p>
          <a:p>
            <a:pPr/>
            <a:endParaRPr lang="zh-CN" dirty="0"/>
          </a:p>
          <a:p>
            <a:pPr/>
            <a:r>
              <a:rPr lang="zh-CN" dirty="0"/>
              <a:t>full初值0，release两次后能取两个许可吗？</a:t>
            </a:r>
          </a:p>
          <a:p>
            <a:pPr/>
            <a:endParaRPr lang="zh-CN" dirty="0"/>
          </a:p>
          <a:p>
            <a:pPr/>
            <a:r>
              <a:rPr lang="zh-CN" dirty="0"/>
              <a:t>能；信号量保留数量，但不指定槽位。</a:t>
            </a:r>
          </a:p>
          <a:p>
            <a:pPr/>
            <a:endParaRPr lang="zh-CN" dirty="0"/>
          </a:p>
          <a:p>
            <a:pPr/>
            <a:r>
              <a:rPr lang="zh-CN" dirty="0"/>
              <a:t>复制槽数据前先release empty，是否安全？</a:t>
            </a:r>
          </a:p>
          <a:p>
            <a:pPr/>
            <a:endParaRPr lang="zh-CN" dirty="0"/>
          </a:p>
          <a:p>
            <a:pPr/>
            <a:r>
              <a:rPr lang="zh-CN" dirty="0"/>
              <a:t>不安全；生产者可能重写正在读取的槽。</a:t>
            </a:r>
          </a:p>
          <a:p>
            <a:pPr/>
            <a:endParaRPr lang="zh-CN" dirty="0"/>
          </a:p>
          <a:p>
            <a:pPr/>
            <a:r>
              <a:rPr lang="zh-CN" dirty="0"/>
              <a:t>两个线程都可能acquire阻塞，只写stop是否足够？</a:t>
            </a:r>
          </a:p>
          <a:p>
            <a:pPr/>
            <a:endParaRPr lang="zh-CN" dirty="0"/>
          </a:p>
          <a:p>
            <a:pPr/>
            <a:r>
              <a:rPr lang="zh-CN" dirty="0"/>
              <a:t>不足；等待要有超时或正确的唤醒退出协议。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基于信号量的线程同步。F168：https://doc.qt.io/qt-6/qsemaphore.html；F171：https://doc.qt.io/qt-6/qtcore-threads-semaphores-example.html；F172：https://doc.qt.io/qt-6/qsemaphore.html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完整串起23—32页各代码的对象与动作。教师让学生从等待点、数据被覆盖点、对象被销毁点寻找漏掉的条件，作为第14章综合练习。</a:t>
            </a:r>
          </a:p>
          <a:p>
            <a:pPr/>
            <a:endParaRPr lang="zh-CN" dirty="0"/>
          </a:p>
          <a:p>
            <a:pPr/>
            <a:r>
              <a:rPr lang="zh-CN" dirty="0"/>
              <a:t>生产者拿空许可，构造整批数据并写入指定槽。发布满许可后，消费者才读取该槽并复制Batch。消费者复制完成再还空许可，GUI收到值消息后显示。原槽可以重用，已传出的消息仍保留独立值语义。关闭时请求停止，让所有等待和任务都有返回路径。全部线程退出后，才销毁共享资源或开始新会话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170：https://doc.qt.io/qt-6/qtcore-threads-semaphores-example.html；F171：https://doc.qt.io/qt-6/qtcore-threads-semaphores-example.html；F157：https://raw.githubusercontent.com/qt/qtbase/v6.2.3/src/corelib/kernel/qobject.cpp；F153：https://raw.githubusercontent.com/qt/qtbase/v6.2.3/src/corelib/thread/qthread.cpp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本次教材课件完成到第14章，不预告或生成15章。综合实践继承前几章界面、图表和文件思路，但重点检查工作线程与GUI、值寿命和停止协议。</a:t>
            </a:r>
          </a:p>
          <a:p>
            <a:pPr/>
            <a:endParaRPr lang="zh-CN" dirty="0"/>
          </a:p>
          <a:p>
            <a:pPr/>
            <a:r>
              <a:rPr lang="zh-CN" dirty="0"/>
              <a:t>先确定计算在哪个线程执行，GUI在哪个线程接收。说明怎样保护共享读写，消息保存哪些值和顺序。等待条件写出何时可继续，有限缓冲写出许可与槽位。停止时让等待结束，再确认全部线程已经返回。课后把掷骰子例改成批量处理，先明确保存哪些结果；再解释所选的锁、消息和关闭过程如何满足要求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教材依据：第14章14.2.4 基于条件等待的线程同步；14.2.5 基于信号量的线程同步。F147：https://raw.githubusercontent.com/qt/qtbase/v6.2.3/src/corelib/thread/qthread.cpp；F152：https://doc.qt.io/qt-6/threads-reentrancy.html；F167：https://doc.qt.io/qt-6/qtcore-threads-waitconditions-example.html；F170：https://doc.qt.io/qt-6/qtcore-threads-semaphores-example.html；F153：https://raw.githubusercontent.com/qt/qtbase/v6.2.3/src/corelib/thread/qthread.cpp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4_c_waitsemaphore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4_c_waitsemaphore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e9b940779f65de84.png"/>
  <Relationship Id="rId3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8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1790700"/>
            <a:ext cx="3086100" cy="2076450"/>
            <a:chOff x="590550" y="1790700"/>
            <a:chExt cx="3086100" cy="20764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790700"/>
              <a:ext cx="30861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条件等待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与信号量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312920"/>
            <a:ext cx="7034784" cy="1307592"/>
            <a:chOff x="597408" y="4312920"/>
            <a:chExt cx="70347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3129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6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第14章 · 14.2.4—14.2.5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数据尚未准备好时怎样等待，程序关闭时怎样退出？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93557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条件等待与信号量 / 01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649968" cy="819150"/>
            <a:chOff x="590550" y="613410"/>
            <a:chExt cx="964996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64996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保护访问之后，还要判断数据是否可读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644384" cy="3403092"/>
            <a:chOff x="597408" y="1950720"/>
            <a:chExt cx="76443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6443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锁避免读到计算中途的结果，但获得锁不代表有新数据。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消费者仍需比较自己上次读过的序号。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QWaitCondition让条件不满足的线程释放锁并等待。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生产者修改状态后唤醒，消费者重新获得锁并检查。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条件变量不保存数据，也不记录每次更新。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共享序号、队列或计数才保存需要判断的事实。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83270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14.2.4 · 先判断条件，再决定是否wait / 02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649968" cy="819150"/>
            <a:chOff x="590550" y="613410"/>
            <a:chExt cx="964996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64996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教材三线程分别生成、读数和准备图片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9600" y="1981200"/>
            <a:ext cx="10972800" cy="1752600"/>
            <a:chOff x="609600" y="1981200"/>
            <a:chExt cx="109728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2438400"/>
              <a:ext cx="28956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2712720"/>
              <a:ext cx="20092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TDiceThread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3505200" y="2857500"/>
              <a:ext cx="381000" cy="9525"/>
            </a:xfrm>
            <a:custGeom>
              <a:avLst/>
              <a:gdLst/>
              <a:ahLst/>
              <a:cxnLst/>
              <a:rect l="l" t="t" r="r" b="b"/>
              <a:pathLst>
                <a:path w="381000" h="9525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noFill/>
            <a:ln w="19050">
              <a:solidFill>
                <a:srgbClr val="646B6B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3886200" y="2400300"/>
              <a:ext cx="9525" cy="914400"/>
            </a:xfrm>
            <a:custGeom>
              <a:avLst/>
              <a:gdLst/>
              <a:ahLst/>
              <a:cxnLst/>
              <a:rect l="l" t="t" r="r" b="b"/>
              <a:pathLst>
                <a:path w="9525" h="914400">
                  <a:moveTo>
                    <a:pt x="0" y="0"/>
                  </a:moveTo>
                  <a:lnTo>
                    <a:pt x="0" y="914400"/>
                  </a:lnTo>
                </a:path>
              </a:pathLst>
            </a:custGeom>
            <a:noFill/>
            <a:ln w="19050">
              <a:solidFill>
                <a:srgbClr val="646B6B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3886200" y="2400300"/>
              <a:ext cx="381000" cy="9525"/>
            </a:xfrm>
            <a:custGeom>
              <a:avLst/>
              <a:gdLst/>
              <a:ahLst/>
              <a:cxnLst/>
              <a:rect l="l" t="t" r="r" b="b"/>
              <a:pathLst>
                <a:path w="381000" h="9525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noFill/>
            <a:ln w="19050">
              <a:solidFill>
                <a:srgbClr val="646B6B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886200" y="3314700"/>
              <a:ext cx="381000" cy="9525"/>
            </a:xfrm>
            <a:custGeom>
              <a:avLst/>
              <a:gdLst/>
              <a:ahLst/>
              <a:cxnLst/>
              <a:rect l="l" t="t" r="r" b="b"/>
              <a:pathLst>
                <a:path w="381000" h="9525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noFill/>
            <a:ln w="19050">
              <a:solidFill>
                <a:srgbClr val="646B6B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4267200" y="1981200"/>
              <a:ext cx="33528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483608" y="2255520"/>
              <a:ext cx="21869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TValueThread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4267200" y="2895600"/>
              <a:ext cx="33528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483608" y="3169920"/>
              <a:ext cx="25423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TPictureThread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620000" y="2400300"/>
              <a:ext cx="381000" cy="9525"/>
            </a:xfrm>
            <a:custGeom>
              <a:avLst/>
              <a:gdLst/>
              <a:ahLst/>
              <a:cxnLst/>
              <a:rect l="l" t="t" r="r" b="b"/>
              <a:pathLst>
                <a:path w="381000" h="9525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7620000" y="3314700"/>
              <a:ext cx="381000" cy="9525"/>
            </a:xfrm>
            <a:custGeom>
              <a:avLst/>
              <a:gdLst/>
              <a:ahLst/>
              <a:cxnLst/>
              <a:rect l="l" t="t" r="r" b="b"/>
              <a:pathLst>
                <a:path w="381000" h="9525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8001000" y="2400300"/>
              <a:ext cx="9525" cy="914400"/>
            </a:xfrm>
            <a:custGeom>
              <a:avLst/>
              <a:gdLst/>
              <a:ahLst/>
              <a:cxnLst/>
              <a:rect l="l" t="t" r="r" b="b"/>
              <a:pathLst>
                <a:path w="9525" h="914400">
                  <a:moveTo>
                    <a:pt x="0" y="0"/>
                  </a:moveTo>
                  <a:lnTo>
                    <a:pt x="0" y="91440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8001000" y="2857500"/>
              <a:ext cx="381000" cy="9525"/>
            </a:xfrm>
            <a:custGeom>
              <a:avLst/>
              <a:gdLst/>
              <a:ahLst/>
              <a:cxnLst/>
              <a:rect l="l" t="t" r="r" b="b"/>
              <a:pathLst>
                <a:path w="381000" h="9525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0" y="2438400"/>
              <a:ext cx="32004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598408" y="2712720"/>
              <a:ext cx="22030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GUI接收与显示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97408" y="4236720"/>
            <a:ext cx="7644384" cy="1726692"/>
            <a:chOff x="597408" y="4236720"/>
            <a:chExt cx="7644384" cy="1726692"/>
          </a:xfrm>
        </p:grpSpPr>
        <p:sp>
          <p:nvSpPr>
            <p:cNvPr id="21" name="TextBox 21"/>
            <p:cNvSpPr txBox="1"/>
            <p:nvPr/>
          </p:nvSpPr>
          <p:spPr>
            <a:xfrm>
              <a:off x="597408" y="4236720"/>
              <a:ext cx="76443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左侧生成点数，中间读数与准备路径，右侧更新界面。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工作线程用队列消息交回结果，不直接操作QWidget。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两个消费者都观察最新状态，不是各取一个任务的分工。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03504" y="6404610"/>
            <a:ext cx="35096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14.2.4 · 沿教材图14-4的角色关系 / 03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130436" cy="819150"/>
            <a:chOff x="590550" y="613410"/>
            <a:chExt cx="91304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1304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wakeAll不会替未来的wait保存通知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568184" cy="3403092"/>
            <a:chOff x="597408" y="1950720"/>
            <a:chExt cx="75681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5681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生产者先wakeAll，消费者稍后才wait。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这次唤醒不会被保存，消费者可能一直等下一次通知。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先调用消费者start，也不能保证它已运行到等待位置。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操作系统决定实际调度顺序。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先保存seq等共享条件，再持锁检查。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有新数据就直接读，没有才wait。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96194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14.2.4 · 启动调用顺序不能代替共享条件 / 04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消费者依据序号判断是否需要等待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238744" cy="3403092"/>
            <a:chOff x="597408" y="1950720"/>
            <a:chExt cx="823874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23874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每个消费者保存自己的seen，初值为0；共享seq也从0开始。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seq等于seen，表示没有未观察的新状态。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生产者先更新diceValue与seq，再唤醒。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消费者即使尚未等待，稍后也能比较序号并读当前值。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停止标志也放进等待条件。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stop为true时退出，不能再次进入无限等待。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5096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14.2.4 · 各消费者保留自己的seen / 05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377809" cy="819150"/>
            <a:chOff x="590550" y="613410"/>
            <a:chExt cx="837780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37780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共享条件与数据由同一mutex保护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4275201" cy="1439418"/>
            <a:chOff x="598932" y="1983105"/>
            <a:chExt cx="4275201" cy="14394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427520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QMutex mutex;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QWaitCondition changed;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seq=0, diceValue=0;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stop=false, paused=true;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465320"/>
            <a:ext cx="7217664" cy="1307592"/>
            <a:chOff x="597408" y="4465320"/>
            <a:chExt cx="72176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465320"/>
              <a:ext cx="7217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读写这些共享变量，都持有mutex。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旧线程全部退出后，才准备新一轮状态。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run中不把stop重新设为false，避免覆盖停止请求。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96194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14.2.4 · 共享状态寿命晚于三个线程退出 / 06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消费者先检查条件，再进入等待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475476" cy="2811018"/>
            <a:chOff x="598932" y="1983105"/>
            <a:chExt cx="6475476" cy="28110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47547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seen=0;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(;;)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int nextSeq, value;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QMutexLocker&lt;QMutex&gt; locker(&amp;mutex);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while (!stop &amp;&amp; seq==seen)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changed.wait(&amp;mutex);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if (stop) break;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379720"/>
            <a:ext cx="8489290" cy="469392"/>
            <a:chOff x="597408" y="5379720"/>
            <a:chExt cx="8489290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379720"/>
              <a:ext cx="84892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wait时已持锁；停止则退出并解锁，作用域与循环接下页。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88309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14.2.4 · TValueThread::run内部前段 / 07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醒来后复制数据，解锁再发射结果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4861941" cy="2125218"/>
            <a:chOff x="598932" y="1983105"/>
            <a:chExt cx="4861941" cy="21252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486194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nextSeq = seq;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value = diceValue;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seen = seq;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emit newValue(nextSeq,value);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922520"/>
            <a:ext cx="7400544" cy="888492"/>
            <a:chOff x="597408" y="4922520"/>
            <a:chExt cx="74005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922520"/>
              <a:ext cx="7400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接上页：同锁复制序号与点数，记录本消费者的seen。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解锁后发射两个整数值，GUI槽负责显示。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63614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14.2.4 · TValueThread声明newValue(int,int) / 08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066837" cy="819150"/>
            <a:chOff x="590550" y="613410"/>
            <a:chExt cx="806683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06683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wait返回之后仍要重新检查条件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583424" cy="3403092"/>
            <a:chOff x="597408" y="1950720"/>
            <a:chExt cx="758342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58342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wait原子地释放锁并等待，醒来后重新持锁才返回。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返回说明本次等待结束，不能证明已有可用数据。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另一线程可能改变状态，超时也会结束等待。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while重新检查seq、seen与stop，再决定读取或等待。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wait接收当前已经持有的锁，本例用非递归QMutex。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不在无锁或递归持锁状态下等待。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76966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14.2.4 · 共享谓词决定继续，唤醒只让线程重新检查 / 09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生产者先修改条件，再唤醒观察者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888736" cy="2468118"/>
            <a:chOff x="598932" y="1983105"/>
            <a:chExt cx="5888736" cy="24681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88873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QMutexLocker&lt;QMutex&gt; locker(&amp;mutex);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(stop) break;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diceValue = value;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++seq;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changed.wakeAll();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6653784" cy="888492"/>
            <a:chOff x="597408" y="5151120"/>
            <a:chExt cx="66537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6653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value在锁外生成；这段位于生产者任务循环中。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释放锁后约休眠500ms，再检查下一轮条件。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503962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14.2.4 · wakeAll之后，观察者要再次获得mutex才返回 / 10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10215372" cy="819150"/>
            <a:chOff x="590550" y="613410"/>
            <a:chExt cx="1021537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1021537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两个观察者各读最新值，可能跳过中间值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949184" cy="3403092"/>
            <a:chOff x="597408" y="1950720"/>
            <a:chExt cx="79491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9491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课堂例：上次seen=17，处理期间生产者更新到seq=19。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消费者下一次拿到锁，只能读当前第19次状态。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wakeAll不会把第18次数据存下来。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每个观察者都要处理每次结果时，须保存各自待处理记录。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文字与图片必须配对时，用一份带序号的消息驱动两者。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两条独立消息不能保证同时显示。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96351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14.2.4 · 17到19为课堂时序例；最新状态可能覆盖旧值 / 11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034958" cy="819150"/>
            <a:chOff x="590550" y="613410"/>
            <a:chExt cx="903495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03495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图片线程传递QString值和对应序号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8675751" cy="1439418"/>
            <a:chOff x="598932" y="1983105"/>
            <a:chExt cx="8675751" cy="14394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867575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file = QString(":/dice/images/d%1.jpg").arg(value);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emit newPicture(nextSeq,file);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TPictureThread的signals区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newPicture(int seq, QString file);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465320"/>
            <a:ext cx="6364224" cy="1307592"/>
            <a:chOff x="597408" y="4465320"/>
            <a:chExt cx="63642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465320"/>
              <a:ext cx="6364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value与nextSeq先按前页方式同锁复制。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GUI槽加载QPixmap，检查成功后修改labPic。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按值传字符串，取消教材的非const引用。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68889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14.2.4 · run内部调用与signals声明属于两个位置 / 12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暂停的生产者可以等待条件变化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795641" cy="2468118"/>
            <a:chOff x="598932" y="1983105"/>
            <a:chExt cx="7795641" cy="24681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79564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QMutexLocker&lt;QMutex&gt; locker(&amp;mutex);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while (!stop &amp;&amp; paused)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changed.wait(&amp;mutex);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(stop) break;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value = QRandomGenerator::global()-&gt;bounded(1,7);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6760464" cy="888492"/>
            <a:chOff x="597408" y="5151120"/>
            <a:chExt cx="676046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6760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生产者循环前段，随后接第10页发布与锁外休眠。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暂停时不反复轮询，开始或停止时必须唤醒。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509275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14.2.4 · 暂停与结果生成交错时，本例允许最后一条结果 / 13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停止时修改标志并唤醒所有等待者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888736" cy="1782318"/>
            <a:chOff x="598932" y="1983105"/>
            <a:chExt cx="5888736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88873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stopAll()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QMutexLocker&lt;QMutex&gt; locker(&amp;mutex);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stop = true;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changed.wakeAll();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8269224" cy="1307592"/>
            <a:chOff x="597408" y="4541520"/>
            <a:chExt cx="82692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8269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同一个stop控制生产者和两个观察者。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开始：同锁写paused=false，再wakeAll。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暂停：同锁写paused=true；等待者醒来仍检查自己的条件。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96351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14.2.4 · 等待者被唤醒后检查stop，不能只停止生产者 / 14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关闭要等待三个线程全部退出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949184" cy="3403092"/>
            <a:chOff x="597408" y="1950720"/>
            <a:chExt cx="79491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9491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GUI禁止新任务，调用stopAll并释放mutex。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再确认threadA、threadValue和threadPic分别退出。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任意wait失败，保留窗口、线程对象和共享状态。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不能只等生产者，就销毁消费者仍在使用的锁与条件变量。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旧的三个线程都结束后，才准备新一轮共享状态。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每个消费者重新进入run时设置自己的seen=0。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508467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14.2.4 · 先发所有停止请求，再等待；wait时不持mutex / 15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950147" cy="819150"/>
            <a:chOff x="590550" y="613410"/>
            <a:chExt cx="895014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95014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wakeOne与wakeAll由等待任务决定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314944" cy="3403092"/>
            <a:chOff x="597408" y="1950720"/>
            <a:chExt cx="831494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31494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wakeOne唤醒一个等待者，不保证是哪一个。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wakeAll唤醒所有当前等待者，不保证执行顺序。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两个观察者都要查看新状态，发布与停止用wakeAll。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分工队列只需一个消费者处理一项时，可选择wakeOne。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wait也接受已持有的QReadWriteLock，本课统一用QMutex。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不能把递归读写锁用于wait。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40618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14.2.4 · 唤醒方式不改变while检查条件的规则 / 16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课堂判断：等待条件与关闭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512357" cy="469392"/>
            <a:chOff x="597408" y="1950720"/>
            <a:chExt cx="6512357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5123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先wakeAll，随后才wait，通知是否会保留？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484120"/>
            <a:ext cx="6486144" cy="469392"/>
            <a:chOff x="597408" y="2484120"/>
            <a:chExt cx="6486144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4841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不会；先持锁检查保存的条件，再决定等待。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98520"/>
            <a:ext cx="7164629" cy="469392"/>
            <a:chOff x="597408" y="3398520"/>
            <a:chExt cx="7164629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98520"/>
              <a:ext cx="716462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只用if检查一次条件，醒来后就读取，是否充分？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31920"/>
            <a:ext cx="6082284" cy="469392"/>
            <a:chOff x="597408" y="3931920"/>
            <a:chExt cx="6082284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31920"/>
              <a:ext cx="60822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不充分；while重新检查状态与停止条件。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998720"/>
            <a:ext cx="7132320" cy="469392"/>
            <a:chOff x="597408" y="4998720"/>
            <a:chExt cx="7132320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9987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停止生产者后，两个等待的消费者是否自动结束？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32120"/>
            <a:ext cx="7481621" cy="469392"/>
            <a:chOff x="597408" y="5532120"/>
            <a:chExt cx="7481621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32120"/>
              <a:ext cx="748162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不会；修改共享stop并wakeAll，再等待全部线程。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299267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14.2.4 · 点击逐题显示答案 / 17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信号量把可用资源的数量保留下来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202424" cy="3403092"/>
            <a:chOff x="597408" y="1950720"/>
            <a:chExt cx="720242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20242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QSemaphore资源数可累积；acquire(n)成功时减n。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release(n)增加n；资源不足时acquire等待。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教材例：初值5，取4剩1，释放2剩3，再取3剩0。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此时立即尝试获取1，会返回失败。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wake不累积成数量，信号量许可会保存。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它仍不替程序选择具体缓冲槽。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93120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开始独立双缓冲示例，不沿用前面的共享变量 / 18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25486" cy="819150"/>
            <a:chOff x="590550" y="613410"/>
            <a:chExt cx="792548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2548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available只是此刻的资源数量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391144" cy="3403092"/>
            <a:chOff x="597408" y="1950720"/>
            <a:chExt cx="839114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39114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tryAcquire()立即尝试，带timeout形式最多等待指定毫秒。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成功才占有许可；失败时不释放未取得的许可。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available()仅用于观察，检查后计数还可能改变。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不能先看大于0，就假定随后一定获取成功。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release可使计数超过构造初值，初值2不是容量上限。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程序必须保持每次获取与释放正确配对。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500656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Qt 6.2.3使用tryAcquire(n,int timeout) / 19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教材用双缓冲保存连续采样批次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1981200"/>
            <a:ext cx="5715000" cy="3912870"/>
            <a:chOff x="609600" y="1981200"/>
            <a:chExt cx="5715000" cy="3912870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981200"/>
              <a:ext cx="5715000" cy="391287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6845808" y="1950720"/>
            <a:ext cx="3575304" cy="3403092"/>
            <a:chOff x="6845808" y="1950720"/>
            <a:chExt cx="3575304" cy="3403092"/>
          </a:xfrm>
        </p:grpSpPr>
        <p:sp>
          <p:nvSpPr>
            <p:cNvPr id="6" name="TextBox 6"/>
            <p:cNvSpPr txBox="1"/>
            <p:nvPr/>
          </p:nvSpPr>
          <p:spPr>
            <a:xfrm>
              <a:off x="6845808" y="1950720"/>
              <a:ext cx="35753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每批显示10个整数，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批次号逐步增加。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采集线程写满槽，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处理线程读槽并交回GUI。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保持顺序还需要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明确槽位交接规则。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80197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图14-5，完整界面；截图展示一次运行结果 / 20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10215372" cy="819150"/>
            <a:chOff x="590550" y="613410"/>
            <a:chExt cx="1021537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1021537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两槽数组保存批次，两个计数记录可用性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4275201" cy="1096518"/>
            <a:chOff x="598932" y="1983105"/>
            <a:chExt cx="4275201" cy="10965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427520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Batch buffers[2];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QSemaphore empty(2), full(0);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std::atomic_bool stop{false};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931920"/>
            <a:ext cx="7918704" cy="2145792"/>
            <a:chOff x="597408" y="3931920"/>
            <a:chExt cx="7918704" cy="21457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931920"/>
              <a:ext cx="791870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Batch沿用上一份的seq与QList&lt;int&gt;，保存整批值数据。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写索引只由生产者修改，读索引只由消费者修改。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两个索引各自从0开始，stop在线程启动前准备。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这是独立双缓冲示例，run不重置stop。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551977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包含atomic、QSemaphore；Batch注册方式见上一份 / 21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084564" cy="819150"/>
            <a:chOff x="590550" y="613410"/>
            <a:chExt cx="908456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08456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空许可、写数据、满许可按顺序交接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9600" y="2286000"/>
            <a:ext cx="10972800" cy="838200"/>
            <a:chOff x="609600" y="2286000"/>
            <a:chExt cx="10972800" cy="838200"/>
          </a:xfrm>
        </p:grpSpPr>
        <p:sp>
          <p:nvSpPr>
            <p:cNvPr id="4" name="Rectangle 4"/>
            <p:cNvSpPr/>
            <p:nvPr/>
          </p:nvSpPr>
          <p:spPr>
            <a:xfrm>
              <a:off x="609600" y="2286000"/>
              <a:ext cx="24003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2560320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取得空许可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3009900" y="2705100"/>
              <a:ext cx="457200" cy="9525"/>
            </a:xfrm>
            <a:custGeom>
              <a:avLst/>
              <a:gdLst/>
              <a:ahLst/>
              <a:cxnLst/>
              <a:rect l="l" t="t" r="r" b="b"/>
              <a:pathLst>
                <a:path w="457200" h="9525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noFill/>
            <a:ln w="19050">
              <a:solidFill>
                <a:srgbClr val="646B6B"/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3467100" y="2286000"/>
              <a:ext cx="24003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3683508" y="2560320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写完并发布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5867400" y="2705100"/>
              <a:ext cx="457200" cy="9525"/>
            </a:xfrm>
            <a:custGeom>
              <a:avLst/>
              <a:gdLst/>
              <a:ahLst/>
              <a:cxnLst/>
              <a:rect l="l" t="t" r="r" b="b"/>
              <a:pathLst>
                <a:path w="457200" h="9525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noFill/>
            <a:ln w="19050">
              <a:solidFill>
                <a:srgbClr val="646B6B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6324600" y="2286000"/>
              <a:ext cx="24003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541008" y="2560320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取得并复制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8724900" y="2705100"/>
              <a:ext cx="457200" cy="9525"/>
            </a:xfrm>
            <a:custGeom>
              <a:avLst/>
              <a:gdLst/>
              <a:ahLst/>
              <a:cxnLst/>
              <a:rect l="l" t="t" r="r" b="b"/>
              <a:pathLst>
                <a:path w="457200" h="9525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noFill/>
            <a:ln w="19050">
              <a:solidFill>
                <a:srgbClr val="646B6B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9182100" y="2286000"/>
              <a:ext cx="24003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98508" y="2560320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归还空许可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7408" y="3779520"/>
            <a:ext cx="7629144" cy="2145792"/>
            <a:chOff x="597408" y="3779520"/>
            <a:chExt cx="7629144" cy="2145792"/>
          </a:xfrm>
        </p:grpSpPr>
        <p:sp>
          <p:nvSpPr>
            <p:cNvPr id="16" name="TextBox 16"/>
            <p:cNvSpPr txBox="1"/>
            <p:nvPr/>
          </p:nvSpPr>
          <p:spPr>
            <a:xfrm>
              <a:off x="597408" y="3779520"/>
              <a:ext cx="762914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生产者取empty，写当前槽，最后释放full。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消费者取full，复制当前槽，最后释放empty。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复制未完成时，生产者不能重新占用那个槽。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先发布full再写，或先还empty再复制，都会破坏交接。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03504" y="6404610"/>
            <a:ext cx="428503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归还空许可后，该槽才允许再次使用 / 22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生产者用超时获取空槽并检查停止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182106" cy="2468118"/>
            <a:chOff x="598932" y="1983105"/>
            <a:chExt cx="6182106" cy="24681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18210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writeIndex=0, batchSeq=0, counter=0;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(!stop.load())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(!empty.tryAcquire(1,50)) continue;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(stop.load())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empty.release();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break;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705344" cy="888492"/>
            <a:chOff x="597408" y="5151120"/>
            <a:chExt cx="77053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705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取得许可后再次检查stop，取消时归还刚取得的空许可。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继续时才写槽；外层while后半段见下一页。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503175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TDaqThread::run片段；50ms为课堂超时选择 / 23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一批采样完成后再发布满槽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062216" cy="2125218"/>
            <a:chOff x="598932" y="1983105"/>
            <a:chExt cx="7062216" cy="21252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06221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Batch next = makeBatch(++batchSeq,counter);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(stop.load()) { empty.release(); break;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buffers[writeIndex] = next;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writeIndex = (writeIndex+1) % 2;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full.release();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884420"/>
            <a:ext cx="7949184" cy="1307592"/>
            <a:chOff x="597408" y="4884420"/>
            <a:chExt cx="79491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884420"/>
              <a:ext cx="7949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makeBatch保存批次号，追加counter++产生的10个整数。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每点在工作线程休眠10ms，采样完成再检查stop。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未发布则归还empty；写完槽才发布full。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28198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接上页；makeBatch为课堂辅助函数 / 24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084564" cy="819150"/>
            <a:chOff x="590550" y="613410"/>
            <a:chExt cx="908456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08456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消费者获取满许可后读取自己的索引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915531" cy="1782318"/>
            <a:chOff x="598932" y="1983105"/>
            <a:chExt cx="6915531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91553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readIndex=0;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(!stop.load())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(!full.tryAcquire(1,50)) continue;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(stop.load()) { full.release(); break;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Batch copy = buffers[readIndex];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7034784" cy="1307592"/>
            <a:chOff x="597408" y="4541520"/>
            <a:chExt cx="70347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本例采用立即停止，取消时归还刚取得的满许可。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尚未处理的槽保留到两个线程退出后再清理。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正常情况先复制完整批次，再归还空许可；接下页。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73640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TProcessThread::run前段 / 25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复制完整批次后，归还空槽并传值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008626" cy="1439418"/>
            <a:chOff x="598932" y="1983105"/>
            <a:chExt cx="5008626" cy="14394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00862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readIndex = (readIndex+1) % 2;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empty.release();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emit dataAvailable(copy);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931920"/>
            <a:ext cx="6958584" cy="2145792"/>
            <a:chOff x="597408" y="3931920"/>
            <a:chExt cx="6958584" cy="21457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931920"/>
              <a:ext cx="69585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接上页：copy已经保存该批序号和容器数据。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归还空槽后，生产者可以再次写入这个槽。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GUI消息仍保留已传出的值，随后由GUI槽显示。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信号使用Batch值参数，注册类型后建立队列连接。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73640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TProcessThread::run后段 / 26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两个索引保证按先写入的批次读取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034784" cy="3403092"/>
            <a:chOff x="597408" y="1950720"/>
            <a:chExt cx="70347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034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生产者依次写槽0、槽1，再回槽0。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消费者依次读槽0、槽1，再回槽0，各自推进索引。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教材用共享curBufNum推算最近写满的槽。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若生产者连续写满两槽，消费者可能先读第二批。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满许可只记录数量，不能指出哪一槽最早写满。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读写索引按相同环形顺序推进，保留批次先后关系。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12348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课堂调度例：生产者连续写满两槽 / 27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单生产者和单消费者各自拥有索引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339584" cy="3403092"/>
            <a:chOff x="597408" y="1950720"/>
            <a:chExt cx="73395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3395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本例写索引只有生产者访问，读索引只有消费者访问。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这两个局部变量没有共享读写，不需要另外加锁。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多个生产者可能争用写索引和槽位分配。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多个消费者也会争用读索引，需同步分配或使用队列。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许可保护槽的发布与重用，索引决定读取哪个槽。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序号保存在该槽的Batch里，不能取全局最新序号。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28503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适用前提：一个生产者和一个消费者 / 28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815730" cy="819150"/>
            <a:chOff x="590550" y="613410"/>
            <a:chExt cx="881573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81573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GUI槽读取Batch，保留那一批数据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862316" cy="2125218"/>
            <a:chOff x="598932" y="1983105"/>
            <a:chExt cx="7862316" cy="21252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86231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MainWindow::showBatch(Batch batch)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QString text = QString("第%1批：").arg(batch.seq);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for (int value : batch.values)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text += QString::number(value) + "，";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ui-&gt;plainTextEdit-&gt;appendPlainText(text);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922520"/>
            <a:ext cx="7766304" cy="888492"/>
            <a:chOff x="597408" y="4922520"/>
            <a:chExt cx="776630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922520"/>
              <a:ext cx="7766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GUI读取自己的Batch值，不再读取工作线程的数组地址。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教材局部bufData会被覆盖或失效，因此改用值型消息。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77080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接收对象this / Qt::QueuedConnection / 29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47430" cy="819150"/>
            <a:chOff x="590550" y="613410"/>
            <a:chExt cx="854743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4743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修改stop不会唤醒阻塞的acquire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949184" cy="3403092"/>
            <a:chOff x="597408" y="1950720"/>
            <a:chExt cx="79491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9491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生产者可能等empty，消费者可能等full。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只写stop=true，不会让永久阻塞的acquire返回。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两边都用tryAcquire(1,50)，失败后回到循环检查stop。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成功后再次检查；取消时只归还自己已取得的许可。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采样或处理本身也要能返回。硬件I/O若无限阻塞，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仅给信号量设置超时，仍不能使整个任务退出。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90270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GUI调用stop.store(true)，两边协作退出 / 30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停止策略决定是否处理剩余满槽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705344" cy="3403092"/>
            <a:chOff x="597408" y="1950720"/>
            <a:chExt cx="770534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70534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第23—26页采用立即停止，允许放弃未处理的批次。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GUI设置stop=true，再等待两个线程全部退出。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若要处理完已采集数据，先停止生产者并确认不再发布。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消费者继续取满槽，直到生产完成且没有待处理批次。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排空策略还需保存生产完成状态，安排等待的返回路径。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看到stop就立即退出的代码，不能保证所有批次已处理。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509275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排空是扩展设计，本课前面的代码采用立即停止 / 31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旧线程全部退出后再重建会话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619744" cy="3403092"/>
            <a:chOff x="597408" y="1950720"/>
            <a:chExt cx="861974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61974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等待线程退出超时，就保留缓冲区、信号量和停止状态。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仍运行的线程可能访问它们，此时不能销毁或强行重置。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两个线程都退出后，销毁旧会话并重新创建共享对象：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两槽、empty=2、full=0、stop=false，新线程索引从0开始。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运行中补release或清空full，会破坏槽与许可对应。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available也不能证明没有线程正持有某个许可。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541583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确认两个线程结束后，重建会话并重新传入共享对象 / 32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有限缓冲只能承受暂时的速度差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034784" cy="3403092"/>
            <a:chOff x="597408" y="1950720"/>
            <a:chExt cx="70347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034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两槽让采集和处理可以并行。两槽都满时，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本例的模拟生产者等待empty，暂时不再生成数据。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真实硬件若不能暂停，就要决定满槽时如何处理：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评估并增加容量、丢弃并记录，或使用设备缓存。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持续生产速度高于消费速度，有限缓冲终会满。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记录批次间隔、处理时间和积压，再决定缓冲策略。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93120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增加容量能吸收短期波动，长期速率仍需匹配 / 33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课堂中让生产和消费速度分别变慢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034784" cy="3403092"/>
            <a:chOff x="597408" y="1950720"/>
            <a:chExt cx="70347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034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记录每批序号和首尾值，检查0—9、10—19等顺序。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故意延迟消费者，让两槽都满，再确认仍先读槽0。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分别在生产者等empty、消费者等full时点击结束。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检查两者都能返回；等待退出超时就保留相关对象。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旧线程全部退出并新建会话后，才允许重新开始。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GUI可能还收到旧消息，用运行编号明确处理它们。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557738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教师现场验证任务：记录许可数、读写索引和退出结果 / 34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084564" cy="819150"/>
            <a:chOff x="590550" y="613410"/>
            <a:chExt cx="908456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08456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不同工具分别处理访问、等待与数量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253984" cy="3403092"/>
            <a:chOff x="597408" y="1950720"/>
            <a:chExt cx="82539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2539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QMutex保护相关读写，QReadWriteLock允许共享只读访问。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复制快照后释放锁，再用快照进行耗时处理。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QWaitCondition等待谓词成立，醒来后重新检查。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QSemaphore记录数量，程序另行管理槽位和归还时机。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队列信号将拥有数据的结果交回接收线程。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共享状态、缓冲容量和停止协议仍要按任务具体设计。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4304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 · 选择工具时先说明它需要解决哪一个条件 / 35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课堂判断：许可、索引与退出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679997" cy="469392"/>
            <a:chOff x="597408" y="1950720"/>
            <a:chExt cx="6679997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67999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full初值0，release两次后能取两个许可吗？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484120"/>
            <a:ext cx="5516880" cy="469392"/>
            <a:chOff x="597408" y="2484120"/>
            <a:chExt cx="5516880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4841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能；信号量保留数量，但不指定槽位。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98520"/>
            <a:ext cx="6534607" cy="469392"/>
            <a:chOff x="597408" y="3398520"/>
            <a:chExt cx="6534607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98520"/>
              <a:ext cx="653460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复制槽数据前先release empty，是否安全？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31920"/>
            <a:ext cx="5839968" cy="469392"/>
            <a:chOff x="597408" y="3931920"/>
            <a:chExt cx="5839968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319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不安全；生产者可能重写正在读取的槽。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998720"/>
            <a:ext cx="7471562" cy="469392"/>
            <a:chOff x="597408" y="4998720"/>
            <a:chExt cx="7471562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998720"/>
              <a:ext cx="74715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两个线程都可能acquire阻塞，只写stop是否足够？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32120"/>
            <a:ext cx="6486144" cy="469392"/>
            <a:chOff x="597408" y="5532120"/>
            <a:chExt cx="6486144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321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不足；等待要有超时或正确的唤醒退出协议。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444657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学生先回答，再点击依次揭示三个答案 / 36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把一批数据的交接过程连起来检查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232904" cy="3403092"/>
            <a:chOff x="597408" y="1950720"/>
            <a:chExt cx="72329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2329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生产者拿空许可，构造整批数据并写入指定槽。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发布满许可后，消费者才读取该槽并复制Batch。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消费者复制完成再还空许可，GUI收到值消息后显示。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原槽可以重用，已传出的消息仍保留独立值语义。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关闭时请求停止，让所有等待和任务都有返回路径。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全部线程退出后，才销毁共享资源或开始新会话。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573892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14.2.5 · 综合检查：等待点、覆盖点、销毁点分别受什么条件约束 / 37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79488" cy="819150"/>
            <a:chOff x="590550" y="613410"/>
            <a:chExt cx="687948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7948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第14章：线程、交接与退出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339584" cy="3403092"/>
            <a:chOff x="597408" y="1950720"/>
            <a:chExt cx="73395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3395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先确定计算在哪个线程执行，GUI在哪个线程接收。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说明怎样保护共享读写，消息保存哪些值和顺序。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等待条件写出何时可继续，有限缓冲写出许可与槽位。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停止时让等待结束，再确认全部线程已经返回。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课后把掷骰子例改成批量处理，先明确保存哪些结果；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再解释所选的锁、消息和关闭过程如何满足要求。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37388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第14章 · 多线程 / 本次课件完成至教材第14章 / 38 / 38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4_c_waitsemaphore">
  <a:themeElements>
    <a:clrScheme name="qt6_ch14_c_waitsemaphore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4_c_waitsemaphor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4_c_waitsemaphor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4_c_waitsemaphore">
  <a:themeElements>
    <a:clrScheme name="qt6_ch14_c_waitsemaphore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4_c_waitsemaphor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4_c_waitsemaphor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2026-10-07T06:00:46Z</dcterms:created>
  <dcterms:modified xsi:type="dcterms:W3CDTF">2026-10-07T06:00:46Z</dcterms:modified>
  <cp:category/>
  <cp:contentStatus/>
</cp:coreProperties>
</file>