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44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  <Relationship Id="rId44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份课件查明地址来源，现在再加入端口和连接过程。服务器先监听指定入口，客户端向这个入口发起连接；连接建立后，双方使用各自的socket读写字节。本节沿教材samp15_2的换行文本协议，从监听、接纳一直跟踪到收发和断开。输入地址有效仍不表示服务器正在监听，连接建立也不替应用划分消息。后面的片段会明确标出单客户端限制、失败处理和发送队列等教学修订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QTcpServer 官方 qdoc 与实现](https://raw.githubusercontent.com/qt/qtbase/v6.2.3/src/network/socket/qtcpserver.cpp)，[RFC 9293 Transmission Control Protocol，第 2.2 节及消息边界说明](https://www.rfc-editor.org/rfc/rfc9293.html)。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15-3和图15-4分别是服务器与客户端。服务器读取本机可绑定的地址和监听端口，点击开始后检查监听结果；客户端读取服务器地址及同一服务端口，点击连接后等待结果。两边都有发送输入框和接收记录，但它们操作的是各自进程中的socket。状态区用于分别观察监听或会话状态。教师可先在同一台电脑运行两个窗口，再在两台电脑上重复，地址选择沿用15.1的接口判断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服务器窗口持有QTcpServer，用它开始监听并接收newConnection通知。程序从它的待处理队列取出QTcpSocket，这个socket代表一个已经接入的会话；实际读写交给会话对象。客户端窗口也持有自己的QTcpSocket，用它发起连接并处理本端收发。虽然两端类名相同，它们处于不同进程，各自保存本端的发送与接收状态。让学生指出newConnection和readyRead各由哪个对象发出，就能避免把监听对象当作数据通道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QTcpServer 官方 qdoc 与实现](https://raw.githubusercontent.com/qt/qtbase/v6.2.3/src/network/socket/qtcpserver.cpp)。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机实验可监听回环地址，此入口只供本机访问；另一台电脑使用回环地址仍指向它自己。跨机实验要选择课堂网络中的服务器接口地址。服务器先指定本地监听端口，客户端填写能够到达的服务器地址和这个端口，双方才指向同一个服务入口。客户端自己的本地端口通常由系统选择，不必等于监听端口。若监听Any，客户端仍要填写可到达的服务器地址，不能把Any照抄为远端目标。先确认listen成功，再判断客户端的连接结果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QTcpServer 官方 qdoc 与实现](https://raw.githubusercontent.com/qt/qtbase/v6.2.3/src/network/socket/qtcpserver.cpp)。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客户端调用connectToHost发起连接，但该调用返回本身不能证明成功。名称输入与IP输入的处理分支可能不同，Qt6.2.3的IP路径也可能短暂发出HostLookupState，所以不要保证每次都能观察到完全相同的序列。进入ConnectingState时等待结果，connected表示连接已建立，本例此时才开放发送；失败通过errorOccurred及错误文字报告。部分系统连接本机时，connected甚至在调用内部发出，因此要先注册信号。断开时可能经过ClosingState，再回到UnconnectedState，界面按stateChanged报告的实际状态更新，不能在GUI中用阻塞等待替代事件处理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QAbstractSocket 官方 qdoc 与实现](https://raw.githubusercontent.com/qt/qtbase/v6.2.3/src/network/socket/qabstractsocket.cpp)。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面五行是窗口成员声明，下面两行放进构造函数；注释标出位置，不能把声明和初始化原样连续粘进一个函数。server最初为空，构造时创建并以窗口为父对象。active观察当前会话的销毁，pending保存本会话尚未交给socket的发送尾部。retryTimer在后面的发送扩展中使用，先声明，再配置非零间隔和总等待上限。setMaxPendingConnections只限制未取走的队列，接纳分支还必须拒绝第二个活动客户端。首次显示时禁用发送按钮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QTcpServer 官方 qdoc 与实现](https://raw.githubusercontent.com/qt/qtbase/v6.2.3/src/network/socket/qtcpserver.cpp)，[Qt 6.2.3 QPointer 类说明与 isNull() 官方 qdoc（qpointer.cpp：47–56、166–169）](https://raw.githubusercontent.com/qt/qtbase/v6.2.3/src/corelib/kernel/qpointer.cpp)，[Qt 6.2.3 QPointer 的弱引用成员、赋值、clear()与比较官方实现（qpointer.h：57–91、93–111）](https://raw.githubusercontent.com/qt/qtbase/v6.2.3/src/corelib/kernel/qpointer.h)。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ddress和port先从控件读取并校验范围。入口发现已有活动会话或正在监听，就停止重复启动，避免旧会话尚未收尾时重新使用同一个单会话演示。listen失败时取得server的错误文字，显示原因并按真实状态更新按钮，然后返回。只有listen成功，才将stopping复位为false并更新成功状态。showError和updateUi是窗口实现的辅助函数；原例没有完整检查返回值，本页补齐这一分支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QTcpServer 官方 qdoc 与实现](https://raw.githubusercontent.com/qt/qtbase/v6.2.3/src/network/socket/qtcpserver.cpp)。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监听标签读取server的isListening，回答是否还接纳新连接；会话标签读取active的state，回答当前连接处于什么状态。只监听而没有客户端时，发送按钮仍须禁用，发送需要active存在并处于ConnectedState。开始监听还要排除正在收尾的旧会话，结束服务按钮则在仍有监听或会话时保持可用。只关闭监听后，已取出的会话仍可能继续收发，因此不能把监听停止直接显示成会话已断开。教材的组合按钮还会请求当前会话断开，需要按两个对象分别解释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QTcpServer 官方 qdoc 与实现](https://raw.githubusercontent.com/qt/qtbase/v6.2.3/src/network/socket/qtcpserver.cpp)。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cpServer发出newConnection，通知程序查看待处理队列。nextPendingConnection取回其中一个socket，没有候选时返回空指针。这里的pending表示等待应用取走，并不表示TCP连接仍未建立；返回对象已经处于ConnectedState，程序可立即读取peerAddress和peerPort。此后再注册connected槽，不会重放已经发生的成功通知。教材手动调用连接显示函数，是主动读取当前状态，而不是重新建立一次连接。后面名为pending的QByteArray保存应用待发字节，不能与服务器的待处理连接队列混淆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QTcpServer 官方 qdoc 与实现](https://raw.githubusercontent.com/qt/qtbase/v6.2.3/src/network/socket/qtcpserver.cpp)。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个循环由newConnection处理函数执行。acceptOrReject是下一页的接纳判断。不能只设置最大待连接数，然后忽略后来到达的候选。候选对象已被创建，拒绝分支也需要断开和安排删除；原例直接覆盖成员的行为在这里被替换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QTcpServer 官方 qdoc 与实现](https://raw.githubusercontent.com/qt/qtbase/v6.2.3/src/network/socket/qtcpserver.cpp)。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eer来自上一页的队列，函数首先保证非空。active非空也包含正在断开的旧会话，因此旧会话清理前不接纳新客户端。拒绝时直接abort这个未接纳候选，再deleteLater。允许接纳后才保存成员和注册回调；最后读一次已缓冲数据，避免假定取出对象时缓冲必为空。 接入对象已经连接，不能等过去的connected重放。wirePeer之后立即调用updateUi读取当前state、peerAddress和peerPort，正确显示会话并启用发送。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QTcpServer 官方 qdoc 与实现](https://raw.githubusercontent.com/qt/qtbase/v6.2.3/src/network/socket/qtcpserver.cpp)，[Qt 6.2.3 QAbstractSocket 官方 qdoc 与实现](https://raw.githubusercontent.com/qt/qtbase/v6.2.3/src/network/socket/qabstractsocket.cpp)。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wirePeer中的三个连接片段。lambda捕获的peer是注册时的对象，不会随着active改变而改变。drainLines和showPeerError还应检查peer是否仍代表活动会话，防止旧会话修改当前UI。连接的context为窗口；此示例全部对象在GUI线程中使用，不能把原始peer指针交给不受控制的未来任务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QIODevice 官方 qdoc 与实现](https://raw.githubusercontent.com/qt/qtbase/v6.2.3/src/corelib/io/qiodevice.cpp)，[Qt 6.2.3 QAbstractSocket 官方 qdoc 与实现](https://raw.githubusercontent.com/qt/qtbase/v6.2.3/src/network/socket/qabstractsocket.cpp)。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finishPeer的核心。QPointer观察销毁，这里还主动解除活动身份，清空发送尾部、停止重试并立即禁用发送。若以后允许切换会话，旧连接清理不得抹掉新的active。peer的deleteLater只清理发出信号的这个对象。retryTimer是教学发送泵使用的QTimer成员，下一部分设置非零间隔和总等待上限。 active.clear只解除这个成员的引用，不删除对象。peer的deleteLater另外安排对象回收。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QTcpServer 官方 qdoc 与实现](https://raw.githubusercontent.com/qt/qtbase/v6.2.3/src/network/socket/qtcpserver.cpp)，[Qt 6.2.3 QPointer 类说明与 isNull() 官方 qdoc（qpointer.cpp：47–56、166–169）](https://raw.githubusercontent.com/qt/qtbase/v6.2.3/src/corelib/kernel/qpointer.cpp)，[Qt 6.2.3 QPointer 的弱引用成员、赋值、clear()与比较官方实现（qpointer.h：57–91、93–111）](https://raw.githubusercontent.com/qt/qtbase/v6.2.3/src/corelib/kernel/qpointer.h)，[Qt 6.2.3 QTimer interval、start()、stop()、timeout() 官方 qdoc 与实现（qtimer.cpp：184–189、228–297、743–768）](https://raw.githubusercontent.com/qt/qtbase/v6.2.3/src/corelib/kernel/qtimer.cpp)。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原例共享成员推演：A接入后成员保存A，B接入后成员改为B，但A仍存在。A随后发出readyRead时，如果槽读取当前成员，就会去读取B；A发出disconnected时，槽甚至可能对B安排删除。这是由代码推导的课堂情境，未声称已经实测。B并非空指针，所以补一个非空检查解决不了选错对象。接纳入口要明确限制第二会话，回调还要保留发出信号的对象身份；QPointer观察对象销毁，不能替程序选择信号来源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QTcpServer 官方 qdoc 与实现](https://raw.githubusercontent.com/qt/qtbase/v6.2.3/src/network/socket/qtcpserver.cpp)。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照教材Stop按钮，原例先判断server是否正在监听；条件成立后，请求当前成员disconnectFromHost，随后调用server的close。前者请求会话排空已有写缓冲并断开，后者结束监听。在固定Qt6.2.3中，close还会删除服务器内部尚未取出的候选，已经取出的active不在这个队列中，因此仍须另行处理。若服务器已经停止监听却还留有会话，原例的外层条件不会进入，便不能完成全部结束工作。不能把教材所说的断开解释成abort，也不能说close会自动断开所有活动客户端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QTcpServer 官方 qdoc 与实现](https://raw.githubusercontent.com/qt/qtbase/v6.2.3/src/network/socket/qtcpserver.cpp)，[Qt 6.2.3 QAbstractSocket 官方 qdoc 与实现](https://raw.githubusercontent.com/qt/qtbase/v6.2.3/src/network/socket/qabstractsocket.cpp)。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例全部对象在GUI线程中处理，先设置stopping，新的接纳入口就会拒绝候选。取消应用待发尾部并停重试以后，在close之前逐个取出当前内部候选，rejectCandidate先核对非空，再abort和deleteLater。随后close结束监听；标准Qt6.2.3的close本身也会删除其内部剩余候选，因此不能把队列循环放到close后。active已经取出，不在服务器的内部待处理队列中，需另外请求disconnectFromHost。断开通知进入finishPeer，核对身份后清空成员；界面按实际监听和活动状态更新。取消未提交尾部可能使对端保留未完成帧，接收端必须按未完成帧处理；如果业务要求最后一条消息处理成功，就要先提交完整帧、等待协议确认，再请求断开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QTcpServer 官方 qdoc 与实现](https://raw.githubusercontent.com/qt/qtbase/v6.2.3/src/network/socket/qtcpserver.cpp)，[Qt 6.2.3 QAbstractSocket 官方 qdoc 与实现](https://raw.githubusercontent.com/qt/qtbase/v6.2.3/src/network/socket/qabstractsocket.cpp)。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客户端构造时创建以窗口为父对象的QTcpSocket，先注册connected、readyRead和disconnected的处理入口。connected负责连接成功后的界面，readyRead负责读取完整消息，disconnected负责恢复连接与发送按钮。本页只列出三组连接片段，还应注册stateChanged和errorOccurred以观察状态及失败。与服务器取出的已连接socket不同，客户端此时尚未发起连接，先注册槽再调用connectToHost才能及时处理后续通知，包括少数平台在调用内部完成连接的情况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QTcpServer 官方 qdoc 与实现](https://raw.githubusercontent.com/qt/qtbase/v6.2.3/src/network/socket/qtcpserver.cpp)，[Qt 6.2.3 QAbstractSocket 官方 qdoc 与实现](https://raw.githubusercontent.com/qt/qtbase/v6.2.3/src/network/socket/qabstractsocket.cpp)。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客户端先检查输入的服务器地址或名称及端口，host和port来自客户端控件。已经连接或正在发起连接时，不重复调用connectToHost；进入ConnectingState以后让事件循环继续工作，等待结果。connected到达后读取对端信息，开放本例的发送操作。errorOccurred到达时保存并显示错误文字，再读取实际state决定重试按钮，不能假定所有错误都会立即回到UnconnectedState。失败可能来自名称解析、未监听的服务器、端口不一致或网络路径，需用实际错误信息定位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QAbstractSocket 官方 qdoc 与实现](https://raw.githubusercontent.com/qt/qtbase/v6.2.3/src/network/socket/qabstractsocket.cpp)，[Qt 6.2.3 QTcpServer 官方 qdoc 与实现](https://raw.githubusercontent.com/qt/qtbase/v6.2.3/src/network/socket/qtcpserver.cpp)。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户请求断开时，先禁止加入新的发送数据，再调用disconnectFromHost，让socket尝试排空已经接受的写缓冲。disconnected到达后才按真实状态恢复连接按钮并关闭发送入口。远端关闭时可能先报告RemoteHostClosedError，它也可能对应正常结束，不能据此认定对方崩溃。错误记录应包含errorString。关闭窗口时还要处理未完成的会话和应用待发队列；若要求最后一条消息被对方处理，就增加业务确认及超时，不能把析构回收当作送达证据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QAbstractSocket 官方 qdoc 与实现](https://raw.githubusercontent.com/qt/qtbase/v6.2.3/src/network/socket/qabstractsocket.cpp)。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发送端提交两条以换行结束的消息，分别是ONE和TWO。反斜线n标记实际换行字节，不是发送反斜线与字母n。若第一次只有ON，尚无完整行；第二次加入E、换行及T，取走ONE后把T留在缓冲；第三次加入WO和换行，得到TWO。也可能两个消息一起到达，这时要连续取出两行。这些到达块是课堂推演，并非当前网络实测。TCP保持字节顺序，接收端依据协议终止符划分消息，不能用readyRead次数代替消息数量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客户端讲解。接口行为同时核对了[RFC 9293 Transmission Control Protocol，第 2.2 节及消息边界说明](https://www.rfc-editor.org/rfc/rfc9293.html)，[Qt 6.2.3 QIODevice 官方 qdoc 与实现](https://raw.githubusercontent.com/qt/qtbase/v6.2.3/src/corelib/io/qiodevice.cpp)。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进入drainLines先检查peer仍是活动会话，再在canReadLine成立时循环读取。readLine包含终止换行，chop先去掉LF；如果剩余尾部是CR，再去掉一个CR，兼容CRLF。这里不能用trimmed无条件删除用户输入的空格。取得完整字节行后，fromUtf8解码，再由窗口的appendMessage显示。没有换行的尾部仍留在socket缓冲，等待下一批字节；每次readyRead结束时不能把它清空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QIODevice 官方 qdoc 与实现](https://raw.githubusercontent.com/qt/qtbase/v6.2.3/src/corelib/io/qiodevice.cpp)，[Qt 6.2.3 QString 官方头文件](https://raw.githubusercontent.com/qt/qtbase/v6.2.3/src/corelib/text/qstring.h)。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大长度是应用协议选择，课件不指定TCP通用上限。完整超长行也要在交给业务前拒绝，必要时用受限读取避免过大内存分配。若有等待超时，超时作用于未完成帧，而不是把静默本身当成可靠分帧方式。这里属于教材行协议的扩展。 这一页是尚需接入drainLines的限长扩展：appendMessage之前检查完整行长度，取完完整行之后检查peer的bytesAvailable，超限走当前会话失败路径。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客户端讲解。接口行为同时核对了[RFC 9293 Transmission Control Protocol，第 2.2 节及消息边界说明](https://www.rfc-editor.org/rfc/rfc9293.html)，[Qt 6.2.3 QIODevice 官方 qdoc 与实现](https://raw.githubusercontent.com/qt/qtbase/v6.2.3/src/corelib/io/qiodevice.cpp)。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框保存QString文字，网络实际传输字节。双方约定UTF-8后，发送端调用toUtf8取得QByteArray，按字节数组的size确定长度，不能用QString字符数代替。一个中文字符可能占多个UTF-8字节，若到达块恰好从字符中间断开，逐块解码会破坏显示；本例先取得完整行再fromUtf8。Qt6的隐式字节数组转QString已经使用UTF-8，显式写出编码是为了让协议清楚。二进制载荷仍需独立格式，任意字节不能直接当作文字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QString 官方头文件](https://raw.githubusercontent.com/qt/qtbase/v6.2.3/src/corelib/text/qstring.h)，[RFC 9293 Transmission Control Protocol，第 2.2 节及消息边界说明](https://www.rfc-editor.org/rfc/rfc9293.html)。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ext来自当前输入框。排队前先按协议检查输入换行和单帧长度，多行文字需要另外定义转义或帧格式。入口发现stopping为true、active为空或socket不在ConnectedState，就不加入数据。通过检查后，toUtf8编码并追加LF，形成一条行帧。wasEmpty记住追加前的队列状态，只有从空变非空才调用sendWait的start，已有尾部时追加消息不重新起算。pending保存尚待提交的字节，pumpWrites尝试交给socket，日志此时写已排队，不能宣称对方已经处理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QIODevice 官方 qdoc 与实现](https://raw.githubusercontent.com/qt/qtbase/v6.2.3/src/corelib/io/qiodevice.cpp)，[Qt 6.2.3 QAbstractSocket 官方 qdoc 与实现](https://raw.githubusercontent.com/qt/qtbase/v6.2.3/src/network/socket/qabstractsocket.cpp)，[Qt 6.2.3 QString 官方头文件](https://raw.githubusercontent.com/qt/qtbase/v6.2.3/src/corelib/text/qstring.h)，[Qt 6.2.3 QElapsedTimer 构造、invalidate()、isValid() 官方 qdoc 与实现（qelapsedtimer.cpp：205–212、238–261）](https://raw.githubusercontent.com/qt/qtbase/v6.2.3/src/corelib/kernel/qelapsedtimer.cpp)，[Qt 6.2.3 QElapsedTimer start()、restart()、elapsed() 公共 API qdoc（qelapsedtimer_generic.cpp：68–107、127–139）](https://raw.githubusercontent.com/qt/qtbase/v6.2.3/src/corelib/kernel/qelapsedtimer_generic.cpp)。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八个待发字节和返回三作课堂推演，不表示QTcpSocket通常都会短写。write返回三时只删除已接受的前三个字节，剩余五个继续保留，之后的新消息追加在尾部以保持顺序。不能重发整条消息，否则前三个字节重复；也不能清空数组，否则后五个字节丢失。返回负一时保存失败原因并结束本例会话；返回零时不修改队列，交给后续事件或非零间隔计时器重试。缓冲socket通常能接收整块，调用者仍应检查返回值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QIODevice 官方 qdoc 与实现](https://raw.githubusercontent.com/qt/qtbase/v6.2.3/src/corelib/io/qiodevice.cpp)，[Qt 6.2.3 QAbstractSocket 官方 qdoc 与实现](https://raw.githubusercontent.com/qt/qtbase/v6.2.3/src/network/socket/qabstractsocket.cpp)。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四行放进构造函数，retryIntervalMs是本例选择的正整数毫秒间隔。后四行加入wirePeer，在注册读取和断开通知的同一位置连接bytesWritten。通知来自旧peer时不能驱动新会话，所以先比较active与捕获的peer。计时器timeout处理当前窗口保存的活动队列。GUI线程每次只尝试一次写入，返回0就让出事件循环，等后续事件或计时器；不能while不停写。间隔只是重试节奏，总等待期限另外检查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QIODevice 官方 qdoc 与实现](https://raw.githubusercontent.com/qt/qtbase/v6.2.3/src/corelib/io/qiodevice.cpp)，[Qt 6.2.3 QAbstractSocket 官方 qdoc 与实现](https://raw.githubusercontent.com/qt/qtbase/v6.2.3/src/network/socket/qabstractsocket.cpp)，[Qt 6.2.3 QTimer interval、start()、stop()、timeout() 官方 qdoc 与实现（qtimer.cpp：184–189、228–297、743–768）](https://raw.githubusercontent.com/qt/qtbase/v6.2.3/src/corelib/kernel/qtimer.cpp)。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ndWait是QElapsedTimer成员，waitLimitMs是应用设置的正整数毫秒上限，须在使用前保存为窗口成员或常量。该计时器用于计量累计时间，不发出timeout；重复尝试由上一页QTimer驱动。排队入口在队列从空变非空时调用start，已有尾部时追加消息不再次start。pumpWrites先检查队列非空，再用waitExpired决定是否停止。队列完全提交后，下次从空变为非空会重新起算。这个期限只约束把应用待发尾部交给socket的过程；若要求对端处理完，要另设业务回复及其期限。本页为应用扩展，使用Qt常用计时接口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QIODevice 官方 qdoc 与实现](https://raw.githubusercontent.com/qt/qtbase/v6.2.3/src/corelib/io/qiodevice.cpp)，[Qt 6.2.3 QAbstractSocket 官方 qdoc 与实现](https://raw.githubusercontent.com/qt/qtbase/v6.2.3/src/network/socket/qabstractsocket.cpp)，[Qt 6.2.3 QElapsedTimer 构造、invalidate()、isValid() 官方 qdoc 与实现（qelapsedtimer.cpp：205–212、238–261）](https://raw.githubusercontent.com/qt/qtbase/v6.2.3/src/corelib/kernel/qelapsedtimer.cpp)，[Qt 6.2.3 QElapsedTimer start()、restart()、elapsed() 公共 API qdoc（qelapsedtimer_generic.cpp：68–107、127–139）](https://raw.githubusercontent.com/qt/qtbase/v6.2.3/src/corelib/kernel/qelapsedtimer_generic.cpp)。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段放在pumpWrites函数体内。它先核对active处于连接状态，应用队列为空时停掉重试计时器。队列非空且期限已到时记录发送超时并结束会话；write失败则先取得当前socket的错误文字，再进入失败清理。write接受n个字节时只移除该前缀；仍有尾部就启动已配置非零间隔的重试。最后一次写入使队列变空时，下一次bytesWritten或计时器入口会停止计时器。期限从该批应用队列首次非空起算，追加消息不会延长期限；它约束本地提交等待，不保证远端处理完成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QIODevice 官方 qdoc 与实现](https://raw.githubusercontent.com/qt/qtbase/v6.2.3/src/corelib/io/qiodevice.cpp)，[Qt 6.2.3 QAbstractSocket 官方 qdoc 与实现](https://raw.githubusercontent.com/qt/qtbase/v6.2.3/src/network/socket/qabstractsocket.cpp)，[Qt 6.2.3 QTimer interval、start()、stop()、timeout() 官方 qdoc 与实现（qtimer.cpp：184–189、228–297、743–768）](https://raw.githubusercontent.com/qt/qtbase/v6.2.3/src/corelib/kernel/qtimer.cpp)，[Qt 6.2.3 QElapsedTimer 构造、invalidate()、isValid() 官方 qdoc 与实现（qelapsedtimer.cpp：205–212、238–261）](https://raw.githubusercontent.com/qt/qtbase/v6.2.3/src/corelib/kernel/qelapsedtimer.cpp)，[Qt 6.2.3 QElapsedTimer start()、restart()、elapsed() 公共 API qdoc（qelapsedtimer_generic.cpp：68–107、127–139）](https://raw.githubusercontent.com/qt/qtbase/v6.2.3/src/corelib/kernel/qelapsedtimer_generic.cpp)。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ailSession接收已经保存的原因。超时调用传入发送超时，write返回负数时传入active的errorString；要在abort和删除前取得这段文字。函数显示错误后清空应用待发队列并停止重试，按本例失败策略abort当前连接，取消socket中未发完的数据。活动会话由disconnected进入finishPeer，后者核对身份、清空active并安排删除。正常结束服务仍可选择disconnectFromHost，失败取消路径与正常结束策略要区分。showError由窗口实现。本片段未做Qt编译运行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QAbstractSocket 官方 qdoc 与实现](https://raw.githubusercontent.com/qt/qtbase/v6.2.3/src/network/socket/qabstractsocket.cpp)，[Qt 6.2.3 QTcpServer 官方 qdoc 与实现](https://raw.githubusercontent.com/qt/qtbase/v6.2.3/src/network/socket/qtcpserver.cpp)，[Qt 6.2.3 QIODevice 官方 qdoc 与实现](https://raw.githubusercontent.com/qt/qtbase/v6.2.3/src/corelib/io/qiodevice.cpp)。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应用待发数组pending为空，表示本例已将待发尾部交给socket；bytesToWrite为零，表示本地socket写缓冲已排空；bytesWritten只报告本地写出的进展。这些条件都位于本端，不能据此宣称远端业务已经处理。若业务需要确认，远端处理完以后发送应用约定的回复，本端按请求编号等条件匹配回复，再判断结果。断开前是否等回复由协议要求决定。本页区分三个完成位置，不展开成完整的业务可靠性协议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QAbstractSocket 官方 qdoc 与实现](https://raw.githubusercontent.com/qt/qtbase/v6.2.3/src/network/socket/qabstractsocket.cpp)，[RFC 9293 Transmission Control Protocol，第 2.2 节及消息边界说明](https://www.rfc-editor.org/rfc/rfc9293.html)。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单客户端扩展到多个客户端时，首先为每个socket保存独立会话身份、接收尾部和发送队列。数据回调使用发出信号的socket，一个客户端断开时只移除它自己的记录，不让所有槽都读取同一个当前成员。教材提到为连接安排线程，但多个异步socket可以在同一事件循环中处理，是否另开线程应由耗时计算和阻塞工作决定。线程不会自动纠正会话身份错位。前面的教学程序仍只允许一个活动会话，此页说明进一步扩展需要改变的数据归属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QTcpServer 官方 qdoc 与实现](https://raw.githubusercontent.com/qt/qtbase/v6.2.3/src/network/socket/qtcpserver.cpp)，[Qt 6.2.3 QAbstractSocket 官方 qdoc 与实现](https://raw.githubusercontent.com/qt/qtbase/v6.2.3/src/network/socket/qabstractsocket.cpp)。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以换行划分文本，二进制文件中的任意字节也可能等于换行，不能继续用行读取解析文件。可另行规定长度字段和载荷字段，双方约定字段顺序、整数宽度及数据流版本。接收数据不足时保留状态，等待下一批字节，完整一帧后才把结果交给业务。QDataStream的读取事务可在数据不足时回到起点再读，但事务不能代替长度上限检查，不能直接用不可信长度无限分配内存。本页介绍协议方向，不声称原书提供了完整文件传输实现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QDataStream 官方 qdoc 与实现](https://raw.githubusercontent.com/qt/qtbase/v6.2.3/src/corelib/serialization/qdatastream.cpp)，[RFC 9293 Transmission Control Protocol，第 2.2 节及消息边界说明](https://www.rfc-editor.org/rfc/rfc9293.html)。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实验按失败位置排查。listen失败时先看本地地址、端口占用和错误文字；连接失败时确认服务器已监听且客户端目标端口一致。有字节却没有消息时，检查终止换行及仍在缓冲中的尾部。第二个客户端进入时核对拒绝分支，而退出前有数据时核对应用待发数组、socket缓冲和关闭策略。教师可先用第二实例监听同一入口展示监听失败，再去掉一条消息的换行展示未完成帧。每次只改变一个条件，日志同时记录对象和操作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QTcpServer 官方 qdoc 与实现](https://raw.githubusercontent.com/qt/qtbase/v6.2.3/src/network/socket/qtcpserver.cpp)，[Qt 6.2.3 QIODevice 官方 qdoc 与实现](https://raw.githubusercontent.com/qt/qtbase/v6.2.3/src/corelib/io/qiodevice.cpp)，[Qt 6.2.3 QAbstractSocket 官方 qdoc 与实现](https://raw.githubusercontent.com/qt/qtbase/v6.2.3/src/network/socket/qabstractsocket.cpp)。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呈现到达过程，让学生写出每次处理后的缓冲内容，点击一次显示本题完整答案与原因。第一次缓冲只有A，没有换行，因此不显示。第二次组成AB和换行，显示AB后保留C。最后把保留的C与新到的D及换行接起来，显示CD。接收块的边界不是消息边界，一条消息须等到约定的换行才交给应用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客户端讲解。接口行为同时核对了[RFC 9293 Transmission Control Protocol，第 2.2 节及消息边界说明](https://www.rfc-editor.org/rfc/rfc9293.html)，[Qt 6.2.3 QIODevice 官方 qdoc 与实现](https://raw.githubusercontent.com/qt/qtbase/v6.2.3/src/corelib/io/qiodevice.cpp)。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原例成员覆盖的假定情境，前面的教学修订已经拒绝第二会话。先让学生指出信号来自A，而当前成员代表B，再点击一次显示答案和理由。把成员改为QPointer仍然只会观察B，不能根据A的信号选对清理对象。回调应捕获A的身份，只在active仍等于A时清空活动成员，安排删除的也应是A。非空检查、对象寿命观察和会话身份判断解决不同问题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QTcpServer 官方 qdoc 与实现](https://raw.githubusercontent.com/qt/qtbase/v6.2.3/src/network/socket/qtcpserver.cpp)，[Qt 6.2.3 QPointer 类说明与 isNull() 官方 qdoc（qpointer.cpp：47–56、166–169）](https://raw.githubusercontent.com/qt/qtbase/v6.2.3/src/corelib/kernel/qpointer.cpp)，[Qt 6.2.3 QPointer 的弱引用成员、赋值、clear()与比较官方实现（qpointer.h：57–91、93–111）](https://raw.githubusercontent.com/qt/qtbase/v6.2.3/src/corelib/kernel/qpointer.h)。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分别指出server与active代表的对象，再点击一次显示本题完整答案。server的close停止监听，并在固定版本中清理内部未取出的候选；已经取出的active仍独立存在，不会因此自动断开。本例结束服务还需请求active断开，再由disconnected回调核对身份、清空成员并更新界面。对照教材Stop，它另外调用了disconnectFromHost，但外层isListening条件不能覆盖已停止监听的残留会话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QTcpServer 官方 qdoc 与实现](https://raw.githubusercontent.com/qt/qtbase/v6.2.3/src/network/socket/qtcpserver.cpp)，[Qt 6.2.3 QAbstractSocket 官方 qdoc 与实现](https://raw.githubusercontent.com/qt/qtbase/v6.2.3/src/network/socket/qabstractsocket.cpp)。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确认服务器监听成功，再连接第一个客户端，让学生观察监听状态、活动会话和按钮。双方各发送一行含中文的文字，核对UTF-8解码及换行后才显示完整消息。再打开第二客户端，观察教学修订拒绝新会话；这项行为不能拿原书截图当作运行证据。结束服务以后，核对重试计时器停止、pending清空、active在断开清理后为空，才允许重新监听。下一份改用UDP，数据报边界会改变读取方法，地址和端口仍需匹配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本页依据教材第15章的15.2.1 TCP通信相关的类；15.2.2 服务器端；15.2.3 客户端讲解。接口行为同时核对了[Qt 6.2.3 QTcpServer 官方 qdoc 与实现](https://raw.githubusercontent.com/qt/qtbase/v6.2.3/src/network/socket/qtcpserver.cpp)，[RFC 9293 Transmission Control Protocol，第 2.2 节及消息边界说明](https://www.rfc-editor.org/rfc/rfc9293.html)。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15_b_tcp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15_b_tcp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8032d4348e7a9ccc.png"/>
  <Relationship Id="rId3" Type="http://schemas.openxmlformats.org/officeDocument/2006/relationships/image" Target="../media/image_40389a4c1545a1b5.png"/>
  <Relationship Id="rId4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5.xml"/>
</Relationships>
</file>

<file path=ppt/slides/_rels/slide3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6.xml"/>
</Relationships>
</file>

<file path=ppt/slides/_rels/slide3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7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1790700"/>
            <a:ext cx="8420100" cy="2076450"/>
            <a:chOff x="590550" y="1790700"/>
            <a:chExt cx="8420100" cy="20764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1790700"/>
              <a:ext cx="8420100" cy="2076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TCP通信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服务器、客户端与字节流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4312920"/>
            <a:ext cx="7034784" cy="1726692"/>
            <a:chOff x="597408" y="4312920"/>
            <a:chExt cx="7034784" cy="17266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43129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服务器开始监听，客户端发起连接。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51511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连接建立后，双方按约定读写消息；教材采用</a:t>
              </a:r>
              <a:br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换行分隔的文本消息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。本节从监听一直跟踪到断开。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03504" y="6404610"/>
            <a:ext cx="702160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第15章 网络 · 15.2 · 教材samp15_2 · Qt 6.2.3基线 · 官方核验 F008、F017 · 01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先看教材的两个窗口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828800"/>
            <a:ext cx="3986784" cy="3906012"/>
            <a:chOff x="597408" y="1828800"/>
            <a:chExt cx="3986784" cy="3906012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828800"/>
              <a:ext cx="3429000" cy="2826448"/>
            </a:xfrm>
            <a:prstGeom prst="rect">
              <a:avLst/>
            </a:prstGeom>
          </p:spPr>
        </p:pic>
        <p:sp>
          <p:nvSpPr>
            <p:cNvPr id="5" name="TextBox 5"/>
            <p:cNvSpPr txBox="1"/>
            <p:nvPr/>
          </p:nvSpPr>
          <p:spPr>
            <a:xfrm>
              <a:off x="597408" y="4846320"/>
              <a:ext cx="3986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服务器填写本地地址和端口，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然后开始监听。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464808" y="1828800"/>
            <a:ext cx="3441192" cy="3906012"/>
            <a:chOff x="6464808" y="1828800"/>
            <a:chExt cx="3441192" cy="3906012"/>
          </a:xfrm>
        </p:grpSpPr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77000" y="1828800"/>
              <a:ext cx="3429000" cy="2873883"/>
            </a:xfrm>
            <a:prstGeom prst="rect">
              <a:avLst/>
            </a:prstGeom>
          </p:spPr>
        </p:pic>
        <p:sp>
          <p:nvSpPr>
            <p:cNvPr id="8" name="TextBox 8"/>
            <p:cNvSpPr txBox="1"/>
            <p:nvPr/>
          </p:nvSpPr>
          <p:spPr>
            <a:xfrm>
              <a:off x="6464808" y="4846320"/>
              <a:ext cx="3377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客户端填写服务器位置，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然后发起连接。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722620"/>
            <a:ext cx="8844686" cy="469392"/>
            <a:chOff x="597408" y="5722620"/>
            <a:chExt cx="8844686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722620"/>
              <a:ext cx="884468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两边都有发送框与接收记录；状态区显示监听或socket状态。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03504" y="6404610"/>
            <a:ext cx="642335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教材图15-3、图15-4完整展示 · PDF第537页 · 截图小字由大字号说明补充 · 02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3995928" cy="819150"/>
            <a:chOff x="590550" y="613410"/>
            <a:chExt cx="399592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39959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谁监听，谁收发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" y="1828800"/>
            <a:ext cx="4724400" cy="3429000"/>
            <a:chOff x="609600" y="1828800"/>
            <a:chExt cx="4724400" cy="3429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4724400" cy="3429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6008" y="2103120"/>
              <a:ext cx="183154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QTcpServer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26008" y="2941320"/>
              <a:ext cx="2767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服务器窗口持有它，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用它开始监听。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826008" y="4198620"/>
              <a:ext cx="3072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有连接等待接纳时，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它通知窗口取走对象。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715000" y="1828800"/>
            <a:ext cx="5867400" cy="3429000"/>
            <a:chOff x="5715000" y="1828800"/>
            <a:chExt cx="5867400" cy="3429000"/>
          </a:xfrm>
        </p:grpSpPr>
        <p:sp>
          <p:nvSpPr>
            <p:cNvPr id="9" name="Rectangle 9"/>
            <p:cNvSpPr/>
            <p:nvPr/>
          </p:nvSpPr>
          <p:spPr>
            <a:xfrm>
              <a:off x="5715000" y="1828800"/>
              <a:ext cx="5867400" cy="3429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5931408" y="2103120"/>
              <a:ext cx="183154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QTcpSocket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31408" y="2941320"/>
              <a:ext cx="3681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服务器为每个接入客户端，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取出对应的会话socket。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931408" y="4198620"/>
              <a:ext cx="3986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客户端窗口用自己的socket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发起连接，并处理本端收发。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608320"/>
            <a:ext cx="8844686" cy="469392"/>
            <a:chOff x="597408" y="5608320"/>
            <a:chExt cx="8844686" cy="469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608320"/>
              <a:ext cx="884468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连接两端各有一个socket，分别保存本端的接收与发送状态。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537751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教材15.2.1 · 职责整理 · Qt 6.2.3官方核验 F014、F010 · 03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地址与端口共同指定入口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1950720"/>
            <a:ext cx="6809232" cy="3822192"/>
            <a:chOff x="597408" y="1950720"/>
            <a:chExt cx="6809232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本机实验可监听回环地址，只供本机连接。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两台电脑实验要选择课堂网络中的接口地址。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3208020"/>
              <a:ext cx="6729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服务器指定一个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本地监听端口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；客户端填写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服务器的地址和这个端口，指向同一个服务入口。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44653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客户端自己的本地端口不必与监听端口相同。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5303520"/>
              <a:ext cx="6809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服务器监听成功后，才能检验客户端是否连入。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429714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教材15.2 · Qt 6.2.3官方核验 F009、F008 · 04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连接过程会经过哪些状态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1950720"/>
            <a:ext cx="7110984" cy="4241292"/>
            <a:chOff x="597408" y="1950720"/>
            <a:chExt cx="7110984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110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输入服务器名称时，可能先进入HostLookupState。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随后进入ConnectingState，等待连接结果。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3208020"/>
              <a:ext cx="67930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connected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表示连接已建立，此后才允许发送。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4046220"/>
              <a:ext cx="64709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失败通过errorOccurred和错误文字报告。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connectToHost返回本身不能证明连接已成功。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5303520"/>
              <a:ext cx="69738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断开过程还会经过ClosingState，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或回到UnconnectedState；按实际状态更新界面。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670755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教材15.2.1 · IP也可能短暂进入HostLookupState · 官方核验 F188至F190 · 05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先把成员初始化清楚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162300"/>
            <a:chOff x="609600" y="1828800"/>
            <a:chExt cx="10972800" cy="3162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162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5301996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QTcpServer *server = nullptr;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QPointer&lt;QTcpSocket&gt; active;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stopping =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QByteArray pending;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QTimer retryTimer;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以下放在构造函数中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server = new QTcpServer(this);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server-&gt;setMaxPendingConnections(1);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265420"/>
            <a:ext cx="8406384" cy="888492"/>
            <a:chOff x="597408" y="5265420"/>
            <a:chExt cx="84063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265420"/>
              <a:ext cx="8406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active为空表示尚未接纳会话。pending保存应用待发尾部，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retryTimer供后续重试使用；队列上限不限制活动会话数量。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690463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教学修订 · 成员声明与构造片段，非完整类定义 · 官方核验 F012、F182、F183 · 06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监听成功后再修改界面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162300"/>
            <a:chOff x="609600" y="1828800"/>
            <a:chExt cx="10972800" cy="3162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162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6475476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(active || server-&gt;isListening())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(!server-&gt;listen(address, port))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showError(server-&gt;errorString());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updateUi();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stopping =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updateUi();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265420"/>
            <a:ext cx="8772144" cy="888492"/>
            <a:chOff x="597408" y="5265420"/>
            <a:chExt cx="877214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265420"/>
              <a:ext cx="87721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address和port先从界面读取并校验。失败时显示原因；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updateUi按真实状态设置按钮，成功提示只能放在listen之后。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647570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教学修订 · showError、updateUi由窗口实现 · Qt 6.2.3官方核验 F008 · 07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监听状态和会话状态分开显示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906158" cy="4241292"/>
            <a:chOff x="597408" y="1950720"/>
            <a:chExt cx="6906158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6784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监听标签读取server-&gt;isListening()，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会话标签读取当前active的state()。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3208020"/>
              <a:ext cx="69061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允许发送，需要active存在且处于</a:t>
              </a:r>
              <a:r>
                <a:rPr lang="zh-CN" sz="24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已连接状态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40462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开始监听前，还要排除正在收尾的旧会话。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884420"/>
              <a:ext cx="6809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只要仍有监听或会话，结束服务按钮就应可用。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722620"/>
              <a:ext cx="6809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停止接纳新连接后，已有会话仍可能继续收发。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86214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教材15.2.2 · 状态与按钮整理 · Qt 6.2.3官方核验 F013、F008 · 08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172733" cy="819150"/>
            <a:chOff x="590550" y="613410"/>
            <a:chExt cx="6172733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17273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pending指等待应用取走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1950720"/>
            <a:ext cx="8028737" cy="3822192"/>
            <a:chOff x="597408" y="1950720"/>
            <a:chExt cx="8028737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0287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QTcpServer发出newConnection，通知程序查看队列。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72024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nextPendingConnection从待处理队列取一个对象；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没有候选时，它返回nullptr。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4046220"/>
              <a:ext cx="5510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返回的socket已处于</a:t>
              </a:r>
              <a:r>
                <a:rPr lang="zh-CN" sz="24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ConnectedState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程序可立即读取它的对端地址和端口。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5303520"/>
              <a:ext cx="743925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此后再接connected槽，不会重放过去的成功信号。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671489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教材15.2.2 · 此处pending为服务器待处理连接概念 · 官方核验 F010、F011 · 09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逐个取出当前待处理连接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019300"/>
            <a:chOff x="609600" y="1828800"/>
            <a:chExt cx="10972800" cy="2019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019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20890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 (server-&gt;hasPendingConnections())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auto *peer = server-&gt;nextPendingConnection();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(!peer) break;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acceptOrReject(peer);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198620"/>
            <a:ext cx="8089392" cy="1726692"/>
            <a:chOff x="597408" y="4198620"/>
            <a:chExt cx="8089392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这段循环放在newConnection处理函数中。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它先取出当前队列的对象，再决定接纳或拒绝。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455920"/>
              <a:ext cx="80893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acceptOrReject处理具体peer；下一页展开它的判断。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616978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教学修订 · acceptOrReject为应用辅助函数 · 官方核验 F014、F012 · 10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已有活动会话时拒绝新候选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162300"/>
            <a:chOff x="609600" y="1828800"/>
            <a:chExt cx="10972800" cy="3162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162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502271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(!server-&gt;isListening() || stopping || active)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peer-&gt;abort(); peer-&gt;deleteLater();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active = peer;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wirePeer(peer);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updateUi();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drainLines(peer);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265420"/>
            <a:ext cx="7949184" cy="888492"/>
            <a:chOff x="597408" y="5265420"/>
            <a:chExt cx="79491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26542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peer是上一页取出的非空候选。拒绝时保留原active；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接纳后注册回调、立即更新界面，再读取已缓冲的完整行。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673888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教学修订 · wirePeer与drainLines后续展开 · 官方核验 F010、F015、F014 · 11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回调始终指向发出信号的对象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28900"/>
            <a:chOff x="609600" y="1828800"/>
            <a:chExt cx="10972800" cy="26289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28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691553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connect(peer, &amp;QTcpSocket::readyRead, this,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[this, peer] { drainLines(peer); });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connect(peer, &amp;QTcpSocket::disconnected, this,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[this, peer] { finishPeer(peer); });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connect(peer, &amp;QTcpSocket::errorOccurred, this,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[this, peer] { showPeerError(peer); });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922520"/>
            <a:ext cx="7827264" cy="888492"/>
            <a:chOff x="597408" y="4922520"/>
            <a:chExt cx="782726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922520"/>
              <a:ext cx="78272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这是wirePeer的连接片段。读取与清理使用捕获的peer，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还要核对活动身份；本例的这些对象都由GUI线程处理。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555985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教学修订 · 三个处理函数由窗口实现 · 官方核验 F018、F016 · 12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断开时先核对身份，再清理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819400"/>
            <a:chOff x="609600" y="1828800"/>
            <a:chExt cx="10972800" cy="2819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1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324840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(active == peer)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active.clear();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pending.clear();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retryTimer.stop();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updateUi();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peer-&gt;deleteLater();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151120"/>
            <a:ext cx="8025384" cy="888492"/>
            <a:chOff x="597408" y="5151120"/>
            <a:chExt cx="80253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151120"/>
              <a:ext cx="8025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finishPeer只在身份一致时清空活动成员和待发尾部。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deleteLater处理发出断开信号的peer，不删除别的会话。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673089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教学修订 · active.clear不删除对象 · 官方核验 F011、F182、F183、F184 · 13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原例覆盖成员会发生什么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7095744" cy="4241292"/>
            <a:chOff x="597408" y="1950720"/>
            <a:chExt cx="7095744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45171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 A接入后，原例成员保存A。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99724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2. B接入后，成员被改为B，A仍然存在。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70957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3. A发出readyRead，槽却可能读取当前成员B。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80496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4. A断开时，槽还可能对B调用deleteLater。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接纳时限制第二会话，回调再保留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信号来源的身份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才能同时避免成员被覆盖和旧信号选错对象。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80415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课堂情境 · 按教材原例静态推演，未做网络实测 · API依据 F014 · 14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388227" cy="819150"/>
            <a:chOff x="590550" y="613410"/>
            <a:chExt cx="638822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38822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教材的Stop做了两个操作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1950720"/>
            <a:ext cx="7568184" cy="4241292"/>
            <a:chOff x="597408" y="1950720"/>
            <a:chExt cx="7568184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70700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原书先判断server-&gt;isListening()。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7309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条件成立后，对当前成员请求disconnectFromHost，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随后调用server-&gt;close()停止监听。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4046220"/>
              <a:ext cx="6729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如果服务器已不监听，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原分支不会处理残留会话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因此，结束服务的入口不能只按监听状态判断。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5303520"/>
              <a:ext cx="7568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close也清理内部未取出的候选。原按钮另行请求断开，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disconnectFromHost仍可能等候已有写缓冲排空。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609264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教材15.2.2 · PDF第540页原图核对 · 官方核验 F013、F015、F191 · 15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教学版结束服务先停止接纳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162300"/>
            <a:chOff x="609600" y="1828800"/>
            <a:chExt cx="10972800" cy="3162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162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795641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stopping = true;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pending.clear();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retryTimer.stop();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 (server-&gt;hasPendingConnections())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rejectCandidate(server-&gt;nextPendingConnection());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server-&gt;close();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(active) active-&gt;disconnectFromHost();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updateUi();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265420"/>
            <a:ext cx="8634984" cy="888492"/>
            <a:chOff x="597408" y="5265420"/>
            <a:chExt cx="86349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265420"/>
              <a:ext cx="8634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本片段取消应用待发尾部，再请求socket排空已提交字节。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rejectCandidate检查非空后拒绝；活动成员由断开通知清理。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732251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教学修订 · 在close前处理候选；取消可能留下未完成帧 · F013、F014、F015、F191 · 16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4561332" cy="819150"/>
            <a:chOff x="590550" y="61341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客户端先注册信号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819400"/>
            <a:chOff x="609600" y="1828800"/>
            <a:chExt cx="10972800" cy="2819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1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691553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tcpClient = new QTcpSocket(this);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connect(tcpClient, &amp;QTcpSocket::connected,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this, &amp;MainWindow::clientConnected);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connect(tcpClient, &amp;QTcpSocket::readyRead,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this, &amp;MainWindow::readClientLines);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connect(tcpClient, &amp;QTcpSocket::disconnected,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this, &amp;MainWindow::clientDisconnected);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151120"/>
            <a:ext cx="8482584" cy="888492"/>
            <a:chOff x="597408" y="5151120"/>
            <a:chExt cx="84825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151120"/>
              <a:ext cx="8482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此时客户端尚未连接。先注册槽，再调用connectToHost。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还应连接stateChanged和errorOccurred，观察状态与失败。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683693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客户端构造片段 · MainWindow槽需声明并实现 · 官方核验 F010、F188、F190 · 17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发起连接与成功发送分开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1950720"/>
            <a:ext cx="6973824" cy="4241292"/>
            <a:chOff x="597408" y="1950720"/>
            <a:chExt cx="6973824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205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先检查服务器地址或名称和端口。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已有连接或连接请求时，不重复发起。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3208020"/>
              <a:ext cx="69738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调用tcpClient-&gt;connectToHost(host, port)，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在ConnectingState期间继续等待结果。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4465320"/>
              <a:ext cx="67930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connected到达后，显示对端信息并</a:t>
              </a:r>
              <a:r>
                <a:rPr lang="zh-CN" sz="24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启用发送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5303520"/>
              <a:ext cx="5815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errorOccurred到达后显示原因，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再读取实际状态，决定是否开放重试按钮。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741736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教材15.2.3 · 错误通知不自动等于UnconnectedState · 官方核验 F188、F190、F008 · 18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断开和错误各自报告什么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1950720"/>
            <a:ext cx="7812024" cy="4241292"/>
            <a:chOff x="597408" y="1950720"/>
            <a:chExt cx="7812024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0899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用户请求断开后，先禁用新的发送操作。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disconnectFromHost尝试排空已有写缓冲。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3208020"/>
              <a:ext cx="700308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disconnected到达后，再更新连接与发送按钮。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4046220"/>
              <a:ext cx="7812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对方关闭连接时，可能先报告RemoteHostClosedError。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它也可能来自对方正常结束，不能据此认定程序崩溃。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5303520"/>
              <a:ext cx="5205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错误记录包含错误文字；结束界面时，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还要处理未完成的会话和待发数据。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501693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教材15.2.3 · Qt 6.2.3官方核验 F016、F015、F026 · 19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两次发送可能怎样到达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7324344" cy="4241292"/>
            <a:chOff x="597408" y="1950720"/>
            <a:chExt cx="7324344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10768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发送端依次提交：ONE\n、TWO\n。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56930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第一次到达ON。缓冲中还没有完整行。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603625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第二次到达E\nT。现在取出ONE，保留T。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8177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第三次到达WO\n。把尾部接起来，再取出TWO。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324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也可能一次到达ONE\nTWO\n，需要连续取出两行。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接收端依据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换行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，不能依据readyRead的次数分消息。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668045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课堂情境 · \n表示实际换行字节，到达块为推演示例 · API依据 F017、F018 · 20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只读取已经结束的行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819400"/>
            <a:chOff x="609600" y="1828800"/>
            <a:chExt cx="10972800" cy="2819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1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632879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(active != peer)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 (peer-&gt;canReadLine())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QByteArray line = peer-&gt;readLine();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line.chop(1);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(line.endsWith('\r')) line.chop(1);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appendMessage(QString::fromUtf8(line));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151120"/>
            <a:ext cx="7431024" cy="888492"/>
            <a:chOff x="597408" y="5151120"/>
            <a:chExt cx="74310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151120"/>
              <a:ext cx="7431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本例用LF结束消息，也去掉CRLF中的CR。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不足一行的尾部仍留在socket缓冲，等待下一批字节。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742704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教学修订 · drainLines的核心片段，appendMessage由窗口实现 · F019、F020、F023 · 21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对没有换行的输入设边界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1950720"/>
            <a:ext cx="6928104" cy="4241292"/>
            <a:chOff x="597408" y="1950720"/>
            <a:chExt cx="6928104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809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连续收到字节却没有换行时，尾部会继续增长。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205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教学扩展为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一条消息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规定最大字节数；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超过本例允许的长度，就按协议拒绝。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404622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先逐条处理完整行，再检查不完整尾部的长度。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多条合规消息同时到达时，应分别处理。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5303520"/>
              <a:ext cx="6928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会话断开时，未结束的一行仍不是完整消息。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长度上限属于应用协议，不能当作TCP的通用上限。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652912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教学扩展，需接入接收函数 · 完整超长行也须拒绝 · 官方核验 F017、F019 · 22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中文先变成约定编码的字节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1950720"/>
            <a:ext cx="7396582" cy="4241292"/>
            <a:chOff x="597408" y="1950720"/>
            <a:chExt cx="7396582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3965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输入框保存QString文字。双方先约定使用UTF-8。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4498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发送端调用toUtf8，得到QByteArray；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发送长度按字节数组的size计算。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40462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接收端先取得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完整行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，再调用fromUtf8解码。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中文字符可能占多个字节，不能按到达块逐次解码。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5303520"/>
              <a:ext cx="5510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二进制载荷需要独立格式，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接收程序不能把任意字节直接当作文字。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571157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教材15.2.2、15.2.3 · Qt 6.2.3官方核验 F023、F024、F017 · 23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把一条文字提交到发送队列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162300"/>
            <a:chOff x="609600" y="1828800"/>
            <a:chExt cx="10972800" cy="3162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162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9262491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(stopping || !active ||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active-&gt;state() != QAbstractSocket::ConnectedState)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QByteArray frame = text.toUtf8();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frame.append('\n');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bool wasEmpty = pending.isEmpty();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pending.append(frame);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(wasEmpty) sendWait.start();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pumpWrites();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265420"/>
            <a:ext cx="7705344" cy="888492"/>
            <a:chOff x="597408" y="5265420"/>
            <a:chExt cx="770534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265420"/>
              <a:ext cx="7705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text排队前先检查换行与单帧长度。队列从空变为非空，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才启动等待计时；此时日志应写“已排队”。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669491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教学修订 · pumpWrites为应用辅助函数 · F025、F026、F023、F186、F187 · 24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写入返回值决定保留哪一段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7644384" cy="4241292"/>
            <a:chOff x="597408" y="1950720"/>
            <a:chExt cx="7644384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79150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假定待发内容有8个字节，write返回3。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87227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移除前3个字节，剩余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5个字节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继续保留。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698693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后续消息追加在这5个字节后面，保持字节顺序。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587227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返回-1时，记录失败并按会话策略停止。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返回0时不推进位置，安排受控重试。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不能重发已经提交的前缀，也不能丢掉尚未提交的尾部。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708324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课堂情境 · 数字用于短写入推演，非QTcpSocket常态实测 · API依据 F025、F026 · 25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把重试接到事件入口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162300"/>
            <a:chOff x="609600" y="1828800"/>
            <a:chExt cx="10972800" cy="3162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162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208901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构造函数中的配置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retryTimer.setInterval(retryIntervalMs);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connect(&amp;retryTimer, &amp;QTimer::timeout, this,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[this] { pumpWrites(); });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以下加入wirePeer(peer)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connect(peer, &amp;QTcpSocket::bytesWritten, this,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[this, peer](qint64)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if (active == peer) pumpWrites(); });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265420"/>
            <a:ext cx="8025384" cy="888492"/>
            <a:chOff x="597408" y="5265420"/>
            <a:chExt cx="80253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265420"/>
              <a:ext cx="8025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retryIntervalMs须为正整数毫秒；每次只尝试一次写入。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旧peer的通知先核对身份，零返回交给后续事件重试。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706617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教学扩展 · 间隔由应用设置，总等待期限另行判断 · 官方核验 F184、F185、F026 · 26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发送期限从第一次排队开始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819400"/>
            <a:chOff x="609600" y="1828800"/>
            <a:chExt cx="10972800" cy="2819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1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662216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窗口成员：计量累计等待时间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QElapsedTimer sendWait;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以下是窗口辅助函数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MainWindow::waitExpired() const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 sendWait.isValid()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&amp;&amp; sendWait.elapsed() &gt;= waitLimitMs;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151120"/>
            <a:ext cx="7354824" cy="888492"/>
            <a:chOff x="597408" y="5151120"/>
            <a:chExt cx="73548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151120"/>
              <a:ext cx="73548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waitLimitMs须为正整数毫秒。队列首次非空时起算，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后续追加不重新start；期限只约束本地提交等待。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676396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教学扩展 · waitLimitMs应保存为成员或常量 · 官方核验 F186、F187、F026 · 27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发送泵只修改已提交前缀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390900"/>
            <a:chOff x="609600" y="1828800"/>
            <a:chExt cx="10972800" cy="33909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390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9262491" cy="3153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(!active ||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active-&gt;state() != QAbstractSocket::ConnectedState)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(pending.isEmpty()) { retryTimer.stop(); return;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(waitExpired())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failSession(QStringLiteral("发送超时")); return;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qint64 n = active-&gt;write(pending);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(n &lt; 0) { failSession(active-&gt;errorString()); return;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(n &gt; 0) pending.remove(0, n);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(!pending.isEmpty()) retryTimer.start();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265420"/>
            <a:ext cx="7339584" cy="888492"/>
            <a:chOff x="597408" y="5265420"/>
            <a:chExt cx="73395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26542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每次写入前检查累计期限；失败时先保存错误文字。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尾部仍在就安排重试；空队列再次进入时停止计时器。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639819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教学扩展 · pumpWrites核心片段 · 官方核验 F025、F026、F184至F187 · 28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失败后结束当前会话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28900"/>
            <a:chOff x="609600" y="1828800"/>
            <a:chExt cx="10972800" cy="26289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28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79564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MainWindow::failSession(const QString &amp;reason)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showError(reason);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pending.clear();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retryTimer.stop();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(active) active-&gt;abort();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922520"/>
            <a:ext cx="8406384" cy="888492"/>
            <a:chOff x="597408" y="4922520"/>
            <a:chExt cx="84063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922520"/>
              <a:ext cx="8406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reason在abort前传入。中止会丢弃socket中未发完的数据。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断开通知进入finishPeer核对身份，旧队列不交给下一会话。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698738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教学扩展 · 当前活动连接的失败策略，区别于正常结束服务 · F015、F011、F025 · 29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本地写完和对方处理完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010412"/>
            <a:chOff x="609600" y="1828800"/>
            <a:chExt cx="10972800" cy="1010412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952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6008" y="1950720"/>
              <a:ext cx="7690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应用队列pending为空：本例已把待发字节交给socket。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它只说明应用层没有尚待提交的尾部。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3009900"/>
            <a:ext cx="10972800" cy="1010412"/>
            <a:chOff x="609600" y="3009900"/>
            <a:chExt cx="10972800" cy="1010412"/>
          </a:xfrm>
        </p:grpSpPr>
        <p:sp>
          <p:nvSpPr>
            <p:cNvPr id="7" name="Rectangle 7"/>
            <p:cNvSpPr/>
            <p:nvPr/>
          </p:nvSpPr>
          <p:spPr>
            <a:xfrm>
              <a:off x="609600" y="3009900"/>
              <a:ext cx="10972800" cy="952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6008" y="3131820"/>
              <a:ext cx="6562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bytesToWrite为0：本地socket写缓冲已排空。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bytesWritten通知本地写出的进展。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9600" y="4191000"/>
            <a:ext cx="10972800" cy="1066800"/>
            <a:chOff x="609600" y="4191000"/>
            <a:chExt cx="10972800" cy="1066800"/>
          </a:xfrm>
        </p:grpSpPr>
        <p:sp>
          <p:nvSpPr>
            <p:cNvPr id="10" name="Rectangle 10"/>
            <p:cNvSpPr/>
            <p:nvPr/>
          </p:nvSpPr>
          <p:spPr>
            <a:xfrm>
              <a:off x="609600" y="4191000"/>
              <a:ext cx="10972800" cy="1066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826008" y="43129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远端业务完成处理后，再发送应用定义的确认消息。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本端要收到对应回复，才能据此确认对方处理结果。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97408" y="5608320"/>
            <a:ext cx="6809232" cy="469392"/>
            <a:chOff x="597408" y="5608320"/>
            <a:chExt cx="6809232" cy="469392"/>
          </a:xfrm>
        </p:grpSpPr>
        <p:sp>
          <p:nvSpPr>
            <p:cNvPr id="13" name="TextBox 13"/>
            <p:cNvSpPr txBox="1"/>
            <p:nvPr/>
          </p:nvSpPr>
          <p:spPr>
            <a:xfrm>
              <a:off x="597408" y="5608320"/>
              <a:ext cx="6809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断开前是否等待确认，由应用协议的要求决定。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03504" y="6404610"/>
            <a:ext cx="511492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完成位置整理 · Qt 6.2.3官方核验 F026、F017、F015 · 30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多客户端扩展先分开会话数据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7875422" cy="4241292"/>
            <a:chOff x="597408" y="1950720"/>
            <a:chExt cx="7875422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87542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扩展为多个客户端时，保存各自的socket与会话身份。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接收尾部和发送队列都属于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对应的会话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5412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回调使用发出信号的那个socket，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不能让所有回调读取同一个“当前成员”。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8844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一个客户端断开，只移除它自己的会话记录。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722620"/>
              <a:ext cx="6809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是否分线程，再按计算和阻塞工作的需要决定。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685220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教学扩展方向 · 前面的教学实现仍只允许一个活动会话 · 官方核验 F014、F027 · 31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二进制消息另定帧格式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1950720"/>
            <a:ext cx="7644384" cy="4241292"/>
            <a:chOff x="597408" y="1950720"/>
            <a:chExt cx="7644384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教材原例解释换行文本。二进制文件中也可能出现换行，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因此需要另定帧格式，例如长度字段与载荷字段。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32080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双方约定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字段顺序、整数宽度和版本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404622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数据不足时保留读取状态，等待下一批字节，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收齐一帧以后再把结果交给业务。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53035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QDataStream事务可以判断一组字段是否收齐。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长度字段还需要上限检查，不能直接用于无限分配。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674309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教学扩展 · 帧格式方法概述，非完整文件协议 · 官方核验 F021、F022、F017 · 32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一次实验按失败位置排查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7778496" cy="3822192"/>
            <a:chOff x="597408" y="1950720"/>
            <a:chExt cx="7778496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监听失败：检查本地地址、端口占用和错误文字。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74554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连接失败：确认服务器已监听，目标端口与之相同。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7778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有字节却没消息：检查是否缺少换行，以及接收尾部。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第二客户端接入：核对拒绝分支是否执行。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退出前还有数据：检查待发队列和关闭策略。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610895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教材samp15_2实验与教学修订 · 官方核验 F008、F019、F012、F015 · 33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568516" cy="819150"/>
            <a:chOff x="590550" y="613410"/>
            <a:chExt cx="656851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5685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练习1：什么时候显示消息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409944" cy="888492"/>
            <a:chOff x="597408" y="1950720"/>
            <a:chExt cx="640994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4099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先到A，随后到B\nC，最后到D\n。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每次readyRead之后，界面应显示哪几条消息？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931920"/>
            <a:ext cx="7232904" cy="1307592"/>
            <a:chOff x="597408" y="3931920"/>
            <a:chExt cx="723290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931920"/>
              <a:ext cx="72329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第一次不显示；第二次显示AB，并把C保留在缓冲中。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最后显示CD。接收块的边界不是消息边界，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一条消息要等到换行才交给应用。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662391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课堂情境 · \n表示换行字节 · 点击显示答案与理由 · API依据 F017、F019 · 34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95286" cy="819150"/>
            <a:chOff x="590550" y="613410"/>
            <a:chExt cx="739528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9528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练习2：QPointer解决哪一项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333744" cy="888492"/>
            <a:chOff x="597408" y="1950720"/>
            <a:chExt cx="633374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333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原例成员已指向B，A随后发出disconnected。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把成员改为QPointer，就能安全清理A吗？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931920"/>
            <a:ext cx="6242304" cy="1307592"/>
            <a:chOff x="597408" y="3931920"/>
            <a:chExt cx="624230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931920"/>
              <a:ext cx="62423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不能。成员仍代表B，清理动作会选错对象。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回调应保留A的身份，只有active仍等于A时，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才清空活动成员；被删除的对象也应是A。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730636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课堂情境 · 共享成员逻辑推演 · 点击显示答案与理由 · API依据 F182、F183、F014 · 35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568516" cy="819150"/>
            <a:chOff x="590550" y="613410"/>
            <a:chExt cx="656851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5685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练习3：只关闭监听会怎样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025384" cy="888492"/>
            <a:chOff x="597408" y="1950720"/>
            <a:chExt cx="80253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025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调用server-&gt;close()后，active仍是ConnectedState。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既有会话是否已经被自动断开？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931920"/>
            <a:ext cx="7659624" cy="1307592"/>
            <a:chOff x="597408" y="3931920"/>
            <a:chExt cx="765962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931920"/>
              <a:ext cx="76596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没有。close停止监听，不自动断开已经取出的active。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如果本例要求结束服务，还要请求active断开，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再等断开通知完成成员与界面的清理。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544677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教材15.2.2 · 点击显示答案与理由 · 官方核验 F013、F015 · 36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4561332" cy="819150"/>
            <a:chOff x="590550" y="61341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把完整流程跑一遍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7455408" cy="4241292"/>
            <a:chOff x="597408" y="1950720"/>
            <a:chExt cx="7455408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服务器成功监听后，连接第一个客户端。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74554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双方发送含中文的一行文字，观察完整消息的显示。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74554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再开第二个客户端，观察教学修订明确拒绝新会话。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结束服务，核对队列、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活动成员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和按钮状态。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2329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下一节改用UDP，观察数据报边界如何改变读取方式。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地址与端口仍要匹配；消息边界的判断会有所不同。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696925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教材samp15_2及教学修订 · 实验由教师现场执行 · 官方核验 F008、F014、F017 · 37 / 37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15_b_tcp">
  <a:themeElements>
    <a:clrScheme name="qt6_ch15_b_tcp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5_b_tcp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5_b_tcp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15_b_tcp">
  <a:themeElements>
    <a:clrScheme name="qt6_ch15_b_tcp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5_b_tcp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5_b_tcp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2026-10-07T12:15:57Z</dcterms:created>
  <dcterms:modified xsi:type="dcterms:W3CDTF">2026-10-07T12:15:57Z</dcterms:modified>
  <cp:category/>
  <cp:contentStatus/>
</cp:coreProperties>
</file>